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2"/>
  </p:notesMasterIdLst>
  <p:sldIdLst>
    <p:sldId id="256" r:id="rId2"/>
    <p:sldId id="278" r:id="rId3"/>
    <p:sldId id="260" r:id="rId4"/>
    <p:sldId id="574" r:id="rId5"/>
    <p:sldId id="257" r:id="rId6"/>
    <p:sldId id="258" r:id="rId7"/>
    <p:sldId id="276" r:id="rId8"/>
    <p:sldId id="292" r:id="rId9"/>
    <p:sldId id="263" r:id="rId10"/>
    <p:sldId id="315" r:id="rId11"/>
    <p:sldId id="274" r:id="rId12"/>
    <p:sldId id="275" r:id="rId13"/>
    <p:sldId id="316" r:id="rId14"/>
    <p:sldId id="575" r:id="rId15"/>
    <p:sldId id="304" r:id="rId16"/>
    <p:sldId id="305" r:id="rId17"/>
    <p:sldId id="297" r:id="rId18"/>
    <p:sldId id="259" r:id="rId19"/>
    <p:sldId id="576" r:id="rId20"/>
    <p:sldId id="314" r:id="rId21"/>
    <p:sldId id="261" r:id="rId22"/>
    <p:sldId id="312" r:id="rId23"/>
    <p:sldId id="277" r:id="rId24"/>
    <p:sldId id="578" r:id="rId25"/>
    <p:sldId id="272" r:id="rId26"/>
    <p:sldId id="264" r:id="rId27"/>
    <p:sldId id="268" r:id="rId28"/>
    <p:sldId id="267" r:id="rId29"/>
    <p:sldId id="577" r:id="rId30"/>
    <p:sldId id="270" r:id="rId3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EDEFEE"/>
    <a:srgbClr val="E8ECEC"/>
    <a:srgbClr val="01B1A6"/>
    <a:srgbClr val="FFFFFF"/>
    <a:srgbClr val="00FA00"/>
    <a:srgbClr val="73FDD6"/>
    <a:srgbClr val="FF40FF"/>
    <a:srgbClr val="00FB92"/>
    <a:srgbClr val="94165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3835"/>
    <p:restoredTop sz="76694"/>
  </p:normalViewPr>
  <p:slideViewPr>
    <p:cSldViewPr snapToGrid="0" snapToObjects="1">
      <p:cViewPr>
        <p:scale>
          <a:sx n="86" d="100"/>
          <a:sy n="86" d="100"/>
        </p:scale>
        <p:origin x="144" y="9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heme" Target="theme/theme1.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E0F742C9-41F9-084E-99D6-C61E9ADE8C82}" type="datetimeFigureOut">
              <a:rPr lang="en-US" smtClean="0"/>
              <a:t>5/11/19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8EF54FF-34F0-5744-8EA7-89DA5E1FF3DB}" type="slidenum">
              <a:rPr lang="en-US" smtClean="0"/>
              <a:t>‹#›</a:t>
            </a:fld>
            <a:endParaRPr lang="en-US"/>
          </a:p>
        </p:txBody>
      </p:sp>
    </p:spTree>
    <p:extLst>
      <p:ext uri="{BB962C8B-B14F-4D97-AF65-F5344CB8AC3E}">
        <p14:creationId xmlns:p14="http://schemas.microsoft.com/office/powerpoint/2010/main" val="318336342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8" Type="http://schemas.openxmlformats.org/officeDocument/2006/relationships/hyperlink" Target="https://hbr.org/2009/08/looking-in-the-mirror-of-accou.html" TargetMode="External"/><Relationship Id="rId3" Type="http://schemas.openxmlformats.org/officeDocument/2006/relationships/hyperlink" Target="https://hbr.org/2014/12/what-bosses-gain-by-being-vulnerable" TargetMode="External"/><Relationship Id="rId7" Type="http://schemas.openxmlformats.org/officeDocument/2006/relationships/hyperlink" Target="http://usmanconsulting.com/wp-content/uploads/2015/05/Decisive-The_WRAP_Process_one_pager.pdf" TargetMode="External"/><Relationship Id="rId2" Type="http://schemas.openxmlformats.org/officeDocument/2006/relationships/slide" Target="../slides/slide11.xml"/><Relationship Id="rId1" Type="http://schemas.openxmlformats.org/officeDocument/2006/relationships/notesMaster" Target="../notesMasters/notesMaster1.xml"/><Relationship Id="rId6" Type="http://schemas.openxmlformats.org/officeDocument/2006/relationships/hyperlink" Target="https://hbr.org/2010/10/difficult-conversations-9-common-mistakes" TargetMode="External"/><Relationship Id="rId5" Type="http://schemas.openxmlformats.org/officeDocument/2006/relationships/hyperlink" Target="https://hbr.org/2012/07/conflict-keeps-teams-at-the-to" TargetMode="External"/><Relationship Id="rId10" Type="http://schemas.openxmlformats.org/officeDocument/2006/relationships/hyperlink" Target="https://www.inc.com/lou-adler/how-to-create-a-results-oriented-culture.html" TargetMode="External"/><Relationship Id="rId4" Type="http://schemas.openxmlformats.org/officeDocument/2006/relationships/hyperlink" Target="https://hbr.org/2017/01/true-leaders-believe-dissent-is-an-obligation" TargetMode="External"/><Relationship Id="rId9" Type="http://schemas.openxmlformats.org/officeDocument/2006/relationships/hyperlink" Target="https://www.inc.com/david-finkel/5-ways-to-raise-the-accountability-bar-inside-your-company.html" TargetMode="Externa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3" Type="http://schemas.openxmlformats.org/officeDocument/2006/relationships/hyperlink" Target="https://www.scmagazine.com/home/security-news/missing-qualified-cybersecurity-pros/" TargetMode="External"/><Relationship Id="rId2" Type="http://schemas.openxmlformats.org/officeDocument/2006/relationships/slide" Target="../slides/slide18.xml"/><Relationship Id="rId1" Type="http://schemas.openxmlformats.org/officeDocument/2006/relationships/notesMaster" Target="../notesMasters/notesMaster1.xml"/><Relationship Id="rId4" Type="http://schemas.openxmlformats.org/officeDocument/2006/relationships/hyperlink" Target="https://www.forbes.com/sites/forbestechcouncil/2019/01/30/three-trends-that-could-keep-cybersecurity-on-its-toes-in-2019/#238903b27e4e" TargetMode="Externa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s://www.creativelive.com/blog/creative-education-importance/" TargetMode="External"/><Relationship Id="rId2" Type="http://schemas.openxmlformats.org/officeDocument/2006/relationships/slide" Target="../slides/slide20.xml"/><Relationship Id="rId1" Type="http://schemas.openxmlformats.org/officeDocument/2006/relationships/notesMaster" Target="../notesMasters/notesMaster1.xml"/><Relationship Id="rId4" Type="http://schemas.openxmlformats.org/officeDocument/2006/relationships/hyperlink" Target="https://www.creativelive.com/blog/science-of-creativity/?utm_source=creativeLIVE&amp;utm_medium=blog&amp;utm_campaign=creativity_creative-education-importance&amp;utm_content=text_link" TargetMode="Externa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s://fedtechmagazine.com/article/2019/01/new-cybersecurity-reskilling-academy-train-feds-security-roles" TargetMode="External"/><Relationship Id="rId2" Type="http://schemas.openxmlformats.org/officeDocument/2006/relationships/slide" Target="../slides/slide21.xml"/><Relationship Id="rId1" Type="http://schemas.openxmlformats.org/officeDocument/2006/relationships/notesMaster" Target="../notesMasters/notesMaster1.xml"/><Relationship Id="rId4" Type="http://schemas.openxmlformats.org/officeDocument/2006/relationships/hyperlink" Target="https://fedtechmagazine.com/article/2019/01/creative-cyberworkers-retain-their-place-workforce" TargetMode="Externa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3" Type="http://schemas.openxmlformats.org/officeDocument/2006/relationships/hyperlink" Target="https://fedtechmagazine.com/article/2012/08/pac-man-chews-cybersecurity-infographic" TargetMode="External"/><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rafeeqrehman.com/wp-content/uploads/2018/05/CISO_MindMap_2018.pdf" TargetMode="External"/><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3" Type="http://schemas.openxmlformats.org/officeDocument/2006/relationships/hyperlink" Target="https://exploringyourmind.com/concentration-improve-simple-tricks/" TargetMode="External"/><Relationship Id="rId2" Type="http://schemas.openxmlformats.org/officeDocument/2006/relationships/slide" Target="../slides/slide7.xml"/><Relationship Id="rId1" Type="http://schemas.openxmlformats.org/officeDocument/2006/relationships/notesMaster" Target="../notesMasters/notesMaster1.xml"/><Relationship Id="rId4" Type="http://schemas.openxmlformats.org/officeDocument/2006/relationships/hyperlink" Target="https://static.freepsdfiles.net/uploads/2011/04/Creativity-Flow1.jpg" TargetMode="External"/></Relationships>
</file>

<file path=ppt/notesSlides/_rels/notesSlide8.xml.rels><?xml version="1.0" encoding="UTF-8" standalone="yes"?>
<Relationships xmlns="http://schemas.openxmlformats.org/package/2006/relationships"><Relationship Id="rId3" Type="http://schemas.openxmlformats.org/officeDocument/2006/relationships/hyperlink" Target="https://sites.google.com/view/tty-csgame/english?authuser=0" TargetMode="External"/><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3" Type="http://schemas.openxmlformats.org/officeDocument/2006/relationships/hyperlink" Target="https://expel.io/blog/get-started-with-the-nist-csf" TargetMode="External"/><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Introduction – Welcome to this session on Creative Cybersecurity! </a:t>
            </a:r>
          </a:p>
          <a:p>
            <a:endParaRPr lang="en-US" dirty="0"/>
          </a:p>
          <a:p>
            <a:r>
              <a:rPr lang="en-US" dirty="0"/>
              <a:t>I am thrilled that YOU are here, and that we can spend our hour together looking at cybersecurity through new and colorful lenses.   </a:t>
            </a:r>
          </a:p>
          <a:p>
            <a:pPr fontAlgn="base"/>
            <a:endParaRPr lang="en-US" sz="1200" b="0" i="0" kern="1200" dirty="0">
              <a:solidFill>
                <a:schemeClr val="tx1"/>
              </a:solidFill>
              <a:effectLst/>
              <a:latin typeface="+mn-lt"/>
              <a:ea typeface="+mn-ea"/>
              <a:cs typeface="+mn-cs"/>
            </a:endParaRPr>
          </a:p>
          <a:p>
            <a:pPr fontAlgn="base"/>
            <a:endParaRPr lang="en-US" sz="1200" b="0" i="0" kern="1200" dirty="0">
              <a:solidFill>
                <a:schemeClr val="tx1"/>
              </a:solidFill>
              <a:effectLst/>
              <a:latin typeface="+mn-lt"/>
              <a:ea typeface="+mn-ea"/>
              <a:cs typeface="+mn-cs"/>
            </a:endParaRPr>
          </a:p>
          <a:p>
            <a:pPr fontAlgn="base"/>
            <a:r>
              <a:rPr lang="en-US" sz="1200" b="0" i="0" kern="1200" dirty="0">
                <a:solidFill>
                  <a:schemeClr val="tx1"/>
                </a:solidFill>
                <a:effectLst/>
                <a:latin typeface="+mn-lt"/>
                <a:ea typeface="+mn-ea"/>
                <a:cs typeface="+mn-cs"/>
              </a:rPr>
              <a:t>“Passion is one great force that unleashes creativity, because if you're passionate about something, then you're more willing to take risks.”   Yo-Yo Ma</a:t>
            </a:r>
          </a:p>
          <a:p>
            <a:pPr fontAlgn="base"/>
            <a:endParaRPr lang="en-US" sz="1200" b="0" i="0" kern="1200" dirty="0">
              <a:solidFill>
                <a:schemeClr val="tx1"/>
              </a:solidFill>
              <a:effectLst/>
              <a:latin typeface="+mn-lt"/>
              <a:ea typeface="+mn-ea"/>
              <a:cs typeface="+mn-cs"/>
            </a:endParaRPr>
          </a:p>
          <a:p>
            <a:endParaRPr lang="en-US" dirty="0"/>
          </a:p>
          <a:p>
            <a:endParaRPr lang="en-US" dirty="0"/>
          </a:p>
          <a:p>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1</a:t>
            </a:fld>
            <a:endParaRPr lang="en-US"/>
          </a:p>
        </p:txBody>
      </p:sp>
    </p:spTree>
    <p:extLst>
      <p:ext uri="{BB962C8B-B14F-4D97-AF65-F5344CB8AC3E}">
        <p14:creationId xmlns:p14="http://schemas.microsoft.com/office/powerpoint/2010/main" val="32483600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10</a:t>
            </a:fld>
            <a:endParaRPr lang="en-US"/>
          </a:p>
        </p:txBody>
      </p:sp>
    </p:spTree>
    <p:extLst>
      <p:ext uri="{BB962C8B-B14F-4D97-AF65-F5344CB8AC3E}">
        <p14:creationId xmlns:p14="http://schemas.microsoft.com/office/powerpoint/2010/main" val="63450178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rtl="0" eaLnBrk="1" fontAlgn="t" latinLnBrk="0" hangingPunct="1"/>
            <a:r>
              <a:rPr lang="en-US" sz="1200" b="0" i="0" kern="1200" dirty="0">
                <a:solidFill>
                  <a:schemeClr val="tx1"/>
                </a:solidFill>
                <a:effectLst/>
                <a:latin typeface="+mn-lt"/>
                <a:ea typeface="+mn-ea"/>
                <a:cs typeface="+mn-cs"/>
              </a:rPr>
              <a:t>Patrick Lencioni’s </a:t>
            </a:r>
            <a:r>
              <a:rPr lang="en-US" sz="1200" b="1" i="0" u="none" strike="noStrike" kern="1200" dirty="0">
                <a:solidFill>
                  <a:schemeClr val="tx1"/>
                </a:solidFill>
                <a:effectLst/>
                <a:latin typeface="+mn-lt"/>
                <a:ea typeface="+mn-ea"/>
                <a:cs typeface="+mn-cs"/>
              </a:rPr>
              <a:t>The Five Dysfunction of a Team book</a:t>
            </a: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endParaRPr lang="en-US" sz="1200" b="1"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Trust first</a:t>
            </a:r>
            <a:r>
              <a:rPr lang="en-US" sz="1200" b="0" i="0" u="none" strike="noStrike" kern="1200" dirty="0">
                <a:solidFill>
                  <a:schemeClr val="tx1"/>
                </a:solidFill>
                <a:effectLst/>
                <a:latin typeface="+mn-lt"/>
                <a:ea typeface="+mn-ea"/>
                <a:cs typeface="+mn-cs"/>
              </a:rPr>
              <a:t>: Lead the way with a willingness and a demonstration of authentic vulnerability. Believe each team member has “good intentions”   Ref: HBR – What Bosses Gain By Being Vulnerable by Emma </a:t>
            </a:r>
            <a:r>
              <a:rPr lang="en-US" sz="1200" b="0" i="0" u="none" strike="noStrike" kern="1200" dirty="0" err="1">
                <a:solidFill>
                  <a:schemeClr val="tx1"/>
                </a:solidFill>
                <a:effectLst/>
                <a:latin typeface="+mn-lt"/>
                <a:ea typeface="+mn-ea"/>
                <a:cs typeface="+mn-cs"/>
              </a:rPr>
              <a:t>Seppälä</a:t>
            </a:r>
            <a:r>
              <a:rPr lang="en-US" sz="1200" b="0" i="0" u="none" strike="noStrike" kern="1200" dirty="0">
                <a:solidFill>
                  <a:schemeClr val="tx1"/>
                </a:solidFill>
                <a:effectLst/>
                <a:latin typeface="+mn-lt"/>
                <a:ea typeface="+mn-ea"/>
                <a:cs typeface="+mn-cs"/>
              </a:rPr>
              <a:t>  </a:t>
            </a:r>
            <a:r>
              <a:rPr lang="en-US" dirty="0">
                <a:hlinkClick r:id="rId3"/>
              </a:rPr>
              <a:t>https://hbr.org/2014/12/what-bosses-gain-by-being-vulnerable</a:t>
            </a:r>
            <a:endParaRPr lang="en-US" dirty="0"/>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Address Conflict: </a:t>
            </a:r>
            <a:r>
              <a:rPr lang="en-US" sz="1200" b="0" i="0" u="none" strike="noStrike" kern="1200" dirty="0">
                <a:solidFill>
                  <a:schemeClr val="tx1"/>
                </a:solidFill>
                <a:effectLst/>
                <a:latin typeface="+mn-lt"/>
                <a:ea typeface="+mn-ea"/>
                <a:cs typeface="+mn-cs"/>
              </a:rPr>
              <a:t>Look for and mine for conflict in order to pull out all the difficult issues to address and create trust as well as get ‘unstuck’ and move forward as a high-performance team. Ref: HBR - True Leaders Believe Dissent is an Obligation by Bill Taylor </a:t>
            </a:r>
            <a:r>
              <a:rPr lang="en-US" dirty="0">
                <a:hlinkClick r:id="rId4"/>
              </a:rPr>
              <a:t>https://hbr.org/2017/01/true-leaders-believe-dissent-is-an-obligation</a:t>
            </a:r>
            <a:r>
              <a:rPr lang="en-US" dirty="0"/>
              <a:t> and Conflict Keeps Teams at the Top of Their Game by Mark de </a:t>
            </a:r>
            <a:r>
              <a:rPr lang="en-US" dirty="0" err="1"/>
              <a:t>Rond</a:t>
            </a:r>
            <a:r>
              <a:rPr lang="en-US" dirty="0"/>
              <a:t>  </a:t>
            </a:r>
            <a:r>
              <a:rPr lang="en-US" dirty="0">
                <a:hlinkClick r:id="rId5"/>
              </a:rPr>
              <a:t>https://hbr.org/2012/07/conflict-keeps-teams-at-the-to</a:t>
            </a:r>
            <a:r>
              <a:rPr lang="en-US" dirty="0"/>
              <a:t> and HBR Difficult Conversations: 9 Common Mistakes  </a:t>
            </a:r>
            <a:r>
              <a:rPr lang="en-US" dirty="0">
                <a:hlinkClick r:id="rId6"/>
              </a:rPr>
              <a:t>https://hbr.org/2010/10/difficult-conversations-9-common-mistakes</a:t>
            </a:r>
            <a:r>
              <a:rPr lang="en-US" dirty="0"/>
              <a:t> </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Commit: </a:t>
            </a:r>
            <a:r>
              <a:rPr lang="en-US" sz="1200" b="0" i="0" u="none" strike="noStrike" kern="1200" dirty="0">
                <a:solidFill>
                  <a:schemeClr val="tx1"/>
                </a:solidFill>
                <a:effectLst/>
                <a:latin typeface="+mn-lt"/>
                <a:ea typeface="+mn-ea"/>
                <a:cs typeface="+mn-cs"/>
              </a:rPr>
              <a:t>Get to an “All – In” state. Facilitate clarity and agreement. Encourage, engage, and assure team commitment.  </a:t>
            </a:r>
            <a:r>
              <a:rPr lang="en-US" dirty="0">
                <a:hlinkClick r:id="rId7"/>
              </a:rPr>
              <a:t>http://usmanconsulting.com/wp-content/uploads/2015/05/Decisive-The_WRAP_Process_one_pager.pdf</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Be Accountable and Promote it: </a:t>
            </a:r>
            <a:r>
              <a:rPr lang="en-US" sz="1200" b="0" i="0" u="none" strike="noStrike" kern="1200" dirty="0">
                <a:solidFill>
                  <a:schemeClr val="tx1"/>
                </a:solidFill>
                <a:effectLst/>
                <a:latin typeface="+mn-lt"/>
                <a:ea typeface="+mn-ea"/>
                <a:cs typeface="+mn-cs"/>
              </a:rPr>
              <a:t>Set goals and expectations and hold individuals and team accountable. Confront difficult issues and help individuals and the team to ‘own’ and resolve issues. HBR - Four Tips for Building Accountability  by </a:t>
            </a:r>
            <a:r>
              <a:rPr lang="en-US" sz="1200" b="0" i="0" u="none" strike="noStrike" kern="1200" dirty="0" err="1">
                <a:solidFill>
                  <a:schemeClr val="tx1"/>
                </a:solidFill>
                <a:effectLst/>
                <a:latin typeface="+mn-lt"/>
                <a:ea typeface="+mn-ea"/>
                <a:cs typeface="+mn-cs"/>
              </a:rPr>
              <a:t>Rosabeth</a:t>
            </a:r>
            <a:r>
              <a:rPr lang="en-US" sz="1200" b="0" i="0" u="none" strike="noStrike" kern="1200" dirty="0">
                <a:solidFill>
                  <a:schemeClr val="tx1"/>
                </a:solidFill>
                <a:effectLst/>
                <a:latin typeface="+mn-lt"/>
                <a:ea typeface="+mn-ea"/>
                <a:cs typeface="+mn-cs"/>
              </a:rPr>
              <a:t> Moss Kanter </a:t>
            </a:r>
            <a:r>
              <a:rPr lang="en-US" dirty="0">
                <a:hlinkClick r:id="rId8"/>
              </a:rPr>
              <a:t>https://hbr.org/2009/08/looking-in-the-mirror-of-accou.html</a:t>
            </a:r>
            <a:r>
              <a:rPr lang="en-US" dirty="0"/>
              <a:t> and Inc. Magazine -  5 Ways to Raise the Accountability Bar </a:t>
            </a:r>
            <a:r>
              <a:rPr lang="en-US" dirty="0">
                <a:hlinkClick r:id="rId9"/>
              </a:rPr>
              <a:t>https://www.inc.com/david-finkel/5-ways-to-raise-the-accountability-bar-inside-your-company.html</a:t>
            </a:r>
            <a:endParaRPr lang="en-US" sz="1200" b="0" i="0" u="none" strike="noStrike" kern="1200" dirty="0">
              <a:solidFill>
                <a:schemeClr val="tx1"/>
              </a:solidFill>
              <a:effectLst/>
              <a:latin typeface="+mn-lt"/>
              <a:ea typeface="+mn-ea"/>
              <a:cs typeface="+mn-cs"/>
            </a:endParaRPr>
          </a:p>
          <a:p>
            <a:pPr rtl="0" eaLnBrk="1" fontAlgn="t" latinLnBrk="0" hangingPunct="1"/>
            <a:endParaRPr lang="en-US" sz="1200" b="0" i="0" u="none" strike="noStrike" kern="1200" dirty="0">
              <a:solidFill>
                <a:schemeClr val="tx1"/>
              </a:solidFill>
              <a:effectLst/>
              <a:latin typeface="+mn-lt"/>
              <a:ea typeface="+mn-ea"/>
              <a:cs typeface="+mn-cs"/>
            </a:endParaRPr>
          </a:p>
          <a:p>
            <a:pPr rtl="0" eaLnBrk="1" fontAlgn="t" latinLnBrk="0" hangingPunct="1"/>
            <a:r>
              <a:rPr lang="en-US" sz="1200" b="1" i="0" u="none" strike="noStrike" kern="1200" dirty="0">
                <a:solidFill>
                  <a:schemeClr val="tx1"/>
                </a:solidFill>
                <a:effectLst/>
                <a:latin typeface="+mn-lt"/>
                <a:ea typeface="+mn-ea"/>
                <a:cs typeface="+mn-cs"/>
              </a:rPr>
              <a:t>Measure Results: </a:t>
            </a:r>
            <a:r>
              <a:rPr lang="en-US" sz="1200" b="0" i="0" u="none" strike="noStrike" kern="1200" dirty="0">
                <a:solidFill>
                  <a:schemeClr val="tx1"/>
                </a:solidFill>
                <a:effectLst/>
                <a:latin typeface="+mn-lt"/>
                <a:ea typeface="+mn-ea"/>
                <a:cs typeface="+mn-cs"/>
              </a:rPr>
              <a:t>Focus on delivering measurable results – collective and deliverable. Measure effectiveness. Get feedback. Establish understanding of the team ‘mission / vision’ and expect individuals to align their priorities and focus for collective success. Inc. Mag How to Create a Results-oriented Culture by Lou Adler </a:t>
            </a:r>
            <a:r>
              <a:rPr lang="en-US" dirty="0">
                <a:hlinkClick r:id="rId10"/>
              </a:rPr>
              <a:t>https://www.inc.com/lou-adler/how-to-create-a-results-oriented-culture.html</a:t>
            </a:r>
            <a:endParaRPr lang="en-US" sz="1200" b="0" i="0" u="none" strike="noStrike"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11</a:t>
            </a:fld>
            <a:endParaRPr lang="en-US"/>
          </a:p>
        </p:txBody>
      </p:sp>
    </p:spTree>
    <p:extLst>
      <p:ext uri="{BB962C8B-B14F-4D97-AF65-F5344CB8AC3E}">
        <p14:creationId xmlns:p14="http://schemas.microsoft.com/office/powerpoint/2010/main" val="9746599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Competing</a:t>
            </a:r>
            <a:r>
              <a:rPr lang="en-US" dirty="0"/>
              <a:t> - Assertive and uncooperative behavior where an individual looks to satisfy their own concerns to win a position, potentially at others’ expense</a:t>
            </a:r>
          </a:p>
          <a:p>
            <a:r>
              <a:rPr lang="en-US" b="1" dirty="0"/>
              <a:t>Collaborating</a:t>
            </a:r>
            <a:r>
              <a:rPr lang="en-US" dirty="0"/>
              <a:t> - Assertive and cooperative behavior where an individual will look to work with another to find a solution that satisfies the concerns of both</a:t>
            </a:r>
          </a:p>
          <a:p>
            <a:r>
              <a:rPr lang="en-US" b="1" dirty="0"/>
              <a:t>Compromising</a:t>
            </a:r>
            <a:r>
              <a:rPr lang="en-US" dirty="0"/>
              <a:t> - Mid-way in assertiveness and cooperativeness. When compromising, an individual looks to find an expedient, mutually acceptable solution</a:t>
            </a:r>
          </a:p>
          <a:p>
            <a:r>
              <a:rPr lang="en-US" b="1" dirty="0"/>
              <a:t>Avoiding</a:t>
            </a:r>
            <a:r>
              <a:rPr lang="en-US" dirty="0"/>
              <a:t> - Unassertive and uncooperative behavior where an individual pursues neither their own or the other party’s concerns and does not address the conflict</a:t>
            </a:r>
          </a:p>
          <a:p>
            <a:r>
              <a:rPr lang="en-US" b="1" dirty="0"/>
              <a:t>Accommodating</a:t>
            </a:r>
            <a:r>
              <a:rPr lang="en-US" dirty="0"/>
              <a:t> - Unassertive and cooperative behavior where an individual neglects their own concerns to satisfy those of another. The opposite of competing</a:t>
            </a:r>
          </a:p>
        </p:txBody>
      </p:sp>
      <p:sp>
        <p:nvSpPr>
          <p:cNvPr id="4" name="Slide Number Placeholder 3"/>
          <p:cNvSpPr>
            <a:spLocks noGrp="1"/>
          </p:cNvSpPr>
          <p:nvPr>
            <p:ph type="sldNum" sz="quarter" idx="5"/>
          </p:nvPr>
        </p:nvSpPr>
        <p:spPr/>
        <p:txBody>
          <a:bodyPr/>
          <a:lstStyle/>
          <a:p>
            <a:fld id="{F8EF54FF-34F0-5744-8EA7-89DA5E1FF3DB}" type="slidenum">
              <a:rPr lang="en-US" smtClean="0"/>
              <a:t>12</a:t>
            </a:fld>
            <a:endParaRPr lang="en-US"/>
          </a:p>
        </p:txBody>
      </p:sp>
    </p:spTree>
    <p:extLst>
      <p:ext uri="{BB962C8B-B14F-4D97-AF65-F5344CB8AC3E}">
        <p14:creationId xmlns:p14="http://schemas.microsoft.com/office/powerpoint/2010/main" val="25064168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culmination of our 10-10-Tent Event involved faculty, students and staff, including the president, CIO, interim provost, student workers, etc.</a:t>
            </a:r>
          </a:p>
          <a:p>
            <a:endParaRPr lang="en-US" dirty="0"/>
          </a:p>
          <a:p>
            <a:r>
              <a:rPr lang="en-US" dirty="0"/>
              <a:t>We had the marketing group help with posters; a student designer collaborate with us on the poster. Lunch-and-Learns by professors, including Steve Weisman who has written books, many articles (e.g. USA today) and runs the blog https://</a:t>
            </a:r>
            <a:r>
              <a:rPr lang="en-US" dirty="0" err="1"/>
              <a:t>scamicide.com</a:t>
            </a:r>
            <a:r>
              <a:rPr lang="en-US" dirty="0"/>
              <a:t>   </a:t>
            </a:r>
          </a:p>
        </p:txBody>
      </p:sp>
      <p:sp>
        <p:nvSpPr>
          <p:cNvPr id="4" name="Slide Number Placeholder 3"/>
          <p:cNvSpPr>
            <a:spLocks noGrp="1"/>
          </p:cNvSpPr>
          <p:nvPr>
            <p:ph type="sldNum" sz="quarter" idx="5"/>
          </p:nvPr>
        </p:nvSpPr>
        <p:spPr/>
        <p:txBody>
          <a:bodyPr/>
          <a:lstStyle/>
          <a:p>
            <a:fld id="{F8EF54FF-34F0-5744-8EA7-89DA5E1FF3DB}" type="slidenum">
              <a:rPr lang="en-US" smtClean="0"/>
              <a:t>13</a:t>
            </a:fld>
            <a:endParaRPr lang="en-US"/>
          </a:p>
        </p:txBody>
      </p:sp>
    </p:spTree>
    <p:extLst>
      <p:ext uri="{BB962C8B-B14F-4D97-AF65-F5344CB8AC3E}">
        <p14:creationId xmlns:p14="http://schemas.microsoft.com/office/powerpoint/2010/main" val="107394043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 was a department of 1 at a SaaS company. It was a start up with a creative and engaged culture/community. I fostered relationships with several groups, especially those high risk (sys admins, web-app developers) and high impact (e.g. office manager, helpdesk) and deputized some as ambassadors.</a:t>
            </a:r>
          </a:p>
        </p:txBody>
      </p:sp>
      <p:sp>
        <p:nvSpPr>
          <p:cNvPr id="4" name="Slide Number Placeholder 3"/>
          <p:cNvSpPr>
            <a:spLocks noGrp="1"/>
          </p:cNvSpPr>
          <p:nvPr>
            <p:ph type="sldNum" sz="quarter" idx="10"/>
          </p:nvPr>
        </p:nvSpPr>
        <p:spPr/>
        <p:txBody>
          <a:bodyPr/>
          <a:lstStyle/>
          <a:p>
            <a:fld id="{19863CC7-7287-4EEE-8822-81F51F558E5D}" type="slidenum">
              <a:rPr lang="en-US" smtClean="0"/>
              <a:t>15</a:t>
            </a:fld>
            <a:endParaRPr lang="en-US"/>
          </a:p>
        </p:txBody>
      </p:sp>
    </p:spTree>
    <p:extLst>
      <p:ext uri="{BB962C8B-B14F-4D97-AF65-F5344CB8AC3E}">
        <p14:creationId xmlns:p14="http://schemas.microsoft.com/office/powerpoint/2010/main" val="356654502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Executive</a:t>
            </a:r>
            <a:r>
              <a:rPr lang="en-US" baseline="0" dirty="0"/>
              <a:t> Team underscored the primary reason WHY we need to be diligent with Data Security… </a:t>
            </a:r>
          </a:p>
          <a:p>
            <a:endParaRPr lang="en-US" baseline="0" dirty="0"/>
          </a:p>
          <a:p>
            <a:r>
              <a:rPr lang="en-US" baseline="0" dirty="0"/>
              <a:t>We have commitments to Partners &amp; Customers re: “C-I-A”. </a:t>
            </a:r>
          </a:p>
          <a:p>
            <a:endParaRPr lang="en-US" baseline="0" dirty="0"/>
          </a:p>
          <a:p>
            <a:r>
              <a:rPr lang="en-US" baseline="0" dirty="0"/>
              <a:t>Meanwhile, external threats persist  AND  the “weakest link” can innocently jeopardize security.</a:t>
            </a:r>
          </a:p>
          <a:p>
            <a:br>
              <a:rPr lang="en-US" baseline="0" dirty="0"/>
            </a:br>
            <a:r>
              <a:rPr lang="en-US" baseline="0" dirty="0"/>
              <a:t>We each need to Manage RISK appropriately based on our responsibilities.  </a:t>
            </a:r>
            <a:endParaRPr lang="en-US" dirty="0"/>
          </a:p>
          <a:p>
            <a:pPr defTabSz="931774"/>
            <a:endParaRPr lang="en-US" b="1" dirty="0"/>
          </a:p>
        </p:txBody>
      </p:sp>
      <p:sp>
        <p:nvSpPr>
          <p:cNvPr id="4" name="Slide Number Placeholder 3"/>
          <p:cNvSpPr>
            <a:spLocks noGrp="1"/>
          </p:cNvSpPr>
          <p:nvPr>
            <p:ph type="sldNum" sz="quarter" idx="10"/>
          </p:nvPr>
        </p:nvSpPr>
        <p:spPr/>
        <p:txBody>
          <a:bodyPr/>
          <a:lstStyle/>
          <a:p>
            <a:fld id="{19863CC7-7287-4EEE-8822-81F51F558E5D}" type="slidenum">
              <a:rPr lang="en-US" smtClean="0"/>
              <a:t>16</a:t>
            </a:fld>
            <a:endParaRPr lang="en-US"/>
          </a:p>
        </p:txBody>
      </p:sp>
    </p:spTree>
    <p:extLst>
      <p:ext uri="{BB962C8B-B14F-4D97-AF65-F5344CB8AC3E}">
        <p14:creationId xmlns:p14="http://schemas.microsoft.com/office/powerpoint/2010/main" val="340684169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9863CC7-7287-4EEE-8822-81F51F558E5D}" type="slidenum">
              <a:rPr lang="en-US" smtClean="0"/>
              <a:t>17</a:t>
            </a:fld>
            <a:endParaRPr lang="en-US"/>
          </a:p>
        </p:txBody>
      </p:sp>
    </p:spTree>
    <p:extLst>
      <p:ext uri="{BB962C8B-B14F-4D97-AF65-F5344CB8AC3E}">
        <p14:creationId xmlns:p14="http://schemas.microsoft.com/office/powerpoint/2010/main" val="47196775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“It’s the Start that STOPS most people” – Don Shula</a:t>
            </a:r>
          </a:p>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Creative talent needs .. </a:t>
            </a:r>
            <a:r>
              <a:rPr lang="en-US" sz="1200" b="0" i="0" kern="1200" dirty="0">
                <a:solidFill>
                  <a:schemeClr val="tx1"/>
                </a:solidFill>
                <a:effectLst/>
                <a:latin typeface="+mn-lt"/>
                <a:ea typeface="+mn-ea"/>
                <a:cs typeface="+mn-cs"/>
                <a:hlinkClick r:id="rId3"/>
              </a:rPr>
              <a:t>P</a:t>
            </a:r>
            <a:r>
              <a:rPr lang="en-US" sz="1200" b="0" i="0" kern="1200" dirty="0">
                <a:solidFill>
                  <a:schemeClr val="tx1"/>
                </a:solidFill>
                <a:effectLst/>
                <a:latin typeface="+mn-lt"/>
                <a:ea typeface="+mn-ea"/>
                <a:cs typeface="+mn-cs"/>
              </a:rPr>
              <a:t>roblem assessment, questioning, before jumping to solutions.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EX: AI/Machine learning to reduce risk of human error? </a:t>
            </a:r>
            <a:r>
              <a:rPr lang="en-US" dirty="0">
                <a:hlinkClick r:id="rId4"/>
              </a:rPr>
              <a:t>https://www.forbes.com/sites/forbestechcouncil/2019/01/30/three-trends-that-could-keep-cybersecurity-on-its-toes-in-2019/#238903b27e4e</a:t>
            </a:r>
            <a:endParaRPr lang="en-US" dirty="0">
              <a:hlinkClick r:id="rId3"/>
            </a:endParaRPr>
          </a:p>
          <a:p>
            <a:endParaRPr lang="en-US" dirty="0">
              <a:hlinkClick r:id="rId3"/>
            </a:endParaRPr>
          </a:p>
          <a:p>
            <a:r>
              <a:rPr lang="en-US" dirty="0">
                <a:hlinkClick r:id="rId3"/>
              </a:rPr>
              <a:t>https://www.scmagazine.com/home/security-news/missing-qualified-cybersecurity-pros/</a:t>
            </a:r>
            <a:r>
              <a:rPr lang="en-US" dirty="0"/>
              <a:t>  March 4 2019 Rob Able</a:t>
            </a:r>
          </a:p>
          <a:p>
            <a:r>
              <a:rPr lang="en-US" dirty="0"/>
              <a:t>Armen Marsh said </a:t>
            </a:r>
            <a:r>
              <a:rPr lang="en-US" sz="1200" b="0" i="0" kern="1200" dirty="0">
                <a:solidFill>
                  <a:schemeClr val="tx1"/>
                </a:solidFill>
                <a:effectLst/>
                <a:latin typeface="+mn-lt"/>
                <a:ea typeface="+mn-ea"/>
                <a:cs typeface="+mn-cs"/>
              </a:rPr>
              <a:t>“Even more so we need the creative side of humans,” Marsh says. “If you are looking to raise a new generation of cyber professionals, find someone who besides having an analytical mind, also is creative and has an abundance of emotional intelligence, because that goes deeper than just what our logical part of mind does when we are doing the reasoning.</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Carmen Marsh says that “people with a high EQ can see different dimensions of everything including people and have a better understanding of what the “other side” thinks and feels, which is different from what our cognitive ability gives </a:t>
            </a:r>
            <a:r>
              <a:rPr lang="en-US" sz="1200" b="0" i="0" kern="1200" dirty="0" err="1">
                <a:solidFill>
                  <a:schemeClr val="tx1"/>
                </a:solidFill>
                <a:effectLst/>
                <a:latin typeface="+mn-lt"/>
                <a:ea typeface="+mn-ea"/>
                <a:cs typeface="+mn-cs"/>
              </a:rPr>
              <a:t>us.A</a:t>
            </a:r>
            <a:r>
              <a:rPr lang="en-US" sz="1200" b="0" i="0" kern="1200" dirty="0">
                <a:solidFill>
                  <a:schemeClr val="tx1"/>
                </a:solidFill>
                <a:effectLst/>
                <a:latin typeface="+mn-lt"/>
                <a:ea typeface="+mn-ea"/>
                <a:cs typeface="+mn-cs"/>
              </a:rPr>
              <a:t> creative cybersecurity professional may also have a different demeanor than one might traditionally expect in the role, one that may initially come off as shocking or atypical, but researchers warn certain exceptions to these norms may have the most potential.</a:t>
            </a:r>
          </a:p>
          <a:p>
            <a:endParaRPr lang="en-US" dirty="0"/>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That’s much more telling and productive than the standard interview questions,” Pearson. “I don’t want to know if they can memorize and repeat things, I want to know that they can think on their feet and have a drive to solve puzzles and get to the bottom of a challenge. In fact, I’m just as happy if people ask questions during an interview versus always answering them.”</a:t>
            </a:r>
          </a:p>
          <a:p>
            <a:r>
              <a:rPr lang="en-US" sz="1200" b="0" i="0" kern="1200" dirty="0">
                <a:solidFill>
                  <a:schemeClr val="tx1"/>
                </a:solidFill>
                <a:effectLst/>
                <a:latin typeface="+mn-lt"/>
                <a:ea typeface="+mn-ea"/>
                <a:cs typeface="+mn-cs"/>
              </a:rPr>
              <a:t>Pearson says when you give those types of people ownership and an ability to prove themselves, it lifts them up and drives success and that one person’s success breeds more success.</a:t>
            </a:r>
            <a:br>
              <a:rPr lang="en-US" sz="1200" b="0" i="0" kern="1200" dirty="0">
                <a:solidFill>
                  <a:schemeClr val="tx1"/>
                </a:solidFill>
                <a:effectLst/>
                <a:latin typeface="+mn-lt"/>
                <a:ea typeface="+mn-ea"/>
                <a:cs typeface="+mn-cs"/>
              </a:rPr>
            </a:b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Cybercrime is increasing and by 2021 could cost companies $6 trillion, making it more profitable than the global trade of all illegal drugs combined, according to Cybersecurity Ventures. O’Gorman says there is no shortage of awareness of cybercrime’s importance but there is a significant lack of action in addressing it</a:t>
            </a: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18</a:t>
            </a:fld>
            <a:endParaRPr lang="en-US"/>
          </a:p>
        </p:txBody>
      </p:sp>
    </p:spTree>
    <p:extLst>
      <p:ext uri="{BB962C8B-B14F-4D97-AF65-F5344CB8AC3E}">
        <p14:creationId xmlns:p14="http://schemas.microsoft.com/office/powerpoint/2010/main" val="14457924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Consider: </a:t>
            </a:r>
          </a:p>
          <a:p>
            <a:pPr lvl="1"/>
            <a:r>
              <a:rPr lang="en-US" dirty="0"/>
              <a:t>Power of Positivity</a:t>
            </a:r>
          </a:p>
          <a:p>
            <a:pPr lvl="2"/>
            <a:r>
              <a:rPr lang="en-US" dirty="0"/>
              <a:t>From: Fear, Uncertainty, Doubt </a:t>
            </a:r>
            <a:r>
              <a:rPr lang="en-US" dirty="0">
                <a:sym typeface="Wingdings" pitchFamily="2" charset="2"/>
              </a:rPr>
              <a:t></a:t>
            </a:r>
            <a:r>
              <a:rPr lang="en-US" dirty="0"/>
              <a:t> Courage, Confidence, Clarity</a:t>
            </a:r>
          </a:p>
          <a:p>
            <a:pPr lvl="1"/>
            <a:r>
              <a:rPr lang="en-US" dirty="0"/>
              <a:t>Power of Story Telling</a:t>
            </a:r>
          </a:p>
          <a:p>
            <a:pPr lvl="1"/>
            <a:r>
              <a:rPr lang="en-US" dirty="0"/>
              <a:t>Power of Vulnerability</a:t>
            </a:r>
          </a:p>
          <a:p>
            <a:endParaRPr lang="en-US" dirty="0"/>
          </a:p>
          <a:p>
            <a:endParaRPr lang="en-US" dirty="0"/>
          </a:p>
          <a:p>
            <a:r>
              <a:rPr lang="en-US" dirty="0"/>
              <a:t>Transferrable skills</a:t>
            </a:r>
          </a:p>
          <a:p>
            <a:r>
              <a:rPr lang="en-US" dirty="0"/>
              <a:t>Self </a:t>
            </a:r>
            <a:r>
              <a:rPr lang="en-US" dirty="0" err="1"/>
              <a:t>eval</a:t>
            </a:r>
            <a:r>
              <a:rPr lang="en-US" dirty="0"/>
              <a:t> quiz / 360 feedback </a:t>
            </a:r>
          </a:p>
          <a:p>
            <a:r>
              <a:rPr lang="en-US" dirty="0"/>
              <a:t>Leadership materials/classes</a:t>
            </a:r>
          </a:p>
          <a:p>
            <a:endParaRPr lang="en-US" dirty="0"/>
          </a:p>
          <a:p>
            <a:r>
              <a:rPr lang="en-US" dirty="0"/>
              <a:t>Words matter e.g. “Leadership skills” </a:t>
            </a:r>
            <a:r>
              <a:rPr lang="en-US" dirty="0" err="1"/>
              <a:t>vs.”Soft</a:t>
            </a:r>
            <a:r>
              <a:rPr lang="en-US" dirty="0"/>
              <a:t> Skills”</a:t>
            </a:r>
          </a:p>
          <a:p>
            <a:endParaRPr lang="en-US" dirty="0"/>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19</a:t>
            </a:fld>
            <a:endParaRPr lang="en-US"/>
          </a:p>
        </p:txBody>
      </p:sp>
    </p:spTree>
    <p:extLst>
      <p:ext uri="{BB962C8B-B14F-4D97-AF65-F5344CB8AC3E}">
        <p14:creationId xmlns:p14="http://schemas.microsoft.com/office/powerpoint/2010/main" val="35453875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kern="1200" dirty="0">
                <a:solidFill>
                  <a:schemeClr val="tx1"/>
                </a:solidFill>
                <a:effectLst/>
                <a:latin typeface="+mn-lt"/>
                <a:ea typeface="+mn-ea"/>
                <a:cs typeface="+mn-cs"/>
              </a:rPr>
              <a:t> </a:t>
            </a:r>
            <a:r>
              <a:rPr lang="en-US" dirty="0">
                <a:hlinkClick r:id="rId3"/>
              </a:rPr>
              <a:t>https://www.creativelive.com/blog/creative-education-importance/</a:t>
            </a:r>
            <a:r>
              <a:rPr lang="en-US" dirty="0"/>
              <a:t> - Hillary </a:t>
            </a:r>
            <a:r>
              <a:rPr lang="en-US" dirty="0" err="1"/>
              <a:t>Grigonis</a:t>
            </a:r>
            <a:r>
              <a:rPr lang="en-US" dirty="0"/>
              <a:t> July 12 2018</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latest news in </a:t>
            </a:r>
            <a:r>
              <a:rPr lang="en-US" sz="1200" b="0" i="0" u="none" strike="noStrike" kern="1200" dirty="0">
                <a:solidFill>
                  <a:schemeClr val="tx1"/>
                </a:solidFill>
                <a:effectLst/>
                <a:latin typeface="+mn-lt"/>
                <a:ea typeface="+mn-ea"/>
                <a:cs typeface="+mn-cs"/>
                <a:hlinkClick r:id="rId4"/>
              </a:rPr>
              <a:t>science suggests that creativity comes from</a:t>
            </a:r>
            <a:r>
              <a:rPr lang="en-US" sz="1200" b="0" i="0" kern="1200" dirty="0">
                <a:solidFill>
                  <a:schemeClr val="tx1"/>
                </a:solidFill>
                <a:effectLst/>
                <a:latin typeface="+mn-lt"/>
                <a:ea typeface="+mn-ea"/>
                <a:cs typeface="+mn-cs"/>
              </a:rPr>
              <a:t> our own unique personalities, experiences, and visions, creative education can help turn that spark of an idea into a finished creation.</a:t>
            </a:r>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20</a:t>
            </a:fld>
            <a:endParaRPr lang="en-US"/>
          </a:p>
        </p:txBody>
      </p:sp>
    </p:spTree>
    <p:extLst>
      <p:ext uri="{BB962C8B-B14F-4D97-AF65-F5344CB8AC3E}">
        <p14:creationId xmlns:p14="http://schemas.microsoft.com/office/powerpoint/2010/main" val="13032320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I am a first time attendee at SPC, and I am relatively “green” to higher-ed.  (18 months at Bentley University --- private business university. </a:t>
            </a:r>
          </a:p>
          <a:p>
            <a:endParaRPr lang="en-US" dirty="0"/>
          </a:p>
          <a:p>
            <a:r>
              <a:rPr lang="en-US" dirty="0"/>
              <a:t>Before higher-</a:t>
            </a:r>
            <a:r>
              <a:rPr lang="en-US" dirty="0" err="1"/>
              <a:t>ed</a:t>
            </a:r>
            <a:r>
              <a:rPr lang="en-US" dirty="0"/>
              <a:t>, I worked at Fidelity Investments for over 20 years. I left Fidelity to build a cybersecurity program “from scratch” and lead it to maturity. I’ve since built up programs at two start-up SaaS companies and one community hospital (all in the Boston area). </a:t>
            </a:r>
          </a:p>
          <a:p>
            <a:endParaRPr lang="en-US" dirty="0"/>
          </a:p>
          <a:p>
            <a:r>
              <a:rPr lang="en-US" dirty="0"/>
              <a:t>With the exception of one organization, I was a ”department-of-one” and there was little-to-no budget. If I didn’t create or invent or co-</a:t>
            </a:r>
            <a:r>
              <a:rPr lang="en-US" dirty="0" err="1"/>
              <a:t>erce</a:t>
            </a:r>
            <a:r>
              <a:rPr lang="en-US" dirty="0"/>
              <a:t> it, it wasn’t happening!</a:t>
            </a:r>
          </a:p>
        </p:txBody>
      </p:sp>
      <p:sp>
        <p:nvSpPr>
          <p:cNvPr id="4" name="Slide Number Placeholder 3"/>
          <p:cNvSpPr>
            <a:spLocks noGrp="1"/>
          </p:cNvSpPr>
          <p:nvPr>
            <p:ph type="sldNum" sz="quarter" idx="5"/>
          </p:nvPr>
        </p:nvSpPr>
        <p:spPr/>
        <p:txBody>
          <a:bodyPr/>
          <a:lstStyle/>
          <a:p>
            <a:fld id="{F8EF54FF-34F0-5744-8EA7-89DA5E1FF3DB}" type="slidenum">
              <a:rPr lang="en-US" smtClean="0"/>
              <a:t>2</a:t>
            </a:fld>
            <a:endParaRPr lang="en-US"/>
          </a:p>
        </p:txBody>
      </p:sp>
    </p:spTree>
    <p:extLst>
      <p:ext uri="{BB962C8B-B14F-4D97-AF65-F5344CB8AC3E}">
        <p14:creationId xmlns:p14="http://schemas.microsoft.com/office/powerpoint/2010/main" val="1889523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A focus on architecture requires someone who can</a:t>
            </a:r>
            <a:r>
              <a:rPr lang="en-US" sz="1200" b="1" i="0" kern="1200" dirty="0">
                <a:solidFill>
                  <a:schemeClr val="tx1"/>
                </a:solidFill>
                <a:effectLst/>
                <a:latin typeface="+mn-lt"/>
                <a:ea typeface="+mn-ea"/>
                <a:cs typeface="+mn-cs"/>
              </a:rPr>
              <a:t> create original ways to deploy security infrastructure</a:t>
            </a:r>
            <a:r>
              <a:rPr lang="en-US" sz="1200" b="0" i="0" kern="1200" dirty="0">
                <a:solidFill>
                  <a:schemeClr val="tx1"/>
                </a:solidFill>
                <a:effectLst/>
                <a:latin typeface="+mn-lt"/>
                <a:ea typeface="+mn-ea"/>
                <a:cs typeface="+mn-cs"/>
              </a:rPr>
              <a:t> for maximum impact and efficiency. Separately, transformation managers guide investment prioritization, align projects and capabilities, and ensure proper resourcing is in place.</a:t>
            </a:r>
          </a:p>
          <a:p>
            <a:r>
              <a:rPr lang="en-US" sz="1200" b="0" i="0" kern="1200" dirty="0">
                <a:solidFill>
                  <a:schemeClr val="tx1"/>
                </a:solidFill>
                <a:effectLst/>
                <a:latin typeface="+mn-lt"/>
                <a:ea typeface="+mn-ea"/>
                <a:cs typeface="+mn-cs"/>
              </a:rPr>
              <a:t>Machines aren’t replacing humans in cybersecurity, but rather displacing them — pushing them to evolve their skills and take on jobs that serve as important enablers to the machines.</a:t>
            </a:r>
          </a:p>
          <a:p>
            <a:r>
              <a:rPr lang="en-US" sz="1200" b="1" i="1" u="none" strike="noStrike" kern="1200" dirty="0">
                <a:solidFill>
                  <a:schemeClr val="tx1"/>
                </a:solidFill>
                <a:effectLst/>
                <a:latin typeface="+mn-lt"/>
                <a:ea typeface="+mn-ea"/>
                <a:cs typeface="+mn-cs"/>
                <a:hlinkClick r:id="rId3"/>
              </a:rPr>
              <a:t>MORE FROM FEDTECH:</a:t>
            </a:r>
            <a:r>
              <a:rPr lang="en-US" sz="1200" b="0" i="1" u="none" strike="noStrike" kern="1200" dirty="0">
                <a:solidFill>
                  <a:schemeClr val="tx1"/>
                </a:solidFill>
                <a:effectLst/>
                <a:latin typeface="+mn-lt"/>
                <a:ea typeface="+mn-ea"/>
                <a:cs typeface="+mn-cs"/>
                <a:hlinkClick r:id="rId3"/>
              </a:rPr>
              <a:t> Find out how the government plans to reskill workers for cybersecurity roles. </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Humans Need Timeless, 'Soft' Cybersecurity Skills</a:t>
            </a:r>
          </a:p>
          <a:p>
            <a:r>
              <a:rPr lang="en-US" sz="1200" b="0" i="0" kern="1200" dirty="0">
                <a:solidFill>
                  <a:schemeClr val="tx1"/>
                </a:solidFill>
                <a:effectLst/>
                <a:latin typeface="+mn-lt"/>
                <a:ea typeface="+mn-ea"/>
                <a:cs typeface="+mn-cs"/>
              </a:rPr>
              <a:t>What’s special about the jobs listed above is that they’re not machine-driven. While machines might support them, these jobs rely on innately human skills centered on the “four C’s”: </a:t>
            </a:r>
            <a:r>
              <a:rPr lang="en-US" sz="1200" b="1" i="0" kern="1200" dirty="0">
                <a:solidFill>
                  <a:schemeClr val="tx1"/>
                </a:solidFill>
                <a:effectLst/>
                <a:latin typeface="+mn-lt"/>
                <a:ea typeface="+mn-ea"/>
                <a:cs typeface="+mn-cs"/>
              </a:rPr>
              <a:t>critical thinking, communication, collaboration and creativity</a:t>
            </a:r>
            <a:r>
              <a:rPr lang="en-US" sz="1200" b="0" i="0" kern="1200" dirty="0">
                <a:solidFill>
                  <a:schemeClr val="tx1"/>
                </a:solidFill>
                <a:effectLst/>
                <a:latin typeface="+mn-lt"/>
                <a:ea typeface="+mn-ea"/>
                <a:cs typeface="+mn-cs"/>
              </a:rPr>
              <a:t>. These are the skills that change hearts and minds, inspire a following, devise compelling technical solutions and — ultimately — change the world.</a:t>
            </a:r>
          </a:p>
          <a:p>
            <a:r>
              <a:rPr lang="en-US" sz="1200" b="0" i="0" kern="1200" dirty="0">
                <a:solidFill>
                  <a:schemeClr val="tx1"/>
                </a:solidFill>
                <a:effectLst/>
                <a:latin typeface="+mn-lt"/>
                <a:ea typeface="+mn-ea"/>
                <a:cs typeface="+mn-cs"/>
              </a:rPr>
              <a:t>The four C’s are timeless skills that don’t get nearly enough attention in the cybersecurity field, either on the job or in formal education forums. </a:t>
            </a:r>
            <a:r>
              <a:rPr lang="en-US" sz="1200" b="0" i="0" kern="1200" dirty="0" err="1">
                <a:solidFill>
                  <a:schemeClr val="tx1"/>
                </a:solidFill>
                <a:effectLst/>
                <a:latin typeface="+mn-lt"/>
                <a:ea typeface="+mn-ea"/>
                <a:cs typeface="+mn-cs"/>
              </a:rPr>
              <a:t>Cyberprofessionals</a:t>
            </a:r>
            <a:r>
              <a:rPr lang="en-US" sz="1200" b="0" i="0" kern="1200" dirty="0">
                <a:solidFill>
                  <a:schemeClr val="tx1"/>
                </a:solidFill>
                <a:effectLst/>
                <a:latin typeface="+mn-lt"/>
                <a:ea typeface="+mn-ea"/>
                <a:cs typeface="+mn-cs"/>
              </a:rPr>
              <a:t> moving up the ladder or simply seeking to exert more influence will find </a:t>
            </a:r>
            <a:r>
              <a:rPr lang="en-US" sz="1200" b="1" i="0" kern="1200" dirty="0">
                <a:solidFill>
                  <a:schemeClr val="tx1"/>
                </a:solidFill>
                <a:effectLst/>
                <a:latin typeface="+mn-lt"/>
                <a:ea typeface="+mn-ea"/>
                <a:cs typeface="+mn-cs"/>
              </a:rPr>
              <a:t>these are make-or-break skills that can propel them forward</a:t>
            </a:r>
            <a:r>
              <a:rPr lang="en-US" sz="1200" b="0" i="0" kern="1200" dirty="0">
                <a:solidFill>
                  <a:schemeClr val="tx1"/>
                </a:solidFill>
                <a:effectLst/>
                <a:latin typeface="+mn-lt"/>
                <a:ea typeface="+mn-ea"/>
                <a:cs typeface="+mn-cs"/>
              </a:rPr>
              <a:t>.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Matthew Doan - </a:t>
            </a:r>
            <a:r>
              <a:rPr lang="en-US" dirty="0">
                <a:hlinkClick r:id="rId4"/>
              </a:rPr>
              <a:t>https://fedtechmagazine.com/article/2019/01/creative-cyberworkers-retain-their-place-workforce</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21</a:t>
            </a:fld>
            <a:endParaRPr lang="en-US"/>
          </a:p>
        </p:txBody>
      </p:sp>
    </p:spTree>
    <p:extLst>
      <p:ext uri="{BB962C8B-B14F-4D97-AF65-F5344CB8AC3E}">
        <p14:creationId xmlns:p14="http://schemas.microsoft.com/office/powerpoint/2010/main" val="11455326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EF54FF-34F0-5744-8EA7-89DA5E1FF3DB}" type="slidenum">
              <a:rPr lang="en-US" smtClean="0"/>
              <a:t>23</a:t>
            </a:fld>
            <a:endParaRPr lang="en-US"/>
          </a:p>
        </p:txBody>
      </p:sp>
    </p:spTree>
    <p:extLst>
      <p:ext uri="{BB962C8B-B14F-4D97-AF65-F5344CB8AC3E}">
        <p14:creationId xmlns:p14="http://schemas.microsoft.com/office/powerpoint/2010/main" val="8300789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Consider: </a:t>
            </a:r>
          </a:p>
          <a:p>
            <a:pPr lvl="1"/>
            <a:r>
              <a:rPr lang="en-US" dirty="0"/>
              <a:t>Power of Positivity</a:t>
            </a:r>
          </a:p>
          <a:p>
            <a:pPr lvl="2"/>
            <a:r>
              <a:rPr lang="en-US" dirty="0"/>
              <a:t>From: Fear, Uncertainty, Doubt </a:t>
            </a:r>
            <a:r>
              <a:rPr lang="en-US" dirty="0">
                <a:sym typeface="Wingdings" pitchFamily="2" charset="2"/>
              </a:rPr>
              <a:t></a:t>
            </a:r>
            <a:r>
              <a:rPr lang="en-US" dirty="0"/>
              <a:t> Courage, Confidence, Clarity</a:t>
            </a:r>
          </a:p>
          <a:p>
            <a:pPr lvl="1"/>
            <a:r>
              <a:rPr lang="en-US" dirty="0"/>
              <a:t>Power of Story Telling</a:t>
            </a:r>
          </a:p>
          <a:p>
            <a:pPr lvl="1"/>
            <a:r>
              <a:rPr lang="en-US" dirty="0"/>
              <a:t>Power of Vulnerability</a:t>
            </a:r>
          </a:p>
          <a:p>
            <a:endParaRPr lang="en-US" dirty="0"/>
          </a:p>
          <a:p>
            <a:endParaRPr lang="en-US" dirty="0"/>
          </a:p>
          <a:p>
            <a:r>
              <a:rPr lang="en-US" dirty="0"/>
              <a:t>Transferrable skills</a:t>
            </a:r>
          </a:p>
          <a:p>
            <a:r>
              <a:rPr lang="en-US" dirty="0"/>
              <a:t>Self </a:t>
            </a:r>
            <a:r>
              <a:rPr lang="en-US" dirty="0" err="1"/>
              <a:t>eval</a:t>
            </a:r>
            <a:r>
              <a:rPr lang="en-US" dirty="0"/>
              <a:t> quiz / 360 feedback </a:t>
            </a:r>
          </a:p>
          <a:p>
            <a:r>
              <a:rPr lang="en-US" dirty="0"/>
              <a:t>Leadership materials/classes</a:t>
            </a:r>
          </a:p>
          <a:p>
            <a:endParaRPr lang="en-US" dirty="0"/>
          </a:p>
          <a:p>
            <a:r>
              <a:rPr lang="en-US" dirty="0"/>
              <a:t>Words matter e.g. “Leadership skills” </a:t>
            </a:r>
            <a:r>
              <a:rPr lang="en-US" dirty="0" err="1"/>
              <a:t>vs.”Soft</a:t>
            </a:r>
            <a:r>
              <a:rPr lang="en-US" dirty="0"/>
              <a:t> Skills”</a:t>
            </a:r>
          </a:p>
          <a:p>
            <a:endParaRPr lang="en-US" dirty="0"/>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24</a:t>
            </a:fld>
            <a:endParaRPr lang="en-US"/>
          </a:p>
        </p:txBody>
      </p:sp>
    </p:spTree>
    <p:extLst>
      <p:ext uri="{BB962C8B-B14F-4D97-AF65-F5344CB8AC3E}">
        <p14:creationId xmlns:p14="http://schemas.microsoft.com/office/powerpoint/2010/main" val="44763116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8EF54FF-34F0-5744-8EA7-89DA5E1FF3DB}" type="slidenum">
              <a:rPr lang="en-US" smtClean="0"/>
              <a:t>25</a:t>
            </a:fld>
            <a:endParaRPr lang="en-US"/>
          </a:p>
        </p:txBody>
      </p:sp>
    </p:spTree>
    <p:extLst>
      <p:ext uri="{BB962C8B-B14F-4D97-AF65-F5344CB8AC3E}">
        <p14:creationId xmlns:p14="http://schemas.microsoft.com/office/powerpoint/2010/main" val="23324362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sz="1200" b="0" i="0" kern="1200" dirty="0">
              <a:solidFill>
                <a:schemeClr val="tx1"/>
              </a:solidFill>
              <a:effectLst/>
              <a:latin typeface="+mn-lt"/>
              <a:ea typeface="+mn-ea"/>
              <a:cs typeface="+mn-cs"/>
            </a:endParaRPr>
          </a:p>
          <a:p>
            <a:r>
              <a:rPr lang="en-US" dirty="0">
                <a:hlinkClick r:id="rId3"/>
              </a:rPr>
              <a:t>https://fedtechmagazine.com/article/2012/08/pac-man-chews-cybersecurity-infographic</a:t>
            </a:r>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We all remember the age-old video game where the hungry Pac-Man chews up dots while pixel ghosts run around trying to obstruct Pac-Man’s path.</a:t>
            </a:r>
          </a:p>
          <a:p>
            <a:r>
              <a:rPr lang="en-US" sz="1200" b="0" i="0" kern="1200" dirty="0">
                <a:solidFill>
                  <a:schemeClr val="tx1"/>
                </a:solidFill>
                <a:effectLst/>
                <a:latin typeface="+mn-lt"/>
                <a:ea typeface="+mn-ea"/>
                <a:cs typeface="+mn-cs"/>
              </a:rPr>
              <a:t>Imagine your software is Pac-Man, and the ghosts are hackers you’re constantly running away from. We fear the ghosts, but sometimes we run into a trap, and there’s no way out.</a:t>
            </a:r>
          </a:p>
          <a:p>
            <a:r>
              <a:rPr lang="en-US" sz="1200" b="0" i="0" kern="1200" dirty="0">
                <a:solidFill>
                  <a:schemeClr val="tx1"/>
                </a:solidFill>
                <a:effectLst/>
                <a:latin typeface="+mn-lt"/>
                <a:ea typeface="+mn-ea"/>
                <a:cs typeface="+mn-cs"/>
              </a:rPr>
              <a:t>There are certain ways to keep hackers from chasing you in the first place. This Bit9 infographic has interesting facts on cybersecurity, malware and hackers.</a:t>
            </a:r>
          </a:p>
          <a:p>
            <a:r>
              <a:rPr lang="en-US" sz="1200" b="0" i="0" kern="1200" dirty="0">
                <a:solidFill>
                  <a:schemeClr val="tx1"/>
                </a:solidFill>
                <a:effectLst/>
                <a:latin typeface="+mn-lt"/>
                <a:ea typeface="+mn-ea"/>
                <a:cs typeface="+mn-cs"/>
              </a:rPr>
              <a:t>A few notable takeaways:</a:t>
            </a:r>
          </a:p>
          <a:p>
            <a:r>
              <a:rPr lang="en-US" sz="1200" b="0" i="0" kern="1200" dirty="0">
                <a:solidFill>
                  <a:schemeClr val="tx1"/>
                </a:solidFill>
                <a:effectLst/>
                <a:latin typeface="+mn-lt"/>
                <a:ea typeface="+mn-ea"/>
                <a:cs typeface="+mn-cs"/>
              </a:rPr>
              <a:t>Government officials are among the most concerned about cybersecurity.</a:t>
            </a:r>
          </a:p>
          <a:p>
            <a:r>
              <a:rPr lang="en-US" sz="1200" b="0" i="0" kern="1200" dirty="0">
                <a:solidFill>
                  <a:schemeClr val="tx1"/>
                </a:solidFill>
                <a:effectLst/>
                <a:latin typeface="+mn-lt"/>
                <a:ea typeface="+mn-ea"/>
                <a:cs typeface="+mn-cs"/>
              </a:rPr>
              <a:t>61 percent of security and IT professionals think they will be attacked within the next six months.</a:t>
            </a:r>
          </a:p>
          <a:p>
            <a:r>
              <a:rPr lang="en-US" sz="1200" b="0" i="0" kern="1200" dirty="0">
                <a:solidFill>
                  <a:schemeClr val="tx1"/>
                </a:solidFill>
                <a:effectLst/>
                <a:latin typeface="+mn-lt"/>
                <a:ea typeface="+mn-ea"/>
                <a:cs typeface="+mn-cs"/>
              </a:rPr>
              <a:t>Organizations are most likely to be attacked with some form of malware.</a:t>
            </a:r>
          </a:p>
          <a:p>
            <a:r>
              <a:rPr lang="en-US" sz="1200" b="0" i="0" kern="1200" dirty="0">
                <a:solidFill>
                  <a:schemeClr val="tx1"/>
                </a:solidFill>
                <a:effectLst/>
                <a:latin typeface="+mn-lt"/>
                <a:ea typeface="+mn-ea"/>
                <a:cs typeface="+mn-cs"/>
              </a:rPr>
              <a:t>The best way to improve the state of your cybersecurity is by promoting better security policies.</a:t>
            </a: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26</a:t>
            </a:fld>
            <a:endParaRPr lang="en-US"/>
          </a:p>
        </p:txBody>
      </p:sp>
    </p:spTree>
    <p:extLst>
      <p:ext uri="{BB962C8B-B14F-4D97-AF65-F5344CB8AC3E}">
        <p14:creationId xmlns:p14="http://schemas.microsoft.com/office/powerpoint/2010/main" val="204871968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Focus. Discipline. And Compassion.</a:t>
            </a:r>
          </a:p>
          <a:p>
            <a:endParaRPr lang="en-US" dirty="0"/>
          </a:p>
          <a:p>
            <a:r>
              <a:rPr lang="en-US" dirty="0"/>
              <a:t>Word Choice is Important</a:t>
            </a:r>
          </a:p>
          <a:p>
            <a:endParaRPr lang="en-US" dirty="0"/>
          </a:p>
          <a:p>
            <a:r>
              <a:rPr lang="en-US" dirty="0"/>
              <a:t>Look for ways to measure results </a:t>
            </a:r>
          </a:p>
          <a:p>
            <a:pPr marL="171450" indent="-171450">
              <a:buFontTx/>
              <a:buChar char="-"/>
            </a:pPr>
            <a:r>
              <a:rPr lang="en-US" dirty="0"/>
              <a:t>Survey (possibly incent to complete)</a:t>
            </a:r>
          </a:p>
          <a:p>
            <a:pPr marL="171450" indent="-171450">
              <a:buFontTx/>
              <a:buChar char="-"/>
            </a:pPr>
            <a:r>
              <a:rPr lang="en-US" dirty="0"/>
              <a:t>Reports up</a:t>
            </a:r>
          </a:p>
          <a:p>
            <a:pPr marL="171450" indent="-171450">
              <a:buFontTx/>
              <a:buChar char="-"/>
            </a:pPr>
            <a:r>
              <a:rPr lang="en-US" dirty="0"/>
              <a:t>Incidents down</a:t>
            </a:r>
          </a:p>
          <a:p>
            <a:pPr marL="171450" indent="-171450">
              <a:buFontTx/>
              <a:buChar char="-"/>
            </a:pPr>
            <a:r>
              <a:rPr lang="en-US" dirty="0"/>
              <a:t>Clicks down</a:t>
            </a:r>
          </a:p>
          <a:p>
            <a:pPr marL="171450" indent="-171450">
              <a:buFontTx/>
              <a:buChar char="-"/>
            </a:pPr>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27</a:t>
            </a:fld>
            <a:endParaRPr lang="en-US"/>
          </a:p>
        </p:txBody>
      </p:sp>
    </p:spTree>
    <p:extLst>
      <p:ext uri="{BB962C8B-B14F-4D97-AF65-F5344CB8AC3E}">
        <p14:creationId xmlns:p14="http://schemas.microsoft.com/office/powerpoint/2010/main" val="41826530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28</a:t>
            </a:fld>
            <a:endParaRPr lang="en-US"/>
          </a:p>
        </p:txBody>
      </p:sp>
    </p:spTree>
    <p:extLst>
      <p:ext uri="{BB962C8B-B14F-4D97-AF65-F5344CB8AC3E}">
        <p14:creationId xmlns:p14="http://schemas.microsoft.com/office/powerpoint/2010/main" val="4215073406"/>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endParaRPr lang="en-US" dirty="0"/>
          </a:p>
          <a:p>
            <a:r>
              <a:rPr lang="en-US" dirty="0"/>
              <a:t>RSS feeds</a:t>
            </a:r>
          </a:p>
        </p:txBody>
      </p:sp>
      <p:sp>
        <p:nvSpPr>
          <p:cNvPr id="4" name="Slide Number Placeholder 3"/>
          <p:cNvSpPr>
            <a:spLocks noGrp="1"/>
          </p:cNvSpPr>
          <p:nvPr>
            <p:ph type="sldNum" sz="quarter" idx="5"/>
          </p:nvPr>
        </p:nvSpPr>
        <p:spPr/>
        <p:txBody>
          <a:bodyPr/>
          <a:lstStyle/>
          <a:p>
            <a:fld id="{F8EF54FF-34F0-5744-8EA7-89DA5E1FF3DB}" type="slidenum">
              <a:rPr lang="en-US" smtClean="0"/>
              <a:t>30</a:t>
            </a:fld>
            <a:endParaRPr lang="en-US"/>
          </a:p>
        </p:txBody>
      </p:sp>
    </p:spTree>
    <p:extLst>
      <p:ext uri="{BB962C8B-B14F-4D97-AF65-F5344CB8AC3E}">
        <p14:creationId xmlns:p14="http://schemas.microsoft.com/office/powerpoint/2010/main" val="19229357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3</a:t>
            </a:fld>
            <a:endParaRPr lang="en-US"/>
          </a:p>
        </p:txBody>
      </p:sp>
    </p:spTree>
    <p:extLst>
      <p:ext uri="{BB962C8B-B14F-4D97-AF65-F5344CB8AC3E}">
        <p14:creationId xmlns:p14="http://schemas.microsoft.com/office/powerpoint/2010/main" val="7468256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defRPr/>
            </a:pPr>
            <a:r>
              <a:rPr lang="en-US" altLang="en-US" dirty="0">
                <a:solidFill>
                  <a:srgbClr val="FFC000"/>
                </a:solidFill>
              </a:rPr>
              <a:t>Share video:  Cybersecurity Monday… Engagement and total support from faculty, students and staff, including our new president and the CIO.</a:t>
            </a:r>
          </a:p>
          <a:p>
            <a:pPr algn="l">
              <a:defRPr/>
            </a:pPr>
            <a:r>
              <a:rPr lang="en-US" altLang="en-US" sz="1200" dirty="0">
                <a:solidFill>
                  <a:schemeClr val="bg2">
                    <a:lumMod val="50000"/>
                  </a:schemeClr>
                </a:solidFill>
              </a:rPr>
              <a:t>https://</a:t>
            </a:r>
            <a:r>
              <a:rPr lang="en-US" altLang="en-US" sz="1200" dirty="0" err="1">
                <a:solidFill>
                  <a:schemeClr val="bg2">
                    <a:lumMod val="50000"/>
                  </a:schemeClr>
                </a:solidFill>
              </a:rPr>
              <a:t>videos.bentley.edu</a:t>
            </a:r>
            <a:r>
              <a:rPr lang="en-US" altLang="en-US" sz="1200" dirty="0">
                <a:solidFill>
                  <a:schemeClr val="bg2">
                    <a:lumMod val="50000"/>
                  </a:schemeClr>
                </a:solidFill>
              </a:rPr>
              <a:t>/media/</a:t>
            </a:r>
            <a:r>
              <a:rPr lang="en-US" altLang="en-US" sz="1200" dirty="0" err="1">
                <a:solidFill>
                  <a:schemeClr val="bg2">
                    <a:lumMod val="50000"/>
                  </a:schemeClr>
                </a:solidFill>
              </a:rPr>
              <a:t>A+Cyber+Security+Monday</a:t>
            </a:r>
            <a:r>
              <a:rPr lang="en-US" altLang="en-US" sz="1200" dirty="0">
                <a:solidFill>
                  <a:schemeClr val="bg2">
                    <a:lumMod val="50000"/>
                  </a:schemeClr>
                </a:solidFill>
              </a:rPr>
              <a:t>/1_tjuaieiw/65552731</a:t>
            </a: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4</a:t>
            </a:fld>
            <a:endParaRPr lang="en-US"/>
          </a:p>
        </p:txBody>
      </p:sp>
    </p:spTree>
    <p:extLst>
      <p:ext uri="{BB962C8B-B14F-4D97-AF65-F5344CB8AC3E}">
        <p14:creationId xmlns:p14="http://schemas.microsoft.com/office/powerpoint/2010/main" val="118879286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start with the work and your role… you may be a one-person shop, or have a large team. You may have some of these functions in your scope, or all. </a:t>
            </a:r>
          </a:p>
          <a:p>
            <a:endParaRPr lang="en-US" dirty="0"/>
          </a:p>
          <a:p>
            <a:r>
              <a:rPr lang="en-US" dirty="0"/>
              <a:t>Note, since the 2015 version, the cybersecurity job/role has expanded even more. 2018 Version:  </a:t>
            </a:r>
            <a:r>
              <a:rPr lang="en-US" dirty="0">
                <a:hlinkClick r:id="rId3"/>
              </a:rPr>
              <a:t>h</a:t>
            </a:r>
            <a:r>
              <a:rPr lang="en-US" dirty="0">
                <a:hlinkClick r:id="rId3"/>
              </a:rPr>
              <a:t>ttp://rafeeqrehman.com/wp-content/uploads/2018/05/CISO_MindMap_2018.pdf</a:t>
            </a:r>
            <a:endParaRPr lang="en-US" dirty="0"/>
          </a:p>
          <a:p>
            <a:r>
              <a:rPr lang="en-US" dirty="0"/>
              <a:t>New adds include: </a:t>
            </a:r>
          </a:p>
          <a:p>
            <a:pPr marL="171450" indent="-171450">
              <a:buFontTx/>
              <a:buChar char="-"/>
            </a:pPr>
            <a:r>
              <a:rPr lang="en-US" dirty="0"/>
              <a:t>(Business Enablement): </a:t>
            </a:r>
            <a:r>
              <a:rPr lang="en-US" u="sng" dirty="0"/>
              <a:t>Emerging tech</a:t>
            </a:r>
            <a:r>
              <a:rPr lang="en-US" dirty="0"/>
              <a:t>, </a:t>
            </a:r>
            <a:r>
              <a:rPr lang="en-US" dirty="0" err="1"/>
              <a:t>e.g.</a:t>
            </a:r>
            <a:r>
              <a:rPr lang="en-US" i="1" dirty="0" err="1"/>
              <a:t>SDN</a:t>
            </a:r>
            <a:r>
              <a:rPr lang="en-US" i="1" dirty="0"/>
              <a:t>; augmented reality; autonomous vehicles; connected medical devices</a:t>
            </a:r>
          </a:p>
          <a:p>
            <a:pPr marL="171450" indent="-171450">
              <a:buFontTx/>
              <a:buChar char="-"/>
            </a:pPr>
            <a:r>
              <a:rPr lang="en-US" dirty="0"/>
              <a:t>(SecOps): </a:t>
            </a:r>
            <a:r>
              <a:rPr lang="en-US" u="sng" dirty="0"/>
              <a:t>Automated threat hunting</a:t>
            </a:r>
          </a:p>
          <a:p>
            <a:pPr marL="628650" lvl="1" indent="-171450">
              <a:buFontTx/>
              <a:buChar char="-"/>
            </a:pPr>
            <a:r>
              <a:rPr lang="en-US" u="sng" dirty="0"/>
              <a:t>(</a:t>
            </a:r>
            <a:r>
              <a:rPr lang="en-US" dirty="0"/>
              <a:t>Skills development): e.g. </a:t>
            </a:r>
            <a:r>
              <a:rPr lang="en-US" u="sng" dirty="0"/>
              <a:t>machine learning </a:t>
            </a:r>
            <a:r>
              <a:rPr lang="en-US" dirty="0"/>
              <a:t>skill development; understanding </a:t>
            </a:r>
            <a:r>
              <a:rPr lang="en-US" u="sng" dirty="0"/>
              <a:t>algorithms</a:t>
            </a:r>
            <a:r>
              <a:rPr lang="en-US" dirty="0"/>
              <a:t>; </a:t>
            </a:r>
            <a:r>
              <a:rPr lang="en-US" u="sng" dirty="0"/>
              <a:t>drones</a:t>
            </a:r>
            <a:r>
              <a:rPr lang="en-US" dirty="0"/>
              <a:t>; </a:t>
            </a:r>
            <a:r>
              <a:rPr lang="en-US" u="sng" dirty="0"/>
              <a:t>medical devices</a:t>
            </a:r>
            <a:r>
              <a:rPr lang="en-US" dirty="0"/>
              <a:t>; </a:t>
            </a:r>
            <a:r>
              <a:rPr lang="en-US" u="sng" dirty="0"/>
              <a:t>industrial control systems</a:t>
            </a:r>
          </a:p>
          <a:p>
            <a:pPr marL="628650" lvl="1" indent="-171450">
              <a:buFontTx/>
              <a:buChar char="-"/>
            </a:pPr>
            <a:r>
              <a:rPr lang="en-US" dirty="0"/>
              <a:t>DevOps Integration</a:t>
            </a:r>
          </a:p>
          <a:p>
            <a:pPr marL="628650" lvl="1" indent="-171450">
              <a:buFontTx/>
              <a:buChar char="-"/>
            </a:pPr>
            <a:r>
              <a:rPr lang="en-US" dirty="0"/>
              <a:t>Data Analytics – Computer vision in physical security</a:t>
            </a:r>
          </a:p>
          <a:p>
            <a:pPr marL="628650" lvl="1" indent="-171450">
              <a:buFontTx/>
              <a:buChar char="-"/>
            </a:pPr>
            <a:r>
              <a:rPr lang="en-US" dirty="0"/>
              <a:t>Log anomaly detection</a:t>
            </a:r>
          </a:p>
          <a:p>
            <a:pPr marL="171450" indent="-171450">
              <a:buFontTx/>
              <a:buChar char="-"/>
            </a:pPr>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5</a:t>
            </a:fld>
            <a:endParaRPr lang="en-US"/>
          </a:p>
        </p:txBody>
      </p:sp>
    </p:spTree>
    <p:extLst>
      <p:ext uri="{BB962C8B-B14F-4D97-AF65-F5344CB8AC3E}">
        <p14:creationId xmlns:p14="http://schemas.microsoft.com/office/powerpoint/2010/main" val="140564873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Jot down a super power (or two) that you have, and a couple examples of how you are using it.</a:t>
            </a:r>
          </a:p>
          <a:p>
            <a:endParaRPr lang="en-US" dirty="0"/>
          </a:p>
          <a:p>
            <a:r>
              <a:rPr lang="en-US" dirty="0"/>
              <a:t>Jot down a weakness you have (or two) that may be hampering the realization of your full talent. Examples of how you are/will compensate.</a:t>
            </a:r>
          </a:p>
          <a:p>
            <a:endParaRPr lang="en-US" dirty="0"/>
          </a:p>
          <a:p>
            <a:r>
              <a:rPr lang="en-US" dirty="0"/>
              <a:t>Think of this like a risk assessment… accept the risk, mitigate, use compensating controls, and/or remediate </a:t>
            </a:r>
            <a:r>
              <a:rPr lang="en-US" dirty="0">
                <a:sym typeface="Wingdings" pitchFamily="2" charset="2"/>
              </a:rPr>
              <a:t> </a:t>
            </a:r>
            <a:endParaRPr lang="en-US" dirty="0"/>
          </a:p>
          <a:p>
            <a:endParaRPr lang="en-US" dirty="0"/>
          </a:p>
          <a:p>
            <a:endParaRPr lang="en-US" dirty="0"/>
          </a:p>
          <a:p>
            <a:r>
              <a:rPr lang="en-US" dirty="0"/>
              <a:t>Consider: </a:t>
            </a:r>
          </a:p>
          <a:p>
            <a:pPr marL="628650" lvl="1" indent="-171450">
              <a:buFont typeface="Arial" panose="020B0604020202020204" pitchFamily="34" charset="0"/>
              <a:buChar char="•"/>
            </a:pPr>
            <a:r>
              <a:rPr lang="en-US" dirty="0"/>
              <a:t>Power of Positivity. Change from the “FUD” factor to C3… from  Fear, Uncertainty, Doubt </a:t>
            </a:r>
            <a:r>
              <a:rPr lang="en-US" dirty="0">
                <a:sym typeface="Wingdings" pitchFamily="2" charset="2"/>
              </a:rPr>
              <a:t> </a:t>
            </a:r>
            <a:r>
              <a:rPr lang="en-US" dirty="0"/>
              <a:t> to </a:t>
            </a:r>
            <a:r>
              <a:rPr lang="en-US" dirty="0">
                <a:sym typeface="Wingdings" pitchFamily="2" charset="2"/>
              </a:rPr>
              <a:t></a:t>
            </a:r>
            <a:r>
              <a:rPr lang="en-US" dirty="0"/>
              <a:t> Courage, Confidence, Clarity</a:t>
            </a:r>
          </a:p>
          <a:p>
            <a:pPr marL="628650" lvl="1" indent="-171450">
              <a:buFont typeface="Arial" panose="020B0604020202020204" pitchFamily="34" charset="0"/>
              <a:buChar char="•"/>
            </a:pPr>
            <a:r>
              <a:rPr lang="en-US" dirty="0"/>
              <a:t>Power of Vulnerability. Understanding yourself so that you can maximize your strengths, develop and/or augment weak areas.</a:t>
            </a:r>
          </a:p>
          <a:p>
            <a:endParaRPr lang="en-US" dirty="0"/>
          </a:p>
          <a:p>
            <a:r>
              <a:rPr lang="en-US" dirty="0"/>
              <a:t>Give yourself credit for interpersonal, leadership, communication and technical skills (etc.) as well as experience, training and education (all transferrable skills)</a:t>
            </a:r>
          </a:p>
          <a:p>
            <a:endParaRPr lang="en-US" dirty="0"/>
          </a:p>
          <a:p>
            <a:r>
              <a:rPr lang="en-US" dirty="0"/>
              <a:t>Taking it a step further, consider: Self </a:t>
            </a:r>
            <a:r>
              <a:rPr lang="en-US" dirty="0" err="1"/>
              <a:t>eval</a:t>
            </a:r>
            <a:r>
              <a:rPr lang="en-US" dirty="0"/>
              <a:t> quiz / 360 feedback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6</a:t>
            </a:fld>
            <a:endParaRPr lang="en-US"/>
          </a:p>
        </p:txBody>
      </p:sp>
    </p:spTree>
    <p:extLst>
      <p:ext uri="{BB962C8B-B14F-4D97-AF65-F5344CB8AC3E}">
        <p14:creationId xmlns:p14="http://schemas.microsoft.com/office/powerpoint/2010/main" val="11932031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1" i="0" kern="1200" dirty="0">
                <a:solidFill>
                  <a:schemeClr val="tx1"/>
                </a:solidFill>
                <a:effectLst/>
                <a:latin typeface="+mn-lt"/>
                <a:ea typeface="+mn-ea"/>
                <a:cs typeface="+mn-cs"/>
              </a:rPr>
              <a:t>Ideally, we’d find FLOW as we take our tasks and goals and seek for innovation and collaboration</a:t>
            </a:r>
          </a:p>
          <a:p>
            <a:endParaRPr lang="en-US" sz="1200" b="1" i="0" kern="1200" dirty="0">
              <a:solidFill>
                <a:schemeClr val="tx1"/>
              </a:solidFill>
              <a:effectLst/>
              <a:latin typeface="+mn-lt"/>
              <a:ea typeface="+mn-ea"/>
              <a:cs typeface="+mn-cs"/>
            </a:endParaRPr>
          </a:p>
          <a:p>
            <a:r>
              <a:rPr lang="en-US" sz="1200" b="1" i="0" kern="1200" dirty="0">
                <a:solidFill>
                  <a:schemeClr val="tx1"/>
                </a:solidFill>
                <a:effectLst/>
                <a:latin typeface="+mn-lt"/>
                <a:ea typeface="+mn-ea"/>
                <a:cs typeface="+mn-cs"/>
              </a:rPr>
              <a:t>Csikszentmihalyi did a 12-year study with people all over the world. </a:t>
            </a:r>
            <a:r>
              <a:rPr lang="en-US" sz="1200" b="0" i="0" kern="1200" dirty="0">
                <a:solidFill>
                  <a:schemeClr val="tx1"/>
                </a:solidFill>
                <a:effectLst/>
                <a:latin typeface="+mn-lt"/>
                <a:ea typeface="+mn-ea"/>
                <a:cs typeface="+mn-cs"/>
              </a:rPr>
              <a:t>He discovered that, regardless of age, nationality, or conditions of life, almost everyone described optimal experience in a very similar way. </a:t>
            </a:r>
            <a:r>
              <a:rPr lang="en-US" sz="1200" b="1" i="0" kern="1200" dirty="0">
                <a:solidFill>
                  <a:schemeClr val="tx1"/>
                </a:solidFill>
                <a:effectLst/>
                <a:latin typeface="+mn-lt"/>
                <a:ea typeface="+mn-ea"/>
                <a:cs typeface="+mn-cs"/>
              </a:rPr>
              <a:t>That helped him reach a definition of some of the things that come up when you enter a state of flow. </a:t>
            </a:r>
            <a:r>
              <a:rPr lang="en-US" sz="1200" b="0" i="0" kern="1200" dirty="0">
                <a:solidFill>
                  <a:schemeClr val="tx1"/>
                </a:solidFill>
                <a:effectLst/>
                <a:latin typeface="+mn-lt"/>
                <a:ea typeface="+mn-ea"/>
                <a:cs typeface="+mn-cs"/>
              </a:rPr>
              <a:t>Here they are: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 challenge that makes you use all your skills.</a:t>
            </a:r>
            <a:r>
              <a:rPr lang="en-US" sz="1200" b="0" i="0" kern="1200" dirty="0">
                <a:solidFill>
                  <a:schemeClr val="tx1"/>
                </a:solidFill>
                <a:effectLst/>
                <a:latin typeface="+mn-lt"/>
                <a:ea typeface="+mn-ea"/>
                <a:cs typeface="+mn-cs"/>
              </a:rPr>
              <a:t> If the challenge demands the highest level of your skills, it’s very likely you’ll start to flow.</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Focus and concentration. </a:t>
            </a:r>
            <a:r>
              <a:rPr lang="en-US" sz="1200" b="0" i="0" kern="1200" dirty="0">
                <a:solidFill>
                  <a:schemeClr val="tx1"/>
                </a:solidFill>
                <a:effectLst/>
                <a:latin typeface="+mn-lt"/>
                <a:ea typeface="+mn-ea"/>
                <a:cs typeface="+mn-cs"/>
              </a:rPr>
              <a:t>In a flow state, your focus is so centered that the world and your ego completely disappear. Your whole being focuses on one thing, and you enter an extreme state of </a:t>
            </a:r>
            <a:r>
              <a:rPr lang="en-US" sz="1200" b="1" i="0" u="none" strike="noStrike" kern="1200" dirty="0">
                <a:solidFill>
                  <a:schemeClr val="tx1"/>
                </a:solidFill>
                <a:effectLst/>
                <a:latin typeface="+mn-lt"/>
                <a:ea typeface="+mn-ea"/>
                <a:cs typeface="+mn-cs"/>
                <a:hlinkClick r:id="rId3"/>
              </a:rPr>
              <a:t>concentration</a:t>
            </a:r>
            <a:r>
              <a:rPr lang="en-US" sz="1200" b="0" i="0" kern="1200" dirty="0">
                <a:solidFill>
                  <a:schemeClr val="tx1"/>
                </a:solidFill>
                <a:effectLst/>
                <a:latin typeface="+mn-lt"/>
                <a:ea typeface="+mn-ea"/>
                <a:cs typeface="+mn-cs"/>
              </a:rPr>
              <a:t>.</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Clearly defined goals.</a:t>
            </a:r>
            <a:r>
              <a:rPr lang="en-US" sz="1200" b="0" i="0" kern="1200" dirty="0">
                <a:solidFill>
                  <a:schemeClr val="tx1"/>
                </a:solidFill>
                <a:effectLst/>
                <a:latin typeface="+mn-lt"/>
                <a:ea typeface="+mn-ea"/>
                <a:cs typeface="+mn-cs"/>
              </a:rPr>
              <a:t> Csikszentmihalyi found that we get more enjoyment out of things when we have clear goals. If they’re vague or unclear, your attention will fade.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Direct, immediate feedback. </a:t>
            </a:r>
            <a:r>
              <a:rPr lang="en-US" sz="1200" b="0" i="0" kern="1200" dirty="0">
                <a:solidFill>
                  <a:schemeClr val="tx1"/>
                </a:solidFill>
                <a:effectLst/>
                <a:latin typeface="+mn-lt"/>
                <a:ea typeface="+mn-ea"/>
                <a:cs typeface="+mn-cs"/>
              </a:rPr>
              <a:t>People need to get short-term feedback to reinforce their behavior. Feeling like you’re on the right track adds intensity to your experience.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Exclusion of other information. </a:t>
            </a:r>
            <a:r>
              <a:rPr lang="en-US" sz="1200" b="0" i="0" kern="1200" dirty="0">
                <a:solidFill>
                  <a:schemeClr val="tx1"/>
                </a:solidFill>
                <a:effectLst/>
                <a:latin typeface="+mn-lt"/>
                <a:ea typeface="+mn-ea"/>
                <a:cs typeface="+mn-cs"/>
              </a:rPr>
              <a:t>In a state of flow, there’s no room for information unrelated to the activity at hand.</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 feeling of control. </a:t>
            </a:r>
            <a:r>
              <a:rPr lang="en-US" sz="1200" b="0" i="0" kern="1200" dirty="0">
                <a:solidFill>
                  <a:schemeClr val="tx1"/>
                </a:solidFill>
                <a:effectLst/>
                <a:latin typeface="+mn-lt"/>
                <a:ea typeface="+mn-ea"/>
                <a:cs typeface="+mn-cs"/>
              </a:rPr>
              <a:t>When you’re flowing, you feel very in control of what’s happening. It’s like a compass for your self-knowledge.</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You lose your sense of self-awareness. </a:t>
            </a:r>
            <a:r>
              <a:rPr lang="en-US" sz="1200" b="0" i="0" kern="1200" dirty="0">
                <a:solidFill>
                  <a:schemeClr val="tx1"/>
                </a:solidFill>
                <a:effectLst/>
                <a:latin typeface="+mn-lt"/>
                <a:ea typeface="+mn-ea"/>
                <a:cs typeface="+mn-cs"/>
              </a:rPr>
              <a:t>In these kinds of states, it’s almost like your sense of self has completely disappeared. What this does is create a kind of “freedom” effect inside you.</a:t>
            </a:r>
          </a:p>
          <a:p>
            <a:pPr marL="171450" indent="-171450">
              <a:buFont typeface="Arial" panose="020B0604020202020204" pitchFamily="34" charset="0"/>
              <a:buChar char="•"/>
            </a:pPr>
            <a:r>
              <a:rPr lang="en-US" sz="1200" b="1" i="0" kern="1200" dirty="0">
                <a:solidFill>
                  <a:schemeClr val="tx1"/>
                </a:solidFill>
                <a:effectLst/>
                <a:latin typeface="+mn-lt"/>
                <a:ea typeface="+mn-ea"/>
                <a:cs typeface="+mn-cs"/>
              </a:rPr>
              <a:t>A change in your perception of time. </a:t>
            </a:r>
            <a:r>
              <a:rPr lang="en-US" sz="1200" b="0" i="0" kern="1200" dirty="0">
                <a:solidFill>
                  <a:schemeClr val="tx1"/>
                </a:solidFill>
                <a:effectLst/>
                <a:latin typeface="+mn-lt"/>
                <a:ea typeface="+mn-ea"/>
                <a:cs typeface="+mn-cs"/>
              </a:rPr>
              <a:t>Experiencing this state gives you the feeling that time has compressed. Three hours will feel like 30 seconds in a state of flow.</a:t>
            </a: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171450" indent="-171450">
              <a:buFont typeface="Arial" panose="020B0604020202020204" pitchFamily="34" charset="0"/>
              <a:buChar char="•"/>
            </a:pPr>
            <a:endParaRPr lang="en-US" sz="1200" b="0" i="0" kern="1200" dirty="0">
              <a:solidFill>
                <a:schemeClr val="tx1"/>
              </a:solidFill>
              <a:effectLst/>
              <a:latin typeface="+mn-lt"/>
              <a:ea typeface="+mn-ea"/>
              <a:cs typeface="+mn-cs"/>
            </a:endParaRPr>
          </a:p>
          <a:p>
            <a:pPr marL="0" indent="0">
              <a:buFont typeface="Arial" panose="020B0604020202020204" pitchFamily="34" charset="0"/>
              <a:buNone/>
            </a:pPr>
            <a:r>
              <a:rPr lang="en-US" sz="1200" b="0" i="0" kern="1200" dirty="0">
                <a:solidFill>
                  <a:schemeClr val="tx1"/>
                </a:solidFill>
                <a:effectLst/>
                <a:latin typeface="+mn-lt"/>
                <a:ea typeface="+mn-ea"/>
                <a:cs typeface="+mn-cs"/>
              </a:rPr>
              <a:t>Image: </a:t>
            </a:r>
            <a:r>
              <a:rPr lang="en-US" dirty="0">
                <a:hlinkClick r:id="rId4"/>
              </a:rPr>
              <a:t>https://static.freepsdfiles.net/uploads/2011/04/Creativity-Flow1.jpg</a:t>
            </a:r>
            <a:endParaRPr lang="en-US" sz="1200" b="0" i="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7</a:t>
            </a:fld>
            <a:endParaRPr lang="en-US"/>
          </a:p>
        </p:txBody>
      </p:sp>
    </p:spTree>
    <p:extLst>
      <p:ext uri="{BB962C8B-B14F-4D97-AF65-F5344CB8AC3E}">
        <p14:creationId xmlns:p14="http://schemas.microsoft.com/office/powerpoint/2010/main" val="366619968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you don’t have a graphical representation already of your strategy/framework (which I didn’t), creating one will help engage stakeholders and help them understand “what you do”</a:t>
            </a:r>
          </a:p>
          <a:p>
            <a:endParaRPr lang="en-US" dirty="0"/>
          </a:p>
          <a:p>
            <a:r>
              <a:rPr lang="en-US" dirty="0"/>
              <a:t>Use your visual examples to tell a compelling story/stories. Make them relatable for the key stakeholders, and personal when/if able.</a:t>
            </a:r>
          </a:p>
          <a:p>
            <a:r>
              <a:rPr lang="en-US" dirty="0"/>
              <a:t>Operations – Creative in the buy-in but as regimented/documented/templatized as possible in </a:t>
            </a:r>
          </a:p>
          <a:p>
            <a:pPr lvl="1"/>
            <a:r>
              <a:rPr lang="en-US" dirty="0"/>
              <a:t>IRP – plan, run books, IRP; after action </a:t>
            </a:r>
          </a:p>
          <a:p>
            <a:pPr lvl="1"/>
            <a:r>
              <a:rPr lang="en-US" dirty="0"/>
              <a:t>Tool selection / implementation / optimization </a:t>
            </a:r>
          </a:p>
          <a:p>
            <a:r>
              <a:rPr lang="en-US" dirty="0"/>
              <a:t>Collaboration – vendor; </a:t>
            </a:r>
            <a:r>
              <a:rPr lang="en-US" dirty="0" err="1"/>
              <a:t>assoc</a:t>
            </a:r>
            <a:endParaRPr lang="en-US" dirty="0"/>
          </a:p>
          <a:p>
            <a:r>
              <a:rPr lang="en-US" dirty="0"/>
              <a:t>Awareness – free online vids / content Educause + </a:t>
            </a:r>
          </a:p>
          <a:p>
            <a:r>
              <a:rPr lang="en-US" dirty="0"/>
              <a:t>Training</a:t>
            </a:r>
          </a:p>
          <a:p>
            <a:pPr lvl="1"/>
            <a:r>
              <a:rPr lang="en-US" dirty="0">
                <a:hlinkClick r:id="rId3"/>
              </a:rPr>
              <a:t>https://sites.google.com/view/tty-csgame/english?authuser=0</a:t>
            </a:r>
            <a:r>
              <a:rPr lang="en-US" dirty="0"/>
              <a:t> </a:t>
            </a:r>
          </a:p>
          <a:p>
            <a:endParaRPr lang="en-US" dirty="0"/>
          </a:p>
        </p:txBody>
      </p:sp>
      <p:sp>
        <p:nvSpPr>
          <p:cNvPr id="4" name="Slide Number Placeholder 3"/>
          <p:cNvSpPr>
            <a:spLocks noGrp="1"/>
          </p:cNvSpPr>
          <p:nvPr>
            <p:ph type="sldNum" sz="quarter" idx="5"/>
          </p:nvPr>
        </p:nvSpPr>
        <p:spPr/>
        <p:txBody>
          <a:bodyPr/>
          <a:lstStyle/>
          <a:p>
            <a:fld id="{F8EF54FF-34F0-5744-8EA7-89DA5E1FF3DB}" type="slidenum">
              <a:rPr lang="en-US" smtClean="0"/>
              <a:t>8</a:t>
            </a:fld>
            <a:endParaRPr lang="en-US"/>
          </a:p>
        </p:txBody>
      </p:sp>
    </p:spTree>
    <p:extLst>
      <p:ext uri="{BB962C8B-B14F-4D97-AF65-F5344CB8AC3E}">
        <p14:creationId xmlns:p14="http://schemas.microsoft.com/office/powerpoint/2010/main" val="7954919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717550" y="1162050"/>
            <a:ext cx="5575300" cy="3136900"/>
          </a:xfrm>
        </p:spPr>
      </p:sp>
      <p:sp>
        <p:nvSpPr>
          <p:cNvPr id="3" name="Notes Placeholder 2"/>
          <p:cNvSpPr>
            <a:spLocks noGrp="1"/>
          </p:cNvSpPr>
          <p:nvPr>
            <p:ph type="body" idx="1"/>
          </p:nvPr>
        </p:nvSpPr>
        <p:spPr/>
        <p:txBody>
          <a:bodyPr/>
          <a:lstStyle/>
          <a:p>
            <a:r>
              <a:rPr lang="en-US" b="1" dirty="0"/>
              <a:t>This maturity model is a hybrid of the NIST Cyber Security Framework (CSF) and Gartner’s Maturity Model. And after a first pass assessment, the security maturity was found to be Level 2.  A goal of Level 3 may be generally acceptable, as this is higher-ed. </a:t>
            </a:r>
          </a:p>
          <a:p>
            <a:endParaRPr lang="en-US" b="1"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1" dirty="0"/>
              <a:t>If using NIST CSF, a more in-depth tool to use that is free is: </a:t>
            </a:r>
            <a:r>
              <a:rPr lang="en-US" sz="1200" u="sng" dirty="0">
                <a:solidFill>
                  <a:schemeClr val="accent2"/>
                </a:solidFill>
                <a:cs typeface="Arial" panose="020B0604020202020204" pitchFamily="34" charset="0"/>
                <a:hlinkClick r:id="rId3"/>
              </a:rPr>
              <a:t>https://expel.io/blog/get-started-with-the-nist-csf</a:t>
            </a:r>
            <a:endParaRPr lang="en-US" sz="1200" u="sng" dirty="0">
              <a:solidFill>
                <a:schemeClr val="accent2"/>
              </a:solidFill>
              <a:cs typeface="Arial" panose="020B0604020202020204" pitchFamily="34" charset="0"/>
            </a:endParaRPr>
          </a:p>
          <a:p>
            <a:endParaRPr lang="en-US" b="1" dirty="0"/>
          </a:p>
        </p:txBody>
      </p:sp>
      <p:sp>
        <p:nvSpPr>
          <p:cNvPr id="4" name="Slide Number Placeholder 3"/>
          <p:cNvSpPr>
            <a:spLocks noGrp="1"/>
          </p:cNvSpPr>
          <p:nvPr>
            <p:ph type="sldNum" sz="quarter" idx="10"/>
          </p:nvPr>
        </p:nvSpPr>
        <p:spPr/>
        <p:txBody>
          <a:bodyPr/>
          <a:lstStyle/>
          <a:p>
            <a:fld id="{1F4BE4F0-C74D-AF40-B9A6-2F731DEFE9E5}" type="slidenum">
              <a:rPr lang="en-US" smtClean="0"/>
              <a:t>9</a:t>
            </a:fld>
            <a:endParaRPr lang="en-US"/>
          </a:p>
        </p:txBody>
      </p:sp>
    </p:spTree>
    <p:extLst>
      <p:ext uri="{BB962C8B-B14F-4D97-AF65-F5344CB8AC3E}">
        <p14:creationId xmlns:p14="http://schemas.microsoft.com/office/powerpoint/2010/main" val="116996112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658667-57E3-5843-BADC-0506C577A2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B6B2F9B-2E1C-694D-AC31-9317EB36B33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68477BA5-B7C2-454D-AA9D-A540B3B4B783}"/>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5" name="Footer Placeholder 4">
            <a:extLst>
              <a:ext uri="{FF2B5EF4-FFF2-40B4-BE49-F238E27FC236}">
                <a16:creationId xmlns:a16="http://schemas.microsoft.com/office/drawing/2014/main" id="{A1602097-3F36-2B4F-8581-90DB9E06BC24}"/>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78206DA-12D1-374F-8882-F4F6DD7745E0}"/>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12517148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E43331-738B-BC4F-88BA-F64F4B6DA48A}"/>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C5312C0-A90A-3C40-A4D1-B1D82D5B3B66}"/>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87C802C-7E1B-D648-9C23-ACE4DF6C1903}"/>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5" name="Footer Placeholder 4">
            <a:extLst>
              <a:ext uri="{FF2B5EF4-FFF2-40B4-BE49-F238E27FC236}">
                <a16:creationId xmlns:a16="http://schemas.microsoft.com/office/drawing/2014/main" id="{66ADD20C-EA37-7C43-B7A9-DA489C597A5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28D4625-007F-8540-9ED7-43D65AA52994}"/>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65815875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3DFAB7EB-6F6E-FE41-BCFC-A0EB330B1D1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8267FFE-AB75-3845-AA84-BEC3E8038869}"/>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AF41569-D200-C94F-BEE9-6EB33F5CF8F9}"/>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5" name="Footer Placeholder 4">
            <a:extLst>
              <a:ext uri="{FF2B5EF4-FFF2-40B4-BE49-F238E27FC236}">
                <a16:creationId xmlns:a16="http://schemas.microsoft.com/office/drawing/2014/main" id="{96E5051A-432E-8749-A860-7B1FC5F1905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57F0DEB-866E-5047-9555-B7AA4C243CF4}"/>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10771487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cSld name="Blank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609600" y="394167"/>
            <a:ext cx="10972800" cy="1143000"/>
          </a:xfrm>
        </p:spPr>
        <p:txBody>
          <a:bodyPr/>
          <a:lstStyle>
            <a:lvl1pPr>
              <a:defRPr b="0">
                <a:latin typeface="Cambria"/>
                <a:cs typeface="Cambria"/>
              </a:defRPr>
            </a:lvl1pPr>
          </a:lstStyle>
          <a:p>
            <a:r>
              <a:rPr lang="en-US" dirty="0"/>
              <a:t>Click to add text</a:t>
            </a:r>
          </a:p>
        </p:txBody>
      </p:sp>
    </p:spTree>
    <p:extLst>
      <p:ext uri="{BB962C8B-B14F-4D97-AF65-F5344CB8AC3E}">
        <p14:creationId xmlns:p14="http://schemas.microsoft.com/office/powerpoint/2010/main" val="249714121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Text + Image">
    <p:spTree>
      <p:nvGrpSpPr>
        <p:cNvPr id="1" name=""/>
        <p:cNvGrpSpPr/>
        <p:nvPr/>
      </p:nvGrpSpPr>
      <p:grpSpPr>
        <a:xfrm>
          <a:off x="0" y="0"/>
          <a:ext cx="0" cy="0"/>
          <a:chOff x="0" y="0"/>
          <a:chExt cx="0" cy="0"/>
        </a:xfrm>
      </p:grpSpPr>
      <p:cxnSp>
        <p:nvCxnSpPr>
          <p:cNvPr id="4" name="Straight Connector 3"/>
          <p:cNvCxnSpPr/>
          <p:nvPr userDrawn="1"/>
        </p:nvCxnSpPr>
        <p:spPr>
          <a:xfrm flipV="1">
            <a:off x="921409" y="804888"/>
            <a:ext cx="0" cy="451555"/>
          </a:xfrm>
          <a:prstGeom prst="line">
            <a:avLst/>
          </a:prstGeom>
          <a:ln w="38100">
            <a:solidFill>
              <a:srgbClr val="2F8394"/>
            </a:solidFill>
          </a:ln>
        </p:spPr>
        <p:style>
          <a:lnRef idx="2">
            <a:schemeClr val="accent1"/>
          </a:lnRef>
          <a:fillRef idx="0">
            <a:schemeClr val="accent1"/>
          </a:fillRef>
          <a:effectRef idx="1">
            <a:schemeClr val="accent1"/>
          </a:effectRef>
          <a:fontRef idx="minor">
            <a:schemeClr val="tx1"/>
          </a:fontRef>
        </p:style>
      </p:cxnSp>
      <p:cxnSp>
        <p:nvCxnSpPr>
          <p:cNvPr id="5" name="Straight Connector 4"/>
          <p:cNvCxnSpPr/>
          <p:nvPr userDrawn="1"/>
        </p:nvCxnSpPr>
        <p:spPr>
          <a:xfrm>
            <a:off x="905283" y="804887"/>
            <a:ext cx="435429" cy="0"/>
          </a:xfrm>
          <a:prstGeom prst="line">
            <a:avLst/>
          </a:prstGeom>
          <a:ln w="38100">
            <a:solidFill>
              <a:srgbClr val="2F8394"/>
            </a:solidFill>
          </a:ln>
        </p:spPr>
        <p:style>
          <a:lnRef idx="2">
            <a:schemeClr val="accent1"/>
          </a:lnRef>
          <a:fillRef idx="0">
            <a:schemeClr val="accent1"/>
          </a:fillRef>
          <a:effectRef idx="1">
            <a:schemeClr val="accent1"/>
          </a:effectRef>
          <a:fontRef idx="minor">
            <a:schemeClr val="tx1"/>
          </a:fontRef>
        </p:style>
      </p:cxnSp>
      <p:cxnSp>
        <p:nvCxnSpPr>
          <p:cNvPr id="6" name="Straight Connector 5"/>
          <p:cNvCxnSpPr/>
          <p:nvPr userDrawn="1"/>
        </p:nvCxnSpPr>
        <p:spPr>
          <a:xfrm flipV="1">
            <a:off x="11220191" y="5630361"/>
            <a:ext cx="0" cy="451555"/>
          </a:xfrm>
          <a:prstGeom prst="line">
            <a:avLst/>
          </a:prstGeom>
          <a:ln w="38100">
            <a:solidFill>
              <a:srgbClr val="2F8394"/>
            </a:solidFill>
          </a:ln>
        </p:spPr>
        <p:style>
          <a:lnRef idx="2">
            <a:schemeClr val="accent1"/>
          </a:lnRef>
          <a:fillRef idx="0">
            <a:schemeClr val="accent1"/>
          </a:fillRef>
          <a:effectRef idx="1">
            <a:schemeClr val="accent1"/>
          </a:effectRef>
          <a:fontRef idx="minor">
            <a:schemeClr val="tx1"/>
          </a:fontRef>
        </p:style>
      </p:cxnSp>
      <p:cxnSp>
        <p:nvCxnSpPr>
          <p:cNvPr id="7" name="Straight Connector 6"/>
          <p:cNvCxnSpPr/>
          <p:nvPr userDrawn="1"/>
        </p:nvCxnSpPr>
        <p:spPr>
          <a:xfrm>
            <a:off x="10784762" y="6081917"/>
            <a:ext cx="435429" cy="0"/>
          </a:xfrm>
          <a:prstGeom prst="line">
            <a:avLst/>
          </a:prstGeom>
          <a:ln w="38100">
            <a:solidFill>
              <a:srgbClr val="2F8394"/>
            </a:solidFill>
          </a:ln>
        </p:spPr>
        <p:style>
          <a:lnRef idx="2">
            <a:schemeClr val="accent1"/>
          </a:lnRef>
          <a:fillRef idx="0">
            <a:schemeClr val="accent1"/>
          </a:fillRef>
          <a:effectRef idx="1">
            <a:schemeClr val="accent1"/>
          </a:effectRef>
          <a:fontRef idx="minor">
            <a:schemeClr val="tx1"/>
          </a:fontRef>
        </p:style>
      </p:cxnSp>
      <p:sp>
        <p:nvSpPr>
          <p:cNvPr id="9" name="Text Placeholder 8"/>
          <p:cNvSpPr>
            <a:spLocks noGrp="1"/>
          </p:cNvSpPr>
          <p:nvPr>
            <p:ph type="body" sz="quarter" idx="10" hasCustomPrompt="1"/>
          </p:nvPr>
        </p:nvSpPr>
        <p:spPr>
          <a:xfrm>
            <a:off x="1339854" y="1257302"/>
            <a:ext cx="9444567" cy="4373033"/>
          </a:xfrm>
        </p:spPr>
        <p:txBody>
          <a:bodyPr anchor="ctr"/>
          <a:lstStyle>
            <a:lvl1pPr marL="0" indent="0" algn="ctr">
              <a:buNone/>
              <a:defRPr baseline="0">
                <a:solidFill>
                  <a:srgbClr val="FFFFFF"/>
                </a:solidFill>
                <a:latin typeface="Cambria"/>
                <a:cs typeface="Cambria"/>
              </a:defRPr>
            </a:lvl1pPr>
          </a:lstStyle>
          <a:p>
            <a:pPr lvl="0"/>
            <a:r>
              <a:rPr lang="en-US" dirty="0"/>
              <a:t>Add Text, an Image, or Both</a:t>
            </a:r>
          </a:p>
        </p:txBody>
      </p:sp>
    </p:spTree>
    <p:extLst>
      <p:ext uri="{BB962C8B-B14F-4D97-AF65-F5344CB8AC3E}">
        <p14:creationId xmlns:p14="http://schemas.microsoft.com/office/powerpoint/2010/main" val="230778686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6B71CB-0C35-EA48-8FD8-37883AEB00F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7105167-FBF2-B04D-BF9B-EE507E1A7C12}"/>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26B30FA-DBCB-0E42-9285-9B6A03FA6473}"/>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5" name="Footer Placeholder 4">
            <a:extLst>
              <a:ext uri="{FF2B5EF4-FFF2-40B4-BE49-F238E27FC236}">
                <a16:creationId xmlns:a16="http://schemas.microsoft.com/office/drawing/2014/main" id="{0C54285C-49F8-994B-A593-2291C80C386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DEE84EC-5D4D-2543-BD4D-4B472E447569}"/>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38317748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7C153-F544-5744-B690-9178563C03C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BB5CC8A-C832-6147-ACC2-36736FAFE57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0A4135F-EA0C-094B-9718-BBCEB6EC1795}"/>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5" name="Footer Placeholder 4">
            <a:extLst>
              <a:ext uri="{FF2B5EF4-FFF2-40B4-BE49-F238E27FC236}">
                <a16:creationId xmlns:a16="http://schemas.microsoft.com/office/drawing/2014/main" id="{6B129032-FD40-F14E-9F3F-A0F591D7F7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D2AC491-6FC1-8744-BF02-92C907593DE6}"/>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242981941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0FDE3E3-F9F1-F34F-8AF0-175A83E0979B}"/>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7771CB0-A6CA-254A-82EC-83AAD0A811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5EBEA23-3637-A04C-80DB-FEABC7B5043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7D8F617-C191-4F4F-9ADC-66CB227B9528}"/>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6" name="Footer Placeholder 5">
            <a:extLst>
              <a:ext uri="{FF2B5EF4-FFF2-40B4-BE49-F238E27FC236}">
                <a16:creationId xmlns:a16="http://schemas.microsoft.com/office/drawing/2014/main" id="{B74A7A2A-88BC-6F47-B70A-140120C1D43A}"/>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200270-AD8F-E447-A25B-3EA7C05552C7}"/>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166460887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9EA25C-8E02-0F42-A92F-0CF584A971B2}"/>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F4A119DC-34AD-CE4A-B427-AE2F0E9B3580}"/>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36DF755A-15F9-7E47-852D-DD8E5A10A0E3}"/>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E4A21EAB-CD2A-0940-B2B2-901D2D4DC1D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F5461DD4-EBEE-8148-9D1D-ED87E1DD731E}"/>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93107AAD-541A-E74C-ADBF-974DB9B03367}"/>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8" name="Footer Placeholder 7">
            <a:extLst>
              <a:ext uri="{FF2B5EF4-FFF2-40B4-BE49-F238E27FC236}">
                <a16:creationId xmlns:a16="http://schemas.microsoft.com/office/drawing/2014/main" id="{B615D8B9-019C-C941-B8D7-885A4F9839A3}"/>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E8B0F6D4-4B95-8E4B-B790-3B60002B51F6}"/>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361561100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B6AAE-1413-DD40-8230-DEE95EB9A1FB}"/>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9CDD59D0-2FEF-CF46-AAD2-8813021C7FD6}"/>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4" name="Footer Placeholder 3">
            <a:extLst>
              <a:ext uri="{FF2B5EF4-FFF2-40B4-BE49-F238E27FC236}">
                <a16:creationId xmlns:a16="http://schemas.microsoft.com/office/drawing/2014/main" id="{3A68FE0B-16DB-E346-90B8-D6311ADB34C2}"/>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F9F263E7-1048-104E-B922-D367E4E6C514}"/>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348456494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EDC49FFA-FE81-7843-8A68-D0036AF477FA}"/>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3" name="Footer Placeholder 2">
            <a:extLst>
              <a:ext uri="{FF2B5EF4-FFF2-40B4-BE49-F238E27FC236}">
                <a16:creationId xmlns:a16="http://schemas.microsoft.com/office/drawing/2014/main" id="{AF513F6F-904A-2943-97B5-B34D6673E52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B0B4B63B-2B38-1645-9470-385B2E2FEE3E}"/>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2260511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0099C4-1AD2-334D-86CB-B1F0FB838AEA}"/>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DB13512-8A98-FC41-8057-C7027E8F743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A5881D-80A3-274D-8FDE-CEEE7AD4D67F}"/>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2D6EBEDF-949C-3F45-A827-23562266D8C6}"/>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6" name="Footer Placeholder 5">
            <a:extLst>
              <a:ext uri="{FF2B5EF4-FFF2-40B4-BE49-F238E27FC236}">
                <a16:creationId xmlns:a16="http://schemas.microsoft.com/office/drawing/2014/main" id="{04DF64CD-E5BF-2E46-A411-52B00D23306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0B1B796-0A04-1945-B5E9-E06DAD2F9AA4}"/>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177143597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B754928-D65F-624B-8DF8-7B53B55FA3B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11F56496-F321-8448-8868-2896BB2C1527}"/>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4C95BA2-F28C-A049-80B9-9C4215AC28C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78838E7-839B-B14D-9F04-FCE34F8DF083}"/>
              </a:ext>
            </a:extLst>
          </p:cNvPr>
          <p:cNvSpPr>
            <a:spLocks noGrp="1"/>
          </p:cNvSpPr>
          <p:nvPr>
            <p:ph type="dt" sz="half" idx="10"/>
          </p:nvPr>
        </p:nvSpPr>
        <p:spPr/>
        <p:txBody>
          <a:bodyPr/>
          <a:lstStyle/>
          <a:p>
            <a:fld id="{F36E1499-72D9-0643-AE28-D2E837947247}" type="datetimeFigureOut">
              <a:rPr lang="en-US" smtClean="0"/>
              <a:t>5/11/19</a:t>
            </a:fld>
            <a:endParaRPr lang="en-US"/>
          </a:p>
        </p:txBody>
      </p:sp>
      <p:sp>
        <p:nvSpPr>
          <p:cNvPr id="6" name="Footer Placeholder 5">
            <a:extLst>
              <a:ext uri="{FF2B5EF4-FFF2-40B4-BE49-F238E27FC236}">
                <a16:creationId xmlns:a16="http://schemas.microsoft.com/office/drawing/2014/main" id="{002ED775-2ED8-8E41-8B39-872C478116D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DA2D11C1-45BB-B343-9983-CDB19DB992C6}"/>
              </a:ext>
            </a:extLst>
          </p:cNvPr>
          <p:cNvSpPr>
            <a:spLocks noGrp="1"/>
          </p:cNvSpPr>
          <p:nvPr>
            <p:ph type="sldNum" sz="quarter" idx="12"/>
          </p:nvPr>
        </p:nvSpPr>
        <p:spPr/>
        <p:txBody>
          <a:bodyPr/>
          <a:lstStyle/>
          <a:p>
            <a:fld id="{A6530A11-CFAA-7F42-8E83-C829ED044F2C}" type="slidenum">
              <a:rPr lang="en-US" smtClean="0"/>
              <a:t>‹#›</a:t>
            </a:fld>
            <a:endParaRPr lang="en-US"/>
          </a:p>
        </p:txBody>
      </p:sp>
    </p:spTree>
    <p:extLst>
      <p:ext uri="{BB962C8B-B14F-4D97-AF65-F5344CB8AC3E}">
        <p14:creationId xmlns:p14="http://schemas.microsoft.com/office/powerpoint/2010/main" val="356086337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4530162-F36A-E74D-99FD-8138A5AD22AA}"/>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0DA21CD-0BD6-D34D-A1CF-3747B9C1AEEF}"/>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0CBED7-4289-3647-8F5F-2F928B8E88F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36E1499-72D9-0643-AE28-D2E837947247}" type="datetimeFigureOut">
              <a:rPr lang="en-US" smtClean="0"/>
              <a:t>5/11/19</a:t>
            </a:fld>
            <a:endParaRPr lang="en-US"/>
          </a:p>
        </p:txBody>
      </p:sp>
      <p:sp>
        <p:nvSpPr>
          <p:cNvPr id="5" name="Footer Placeholder 4">
            <a:extLst>
              <a:ext uri="{FF2B5EF4-FFF2-40B4-BE49-F238E27FC236}">
                <a16:creationId xmlns:a16="http://schemas.microsoft.com/office/drawing/2014/main" id="{A058BE81-3020-2049-BDF4-13EED12A35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D33EA72-D70B-3540-B9BD-D9E545093CF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530A11-CFAA-7F42-8E83-C829ED044F2C}" type="slidenum">
              <a:rPr lang="en-US" smtClean="0"/>
              <a:t>‹#›</a:t>
            </a:fld>
            <a:endParaRPr lang="en-US"/>
          </a:p>
        </p:txBody>
      </p:sp>
    </p:spTree>
    <p:extLst>
      <p:ext uri="{BB962C8B-B14F-4D97-AF65-F5344CB8AC3E}">
        <p14:creationId xmlns:p14="http://schemas.microsoft.com/office/powerpoint/2010/main" val="187181451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13" Type="http://schemas.openxmlformats.org/officeDocument/2006/relationships/image" Target="../media/image11.png"/><Relationship Id="rId3" Type="http://schemas.openxmlformats.org/officeDocument/2006/relationships/image" Target="../media/image1.emf"/><Relationship Id="rId7" Type="http://schemas.openxmlformats.org/officeDocument/2006/relationships/image" Target="../media/image5.png"/><Relationship Id="rId12" Type="http://schemas.openxmlformats.org/officeDocument/2006/relationships/image" Target="../media/image10.png"/><Relationship Id="rId17" Type="http://schemas.openxmlformats.org/officeDocument/2006/relationships/image" Target="../media/image15.png"/><Relationship Id="rId2" Type="http://schemas.openxmlformats.org/officeDocument/2006/relationships/notesSlide" Target="../notesSlides/notesSlide1.xml"/><Relationship Id="rId16" Type="http://schemas.openxmlformats.org/officeDocument/2006/relationships/image" Target="../media/image14.png"/><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5" Type="http://schemas.openxmlformats.org/officeDocument/2006/relationships/image" Target="../media/image1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 Id="rId14" Type="http://schemas.openxmlformats.org/officeDocument/2006/relationships/image" Target="../media/image12.png"/></Relationships>
</file>

<file path=ppt/slides/_rels/slide10.xml.rels><?xml version="1.0" encoding="UTF-8" standalone="yes"?>
<Relationships xmlns="http://schemas.openxmlformats.org/package/2006/relationships"><Relationship Id="rId3" Type="http://schemas.openxmlformats.org/officeDocument/2006/relationships/image" Target="../media/image23.tiff"/><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24.tiff"/><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4.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hyperlink" Target="https://www.youtube.com/watch?v=KRjY_H4n1Gw"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15.xml"/><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16.xml"/><Relationship Id="rId1" Type="http://schemas.openxmlformats.org/officeDocument/2006/relationships/slideLayout" Target="../slideLayouts/slideLayout13.xml"/></Relationships>
</file>

<file path=ppt/slides/_rels/slide18.xml.rels><?xml version="1.0" encoding="UTF-8" standalone="yes"?>
<Relationships xmlns="http://schemas.openxmlformats.org/package/2006/relationships"><Relationship Id="rId3" Type="http://schemas.openxmlformats.org/officeDocument/2006/relationships/image" Target="../media/image32.tiff"/><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emf"/></Relationships>
</file>

<file path=ppt/slides/_rels/slide20.xml.rels><?xml version="1.0" encoding="UTF-8" standalone="yes"?>
<Relationships xmlns="http://schemas.openxmlformats.org/package/2006/relationships"><Relationship Id="rId3" Type="http://schemas.openxmlformats.org/officeDocument/2006/relationships/image" Target="../media/image33.emf"/><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20.xml"/><Relationship Id="rId1" Type="http://schemas.openxmlformats.org/officeDocument/2006/relationships/slideLayout" Target="../slideLayouts/slideLayout2.xml"/><Relationship Id="rId4" Type="http://schemas.openxmlformats.org/officeDocument/2006/relationships/image" Target="../media/image35.tiff"/></Relationships>
</file>

<file path=ppt/slides/_rels/slide22.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1.xml"/><Relationship Id="rId1" Type="http://schemas.openxmlformats.org/officeDocument/2006/relationships/slideLayout" Target="../slideLayouts/slideLayout2.xml"/><Relationship Id="rId4" Type="http://schemas.openxmlformats.org/officeDocument/2006/relationships/image" Target="../media/image38.tiff"/></Relationships>
</file>

<file path=ppt/slides/_rels/slide24.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3.xml"/><Relationship Id="rId1" Type="http://schemas.openxmlformats.org/officeDocument/2006/relationships/slideLayout" Target="../slideLayouts/slideLayout2.xml"/><Relationship Id="rId4" Type="http://schemas.openxmlformats.org/officeDocument/2006/relationships/hyperlink" Target="https://www.sans.org/security-awareness-training/resources/" TargetMode="External"/></Relationships>
</file>

<file path=ppt/slides/_rels/slide2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41.png"/></Relationships>
</file>

<file path=ppt/slides/_rels/slide27.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hyperlink" Target="https://www.linkedin.com/pulse/deep-dive-five-dysfunctions-team-summary-notes-tons-more-omar-usman/" TargetMode="External"/><Relationship Id="rId13" Type="http://schemas.openxmlformats.org/officeDocument/2006/relationships/hyperlink" Target="http://www.onguardonline.gov/" TargetMode="External"/><Relationship Id="rId18" Type="http://schemas.openxmlformats.org/officeDocument/2006/relationships/hyperlink" Target="https://www.knowbe4.com/hubfs/FINAL_NCSAM_ActivityBook.pdf" TargetMode="External"/><Relationship Id="rId3" Type="http://schemas.openxmlformats.org/officeDocument/2006/relationships/hyperlink" Target="https://exploringyourmind.com/mihaly-csikszentmihalyi-flow/" TargetMode="External"/><Relationship Id="rId7" Type="http://schemas.openxmlformats.org/officeDocument/2006/relationships/hyperlink" Target="https://www.emc.com/microsites/workplacesecurity/index.htm" TargetMode="External"/><Relationship Id="rId12" Type="http://schemas.openxmlformats.org/officeDocument/2006/relationships/hyperlink" Target="https://staysafeonline.org/resources/" TargetMode="External"/><Relationship Id="rId17" Type="http://schemas.openxmlformats.org/officeDocument/2006/relationships/hyperlink" Target="https://sites.google.com/view/tty-csgame/english" TargetMode="External"/><Relationship Id="rId2" Type="http://schemas.openxmlformats.org/officeDocument/2006/relationships/notesSlide" Target="../notesSlides/notesSlide27.xml"/><Relationship Id="rId16" Type="http://schemas.openxmlformats.org/officeDocument/2006/relationships/hyperlink" Target="https://free.thesecurityawarenesscompany.com/" TargetMode="External"/><Relationship Id="rId1" Type="http://schemas.openxmlformats.org/officeDocument/2006/relationships/slideLayout" Target="../slideLayouts/slideLayout2.xml"/><Relationship Id="rId6" Type="http://schemas.openxmlformats.org/officeDocument/2006/relationships/hyperlink" Target="https://expel.io/blog/get-started-with-the-nist-csf" TargetMode="External"/><Relationship Id="rId11" Type="http://schemas.openxmlformats.org/officeDocument/2006/relationships/hyperlink" Target="https://www.sans.org/security-awareness-training/resources/" TargetMode="External"/><Relationship Id="rId5" Type="http://schemas.openxmlformats.org/officeDocument/2006/relationships/hyperlink" Target="https://www.cio.com/article/2386859/careers-staffing-10-tips-for-making-self-evaluations-meaningful.html" TargetMode="External"/><Relationship Id="rId15" Type="http://schemas.openxmlformats.org/officeDocument/2006/relationships/hyperlink" Target="https://www.educause.edu/focus-areas-and-initiatives/policy-and-security/cybersecurity-program/resources/information-security-guide/toolkits" TargetMode="External"/><Relationship Id="rId10" Type="http://schemas.openxmlformats.org/officeDocument/2006/relationships/hyperlink" Target="https://www.cisecurity.org/wp-content/uploads/2018/10/Six-tabletop-exercises-FINAL.pdf" TargetMode="External"/><Relationship Id="rId4" Type="http://schemas.openxmlformats.org/officeDocument/2006/relationships/hyperlink" Target="http://rafeeqrehman.com/wp-content/uploads/2018/05/CISO_MindMap_2018.pdf" TargetMode="External"/><Relationship Id="rId9" Type="http://schemas.openxmlformats.org/officeDocument/2006/relationships/hyperlink" Target="https://enterprise.verizon.com/resources/reports/dbir/" TargetMode="External"/><Relationship Id="rId14" Type="http://schemas.openxmlformats.org/officeDocument/2006/relationships/hyperlink" Target="https://www.educause.edu/focus-areas-and-initiatives/policy-and-security/cybersecurity-program/resources/information-security-guide/toolkits/diy-video-and-poster-security-awareness-contest" TargetMode="External"/></Relationships>
</file>

<file path=ppt/slides/_rels/slide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hyperlink" Target="https://videos.bentley.edu/media/A+Cyber+Security+Monday/1_tjuaieiw/65552731" TargetMode="External"/></Relationships>
</file>

<file path=ppt/slides/_rels/slide5.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20.tiff"/><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21.tiff"/></Relationships>
</file>

<file path=ppt/slides/_rels/slide8.xml.rels><?xml version="1.0" encoding="UTF-8" standalone="yes"?>
<Relationships xmlns="http://schemas.openxmlformats.org/package/2006/relationships"><Relationship Id="rId3" Type="http://schemas.openxmlformats.org/officeDocument/2006/relationships/image" Target="../media/image22.tiff"/><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677BE9FC-10AE-C04C-BD83-E51B2513593F}"/>
              </a:ext>
            </a:extLst>
          </p:cNvPr>
          <p:cNvPicPr>
            <a:picLocks noChangeAspect="1"/>
          </p:cNvPicPr>
          <p:nvPr/>
        </p:nvPicPr>
        <p:blipFill>
          <a:blip r:embed="rId3">
            <a:lum bright="100000" contrast="-65000"/>
            <a:alphaModFix amt="19000"/>
          </a:blip>
          <a:stretch>
            <a:fillRect/>
          </a:stretch>
        </p:blipFill>
        <p:spPr>
          <a:xfrm>
            <a:off x="-1468146" y="-1149355"/>
            <a:ext cx="15115592" cy="9280479"/>
          </a:xfrm>
          <a:prstGeom prst="rect">
            <a:avLst/>
          </a:prstGeom>
          <a:effectLst/>
        </p:spPr>
      </p:pic>
      <p:sp>
        <p:nvSpPr>
          <p:cNvPr id="2" name="Title 1">
            <a:extLst>
              <a:ext uri="{FF2B5EF4-FFF2-40B4-BE49-F238E27FC236}">
                <a16:creationId xmlns:a16="http://schemas.microsoft.com/office/drawing/2014/main" id="{F076FE2F-4E50-7349-9503-85C99C7A54F5}"/>
              </a:ext>
            </a:extLst>
          </p:cNvPr>
          <p:cNvSpPr>
            <a:spLocks noGrp="1"/>
          </p:cNvSpPr>
          <p:nvPr>
            <p:ph type="ctrTitle"/>
          </p:nvPr>
        </p:nvSpPr>
        <p:spPr>
          <a:xfrm>
            <a:off x="927100" y="1018577"/>
            <a:ext cx="10858279" cy="2387600"/>
          </a:xfrm>
          <a:effectLst>
            <a:outerShdw blurRad="50800" dist="38100" dir="2700000" algn="tl" rotWithShape="0">
              <a:prstClr val="black">
                <a:alpha val="40000"/>
              </a:prstClr>
            </a:outerShdw>
          </a:effectLst>
        </p:spPr>
        <p:txBody>
          <a:bodyPr>
            <a:normAutofit fontScale="90000"/>
          </a:bodyPr>
          <a:lstStyle/>
          <a:p>
            <a:r>
              <a:rPr lang="en-US" dirty="0">
                <a:effectLst>
                  <a:outerShdw blurRad="50800" dist="38100" dir="5400000" algn="t" rotWithShape="0">
                    <a:prstClr val="black">
                      <a:alpha val="40000"/>
                    </a:prstClr>
                  </a:outerShdw>
                </a:effectLst>
              </a:rPr>
              <a:t>Say </a:t>
            </a:r>
            <a:r>
              <a:rPr lang="en-US" b="1" dirty="0">
                <a:effectLst>
                  <a:outerShdw blurRad="50800" dist="38100" dir="5400000" algn="t" rotWithShape="0">
                    <a:prstClr val="black">
                      <a:alpha val="40000"/>
                    </a:prstClr>
                  </a:outerShdw>
                </a:effectLst>
              </a:rPr>
              <a:t>YES</a:t>
            </a:r>
            <a:r>
              <a:rPr lang="en-US" dirty="0">
                <a:effectLst>
                  <a:outerShdw blurRad="50800" dist="38100" dir="5400000" algn="t" rotWithShape="0">
                    <a:prstClr val="black">
                      <a:alpha val="40000"/>
                    </a:prstClr>
                  </a:outerShdw>
                </a:effectLst>
              </a:rPr>
              <a:t> to </a:t>
            </a:r>
            <a:r>
              <a:rPr lang="en-US" sz="8900" dirty="0" err="1">
                <a:solidFill>
                  <a:srgbClr val="FF0000"/>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C</a:t>
            </a:r>
            <a:r>
              <a:rPr lang="en-US" sz="8900" dirty="0" err="1">
                <a:solidFill>
                  <a:srgbClr val="7030A0"/>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r</a:t>
            </a:r>
            <a:r>
              <a:rPr lang="en-US" sz="8900" dirty="0" err="1">
                <a:solidFill>
                  <a:srgbClr val="00FA00"/>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e</a:t>
            </a:r>
            <a:r>
              <a:rPr lang="en-US" sz="8900" dirty="0" err="1">
                <a:solidFill>
                  <a:srgbClr val="00B0F0"/>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A</a:t>
            </a:r>
            <a:r>
              <a:rPr lang="en-US" sz="8900" dirty="0" err="1">
                <a:solidFill>
                  <a:schemeClr val="accent4">
                    <a:lumMod val="50000"/>
                  </a:schemeClr>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t</a:t>
            </a:r>
            <a:r>
              <a:rPr lang="en-US" sz="8900" dirty="0" err="1">
                <a:solidFill>
                  <a:srgbClr val="FF40FF"/>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i</a:t>
            </a:r>
            <a:r>
              <a:rPr lang="en-US" sz="8900" dirty="0" err="1">
                <a:solidFill>
                  <a:srgbClr val="941651"/>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v</a:t>
            </a:r>
            <a:r>
              <a:rPr lang="en-US" sz="8900" dirty="0" err="1">
                <a:solidFill>
                  <a:srgbClr val="73FDD6"/>
                </a:solidFill>
                <a:effectLst>
                  <a:outerShdw blurRad="50800" dist="38100" dir="5400000" algn="t" rotWithShape="0">
                    <a:prstClr val="black">
                      <a:alpha val="40000"/>
                    </a:prstClr>
                  </a:outerShdw>
                </a:effectLst>
                <a:latin typeface="Apple Chancery" panose="03020702040506060504" pitchFamily="66" charset="-79"/>
                <a:cs typeface="Apple Chancery" panose="03020702040506060504" pitchFamily="66" charset="-79"/>
              </a:rPr>
              <a:t>e</a:t>
            </a:r>
            <a:r>
              <a:rPr lang="en-US" sz="6700" dirty="0">
                <a:effectLst>
                  <a:outerShdw blurRad="50800" dist="38100" dir="5400000" algn="t" rotWithShape="0">
                    <a:prstClr val="black">
                      <a:alpha val="40000"/>
                    </a:prstClr>
                  </a:outerShdw>
                </a:effectLst>
              </a:rPr>
              <a:t> </a:t>
            </a:r>
            <a:r>
              <a:rPr lang="en-US" dirty="0">
                <a:effectLst>
                  <a:outerShdw blurRad="50800" dist="38100" dir="5400000" algn="t" rotWithShape="0">
                    <a:prstClr val="black">
                      <a:alpha val="40000"/>
                    </a:prstClr>
                  </a:outerShdw>
                </a:effectLst>
              </a:rPr>
              <a:t>Cybersecurity </a:t>
            </a:r>
            <a:br>
              <a:rPr lang="en-US" dirty="0">
                <a:effectLst>
                  <a:outerShdw blurRad="50800" dist="38100" dir="5400000" algn="t" rotWithShape="0">
                    <a:prstClr val="black">
                      <a:alpha val="40000"/>
                    </a:prstClr>
                  </a:outerShdw>
                </a:effectLst>
              </a:rPr>
            </a:br>
            <a:r>
              <a:rPr lang="en-US" sz="5300" dirty="0">
                <a:effectLst>
                  <a:outerShdw blurRad="50800" dist="38100" dir="5400000" algn="t" rotWithShape="0">
                    <a:prstClr val="black">
                      <a:alpha val="40000"/>
                    </a:prstClr>
                  </a:outerShdw>
                </a:effectLst>
              </a:rPr>
              <a:t>See, Say, and Do. Together.</a:t>
            </a:r>
            <a:endParaRPr lang="en-US" dirty="0">
              <a:effectLst>
                <a:outerShdw blurRad="50800" dist="38100" dir="5400000" algn="t" rotWithShape="0">
                  <a:prstClr val="black">
                    <a:alpha val="40000"/>
                  </a:prstClr>
                </a:outerShdw>
              </a:effectLst>
            </a:endParaRPr>
          </a:p>
        </p:txBody>
      </p:sp>
      <p:sp>
        <p:nvSpPr>
          <p:cNvPr id="3" name="Subtitle 2">
            <a:extLst>
              <a:ext uri="{FF2B5EF4-FFF2-40B4-BE49-F238E27FC236}">
                <a16:creationId xmlns:a16="http://schemas.microsoft.com/office/drawing/2014/main" id="{4BBB5D47-8A03-D248-9D6D-A648BFA8A7B4}"/>
              </a:ext>
            </a:extLst>
          </p:cNvPr>
          <p:cNvSpPr>
            <a:spLocks noGrp="1"/>
          </p:cNvSpPr>
          <p:nvPr>
            <p:ph type="subTitle" idx="1"/>
          </p:nvPr>
        </p:nvSpPr>
        <p:spPr>
          <a:xfrm>
            <a:off x="1517650" y="4754425"/>
            <a:ext cx="9144000" cy="1655762"/>
          </a:xfrm>
        </p:spPr>
        <p:txBody>
          <a:bodyPr/>
          <a:lstStyle/>
          <a:p>
            <a:r>
              <a:rPr lang="en-US" dirty="0"/>
              <a:t>Erika Powell-Burson, MSIA, CISA, CISSP</a:t>
            </a:r>
          </a:p>
          <a:p>
            <a:r>
              <a:rPr lang="en-US" dirty="0"/>
              <a:t>CISO, Bentley University</a:t>
            </a:r>
          </a:p>
        </p:txBody>
      </p:sp>
      <p:pic>
        <p:nvPicPr>
          <p:cNvPr id="3079" name="Picture 7" descr="page1image6328816">
            <a:extLst>
              <a:ext uri="{FF2B5EF4-FFF2-40B4-BE49-F238E27FC236}">
                <a16:creationId xmlns:a16="http://schemas.microsoft.com/office/drawing/2014/main" id="{06D12F52-28E7-9948-A192-2710C74C3343}"/>
              </a:ext>
            </a:extLst>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6356239" y="558800"/>
            <a:ext cx="927100" cy="990600"/>
          </a:xfrm>
          <a:prstGeom prst="rect">
            <a:avLst/>
          </a:prstGeom>
          <a:noFill/>
          <a:extLst>
            <a:ext uri="{909E8E84-426E-40DD-AFC4-6F175D3DCCD1}">
              <a14:hiddenFill xmlns:a14="http://schemas.microsoft.com/office/drawing/2010/main">
                <a:solidFill>
                  <a:srgbClr val="FFFFFF"/>
                </a:solidFill>
              </a14:hiddenFill>
            </a:ext>
          </a:extLst>
        </p:spPr>
      </p:pic>
      <p:pic>
        <p:nvPicPr>
          <p:cNvPr id="3090" name="Picture 18" descr="page1image26106816">
            <a:extLst>
              <a:ext uri="{FF2B5EF4-FFF2-40B4-BE49-F238E27FC236}">
                <a16:creationId xmlns:a16="http://schemas.microsoft.com/office/drawing/2014/main" id="{8C439853-6C65-804A-8E44-2003E5F60017}"/>
              </a:ext>
            </a:extLst>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rot="11974185">
            <a:off x="9221117" y="3191467"/>
            <a:ext cx="222845" cy="383293"/>
          </a:xfrm>
          <a:prstGeom prst="rect">
            <a:avLst/>
          </a:prstGeom>
          <a:noFill/>
          <a:extLst>
            <a:ext uri="{909E8E84-426E-40DD-AFC4-6F175D3DCCD1}">
              <a14:hiddenFill xmlns:a14="http://schemas.microsoft.com/office/drawing/2010/main">
                <a:solidFill>
                  <a:srgbClr val="FFFFFF"/>
                </a:solidFill>
              </a14:hiddenFill>
            </a:ext>
          </a:extLst>
        </p:spPr>
      </p:pic>
      <p:pic>
        <p:nvPicPr>
          <p:cNvPr id="3096" name="Picture 24" descr="page1image26108736">
            <a:extLst>
              <a:ext uri="{FF2B5EF4-FFF2-40B4-BE49-F238E27FC236}">
                <a16:creationId xmlns:a16="http://schemas.microsoft.com/office/drawing/2014/main" id="{B5CE43E2-0906-954F-ACBF-C7C9D6CE2D65}"/>
              </a:ext>
            </a:extLst>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48189" y="2437110"/>
            <a:ext cx="698500" cy="469900"/>
          </a:xfrm>
          <a:prstGeom prst="rect">
            <a:avLst/>
          </a:prstGeom>
          <a:noFill/>
          <a:extLst>
            <a:ext uri="{909E8E84-426E-40DD-AFC4-6F175D3DCCD1}">
              <a14:hiddenFill xmlns:a14="http://schemas.microsoft.com/office/drawing/2010/main">
                <a:solidFill>
                  <a:srgbClr val="FFFFFF"/>
                </a:solidFill>
              </a14:hiddenFill>
            </a:ext>
          </a:extLst>
        </p:spPr>
      </p:pic>
      <p:pic>
        <p:nvPicPr>
          <p:cNvPr id="3098" name="Picture 26" descr="page1image26109120">
            <a:extLst>
              <a:ext uri="{FF2B5EF4-FFF2-40B4-BE49-F238E27FC236}">
                <a16:creationId xmlns:a16="http://schemas.microsoft.com/office/drawing/2014/main" id="{1B6FEFE6-BCD0-1549-A20F-46C24D91EDE8}"/>
              </a:ext>
            </a:extLst>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rot="17910314">
            <a:off x="3547505" y="1440691"/>
            <a:ext cx="330200" cy="558800"/>
          </a:xfrm>
          <a:prstGeom prst="rect">
            <a:avLst/>
          </a:prstGeom>
          <a:noFill/>
          <a:extLst>
            <a:ext uri="{909E8E84-426E-40DD-AFC4-6F175D3DCCD1}">
              <a14:hiddenFill xmlns:a14="http://schemas.microsoft.com/office/drawing/2010/main">
                <a:solidFill>
                  <a:srgbClr val="FFFFFF"/>
                </a:solidFill>
              </a14:hiddenFill>
            </a:ext>
          </a:extLst>
        </p:spPr>
      </p:pic>
      <p:pic>
        <p:nvPicPr>
          <p:cNvPr id="3099" name="Picture 27" descr="page1image26109312">
            <a:extLst>
              <a:ext uri="{FF2B5EF4-FFF2-40B4-BE49-F238E27FC236}">
                <a16:creationId xmlns:a16="http://schemas.microsoft.com/office/drawing/2014/main" id="{D4E9B4E8-3DF6-F147-A23A-AC92180B4E0D}"/>
              </a:ext>
            </a:extLst>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rot="5784097" flipH="1">
            <a:off x="7476739" y="3518260"/>
            <a:ext cx="342900" cy="444500"/>
          </a:xfrm>
          <a:prstGeom prst="rect">
            <a:avLst/>
          </a:prstGeom>
          <a:noFill/>
          <a:extLst>
            <a:ext uri="{909E8E84-426E-40DD-AFC4-6F175D3DCCD1}">
              <a14:hiddenFill xmlns:a14="http://schemas.microsoft.com/office/drawing/2010/main">
                <a:solidFill>
                  <a:srgbClr val="FFFFFF"/>
                </a:solidFill>
              </a14:hiddenFill>
            </a:ext>
          </a:extLst>
        </p:spPr>
      </p:pic>
      <p:pic>
        <p:nvPicPr>
          <p:cNvPr id="3100" name="Picture 28" descr="page1image26109504">
            <a:extLst>
              <a:ext uri="{FF2B5EF4-FFF2-40B4-BE49-F238E27FC236}">
                <a16:creationId xmlns:a16="http://schemas.microsoft.com/office/drawing/2014/main" id="{55AAAF4E-ECC2-A448-8A66-5E2434C38D48}"/>
              </a:ext>
            </a:extLst>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rot="3160446">
            <a:off x="3979424" y="3913038"/>
            <a:ext cx="317500" cy="330200"/>
          </a:xfrm>
          <a:prstGeom prst="rect">
            <a:avLst/>
          </a:prstGeom>
          <a:noFill/>
          <a:extLst>
            <a:ext uri="{909E8E84-426E-40DD-AFC4-6F175D3DCCD1}">
              <a14:hiddenFill xmlns:a14="http://schemas.microsoft.com/office/drawing/2010/main">
                <a:solidFill>
                  <a:srgbClr val="FFFFFF"/>
                </a:solidFill>
              </a14:hiddenFill>
            </a:ext>
          </a:extLst>
        </p:spPr>
      </p:pic>
      <p:pic>
        <p:nvPicPr>
          <p:cNvPr id="3101" name="Picture 29" descr="page1image26109696">
            <a:extLst>
              <a:ext uri="{FF2B5EF4-FFF2-40B4-BE49-F238E27FC236}">
                <a16:creationId xmlns:a16="http://schemas.microsoft.com/office/drawing/2014/main" id="{F4EAE70E-B0C6-5743-AC8B-7EA5996AF4A1}"/>
              </a:ext>
            </a:extLst>
          </p:cNvPr>
          <p:cNvPicPr>
            <a:picLocks noChangeAspect="1" noChangeArrowheads="1"/>
          </p:cNvPicPr>
          <p:nvPr/>
        </p:nvPicPr>
        <p:blipFill>
          <a:blip r:embed="rId10">
            <a:extLst>
              <a:ext uri="{28A0092B-C50C-407E-A947-70E740481C1C}">
                <a14:useLocalDpi xmlns:a14="http://schemas.microsoft.com/office/drawing/2010/main"/>
              </a:ext>
            </a:extLst>
          </a:blip>
          <a:srcRect/>
          <a:stretch>
            <a:fillRect/>
          </a:stretch>
        </p:blipFill>
        <p:spPr bwMode="auto">
          <a:xfrm rot="19631234">
            <a:off x="4543151" y="1143557"/>
            <a:ext cx="279400" cy="393700"/>
          </a:xfrm>
          <a:prstGeom prst="rect">
            <a:avLst/>
          </a:prstGeom>
          <a:noFill/>
          <a:extLst>
            <a:ext uri="{909E8E84-426E-40DD-AFC4-6F175D3DCCD1}">
              <a14:hiddenFill xmlns:a14="http://schemas.microsoft.com/office/drawing/2010/main">
                <a:solidFill>
                  <a:srgbClr val="FFFFFF"/>
                </a:solidFill>
              </a14:hiddenFill>
            </a:ext>
          </a:extLst>
        </p:spPr>
      </p:pic>
      <p:pic>
        <p:nvPicPr>
          <p:cNvPr id="3102" name="Picture 30" descr="page1image26109888">
            <a:extLst>
              <a:ext uri="{FF2B5EF4-FFF2-40B4-BE49-F238E27FC236}">
                <a16:creationId xmlns:a16="http://schemas.microsoft.com/office/drawing/2014/main" id="{25F710C5-8079-6E4E-8297-855381A7D619}"/>
              </a:ext>
            </a:extLst>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7454789" y="1394060"/>
            <a:ext cx="241300" cy="431800"/>
          </a:xfrm>
          <a:prstGeom prst="rect">
            <a:avLst/>
          </a:prstGeom>
          <a:noFill/>
          <a:extLst>
            <a:ext uri="{909E8E84-426E-40DD-AFC4-6F175D3DCCD1}">
              <a14:hiddenFill xmlns:a14="http://schemas.microsoft.com/office/drawing/2010/main">
                <a:solidFill>
                  <a:srgbClr val="FFFFFF"/>
                </a:solidFill>
              </a14:hiddenFill>
            </a:ext>
          </a:extLst>
        </p:spPr>
      </p:pic>
      <p:pic>
        <p:nvPicPr>
          <p:cNvPr id="3103" name="Picture 31" descr="page1image26110080">
            <a:extLst>
              <a:ext uri="{FF2B5EF4-FFF2-40B4-BE49-F238E27FC236}">
                <a16:creationId xmlns:a16="http://schemas.microsoft.com/office/drawing/2014/main" id="{D0233680-9349-7D42-B27D-BE12CE8C12DC}"/>
              </a:ext>
            </a:extLst>
          </p:cNvPr>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rot="3678195">
            <a:off x="7792382" y="1400223"/>
            <a:ext cx="3302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3104" name="Picture 32" descr="page1image26110272">
            <a:extLst>
              <a:ext uri="{FF2B5EF4-FFF2-40B4-BE49-F238E27FC236}">
                <a16:creationId xmlns:a16="http://schemas.microsoft.com/office/drawing/2014/main" id="{82A6AF47-8440-7945-9FF9-138B4931D02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5443538" y="311149"/>
            <a:ext cx="333138" cy="613675"/>
          </a:xfrm>
          <a:prstGeom prst="rect">
            <a:avLst/>
          </a:prstGeom>
          <a:noFill/>
          <a:extLst>
            <a:ext uri="{909E8E84-426E-40DD-AFC4-6F175D3DCCD1}">
              <a14:hiddenFill xmlns:a14="http://schemas.microsoft.com/office/drawing/2010/main">
                <a:solidFill>
                  <a:srgbClr val="FFFFFF"/>
                </a:solidFill>
              </a14:hiddenFill>
            </a:ext>
          </a:extLst>
        </p:spPr>
      </p:pic>
      <p:pic>
        <p:nvPicPr>
          <p:cNvPr id="3105" name="Picture 33" descr="page1image26110464">
            <a:extLst>
              <a:ext uri="{FF2B5EF4-FFF2-40B4-BE49-F238E27FC236}">
                <a16:creationId xmlns:a16="http://schemas.microsoft.com/office/drawing/2014/main" id="{37D80F15-76F8-324C-861C-BA32AA7DD2F8}"/>
              </a:ext>
            </a:extLst>
          </p:cNvPr>
          <p:cNvPicPr>
            <a:picLocks noChangeAspect="1" noChangeArrowheads="1"/>
          </p:cNvPicPr>
          <p:nvPr/>
        </p:nvPicPr>
        <p:blipFill>
          <a:blip r:embed="rId14">
            <a:extLst>
              <a:ext uri="{28A0092B-C50C-407E-A947-70E740481C1C}">
                <a14:useLocalDpi xmlns:a14="http://schemas.microsoft.com/office/drawing/2010/main"/>
              </a:ext>
            </a:extLst>
          </a:blip>
          <a:srcRect/>
          <a:stretch>
            <a:fillRect/>
          </a:stretch>
        </p:blipFill>
        <p:spPr bwMode="auto">
          <a:xfrm>
            <a:off x="4600213" y="793750"/>
            <a:ext cx="355600" cy="520700"/>
          </a:xfrm>
          <a:prstGeom prst="rect">
            <a:avLst/>
          </a:prstGeom>
          <a:noFill/>
          <a:extLst>
            <a:ext uri="{909E8E84-426E-40DD-AFC4-6F175D3DCCD1}">
              <a14:hiddenFill xmlns:a14="http://schemas.microsoft.com/office/drawing/2010/main">
                <a:solidFill>
                  <a:srgbClr val="FFFFFF"/>
                </a:solidFill>
              </a14:hiddenFill>
            </a:ext>
          </a:extLst>
        </p:spPr>
      </p:pic>
      <p:pic>
        <p:nvPicPr>
          <p:cNvPr id="3109" name="Picture 37" descr="page1image26111232">
            <a:extLst>
              <a:ext uri="{FF2B5EF4-FFF2-40B4-BE49-F238E27FC236}">
                <a16:creationId xmlns:a16="http://schemas.microsoft.com/office/drawing/2014/main" id="{A8DB9CF7-67B8-D942-946E-215B131A0CE2}"/>
              </a:ext>
            </a:extLst>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3553975" y="1227590"/>
            <a:ext cx="584200" cy="546100"/>
          </a:xfrm>
          <a:prstGeom prst="rect">
            <a:avLst/>
          </a:prstGeom>
          <a:noFill/>
          <a:extLst>
            <a:ext uri="{909E8E84-426E-40DD-AFC4-6F175D3DCCD1}">
              <a14:hiddenFill xmlns:a14="http://schemas.microsoft.com/office/drawing/2010/main">
                <a:solidFill>
                  <a:srgbClr val="FFFFFF"/>
                </a:solidFill>
              </a14:hiddenFill>
            </a:ext>
          </a:extLst>
        </p:spPr>
      </p:pic>
      <p:pic>
        <p:nvPicPr>
          <p:cNvPr id="3111" name="Picture 39" descr="page1image26111616">
            <a:extLst>
              <a:ext uri="{FF2B5EF4-FFF2-40B4-BE49-F238E27FC236}">
                <a16:creationId xmlns:a16="http://schemas.microsoft.com/office/drawing/2014/main" id="{58935EF1-FFE9-3F49-8EFF-9F155A8112D9}"/>
              </a:ext>
            </a:extLst>
          </p:cNvPr>
          <p:cNvPicPr>
            <a:picLocks noChangeAspect="1" noChangeArrowheads="1"/>
          </p:cNvPicPr>
          <p:nvPr/>
        </p:nvPicPr>
        <p:blipFill>
          <a:blip r:embed="rId16">
            <a:extLst>
              <a:ext uri="{28A0092B-C50C-407E-A947-70E740481C1C}">
                <a14:useLocalDpi xmlns:a14="http://schemas.microsoft.com/office/drawing/2010/main"/>
              </a:ext>
            </a:extLst>
          </a:blip>
          <a:srcRect/>
          <a:stretch>
            <a:fillRect/>
          </a:stretch>
        </p:blipFill>
        <p:spPr bwMode="auto">
          <a:xfrm>
            <a:off x="3687325" y="3879520"/>
            <a:ext cx="317500" cy="342900"/>
          </a:xfrm>
          <a:prstGeom prst="rect">
            <a:avLst/>
          </a:prstGeom>
          <a:noFill/>
          <a:extLst>
            <a:ext uri="{909E8E84-426E-40DD-AFC4-6F175D3DCCD1}">
              <a14:hiddenFill xmlns:a14="http://schemas.microsoft.com/office/drawing/2010/main">
                <a:solidFill>
                  <a:srgbClr val="FFFFFF"/>
                </a:solidFill>
              </a14:hiddenFill>
            </a:ext>
          </a:extLst>
        </p:spPr>
      </p:pic>
      <p:pic>
        <p:nvPicPr>
          <p:cNvPr id="3112" name="Picture 40" descr="page1image26111808">
            <a:extLst>
              <a:ext uri="{FF2B5EF4-FFF2-40B4-BE49-F238E27FC236}">
                <a16:creationId xmlns:a16="http://schemas.microsoft.com/office/drawing/2014/main" id="{413B55B1-8A28-5F46-B9DD-2F452DFDDCA9}"/>
              </a:ext>
            </a:extLst>
          </p:cNvPr>
          <p:cNvPicPr>
            <a:picLocks noChangeAspect="1" noChangeArrowheads="1"/>
          </p:cNvPicPr>
          <p:nvPr/>
        </p:nvPicPr>
        <p:blipFill>
          <a:blip r:embed="rId17">
            <a:extLst>
              <a:ext uri="{28A0092B-C50C-407E-A947-70E740481C1C}">
                <a14:useLocalDpi xmlns:a14="http://schemas.microsoft.com/office/drawing/2010/main"/>
              </a:ext>
            </a:extLst>
          </a:blip>
          <a:srcRect/>
          <a:stretch>
            <a:fillRect/>
          </a:stretch>
        </p:blipFill>
        <p:spPr bwMode="auto">
          <a:xfrm>
            <a:off x="9478590" y="3135285"/>
            <a:ext cx="304800" cy="355600"/>
          </a:xfrm>
          <a:prstGeom prst="rect">
            <a:avLst/>
          </a:prstGeom>
          <a:noFill/>
          <a:extLst>
            <a:ext uri="{909E8E84-426E-40DD-AFC4-6F175D3DCCD1}">
              <a14:hiddenFill xmlns:a14="http://schemas.microsoft.com/office/drawing/2010/main">
                <a:solidFill>
                  <a:srgbClr val="FFFFFF"/>
                </a:solidFill>
              </a14:hiddenFill>
            </a:ext>
          </a:extLst>
        </p:spPr>
      </p:pic>
      <p:pic>
        <p:nvPicPr>
          <p:cNvPr id="45" name="Picture 32" descr="page1image26110272">
            <a:extLst>
              <a:ext uri="{FF2B5EF4-FFF2-40B4-BE49-F238E27FC236}">
                <a16:creationId xmlns:a16="http://schemas.microsoft.com/office/drawing/2014/main" id="{07869F43-1145-6B44-BFFC-C8BAD4529CB1}"/>
              </a:ext>
            </a:extLst>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rot="620958">
            <a:off x="4810724" y="737841"/>
            <a:ext cx="241300" cy="4445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51943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5C29685C-06D7-A74B-BCC0-F774E7D96A85}"/>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a:stretch/>
        </p:blipFill>
        <p:spPr>
          <a:xfrm>
            <a:off x="2545565" y="383054"/>
            <a:ext cx="9068082" cy="6087433"/>
          </a:xfrm>
          <a:prstGeom prst="rect">
            <a:avLst/>
          </a:prstGeom>
          <a:ln w="254000">
            <a:solidFill>
              <a:schemeClr val="bg1"/>
            </a:solidFill>
          </a:ln>
          <a:effectLst>
            <a:outerShdw blurRad="50800" dist="38100" dir="2700000" algn="tl" rotWithShape="0">
              <a:prstClr val="black">
                <a:alpha val="40000"/>
              </a:prstClr>
            </a:outerShdw>
          </a:effectLst>
        </p:spPr>
      </p:pic>
      <p:sp>
        <p:nvSpPr>
          <p:cNvPr id="13" name="Title 1">
            <a:extLst>
              <a:ext uri="{FF2B5EF4-FFF2-40B4-BE49-F238E27FC236}">
                <a16:creationId xmlns:a16="http://schemas.microsoft.com/office/drawing/2014/main" id="{6895A106-FD67-6249-8AA8-FDF0B1977C75}"/>
              </a:ext>
            </a:extLst>
          </p:cNvPr>
          <p:cNvSpPr>
            <a:spLocks noGrp="1"/>
          </p:cNvSpPr>
          <p:nvPr>
            <p:ph type="title"/>
          </p:nvPr>
        </p:nvSpPr>
        <p:spPr>
          <a:xfrm>
            <a:off x="125506" y="2552513"/>
            <a:ext cx="2653964" cy="1325563"/>
          </a:xfrm>
          <a:effectLst>
            <a:outerShdw blurRad="50800" dist="38100" dir="2700000" algn="tl" rotWithShape="0">
              <a:prstClr val="black">
                <a:alpha val="40000"/>
              </a:prstClr>
            </a:outerShdw>
          </a:effectLst>
        </p:spPr>
        <p:txBody>
          <a:bodyPr>
            <a:normAutofit fontScale="90000"/>
          </a:bodyPr>
          <a:lstStyle/>
          <a:p>
            <a:r>
              <a:rPr lang="en-US" dirty="0">
                <a:solidFill>
                  <a:srgbClr val="00B0F0"/>
                </a:solidFill>
                <a:latin typeface="Segoe Print" panose="02000600000000000000" pitchFamily="2" charset="0"/>
              </a:rPr>
              <a:t>Example:</a:t>
            </a:r>
            <a:br>
              <a:rPr lang="en-US" b="1" dirty="0">
                <a:solidFill>
                  <a:schemeClr val="accent4">
                    <a:lumMod val="60000"/>
                    <a:lumOff val="40000"/>
                  </a:schemeClr>
                </a:solidFill>
              </a:rPr>
            </a:br>
            <a:br>
              <a:rPr lang="en-US" b="1" dirty="0">
                <a:solidFill>
                  <a:schemeClr val="accent4">
                    <a:lumMod val="60000"/>
                    <a:lumOff val="40000"/>
                  </a:schemeClr>
                </a:solidFill>
              </a:rPr>
            </a:br>
            <a:r>
              <a:rPr lang="en-US" sz="4000" dirty="0"/>
              <a:t>A Vintage </a:t>
            </a:r>
            <a:br>
              <a:rPr lang="en-US" sz="4000" dirty="0"/>
            </a:br>
            <a:r>
              <a:rPr lang="en-US" sz="4000" dirty="0"/>
              <a:t>Circus was my Vision </a:t>
            </a:r>
            <a:br>
              <a:rPr lang="en-US" sz="4000" dirty="0"/>
            </a:br>
            <a:r>
              <a:rPr lang="en-US" sz="4000" dirty="0"/>
              <a:t>for our 2018 October </a:t>
            </a:r>
            <a:br>
              <a:rPr lang="en-US" sz="4000" dirty="0"/>
            </a:br>
            <a:r>
              <a:rPr lang="en-US" sz="4000" dirty="0"/>
              <a:t>Tent Event</a:t>
            </a:r>
            <a:endParaRPr lang="en-US" dirty="0"/>
          </a:p>
        </p:txBody>
      </p:sp>
    </p:spTree>
    <p:extLst>
      <p:ext uri="{BB962C8B-B14F-4D97-AF65-F5344CB8AC3E}">
        <p14:creationId xmlns:p14="http://schemas.microsoft.com/office/powerpoint/2010/main" val="15542439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3C3D8E9-CC6C-7C4B-9D87-702D65C18788}"/>
              </a:ext>
            </a:extLst>
          </p:cNvPr>
          <p:cNvPicPr>
            <a:picLocks noChangeAspect="1"/>
          </p:cNvPicPr>
          <p:nvPr/>
        </p:nvPicPr>
        <p:blipFill>
          <a:blip r:embed="rId3"/>
          <a:stretch>
            <a:fillRect/>
          </a:stretch>
        </p:blipFill>
        <p:spPr>
          <a:xfrm>
            <a:off x="2562363" y="1163521"/>
            <a:ext cx="6656225" cy="5566547"/>
          </a:xfrm>
          <a:prstGeom prst="rect">
            <a:avLst/>
          </a:prstGeom>
        </p:spPr>
      </p:pic>
      <p:sp>
        <p:nvSpPr>
          <p:cNvPr id="2" name="Title 1">
            <a:extLst>
              <a:ext uri="{FF2B5EF4-FFF2-40B4-BE49-F238E27FC236}">
                <a16:creationId xmlns:a16="http://schemas.microsoft.com/office/drawing/2014/main" id="{00BAD43C-22D6-6F42-9F71-3DE2B3178244}"/>
              </a:ext>
            </a:extLst>
          </p:cNvPr>
          <p:cNvSpPr>
            <a:spLocks noGrp="1"/>
          </p:cNvSpPr>
          <p:nvPr>
            <p:ph type="title"/>
          </p:nvPr>
        </p:nvSpPr>
        <p:spPr>
          <a:xfrm>
            <a:off x="493144" y="227101"/>
            <a:ext cx="10515600" cy="1325563"/>
          </a:xfrm>
        </p:spPr>
        <p:txBody>
          <a:bodyPr/>
          <a:lstStyle/>
          <a:p>
            <a:r>
              <a:rPr lang="en-US" b="1" dirty="0">
                <a:solidFill>
                  <a:srgbClr val="FFC000"/>
                </a:solidFill>
              </a:rPr>
              <a:t>Say it. </a:t>
            </a:r>
            <a:r>
              <a:rPr lang="en-US" dirty="0"/>
              <a:t>build a team. it takes work.</a:t>
            </a:r>
          </a:p>
        </p:txBody>
      </p:sp>
      <p:sp>
        <p:nvSpPr>
          <p:cNvPr id="8" name="Rectangle 7">
            <a:extLst>
              <a:ext uri="{FF2B5EF4-FFF2-40B4-BE49-F238E27FC236}">
                <a16:creationId xmlns:a16="http://schemas.microsoft.com/office/drawing/2014/main" id="{9DA385EB-74F9-DA4C-B208-5AFBD64AA37F}"/>
              </a:ext>
            </a:extLst>
          </p:cNvPr>
          <p:cNvSpPr/>
          <p:nvPr/>
        </p:nvSpPr>
        <p:spPr>
          <a:xfrm>
            <a:off x="8554065" y="6422291"/>
            <a:ext cx="3085140" cy="307777"/>
          </a:xfrm>
          <a:prstGeom prst="rect">
            <a:avLst/>
          </a:prstGeom>
        </p:spPr>
        <p:txBody>
          <a:bodyPr wrap="none">
            <a:spAutoFit/>
          </a:bodyPr>
          <a:lstStyle/>
          <a:p>
            <a:r>
              <a:rPr lang="en-US" sz="1400" b="0" i="0" dirty="0">
                <a:effectLst/>
                <a:latin typeface="Source Serif Pro"/>
              </a:rPr>
              <a:t>Patrick Lencioni – The Five Dysfunctions</a:t>
            </a:r>
            <a:endParaRPr lang="en-US" sz="1400" dirty="0"/>
          </a:p>
        </p:txBody>
      </p:sp>
    </p:spTree>
    <p:extLst>
      <p:ext uri="{BB962C8B-B14F-4D97-AF65-F5344CB8AC3E}">
        <p14:creationId xmlns:p14="http://schemas.microsoft.com/office/powerpoint/2010/main" val="13025139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B0AB8B-6079-354F-8D0A-EE6BAB0A3C9A}"/>
              </a:ext>
            </a:extLst>
          </p:cNvPr>
          <p:cNvSpPr>
            <a:spLocks noGrp="1"/>
          </p:cNvSpPr>
          <p:nvPr>
            <p:ph type="title"/>
          </p:nvPr>
        </p:nvSpPr>
        <p:spPr>
          <a:xfrm>
            <a:off x="838200" y="290480"/>
            <a:ext cx="10515600" cy="1325563"/>
          </a:xfrm>
        </p:spPr>
        <p:txBody>
          <a:bodyPr/>
          <a:lstStyle/>
          <a:p>
            <a:r>
              <a:rPr lang="en-US" b="1" dirty="0">
                <a:solidFill>
                  <a:srgbClr val="FFC000"/>
                </a:solidFill>
              </a:rPr>
              <a:t>Say it. </a:t>
            </a:r>
            <a:r>
              <a:rPr lang="en-US" dirty="0"/>
              <a:t>be creative to resolve conflict.</a:t>
            </a:r>
          </a:p>
        </p:txBody>
      </p:sp>
      <p:pic>
        <p:nvPicPr>
          <p:cNvPr id="4" name="Content Placeholder 3">
            <a:extLst>
              <a:ext uri="{FF2B5EF4-FFF2-40B4-BE49-F238E27FC236}">
                <a16:creationId xmlns:a16="http://schemas.microsoft.com/office/drawing/2014/main" id="{02AAE534-FE05-344B-AAFA-6F500E61412A}"/>
              </a:ext>
            </a:extLst>
          </p:cNvPr>
          <p:cNvPicPr>
            <a:picLocks noGrp="1" noChangeAspect="1"/>
          </p:cNvPicPr>
          <p:nvPr>
            <p:ph idx="1"/>
          </p:nvPr>
        </p:nvPicPr>
        <p:blipFill>
          <a:blip r:embed="rId3"/>
          <a:stretch>
            <a:fillRect/>
          </a:stretch>
        </p:blipFill>
        <p:spPr>
          <a:xfrm>
            <a:off x="838200" y="1298802"/>
            <a:ext cx="8894695" cy="5316602"/>
          </a:xfrm>
          <a:prstGeom prst="rect">
            <a:avLst/>
          </a:prstGeom>
        </p:spPr>
      </p:pic>
      <p:sp>
        <p:nvSpPr>
          <p:cNvPr id="5" name="Rectangle 4">
            <a:extLst>
              <a:ext uri="{FF2B5EF4-FFF2-40B4-BE49-F238E27FC236}">
                <a16:creationId xmlns:a16="http://schemas.microsoft.com/office/drawing/2014/main" id="{22DD0B33-8B57-6840-B70A-1FF6CA68AE4C}"/>
              </a:ext>
            </a:extLst>
          </p:cNvPr>
          <p:cNvSpPr/>
          <p:nvPr/>
        </p:nvSpPr>
        <p:spPr>
          <a:xfrm>
            <a:off x="7877996" y="6461515"/>
            <a:ext cx="3709798" cy="307777"/>
          </a:xfrm>
          <a:prstGeom prst="rect">
            <a:avLst/>
          </a:prstGeom>
        </p:spPr>
        <p:txBody>
          <a:bodyPr wrap="none">
            <a:spAutoFit/>
          </a:bodyPr>
          <a:lstStyle/>
          <a:p>
            <a:r>
              <a:rPr lang="en-US" sz="1400" b="0" i="0" u="none" strike="noStrike" dirty="0">
                <a:effectLst/>
                <a:latin typeface="Source Serif Pro"/>
              </a:rPr>
              <a:t>Thomas-Kilmann Conflict Mode Instrument</a:t>
            </a:r>
            <a:r>
              <a:rPr lang="en-US" sz="1400" b="0" i="0" dirty="0">
                <a:effectLst/>
                <a:latin typeface="Source Serif Pro"/>
              </a:rPr>
              <a:t> (TKI)</a:t>
            </a:r>
            <a:endParaRPr lang="en-US" sz="1400" dirty="0"/>
          </a:p>
        </p:txBody>
      </p:sp>
    </p:spTree>
    <p:extLst>
      <p:ext uri="{BB962C8B-B14F-4D97-AF65-F5344CB8AC3E}">
        <p14:creationId xmlns:p14="http://schemas.microsoft.com/office/powerpoint/2010/main" val="292667217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CB465B42-D194-2244-B449-361C736A2188}"/>
              </a:ext>
            </a:extLst>
          </p:cNvPr>
          <p:cNvPicPr>
            <a:picLocks noGrp="1" noChangeAspect="1"/>
          </p:cNvPicPr>
          <p:nvPr>
            <p:ph idx="1"/>
          </p:nvPr>
        </p:nvPicPr>
        <p:blipFill>
          <a:blip r:embed="rId3" cstate="hqprint">
            <a:extLst>
              <a:ext uri="{28A0092B-C50C-407E-A947-70E740481C1C}">
                <a14:useLocalDpi xmlns:a14="http://schemas.microsoft.com/office/drawing/2010/main"/>
              </a:ext>
            </a:extLst>
          </a:blip>
          <a:stretch>
            <a:fillRect/>
          </a:stretch>
        </p:blipFill>
        <p:spPr>
          <a:xfrm>
            <a:off x="431320" y="144544"/>
            <a:ext cx="6556076" cy="6556076"/>
          </a:xfrm>
          <a:effectLst>
            <a:outerShdw blurRad="50800" dist="38100" dir="2700000" algn="tl" rotWithShape="0">
              <a:prstClr val="black">
                <a:alpha val="40000"/>
              </a:prstClr>
            </a:outerShdw>
          </a:effectLst>
        </p:spPr>
      </p:pic>
      <p:pic>
        <p:nvPicPr>
          <p:cNvPr id="6" name="Content Placeholder 4">
            <a:extLst>
              <a:ext uri="{FF2B5EF4-FFF2-40B4-BE49-F238E27FC236}">
                <a16:creationId xmlns:a16="http://schemas.microsoft.com/office/drawing/2014/main" id="{20DD4A8D-71C5-C641-B063-9FA0FA03A32D}"/>
              </a:ext>
            </a:extLst>
          </p:cNvPr>
          <p:cNvPicPr>
            <a:picLocks noChangeAspect="1"/>
          </p:cNvPicPr>
          <p:nvPr/>
        </p:nvPicPr>
        <p:blipFill>
          <a:blip r:embed="rId4"/>
          <a:stretch>
            <a:fillRect/>
          </a:stretch>
        </p:blipFill>
        <p:spPr>
          <a:xfrm>
            <a:off x="7487727" y="227733"/>
            <a:ext cx="4146149" cy="6425672"/>
          </a:xfrm>
          <a:prstGeom prst="rect">
            <a:avLst/>
          </a:prstGeom>
          <a:ln w="60325">
            <a:solidFill>
              <a:srgbClr val="FF0000"/>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7543718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7FFEB321-3938-AC49-B533-D965D7EA775E}"/>
              </a:ext>
            </a:extLst>
          </p:cNvPr>
          <p:cNvPicPr>
            <a:picLocks noChangeAspect="1"/>
          </p:cNvPicPr>
          <p:nvPr/>
        </p:nvPicPr>
        <p:blipFill>
          <a:blip r:embed="rId2"/>
          <a:stretch>
            <a:fillRect/>
          </a:stretch>
        </p:blipFill>
        <p:spPr>
          <a:xfrm>
            <a:off x="2014764" y="365124"/>
            <a:ext cx="10121891" cy="6286687"/>
          </a:xfrm>
          <a:prstGeom prst="rect">
            <a:avLst/>
          </a:prstGeom>
        </p:spPr>
      </p:pic>
      <p:sp>
        <p:nvSpPr>
          <p:cNvPr id="2" name="Title 1">
            <a:extLst>
              <a:ext uri="{FF2B5EF4-FFF2-40B4-BE49-F238E27FC236}">
                <a16:creationId xmlns:a16="http://schemas.microsoft.com/office/drawing/2014/main" id="{DF0B971B-8BC5-FF42-8026-873883147199}"/>
              </a:ext>
            </a:extLst>
          </p:cNvPr>
          <p:cNvSpPr>
            <a:spLocks noGrp="1"/>
          </p:cNvSpPr>
          <p:nvPr>
            <p:ph type="title"/>
          </p:nvPr>
        </p:nvSpPr>
        <p:spPr>
          <a:xfrm>
            <a:off x="246529" y="1261595"/>
            <a:ext cx="2514600" cy="1325563"/>
          </a:xfrm>
          <a:effectLst>
            <a:outerShdw blurRad="50800" dist="38100" dir="2700000" algn="tl" rotWithShape="0">
              <a:prstClr val="black">
                <a:alpha val="40000"/>
              </a:prstClr>
            </a:outerShdw>
          </a:effectLst>
        </p:spPr>
        <p:txBody>
          <a:bodyPr>
            <a:normAutofit fontScale="90000"/>
          </a:bodyPr>
          <a:lstStyle/>
          <a:p>
            <a:r>
              <a:rPr lang="en-US" dirty="0">
                <a:solidFill>
                  <a:schemeClr val="accent4">
                    <a:lumMod val="60000"/>
                    <a:lumOff val="40000"/>
                  </a:schemeClr>
                </a:solidFill>
                <a:latin typeface="Segoe Print" panose="02000600000000000000" pitchFamily="2" charset="0"/>
              </a:rPr>
              <a:t>Example:</a:t>
            </a:r>
            <a:br>
              <a:rPr lang="en-US" b="1" dirty="0">
                <a:solidFill>
                  <a:schemeClr val="accent4">
                    <a:lumMod val="60000"/>
                    <a:lumOff val="40000"/>
                  </a:schemeClr>
                </a:solidFill>
              </a:rPr>
            </a:br>
            <a:r>
              <a:rPr lang="en-US" dirty="0"/>
              <a:t>Product of positive conflict</a:t>
            </a:r>
          </a:p>
        </p:txBody>
      </p:sp>
    </p:spTree>
    <p:extLst>
      <p:ext uri="{BB962C8B-B14F-4D97-AF65-F5344CB8AC3E}">
        <p14:creationId xmlns:p14="http://schemas.microsoft.com/office/powerpoint/2010/main" val="2788504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descr="http://cdn.riffraf.net/wp-content/uploads/2013/06/il_fullxfull.357150615_l3ye.jpg"/>
          <p:cNvPicPr>
            <a:picLocks noChangeAspect="1" noChangeArrowheads="1"/>
          </p:cNvPicPr>
          <p:nvPr/>
        </p:nvPicPr>
        <p:blipFill>
          <a:blip r:embed="rId3" cstate="print">
            <a:extLst>
              <a:ext uri="{28A0092B-C50C-407E-A947-70E740481C1C}">
                <a14:useLocalDpi xmlns:a14="http://schemas.microsoft.com/office/drawing/2010/main"/>
              </a:ext>
            </a:extLst>
          </a:blip>
          <a:srcRect/>
          <a:stretch>
            <a:fillRect/>
          </a:stretch>
        </p:blipFill>
        <p:spPr bwMode="auto">
          <a:xfrm>
            <a:off x="0" y="-147912"/>
            <a:ext cx="7714465" cy="7005912"/>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p:cNvSpPr>
            <a:spLocks noGrp="1"/>
          </p:cNvSpPr>
          <p:nvPr>
            <p:ph type="title"/>
          </p:nvPr>
        </p:nvSpPr>
        <p:spPr>
          <a:xfrm>
            <a:off x="520016" y="199278"/>
            <a:ext cx="8915400" cy="769291"/>
          </a:xfrm>
          <a:effectLst>
            <a:outerShdw blurRad="50800" dist="38100" dir="2700000" algn="tl" rotWithShape="0">
              <a:prstClr val="black">
                <a:alpha val="40000"/>
              </a:prstClr>
            </a:outerShdw>
          </a:effectLst>
        </p:spPr>
        <p:txBody>
          <a:bodyPr>
            <a:normAutofit/>
          </a:bodyPr>
          <a:lstStyle/>
          <a:p>
            <a:r>
              <a:rPr lang="en-US" dirty="0">
                <a:solidFill>
                  <a:schemeClr val="accent4">
                    <a:lumMod val="60000"/>
                    <a:lumOff val="40000"/>
                  </a:schemeClr>
                </a:solidFill>
                <a:latin typeface="Segoe Print" panose="02000600000000000000" pitchFamily="2" charset="0"/>
              </a:rPr>
              <a:t>Example:</a:t>
            </a:r>
            <a:r>
              <a:rPr lang="en-US" dirty="0"/>
              <a:t> Engaging Others</a:t>
            </a:r>
          </a:p>
        </p:txBody>
      </p:sp>
      <p:sp>
        <p:nvSpPr>
          <p:cNvPr id="4" name="Slide Number Placeholder 3"/>
          <p:cNvSpPr>
            <a:spLocks noGrp="1"/>
          </p:cNvSpPr>
          <p:nvPr>
            <p:ph type="sldNum" sz="quarter" idx="10"/>
          </p:nvPr>
        </p:nvSpPr>
        <p:spPr/>
        <p:txBody>
          <a:bodyPr/>
          <a:lstStyle/>
          <a:p>
            <a:pPr>
              <a:defRPr/>
            </a:pPr>
            <a:fld id="{942FAD4F-F559-47F0-9A5C-3E71054577B8}" type="slidenum">
              <a:rPr lang="en-US" smtClean="0">
                <a:solidFill>
                  <a:prstClr val="white"/>
                </a:solidFill>
              </a:rPr>
              <a:pPr>
                <a:defRPr/>
              </a:pPr>
              <a:t>15</a:t>
            </a:fld>
            <a:endParaRPr lang="en-US" dirty="0">
              <a:solidFill>
                <a:prstClr val="white"/>
              </a:solidFill>
            </a:endParaRPr>
          </a:p>
        </p:txBody>
      </p:sp>
      <p:sp>
        <p:nvSpPr>
          <p:cNvPr id="8" name="TextBox 7"/>
          <p:cNvSpPr txBox="1"/>
          <p:nvPr/>
        </p:nvSpPr>
        <p:spPr>
          <a:xfrm>
            <a:off x="7714466" y="-117284"/>
            <a:ext cx="4477535" cy="7109639"/>
          </a:xfrm>
          <a:prstGeom prst="rect">
            <a:avLst/>
          </a:prstGeom>
          <a:solidFill>
            <a:schemeClr val="tx1"/>
          </a:solidFill>
        </p:spPr>
        <p:txBody>
          <a:bodyPr wrap="square" rtlCol="0">
            <a:spAutoFit/>
          </a:bodyPr>
          <a:lstStyle/>
          <a:p>
            <a:endParaRPr lang="en-US" sz="2400" dirty="0">
              <a:solidFill>
                <a:schemeClr val="bg1"/>
              </a:solidFill>
            </a:endParaRPr>
          </a:p>
          <a:p>
            <a:endParaRPr lang="en-US" sz="2400" b="1" dirty="0">
              <a:solidFill>
                <a:srgbClr val="FF0000"/>
              </a:solidFill>
              <a:latin typeface="Segoe Print" panose="02000600000000000000" pitchFamily="2" charset="0"/>
            </a:endParaRPr>
          </a:p>
          <a:p>
            <a:r>
              <a:rPr lang="en-US" sz="2400" b="1" dirty="0">
                <a:solidFill>
                  <a:srgbClr val="FF0000"/>
                </a:solidFill>
                <a:latin typeface="Segoe Print" panose="02000600000000000000" pitchFamily="2" charset="0"/>
              </a:rPr>
              <a:t>HOW TO CREATE IT VID:</a:t>
            </a:r>
          </a:p>
          <a:p>
            <a:r>
              <a:rPr lang="en-US" sz="2400" b="1" dirty="0">
                <a:solidFill>
                  <a:srgbClr val="FF0000"/>
                </a:solidFill>
                <a:latin typeface="Segoe Print" panose="02000600000000000000" pitchFamily="2" charset="0"/>
              </a:rPr>
              <a:t>          &lt; </a:t>
            </a:r>
            <a:r>
              <a:rPr lang="en-US" sz="2400" b="1" dirty="0">
                <a:solidFill>
                  <a:srgbClr val="FF0000"/>
                </a:solidFill>
                <a:latin typeface="Segoe Print" panose="02000600000000000000" pitchFamily="2" charset="0"/>
                <a:hlinkClick r:id="rId4"/>
              </a:rPr>
              <a:t>L I N K </a:t>
            </a:r>
            <a:r>
              <a:rPr lang="en-US" sz="2400" b="1" dirty="0">
                <a:solidFill>
                  <a:srgbClr val="FF0000"/>
                </a:solidFill>
                <a:latin typeface="Segoe Print" panose="02000600000000000000" pitchFamily="2" charset="0"/>
              </a:rPr>
              <a:t>&gt;</a:t>
            </a: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pPr marL="457189" indent="-457189">
              <a:buAutoNum type="arabicPeriod"/>
            </a:pPr>
            <a:r>
              <a:rPr lang="en-US" sz="2400" dirty="0">
                <a:solidFill>
                  <a:schemeClr val="bg1"/>
                </a:solidFill>
              </a:rPr>
              <a:t>Create a script</a:t>
            </a:r>
          </a:p>
          <a:p>
            <a:pPr marL="457189" indent="-457189">
              <a:buFontTx/>
              <a:buAutoNum type="arabicPeriod"/>
            </a:pPr>
            <a:endParaRPr lang="en-US" sz="2400" dirty="0">
              <a:solidFill>
                <a:schemeClr val="bg1"/>
              </a:solidFill>
            </a:endParaRPr>
          </a:p>
          <a:p>
            <a:pPr marL="457189" indent="-457189">
              <a:buFontTx/>
              <a:buAutoNum type="arabicPeriod"/>
            </a:pPr>
            <a:r>
              <a:rPr lang="en-US" sz="2400" dirty="0">
                <a:solidFill>
                  <a:schemeClr val="bg1"/>
                </a:solidFill>
              </a:rPr>
              <a:t>Choose your location</a:t>
            </a:r>
          </a:p>
          <a:p>
            <a:pPr marL="457189" indent="-457189">
              <a:buFontTx/>
              <a:buAutoNum type="arabicPeriod"/>
            </a:pPr>
            <a:endParaRPr lang="en-US" sz="2400" dirty="0">
              <a:solidFill>
                <a:schemeClr val="bg1"/>
              </a:solidFill>
            </a:endParaRPr>
          </a:p>
          <a:p>
            <a:pPr marL="457189" indent="-457189">
              <a:buFontTx/>
              <a:buAutoNum type="arabicPeriod"/>
            </a:pPr>
            <a:r>
              <a:rPr lang="en-US" sz="2400" dirty="0">
                <a:solidFill>
                  <a:schemeClr val="bg1"/>
                </a:solidFill>
              </a:rPr>
              <a:t>Draft actors</a:t>
            </a:r>
          </a:p>
          <a:p>
            <a:pPr marL="457189" indent="-457189">
              <a:buAutoNum type="arabicPeriod"/>
            </a:pPr>
            <a:endParaRPr lang="en-US" sz="2400" dirty="0">
              <a:solidFill>
                <a:schemeClr val="bg1"/>
              </a:solidFill>
            </a:endParaRPr>
          </a:p>
          <a:p>
            <a:pPr marL="457189" indent="-457189">
              <a:buAutoNum type="arabicPeriod"/>
            </a:pPr>
            <a:r>
              <a:rPr lang="en-US" sz="2400" dirty="0">
                <a:solidFill>
                  <a:schemeClr val="bg1"/>
                </a:solidFill>
              </a:rPr>
              <a:t>Feed them</a:t>
            </a:r>
          </a:p>
          <a:p>
            <a:pPr marL="457189" indent="-457189">
              <a:buAutoNum type="arabicPeriod"/>
            </a:pPr>
            <a:endParaRPr lang="en-US" sz="2400" dirty="0">
              <a:solidFill>
                <a:schemeClr val="bg1"/>
              </a:solidFill>
            </a:endParaRPr>
          </a:p>
          <a:p>
            <a:pPr marL="457189" indent="-457189">
              <a:buAutoNum type="arabicPeriod"/>
            </a:pPr>
            <a:r>
              <a:rPr lang="en-US" sz="2400" dirty="0">
                <a:solidFill>
                  <a:schemeClr val="bg1"/>
                </a:solidFill>
              </a:rPr>
              <a:t>Use iPhone / iMovie</a:t>
            </a:r>
          </a:p>
          <a:p>
            <a:pPr marL="457189" indent="-457189">
              <a:buAutoNum type="arabicPeriod"/>
            </a:pPr>
            <a:endParaRPr lang="en-US" sz="2400" dirty="0">
              <a:solidFill>
                <a:schemeClr val="bg1"/>
              </a:solidFill>
            </a:endParaRPr>
          </a:p>
          <a:p>
            <a:endParaRPr lang="en-US" sz="2400" dirty="0">
              <a:solidFill>
                <a:schemeClr val="bg1"/>
              </a:solidFill>
            </a:endParaRPr>
          </a:p>
          <a:p>
            <a:endParaRPr lang="en-US" sz="2400" dirty="0">
              <a:solidFill>
                <a:schemeClr val="bg1"/>
              </a:solidFill>
            </a:endParaRPr>
          </a:p>
          <a:p>
            <a:endParaRPr lang="en-US" sz="2400" dirty="0">
              <a:solidFill>
                <a:schemeClr val="bg1"/>
              </a:solidFill>
            </a:endParaRPr>
          </a:p>
        </p:txBody>
      </p:sp>
    </p:spTree>
    <p:extLst>
      <p:ext uri="{BB962C8B-B14F-4D97-AF65-F5344CB8AC3E}">
        <p14:creationId xmlns:p14="http://schemas.microsoft.com/office/powerpoint/2010/main" val="351674274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7739141D-6B35-E740-BEEC-E32C4F6BCCB7}"/>
              </a:ext>
            </a:extLst>
          </p:cNvPr>
          <p:cNvSpPr/>
          <p:nvPr/>
        </p:nvSpPr>
        <p:spPr>
          <a:xfrm>
            <a:off x="2" y="-277117"/>
            <a:ext cx="2681829" cy="7135117"/>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 name="Picture 1"/>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2306916" y="-277117"/>
            <a:ext cx="9956800" cy="7135117"/>
          </a:xfrm>
          <a:prstGeom prst="rect">
            <a:avLst/>
          </a:prstGeom>
        </p:spPr>
      </p:pic>
      <p:sp>
        <p:nvSpPr>
          <p:cNvPr id="5" name="TextBox 4"/>
          <p:cNvSpPr txBox="1"/>
          <p:nvPr/>
        </p:nvSpPr>
        <p:spPr bwMode="auto">
          <a:xfrm>
            <a:off x="5417389" y="5223934"/>
            <a:ext cx="6774610" cy="685800"/>
          </a:xfrm>
          <a:prstGeom prst="rect">
            <a:avLst/>
          </a:prstGeom>
          <a:solidFill>
            <a:schemeClr val="tx1">
              <a:alpha val="34000"/>
            </a:schemeClr>
          </a:solidFill>
          <a:ln w="12700" cap="sq" algn="ctr">
            <a:noFill/>
            <a:miter lim="800000"/>
            <a:headEnd/>
            <a:tailEnd/>
          </a:ln>
          <a:effectLst>
            <a:outerShdw blurRad="330200" dir="3780000" sx="61000" sy="61000" algn="ctr" rotWithShape="0">
              <a:schemeClr val="tx1"/>
            </a:outerShdw>
          </a:effectLst>
        </p:spPr>
        <p:txBody>
          <a:bodyPr wrap="square" rtlCol="0" anchor="ctr" anchorCtr="0">
            <a:noAutofit/>
          </a:bodyPr>
          <a:lstStyle/>
          <a:p>
            <a:pPr>
              <a:lnSpc>
                <a:spcPct val="90000"/>
              </a:lnSpc>
              <a:spcBef>
                <a:spcPts val="500"/>
              </a:spcBef>
            </a:pPr>
            <a:r>
              <a:rPr lang="en-US" sz="4000" b="1" dirty="0">
                <a:solidFill>
                  <a:srgbClr val="FFC000"/>
                </a:solidFill>
                <a:effectLst>
                  <a:outerShdw blurRad="355600" dist="1765300" dir="4740000" sx="113000" sy="113000" algn="tl">
                    <a:srgbClr val="000000">
                      <a:alpha val="46000"/>
                    </a:srgbClr>
                  </a:outerShdw>
                </a:effectLst>
                <a:latin typeface="+mj-lt"/>
              </a:rPr>
              <a:t>JOIN</a:t>
            </a:r>
            <a:r>
              <a:rPr lang="en-US" sz="3600" b="1" dirty="0">
                <a:solidFill>
                  <a:schemeClr val="bg1"/>
                </a:solidFill>
                <a:effectLst>
                  <a:outerShdw blurRad="355600" dist="1765300" dir="4740000" sx="113000" sy="113000" algn="tl">
                    <a:srgbClr val="000000">
                      <a:alpha val="46000"/>
                    </a:srgbClr>
                  </a:outerShdw>
                </a:effectLst>
                <a:latin typeface="+mj-lt"/>
              </a:rPr>
              <a:t> </a:t>
            </a:r>
            <a:r>
              <a:rPr lang="en-US" sz="2800" b="1" dirty="0">
                <a:solidFill>
                  <a:schemeClr val="bg1"/>
                </a:solidFill>
                <a:effectLst>
                  <a:outerShdw blurRad="355600" dist="1765300" dir="4740000" sx="113000" sy="113000" algn="tl">
                    <a:srgbClr val="000000">
                      <a:alpha val="46000"/>
                    </a:srgbClr>
                  </a:outerShdw>
                </a:effectLst>
                <a:latin typeface="+mj-lt"/>
              </a:rPr>
              <a:t>the team of D</a:t>
            </a:r>
            <a:r>
              <a:rPr lang="en-US" sz="3600" b="1" dirty="0">
                <a:solidFill>
                  <a:srgbClr val="FFC000"/>
                </a:solidFill>
                <a:effectLst>
                  <a:outerShdw blurRad="355600" dist="1765300" dir="4740000" sx="113000" sy="113000" algn="tl">
                    <a:srgbClr val="000000">
                      <a:alpha val="46000"/>
                    </a:srgbClr>
                  </a:outerShdw>
                </a:effectLst>
              </a:rPr>
              <a:t>A</a:t>
            </a:r>
            <a:r>
              <a:rPr lang="en-US" sz="2800" b="1" dirty="0">
                <a:solidFill>
                  <a:schemeClr val="bg1"/>
                </a:solidFill>
                <a:effectLst>
                  <a:outerShdw blurRad="355600" dist="1765300" dir="4740000" sx="113000" sy="113000" algn="tl">
                    <a:srgbClr val="000000">
                      <a:alpha val="46000"/>
                    </a:srgbClr>
                  </a:outerShdw>
                </a:effectLst>
                <a:latin typeface="+mj-lt"/>
              </a:rPr>
              <a:t>TA SECURITY Heroes</a:t>
            </a:r>
            <a:endParaRPr lang="en-US" sz="2400" b="1" dirty="0">
              <a:solidFill>
                <a:schemeClr val="bg1"/>
              </a:solidFill>
              <a:effectLst>
                <a:outerShdw blurRad="355600" dist="1765300" dir="4740000" sx="113000" sy="113000" algn="tl">
                  <a:srgbClr val="000000">
                    <a:alpha val="46000"/>
                  </a:srgbClr>
                </a:outerShdw>
              </a:effectLst>
              <a:latin typeface="+mj-lt"/>
            </a:endParaRPr>
          </a:p>
        </p:txBody>
      </p:sp>
      <p:sp>
        <p:nvSpPr>
          <p:cNvPr id="9" name="Slide Number Placeholder 3"/>
          <p:cNvSpPr txBox="1">
            <a:spLocks/>
          </p:cNvSpPr>
          <p:nvPr/>
        </p:nvSpPr>
        <p:spPr>
          <a:xfrm>
            <a:off x="5731935" y="6537960"/>
            <a:ext cx="728132" cy="320040"/>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defRPr/>
            </a:pPr>
            <a:fld id="{942FAD4F-F559-47F0-9A5C-3E71054577B8}" type="slidenum">
              <a:rPr lang="en-US" sz="1200">
                <a:solidFill>
                  <a:prstClr val="white"/>
                </a:solidFill>
                <a:effectLst>
                  <a:outerShdw blurRad="38100" dist="38100" dir="2700000" algn="tl">
                    <a:srgbClr val="000000">
                      <a:alpha val="43137"/>
                    </a:srgbClr>
                  </a:outerShdw>
                </a:effectLst>
              </a:rPr>
              <a:pPr algn="ctr">
                <a:defRPr/>
              </a:pPr>
              <a:t>16</a:t>
            </a:fld>
            <a:endParaRPr lang="en-US" sz="1200" dirty="0">
              <a:solidFill>
                <a:prstClr val="white"/>
              </a:solidFill>
              <a:effectLst>
                <a:outerShdw blurRad="38100" dist="38100" dir="2700000" algn="tl">
                  <a:srgbClr val="000000">
                    <a:alpha val="43137"/>
                  </a:srgbClr>
                </a:outerShdw>
              </a:effectLst>
            </a:endParaRPr>
          </a:p>
        </p:txBody>
      </p:sp>
      <p:sp>
        <p:nvSpPr>
          <p:cNvPr id="7" name="TextBox 6"/>
          <p:cNvSpPr txBox="1"/>
          <p:nvPr/>
        </p:nvSpPr>
        <p:spPr>
          <a:xfrm>
            <a:off x="207633" y="-82245"/>
            <a:ext cx="2474198" cy="6432530"/>
          </a:xfrm>
          <a:prstGeom prst="rect">
            <a:avLst/>
          </a:prstGeom>
          <a:noFill/>
        </p:spPr>
        <p:txBody>
          <a:bodyPr wrap="square" rtlCol="0">
            <a:spAutoFit/>
          </a:bodyPr>
          <a:lstStyle/>
          <a:p>
            <a:endParaRPr lang="en-US" sz="2400" b="1" dirty="0">
              <a:solidFill>
                <a:srgbClr val="FF0000"/>
              </a:solidFill>
              <a:latin typeface="Segoe Print" panose="02000600000000000000" pitchFamily="2" charset="0"/>
            </a:endParaRPr>
          </a:p>
          <a:p>
            <a:endParaRPr lang="en-US" sz="2400" b="1" dirty="0">
              <a:solidFill>
                <a:srgbClr val="FF0000"/>
              </a:solidFill>
              <a:latin typeface="Segoe Print" panose="02000600000000000000" pitchFamily="2" charset="0"/>
            </a:endParaRPr>
          </a:p>
          <a:p>
            <a:r>
              <a:rPr lang="en-US" sz="2400" dirty="0">
                <a:solidFill>
                  <a:schemeClr val="accent4">
                    <a:lumMod val="60000"/>
                    <a:lumOff val="40000"/>
                  </a:schemeClr>
                </a:solidFill>
                <a:latin typeface="Segoe Print" panose="02000600000000000000" pitchFamily="2" charset="0"/>
              </a:rPr>
              <a:t>Example -  Engage Broader Leaders:</a:t>
            </a:r>
            <a:r>
              <a:rPr lang="en-US" sz="2400" b="1" dirty="0">
                <a:solidFill>
                  <a:srgbClr val="FF0000"/>
                </a:solidFill>
                <a:latin typeface="Segoe Print" panose="02000600000000000000" pitchFamily="2" charset="0"/>
              </a:rPr>
              <a:t> </a:t>
            </a:r>
          </a:p>
          <a:p>
            <a:r>
              <a:rPr lang="en-US" sz="2400" b="1" dirty="0">
                <a:solidFill>
                  <a:srgbClr val="FF0000"/>
                </a:solidFill>
                <a:latin typeface="Segoe Print" panose="02000600000000000000" pitchFamily="2" charset="0"/>
              </a:rPr>
              <a:t>         </a:t>
            </a:r>
            <a:endParaRPr lang="en-US" sz="2400" dirty="0">
              <a:solidFill>
                <a:schemeClr val="bg1"/>
              </a:solidFill>
            </a:endParaRPr>
          </a:p>
          <a:p>
            <a:r>
              <a:rPr lang="en-US" sz="2000" dirty="0">
                <a:solidFill>
                  <a:schemeClr val="bg1"/>
                </a:solidFill>
              </a:rPr>
              <a:t>1. Brainstorm Ideas</a:t>
            </a:r>
          </a:p>
          <a:p>
            <a:endParaRPr lang="en-US" sz="2000" dirty="0">
              <a:solidFill>
                <a:schemeClr val="bg1"/>
              </a:solidFill>
            </a:endParaRPr>
          </a:p>
          <a:p>
            <a:r>
              <a:rPr lang="en-US" sz="2000" dirty="0">
                <a:solidFill>
                  <a:schemeClr val="bg1"/>
                </a:solidFill>
              </a:rPr>
              <a:t>2. Pick the BEST one relevant to YOUR culture</a:t>
            </a:r>
          </a:p>
          <a:p>
            <a:endParaRPr lang="en-US" sz="2000" dirty="0">
              <a:solidFill>
                <a:schemeClr val="bg1"/>
              </a:solidFill>
            </a:endParaRPr>
          </a:p>
          <a:p>
            <a:r>
              <a:rPr lang="en-US" sz="2000" dirty="0">
                <a:solidFill>
                  <a:schemeClr val="bg1"/>
                </a:solidFill>
              </a:rPr>
              <a:t>3. Pitch it to Exec Team</a:t>
            </a:r>
          </a:p>
          <a:p>
            <a:endParaRPr lang="en-US" sz="2000" dirty="0">
              <a:solidFill>
                <a:schemeClr val="bg1"/>
              </a:solidFill>
            </a:endParaRPr>
          </a:p>
          <a:p>
            <a:r>
              <a:rPr lang="en-US" sz="2000" dirty="0">
                <a:solidFill>
                  <a:schemeClr val="bg1"/>
                </a:solidFill>
              </a:rPr>
              <a:t>4. Get the </a:t>
            </a:r>
            <a:r>
              <a:rPr lang="en-US" sz="2000" dirty="0">
                <a:solidFill>
                  <a:srgbClr val="92D050"/>
                </a:solidFill>
              </a:rPr>
              <a:t>GREEN</a:t>
            </a:r>
            <a:r>
              <a:rPr lang="en-US" sz="2000" dirty="0">
                <a:solidFill>
                  <a:schemeClr val="bg1"/>
                </a:solidFill>
              </a:rPr>
              <a:t> Light!</a:t>
            </a:r>
          </a:p>
          <a:p>
            <a:pPr marL="457189" indent="-457189">
              <a:buAutoNum type="arabicPeriod"/>
            </a:pPr>
            <a:endParaRPr lang="en-US" sz="2400" dirty="0">
              <a:solidFill>
                <a:schemeClr val="bg1"/>
              </a:solidFill>
            </a:endParaRPr>
          </a:p>
        </p:txBody>
      </p:sp>
    </p:spTree>
    <p:extLst>
      <p:ext uri="{BB962C8B-B14F-4D97-AF65-F5344CB8AC3E}">
        <p14:creationId xmlns:p14="http://schemas.microsoft.com/office/powerpoint/2010/main" val="214135984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7873A904-35A2-EA48-82F9-425C91560CF6}"/>
              </a:ext>
            </a:extLst>
          </p:cNvPr>
          <p:cNvSpPr/>
          <p:nvPr/>
        </p:nvSpPr>
        <p:spPr>
          <a:xfrm>
            <a:off x="0" y="-152451"/>
            <a:ext cx="3352799" cy="7035852"/>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ext Placeholder 1"/>
          <p:cNvSpPr>
            <a:spLocks noGrp="1"/>
          </p:cNvSpPr>
          <p:nvPr>
            <p:ph type="body" sz="quarter" idx="10"/>
          </p:nvPr>
        </p:nvSpPr>
        <p:spPr/>
        <p:txBody>
          <a:bodyPr/>
          <a:lstStyle/>
          <a:p>
            <a:endParaRPr lang="en-US"/>
          </a:p>
        </p:txBody>
      </p:sp>
      <p:pic>
        <p:nvPicPr>
          <p:cNvPr id="3" name="Picture 2"/>
          <p:cNvPicPr>
            <a:picLocks noChangeAspect="1"/>
          </p:cNvPicPr>
          <p:nvPr/>
        </p:nvPicPr>
        <p:blipFill>
          <a:blip r:embed="rId3" cstate="print">
            <a:extLst>
              <a:ext uri="{28A0092B-C50C-407E-A947-70E740481C1C}">
                <a14:useLocalDpi xmlns:a14="http://schemas.microsoft.com/office/drawing/2010/main"/>
              </a:ext>
            </a:extLst>
          </a:blip>
          <a:stretch>
            <a:fillRect/>
          </a:stretch>
        </p:blipFill>
        <p:spPr>
          <a:xfrm>
            <a:off x="3352800" y="-152451"/>
            <a:ext cx="9177200" cy="7035852"/>
          </a:xfrm>
          <a:prstGeom prst="rect">
            <a:avLst/>
          </a:prstGeom>
        </p:spPr>
      </p:pic>
      <p:sp>
        <p:nvSpPr>
          <p:cNvPr id="4" name="TextBox 3"/>
          <p:cNvSpPr txBox="1"/>
          <p:nvPr/>
        </p:nvSpPr>
        <p:spPr bwMode="auto">
          <a:xfrm>
            <a:off x="4071800" y="0"/>
            <a:ext cx="8458200" cy="1066800"/>
          </a:xfrm>
          <a:prstGeom prst="rect">
            <a:avLst/>
          </a:prstGeom>
          <a:noFill/>
          <a:ln w="12700" cap="sq" algn="ctr">
            <a:noFill/>
            <a:miter lim="800000"/>
            <a:headEnd/>
            <a:tailEnd/>
          </a:ln>
          <a:effectLst/>
        </p:spPr>
        <p:txBody>
          <a:bodyPr wrap="square" rtlCol="0" anchor="ctr" anchorCtr="0">
            <a:noAutofit/>
          </a:bodyPr>
          <a:lstStyle/>
          <a:p>
            <a:pPr>
              <a:lnSpc>
                <a:spcPct val="90000"/>
              </a:lnSpc>
              <a:spcBef>
                <a:spcPts val="500"/>
              </a:spcBef>
            </a:pPr>
            <a:r>
              <a:rPr lang="en-US" sz="2400" b="1" dirty="0">
                <a:solidFill>
                  <a:srgbClr val="FFFF00"/>
                </a:solidFill>
                <a:latin typeface="+mj-lt"/>
              </a:rPr>
              <a:t>The REAL </a:t>
            </a:r>
            <a:r>
              <a:rPr lang="en-US" sz="2400" b="1" dirty="0" err="1">
                <a:solidFill>
                  <a:srgbClr val="FFFF00"/>
                </a:solidFill>
                <a:latin typeface="+mj-lt"/>
              </a:rPr>
              <a:t>Spoc</a:t>
            </a:r>
            <a:r>
              <a:rPr lang="en-US" sz="2400" b="1" dirty="0">
                <a:solidFill>
                  <a:srgbClr val="FFFF00"/>
                </a:solidFill>
                <a:latin typeface="+mj-lt"/>
              </a:rPr>
              <a:t> Wouldn’t LIE… Don’t be PHISH-FOOLED </a:t>
            </a:r>
          </a:p>
        </p:txBody>
      </p:sp>
      <p:sp>
        <p:nvSpPr>
          <p:cNvPr id="5" name="TextBox 4"/>
          <p:cNvSpPr txBox="1"/>
          <p:nvPr/>
        </p:nvSpPr>
        <p:spPr>
          <a:xfrm>
            <a:off x="138022" y="627662"/>
            <a:ext cx="3214777" cy="5632311"/>
          </a:xfrm>
          <a:prstGeom prst="rect">
            <a:avLst/>
          </a:prstGeom>
          <a:solidFill>
            <a:schemeClr val="tx1"/>
          </a:solidFill>
        </p:spPr>
        <p:txBody>
          <a:bodyPr wrap="square" rtlCol="0">
            <a:spAutoFit/>
          </a:bodyPr>
          <a:lstStyle/>
          <a:p>
            <a:endParaRPr lang="en-US" sz="2400" dirty="0">
              <a:solidFill>
                <a:schemeClr val="bg1"/>
              </a:solidFill>
            </a:endParaRPr>
          </a:p>
          <a:p>
            <a:r>
              <a:rPr lang="en-US" sz="2400" dirty="0">
                <a:solidFill>
                  <a:schemeClr val="accent4">
                    <a:lumMod val="60000"/>
                    <a:lumOff val="40000"/>
                  </a:schemeClr>
                </a:solidFill>
                <a:latin typeface="Segoe Print" panose="02000600000000000000" pitchFamily="2" charset="0"/>
              </a:rPr>
              <a:t>Example - Create Thematic Memes:</a:t>
            </a:r>
            <a:endParaRPr lang="en-US" sz="2400" dirty="0">
              <a:solidFill>
                <a:schemeClr val="bg1"/>
              </a:solidFill>
            </a:endParaRPr>
          </a:p>
          <a:p>
            <a:pPr marL="457189" indent="-457189">
              <a:buAutoNum type="arabicPeriod"/>
            </a:pPr>
            <a:r>
              <a:rPr lang="en-US" sz="2400" dirty="0">
                <a:solidFill>
                  <a:schemeClr val="bg1"/>
                </a:solidFill>
              </a:rPr>
              <a:t>Take Headshots of willing individuals</a:t>
            </a:r>
          </a:p>
          <a:p>
            <a:pPr marL="457189" indent="-457189">
              <a:buAutoNum type="arabicPeriod"/>
            </a:pPr>
            <a:r>
              <a:rPr lang="en-US" sz="2400" dirty="0">
                <a:solidFill>
                  <a:schemeClr val="bg1"/>
                </a:solidFill>
              </a:rPr>
              <a:t>Pick a THEME for your MEME</a:t>
            </a:r>
          </a:p>
          <a:p>
            <a:pPr marL="457189" indent="-457189">
              <a:buAutoNum type="arabicPeriod"/>
            </a:pPr>
            <a:r>
              <a:rPr lang="en-US" sz="2400" dirty="0">
                <a:solidFill>
                  <a:schemeClr val="bg1"/>
                </a:solidFill>
              </a:rPr>
              <a:t>Engage Help (contest?)</a:t>
            </a:r>
          </a:p>
          <a:p>
            <a:pPr marL="457189" indent="-457189">
              <a:buAutoNum type="arabicPeriod"/>
            </a:pPr>
            <a:r>
              <a:rPr lang="en-US" sz="2400" dirty="0">
                <a:solidFill>
                  <a:schemeClr val="bg1"/>
                </a:solidFill>
              </a:rPr>
              <a:t>Share at an ALL HANDS Training</a:t>
            </a:r>
          </a:p>
          <a:p>
            <a:pPr marL="457189" indent="-457189">
              <a:buAutoNum type="arabicPeriod"/>
            </a:pPr>
            <a:r>
              <a:rPr lang="en-US" sz="2400" dirty="0">
                <a:solidFill>
                  <a:schemeClr val="bg1"/>
                </a:solidFill>
              </a:rPr>
              <a:t>Use elsewhere, e.g. intranet; screensaver</a:t>
            </a:r>
          </a:p>
          <a:p>
            <a:endParaRPr lang="en-US" sz="2400" dirty="0">
              <a:solidFill>
                <a:schemeClr val="bg1"/>
              </a:solidFill>
            </a:endParaRPr>
          </a:p>
        </p:txBody>
      </p:sp>
    </p:spTree>
    <p:extLst>
      <p:ext uri="{BB962C8B-B14F-4D97-AF65-F5344CB8AC3E}">
        <p14:creationId xmlns:p14="http://schemas.microsoft.com/office/powerpoint/2010/main" val="128894631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6E0B9F-47CD-B34A-B826-922EBE678788}"/>
              </a:ext>
            </a:extLst>
          </p:cNvPr>
          <p:cNvSpPr>
            <a:spLocks noGrp="1"/>
          </p:cNvSpPr>
          <p:nvPr>
            <p:ph type="title"/>
          </p:nvPr>
        </p:nvSpPr>
        <p:spPr>
          <a:xfrm>
            <a:off x="544902" y="347872"/>
            <a:ext cx="10515600" cy="1325563"/>
          </a:xfrm>
        </p:spPr>
        <p:txBody>
          <a:bodyPr/>
          <a:lstStyle/>
          <a:p>
            <a:r>
              <a:rPr lang="en-US" b="1" dirty="0">
                <a:solidFill>
                  <a:srgbClr val="00B050"/>
                </a:solidFill>
              </a:rPr>
              <a:t>Do it. </a:t>
            </a:r>
            <a:r>
              <a:rPr lang="en-US" dirty="0"/>
              <a:t>puzzle it out.</a:t>
            </a:r>
          </a:p>
        </p:txBody>
      </p:sp>
      <p:sp>
        <p:nvSpPr>
          <p:cNvPr id="3" name="Content Placeholder 2">
            <a:extLst>
              <a:ext uri="{FF2B5EF4-FFF2-40B4-BE49-F238E27FC236}">
                <a16:creationId xmlns:a16="http://schemas.microsoft.com/office/drawing/2014/main" id="{62372E82-0CE7-1946-BEAF-0D004511EBAA}"/>
              </a:ext>
            </a:extLst>
          </p:cNvPr>
          <p:cNvSpPr>
            <a:spLocks noGrp="1"/>
          </p:cNvSpPr>
          <p:nvPr>
            <p:ph idx="1"/>
          </p:nvPr>
        </p:nvSpPr>
        <p:spPr>
          <a:xfrm>
            <a:off x="638454" y="1883297"/>
            <a:ext cx="5164248" cy="4351338"/>
          </a:xfrm>
        </p:spPr>
        <p:txBody>
          <a:bodyPr/>
          <a:lstStyle/>
          <a:p>
            <a:pPr marL="0" indent="0">
              <a:buNone/>
            </a:pPr>
            <a:r>
              <a:rPr lang="en-US" dirty="0"/>
              <a:t>“If I had an hour to solve a problem I'd spend 55 minutes thinking about the problem and 5 minutes thinking about solutions.”</a:t>
            </a:r>
          </a:p>
          <a:p>
            <a:pPr marL="0" indent="0" algn="r">
              <a:buNone/>
            </a:pPr>
            <a:r>
              <a:rPr lang="en-US" dirty="0"/>
              <a:t>- Albert Einstein</a:t>
            </a:r>
          </a:p>
          <a:p>
            <a:pPr marL="0" indent="0">
              <a:buNone/>
            </a:pPr>
            <a:endParaRPr lang="en-US" dirty="0"/>
          </a:p>
          <a:p>
            <a:pPr marL="0" indent="0">
              <a:buNone/>
            </a:pPr>
            <a:endParaRPr lang="en-US" dirty="0"/>
          </a:p>
          <a:p>
            <a:pPr marL="0" indent="0">
              <a:buNone/>
            </a:pPr>
            <a:endParaRPr lang="en-US" dirty="0"/>
          </a:p>
          <a:p>
            <a:pPr marL="0" indent="0">
              <a:buNone/>
            </a:pPr>
            <a:r>
              <a:rPr lang="en-US" i="1" dirty="0">
                <a:solidFill>
                  <a:srgbClr val="00B050"/>
                </a:solidFill>
              </a:rPr>
              <a:t>Which challenge to tackle now?</a:t>
            </a:r>
          </a:p>
          <a:p>
            <a:endParaRPr lang="en-US" dirty="0"/>
          </a:p>
        </p:txBody>
      </p:sp>
      <p:pic>
        <p:nvPicPr>
          <p:cNvPr id="4" name="Picture 3">
            <a:extLst>
              <a:ext uri="{FF2B5EF4-FFF2-40B4-BE49-F238E27FC236}">
                <a16:creationId xmlns:a16="http://schemas.microsoft.com/office/drawing/2014/main" id="{73E850F4-F750-2242-8A82-E8555C78A5EB}"/>
              </a:ext>
            </a:extLst>
          </p:cNvPr>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442759" y="0"/>
            <a:ext cx="5408517" cy="6858000"/>
          </a:xfrm>
          <a:prstGeom prst="rect">
            <a:avLst/>
          </a:prstGeom>
        </p:spPr>
      </p:pic>
    </p:spTree>
    <p:extLst>
      <p:ext uri="{BB962C8B-B14F-4D97-AF65-F5344CB8AC3E}">
        <p14:creationId xmlns:p14="http://schemas.microsoft.com/office/powerpoint/2010/main" val="110428923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3F1E-703E-F848-A0FC-16908337712E}"/>
              </a:ext>
            </a:extLst>
          </p:cNvPr>
          <p:cNvPicPr>
            <a:picLocks noChangeAspect="1"/>
          </p:cNvPicPr>
          <p:nvPr/>
        </p:nvPicPr>
        <p:blipFill rotWithShape="1">
          <a:blip r:embed="rId3" cstate="hqprint">
            <a:alphaModFix amt="12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7E61E75-8953-5046-BE10-91803EB45498}"/>
              </a:ext>
            </a:extLst>
          </p:cNvPr>
          <p:cNvSpPr>
            <a:spLocks noGrp="1"/>
          </p:cNvSpPr>
          <p:nvPr>
            <p:ph type="title"/>
          </p:nvPr>
        </p:nvSpPr>
        <p:spPr>
          <a:xfrm>
            <a:off x="372372" y="365125"/>
            <a:ext cx="10515600" cy="1325563"/>
          </a:xfrm>
        </p:spPr>
        <p:txBody>
          <a:bodyPr/>
          <a:lstStyle/>
          <a:p>
            <a:r>
              <a:rPr lang="en-US" dirty="0"/>
              <a:t>Brainstorm 3 scenarios.</a:t>
            </a:r>
          </a:p>
        </p:txBody>
      </p:sp>
      <p:sp>
        <p:nvSpPr>
          <p:cNvPr id="3" name="Content Placeholder 2">
            <a:extLst>
              <a:ext uri="{FF2B5EF4-FFF2-40B4-BE49-F238E27FC236}">
                <a16:creationId xmlns:a16="http://schemas.microsoft.com/office/drawing/2014/main" id="{EE1216E6-E688-994B-8883-B4D11ECE6637}"/>
              </a:ext>
            </a:extLst>
          </p:cNvPr>
          <p:cNvSpPr>
            <a:spLocks noGrp="1"/>
          </p:cNvSpPr>
          <p:nvPr>
            <p:ph idx="1"/>
          </p:nvPr>
        </p:nvSpPr>
        <p:spPr>
          <a:xfrm>
            <a:off x="298938" y="3024554"/>
            <a:ext cx="11693769" cy="3224476"/>
          </a:xfrm>
        </p:spPr>
        <p:txBody>
          <a:bodyPr>
            <a:normAutofit/>
          </a:bodyPr>
          <a:lstStyle/>
          <a:p>
            <a:pPr marL="457200" lvl="1" indent="0">
              <a:buNone/>
            </a:pPr>
            <a:r>
              <a:rPr lang="en-US" sz="3200" dirty="0"/>
              <a:t>       faculty                            students                              staff</a:t>
            </a:r>
          </a:p>
          <a:p>
            <a:endParaRPr lang="en-US" dirty="0"/>
          </a:p>
        </p:txBody>
      </p:sp>
    </p:spTree>
    <p:extLst>
      <p:ext uri="{BB962C8B-B14F-4D97-AF65-F5344CB8AC3E}">
        <p14:creationId xmlns:p14="http://schemas.microsoft.com/office/powerpoint/2010/main" val="19971802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FC9EC73B-2039-5442-9759-8B630BF089C1}"/>
              </a:ext>
            </a:extLst>
          </p:cNvPr>
          <p:cNvSpPr txBox="1"/>
          <p:nvPr/>
        </p:nvSpPr>
        <p:spPr>
          <a:xfrm>
            <a:off x="14765867" y="4961467"/>
            <a:ext cx="184731" cy="369332"/>
          </a:xfrm>
          <a:prstGeom prst="rect">
            <a:avLst/>
          </a:prstGeom>
          <a:noFill/>
        </p:spPr>
        <p:txBody>
          <a:bodyPr wrap="none" rtlCol="0">
            <a:spAutoFit/>
          </a:bodyPr>
          <a:lstStyle/>
          <a:p>
            <a:endParaRPr lang="en-US" dirty="0"/>
          </a:p>
        </p:txBody>
      </p:sp>
      <p:pic>
        <p:nvPicPr>
          <p:cNvPr id="12" name="Picture 11">
            <a:extLst>
              <a:ext uri="{FF2B5EF4-FFF2-40B4-BE49-F238E27FC236}">
                <a16:creationId xmlns:a16="http://schemas.microsoft.com/office/drawing/2014/main" id="{6563C26F-A256-064D-9A76-700EA05028F0}"/>
              </a:ext>
            </a:extLst>
          </p:cNvPr>
          <p:cNvPicPr>
            <a:picLocks noChangeAspect="1"/>
          </p:cNvPicPr>
          <p:nvPr/>
        </p:nvPicPr>
        <p:blipFill>
          <a:blip r:embed="rId3" cstate="hqprint">
            <a:extLst>
              <a:ext uri="{28A0092B-C50C-407E-A947-70E740481C1C}">
                <a14:useLocalDpi xmlns:a14="http://schemas.microsoft.com/office/drawing/2010/main"/>
              </a:ext>
            </a:extLst>
          </a:blip>
          <a:stretch>
            <a:fillRect/>
          </a:stretch>
        </p:blipFill>
        <p:spPr>
          <a:xfrm>
            <a:off x="-1" y="-135468"/>
            <a:ext cx="10490201" cy="6993467"/>
          </a:xfrm>
          <a:prstGeom prst="rect">
            <a:avLst/>
          </a:prstGeom>
        </p:spPr>
      </p:pic>
      <p:sp>
        <p:nvSpPr>
          <p:cNvPr id="2" name="Title 1">
            <a:extLst>
              <a:ext uri="{FF2B5EF4-FFF2-40B4-BE49-F238E27FC236}">
                <a16:creationId xmlns:a16="http://schemas.microsoft.com/office/drawing/2014/main" id="{C7679DD8-5AD5-4A46-BACA-40AA8BD90B89}"/>
              </a:ext>
            </a:extLst>
          </p:cNvPr>
          <p:cNvSpPr>
            <a:spLocks noGrp="1"/>
          </p:cNvSpPr>
          <p:nvPr>
            <p:ph type="title"/>
          </p:nvPr>
        </p:nvSpPr>
        <p:spPr>
          <a:xfrm>
            <a:off x="9821333" y="-135468"/>
            <a:ext cx="2370666" cy="6993467"/>
          </a:xfrm>
          <a:solidFill>
            <a:schemeClr val="tx1"/>
          </a:solidFill>
        </p:spPr>
        <p:txBody>
          <a:bodyPr/>
          <a:lstStyle/>
          <a:p>
            <a:pPr algn="ctr"/>
            <a:r>
              <a:rPr lang="en-US" dirty="0" err="1">
                <a:solidFill>
                  <a:schemeClr val="bg1"/>
                </a:solidFill>
              </a:rPr>
              <a:t>Burson</a:t>
            </a:r>
            <a:br>
              <a:rPr lang="en-US" dirty="0">
                <a:solidFill>
                  <a:schemeClr val="bg1"/>
                </a:solidFill>
              </a:rPr>
            </a:br>
            <a:r>
              <a:rPr lang="en-US" dirty="0">
                <a:solidFill>
                  <a:schemeClr val="bg1"/>
                </a:solidFill>
              </a:rPr>
              <a:t>Clan - Summer 2018</a:t>
            </a:r>
          </a:p>
        </p:txBody>
      </p:sp>
      <p:pic>
        <p:nvPicPr>
          <p:cNvPr id="13" name="Picture 12">
            <a:extLst>
              <a:ext uri="{FF2B5EF4-FFF2-40B4-BE49-F238E27FC236}">
                <a16:creationId xmlns:a16="http://schemas.microsoft.com/office/drawing/2014/main" id="{CD22977E-CDF7-A946-AFD1-8BE5C63D055F}"/>
              </a:ext>
            </a:extLst>
          </p:cNvPr>
          <p:cNvPicPr>
            <a:picLocks noChangeAspect="1"/>
          </p:cNvPicPr>
          <p:nvPr/>
        </p:nvPicPr>
        <p:blipFill rotWithShape="1">
          <a:blip r:embed="rId4" cstate="hqprint">
            <a:lum bright="100000" contrast="2000"/>
            <a:alphaModFix amt="48000"/>
            <a:extLst>
              <a:ext uri="{28A0092B-C50C-407E-A947-70E740481C1C}">
                <a14:useLocalDpi xmlns:a14="http://schemas.microsoft.com/office/drawing/2010/main"/>
              </a:ext>
            </a:extLst>
          </a:blip>
          <a:srcRect l="45393" t="-3508" r="35934" b="14649"/>
          <a:stretch/>
        </p:blipFill>
        <p:spPr>
          <a:xfrm>
            <a:off x="9821333" y="-1516038"/>
            <a:ext cx="2370668" cy="8374038"/>
          </a:xfrm>
          <a:prstGeom prst="rect">
            <a:avLst/>
          </a:prstGeom>
          <a:effectLst/>
        </p:spPr>
      </p:pic>
    </p:spTree>
    <p:extLst>
      <p:ext uri="{BB962C8B-B14F-4D97-AF65-F5344CB8AC3E}">
        <p14:creationId xmlns:p14="http://schemas.microsoft.com/office/powerpoint/2010/main" val="7529669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17B91782-D93B-A342-8A91-2F6F6E006A64}"/>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l="2192" r="5024"/>
          <a:stretch/>
        </p:blipFill>
        <p:spPr>
          <a:xfrm>
            <a:off x="52755" y="1256386"/>
            <a:ext cx="11910645" cy="4051561"/>
          </a:xfrm>
          <a:prstGeom prst="rect">
            <a:avLst/>
          </a:prstGeom>
        </p:spPr>
      </p:pic>
    </p:spTree>
    <p:extLst>
      <p:ext uri="{BB962C8B-B14F-4D97-AF65-F5344CB8AC3E}">
        <p14:creationId xmlns:p14="http://schemas.microsoft.com/office/powerpoint/2010/main" val="169225716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E90D18E-5E73-D344-AE87-28ED235F7AE9}"/>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b="4566"/>
          <a:stretch/>
        </p:blipFill>
        <p:spPr>
          <a:xfrm>
            <a:off x="4502989" y="0"/>
            <a:ext cx="7810309" cy="6643263"/>
          </a:xfrm>
          <a:prstGeom prst="rect">
            <a:avLst/>
          </a:prstGeom>
        </p:spPr>
      </p:pic>
      <p:sp>
        <p:nvSpPr>
          <p:cNvPr id="5" name="Rectangle 4">
            <a:extLst>
              <a:ext uri="{FF2B5EF4-FFF2-40B4-BE49-F238E27FC236}">
                <a16:creationId xmlns:a16="http://schemas.microsoft.com/office/drawing/2014/main" id="{7197CC53-1E42-4640-8D2D-498A4EEE4D1D}"/>
              </a:ext>
            </a:extLst>
          </p:cNvPr>
          <p:cNvSpPr/>
          <p:nvPr/>
        </p:nvSpPr>
        <p:spPr>
          <a:xfrm>
            <a:off x="5001208" y="365125"/>
            <a:ext cx="3582955" cy="106245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37990690-87CB-2F41-8F3D-1B9F21E4A647}"/>
              </a:ext>
            </a:extLst>
          </p:cNvPr>
          <p:cNvSpPr txBox="1"/>
          <p:nvPr/>
        </p:nvSpPr>
        <p:spPr>
          <a:xfrm>
            <a:off x="10254343" y="6335486"/>
            <a:ext cx="1838130" cy="307777"/>
          </a:xfrm>
          <a:prstGeom prst="rect">
            <a:avLst/>
          </a:prstGeom>
          <a:noFill/>
        </p:spPr>
        <p:txBody>
          <a:bodyPr wrap="square" rtlCol="0">
            <a:spAutoFit/>
          </a:bodyPr>
          <a:lstStyle/>
          <a:p>
            <a:r>
              <a:rPr lang="en-US" sz="1400" dirty="0"/>
              <a:t>Image: </a:t>
            </a:r>
            <a:r>
              <a:rPr lang="en-US" sz="1400" dirty="0" err="1"/>
              <a:t>MalwareFox</a:t>
            </a:r>
            <a:endParaRPr lang="en-US" sz="1400" dirty="0"/>
          </a:p>
        </p:txBody>
      </p:sp>
      <p:sp>
        <p:nvSpPr>
          <p:cNvPr id="2" name="Title 1">
            <a:extLst>
              <a:ext uri="{FF2B5EF4-FFF2-40B4-BE49-F238E27FC236}">
                <a16:creationId xmlns:a16="http://schemas.microsoft.com/office/drawing/2014/main" id="{B72E7B5D-A1B5-CA45-9B31-364B26526FB1}"/>
              </a:ext>
            </a:extLst>
          </p:cNvPr>
          <p:cNvSpPr>
            <a:spLocks noGrp="1"/>
          </p:cNvSpPr>
          <p:nvPr>
            <p:ph type="title"/>
          </p:nvPr>
        </p:nvSpPr>
        <p:spPr/>
        <p:txBody>
          <a:bodyPr/>
          <a:lstStyle/>
          <a:p>
            <a:r>
              <a:rPr lang="en-US" b="1" dirty="0">
                <a:solidFill>
                  <a:srgbClr val="00B050"/>
                </a:solidFill>
              </a:rPr>
              <a:t>Do it. </a:t>
            </a:r>
            <a:r>
              <a:rPr lang="en-US" dirty="0"/>
              <a:t>many layers. better security.</a:t>
            </a:r>
          </a:p>
        </p:txBody>
      </p:sp>
      <p:pic>
        <p:nvPicPr>
          <p:cNvPr id="7" name="Picture 6">
            <a:extLst>
              <a:ext uri="{FF2B5EF4-FFF2-40B4-BE49-F238E27FC236}">
                <a16:creationId xmlns:a16="http://schemas.microsoft.com/office/drawing/2014/main" id="{F7671639-E189-614D-82FD-ADC4C08B3314}"/>
              </a:ext>
            </a:extLst>
          </p:cNvPr>
          <p:cNvPicPr>
            <a:picLocks noChangeAspect="1"/>
          </p:cNvPicPr>
          <p:nvPr/>
        </p:nvPicPr>
        <p:blipFill>
          <a:blip r:embed="rId4"/>
          <a:stretch>
            <a:fillRect/>
          </a:stretch>
        </p:blipFill>
        <p:spPr>
          <a:xfrm>
            <a:off x="1533234" y="1881584"/>
            <a:ext cx="2798924" cy="4295379"/>
          </a:xfrm>
          <a:prstGeom prst="rect">
            <a:avLst/>
          </a:prstGeom>
        </p:spPr>
      </p:pic>
    </p:spTree>
    <p:extLst>
      <p:ext uri="{BB962C8B-B14F-4D97-AF65-F5344CB8AC3E}">
        <p14:creationId xmlns:p14="http://schemas.microsoft.com/office/powerpoint/2010/main" val="71084820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a:extLst>
              <a:ext uri="{FF2B5EF4-FFF2-40B4-BE49-F238E27FC236}">
                <a16:creationId xmlns:a16="http://schemas.microsoft.com/office/drawing/2014/main" id="{0E3E7F9C-CFCB-B542-89B2-FE7C852A4892}"/>
              </a:ext>
            </a:extLst>
          </p:cNvPr>
          <p:cNvPicPr>
            <a:picLocks noGrp="1" noChangeAspect="1"/>
          </p:cNvPicPr>
          <p:nvPr>
            <p:ph idx="1"/>
          </p:nvPr>
        </p:nvPicPr>
        <p:blipFill>
          <a:blip r:embed="rId2"/>
          <a:stretch>
            <a:fillRect/>
          </a:stretch>
        </p:blipFill>
        <p:spPr>
          <a:xfrm>
            <a:off x="3262178" y="380115"/>
            <a:ext cx="8414994" cy="6311246"/>
          </a:xfrm>
          <a:prstGeom prst="rect">
            <a:avLst/>
          </a:prstGeom>
          <a:effectLst>
            <a:outerShdw blurRad="50800" dist="139700" dir="2700000" algn="tl" rotWithShape="0">
              <a:prstClr val="black">
                <a:alpha val="40000"/>
              </a:prstClr>
            </a:outerShdw>
          </a:effectLst>
        </p:spPr>
      </p:pic>
      <p:sp>
        <p:nvSpPr>
          <p:cNvPr id="10" name="Title 1">
            <a:extLst>
              <a:ext uri="{FF2B5EF4-FFF2-40B4-BE49-F238E27FC236}">
                <a16:creationId xmlns:a16="http://schemas.microsoft.com/office/drawing/2014/main" id="{B1D6D84C-C134-1944-9370-751799711A4E}"/>
              </a:ext>
            </a:extLst>
          </p:cNvPr>
          <p:cNvSpPr>
            <a:spLocks noGrp="1"/>
          </p:cNvSpPr>
          <p:nvPr>
            <p:ph type="title"/>
          </p:nvPr>
        </p:nvSpPr>
        <p:spPr>
          <a:xfrm>
            <a:off x="576313" y="1231614"/>
            <a:ext cx="2514600" cy="1325563"/>
          </a:xfrm>
          <a:effectLst>
            <a:outerShdw blurRad="50800" dist="38100" dir="2700000" algn="tl" rotWithShape="0">
              <a:prstClr val="black">
                <a:alpha val="40000"/>
              </a:prstClr>
            </a:outerShdw>
          </a:effectLst>
        </p:spPr>
        <p:txBody>
          <a:bodyPr>
            <a:normAutofit fontScale="90000"/>
          </a:bodyPr>
          <a:lstStyle/>
          <a:p>
            <a:r>
              <a:rPr lang="en-US" dirty="0">
                <a:solidFill>
                  <a:srgbClr val="00B050"/>
                </a:solidFill>
                <a:latin typeface="Segoe Print" panose="02000600000000000000" pitchFamily="2" charset="0"/>
              </a:rPr>
              <a:t>Example:</a:t>
            </a:r>
            <a:br>
              <a:rPr lang="en-US" b="1" dirty="0">
                <a:solidFill>
                  <a:schemeClr val="accent4">
                    <a:lumMod val="60000"/>
                    <a:lumOff val="40000"/>
                  </a:schemeClr>
                </a:solidFill>
              </a:rPr>
            </a:br>
            <a:r>
              <a:rPr lang="en-US" dirty="0"/>
              <a:t>Layered Security</a:t>
            </a:r>
          </a:p>
        </p:txBody>
      </p:sp>
    </p:spTree>
    <p:extLst>
      <p:ext uri="{BB962C8B-B14F-4D97-AF65-F5344CB8AC3E}">
        <p14:creationId xmlns:p14="http://schemas.microsoft.com/office/powerpoint/2010/main" val="345875775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AE0C635-BD13-8340-8330-819FA032E9CA}"/>
              </a:ext>
            </a:extLst>
          </p:cNvPr>
          <p:cNvPicPr>
            <a:picLocks noChangeAspect="1"/>
          </p:cNvPicPr>
          <p:nvPr/>
        </p:nvPicPr>
        <p:blipFill>
          <a:blip r:embed="rId3"/>
          <a:stretch>
            <a:fillRect/>
          </a:stretch>
        </p:blipFill>
        <p:spPr>
          <a:xfrm>
            <a:off x="5485759" y="386090"/>
            <a:ext cx="5868041" cy="5336847"/>
          </a:xfrm>
          <a:prstGeom prst="rect">
            <a:avLst/>
          </a:prstGeom>
        </p:spPr>
      </p:pic>
      <p:sp>
        <p:nvSpPr>
          <p:cNvPr id="2" name="Title 1">
            <a:extLst>
              <a:ext uri="{FF2B5EF4-FFF2-40B4-BE49-F238E27FC236}">
                <a16:creationId xmlns:a16="http://schemas.microsoft.com/office/drawing/2014/main" id="{BD12C46B-99FB-B14A-9465-59EE943898A4}"/>
              </a:ext>
            </a:extLst>
          </p:cNvPr>
          <p:cNvSpPr>
            <a:spLocks noGrp="1"/>
          </p:cNvSpPr>
          <p:nvPr>
            <p:ph type="title"/>
          </p:nvPr>
        </p:nvSpPr>
        <p:spPr/>
        <p:txBody>
          <a:bodyPr/>
          <a:lstStyle/>
          <a:p>
            <a:r>
              <a:rPr lang="en-US" dirty="0"/>
              <a:t>measuring</a:t>
            </a:r>
          </a:p>
        </p:txBody>
      </p:sp>
      <p:sp>
        <p:nvSpPr>
          <p:cNvPr id="3" name="Content Placeholder 2">
            <a:extLst>
              <a:ext uri="{FF2B5EF4-FFF2-40B4-BE49-F238E27FC236}">
                <a16:creationId xmlns:a16="http://schemas.microsoft.com/office/drawing/2014/main" id="{E024C1A8-1CB6-5B45-99A5-92BACCF601DD}"/>
              </a:ext>
            </a:extLst>
          </p:cNvPr>
          <p:cNvSpPr>
            <a:spLocks noGrp="1"/>
          </p:cNvSpPr>
          <p:nvPr>
            <p:ph idx="1"/>
          </p:nvPr>
        </p:nvSpPr>
        <p:spPr>
          <a:xfrm>
            <a:off x="838200" y="1825625"/>
            <a:ext cx="4863353" cy="4351338"/>
          </a:xfrm>
        </p:spPr>
        <p:txBody>
          <a:bodyPr/>
          <a:lstStyle/>
          <a:p>
            <a:r>
              <a:rPr lang="en-US" dirty="0"/>
              <a:t># of people trained</a:t>
            </a:r>
          </a:p>
          <a:p>
            <a:r>
              <a:rPr lang="en-US" dirty="0"/>
              <a:t>Result scores for quizzes</a:t>
            </a:r>
          </a:p>
          <a:p>
            <a:r>
              <a:rPr lang="en-US" dirty="0"/>
              <a:t># of attendees at an event</a:t>
            </a:r>
          </a:p>
          <a:p>
            <a:r>
              <a:rPr lang="en-US" dirty="0"/>
              <a:t>Qualtrics survey (incent if able)</a:t>
            </a:r>
          </a:p>
          <a:p>
            <a:r>
              <a:rPr lang="en-US" dirty="0"/>
              <a:t>Comparison on phishing campaigns</a:t>
            </a:r>
          </a:p>
        </p:txBody>
      </p:sp>
      <p:pic>
        <p:nvPicPr>
          <p:cNvPr id="4" name="Content Placeholder 3">
            <a:extLst>
              <a:ext uri="{FF2B5EF4-FFF2-40B4-BE49-F238E27FC236}">
                <a16:creationId xmlns:a16="http://schemas.microsoft.com/office/drawing/2014/main" id="{67514AED-16EC-C24C-AEA7-F314EE349797}"/>
              </a:ext>
            </a:extLst>
          </p:cNvPr>
          <p:cNvPicPr>
            <a:picLocks noChangeAspect="1"/>
          </p:cNvPicPr>
          <p:nvPr/>
        </p:nvPicPr>
        <p:blipFill>
          <a:blip r:embed="rId4"/>
          <a:stretch>
            <a:fillRect/>
          </a:stretch>
        </p:blipFill>
        <p:spPr>
          <a:xfrm rot="20831280">
            <a:off x="9966321" y="1432581"/>
            <a:ext cx="1552849" cy="1808557"/>
          </a:xfrm>
          <a:prstGeom prst="rect">
            <a:avLst/>
          </a:prstGeom>
          <a:ln w="63500">
            <a:solidFill>
              <a:srgbClr val="FF0000"/>
            </a:solidFill>
          </a:ln>
          <a:effectLst>
            <a:outerShdw blurRad="50800" dist="177800" dir="2700000" algn="tl" rotWithShape="0">
              <a:prstClr val="black">
                <a:alpha val="40000"/>
              </a:prstClr>
            </a:outerShdw>
          </a:effectLst>
        </p:spPr>
      </p:pic>
    </p:spTree>
    <p:extLst>
      <p:ext uri="{BB962C8B-B14F-4D97-AF65-F5344CB8AC3E}">
        <p14:creationId xmlns:p14="http://schemas.microsoft.com/office/powerpoint/2010/main" val="109556775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3F1E-703E-F848-A0FC-16908337712E}"/>
              </a:ext>
            </a:extLst>
          </p:cNvPr>
          <p:cNvPicPr>
            <a:picLocks noChangeAspect="1"/>
          </p:cNvPicPr>
          <p:nvPr/>
        </p:nvPicPr>
        <p:blipFill rotWithShape="1">
          <a:blip r:embed="rId3" cstate="hqprint">
            <a:alphaModFix amt="12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7E61E75-8953-5046-BE10-91803EB45498}"/>
              </a:ext>
            </a:extLst>
          </p:cNvPr>
          <p:cNvSpPr>
            <a:spLocks noGrp="1"/>
          </p:cNvSpPr>
          <p:nvPr>
            <p:ph type="title"/>
          </p:nvPr>
        </p:nvSpPr>
        <p:spPr>
          <a:xfrm>
            <a:off x="372372" y="365125"/>
            <a:ext cx="10515600" cy="1325563"/>
          </a:xfrm>
        </p:spPr>
        <p:txBody>
          <a:bodyPr/>
          <a:lstStyle/>
          <a:p>
            <a:r>
              <a:rPr lang="en-US" dirty="0"/>
              <a:t>Your favorite creative examples?</a:t>
            </a:r>
          </a:p>
        </p:txBody>
      </p:sp>
      <p:sp>
        <p:nvSpPr>
          <p:cNvPr id="3" name="Content Placeholder 2">
            <a:extLst>
              <a:ext uri="{FF2B5EF4-FFF2-40B4-BE49-F238E27FC236}">
                <a16:creationId xmlns:a16="http://schemas.microsoft.com/office/drawing/2014/main" id="{EE1216E6-E688-994B-8883-B4D11ECE6637}"/>
              </a:ext>
            </a:extLst>
          </p:cNvPr>
          <p:cNvSpPr>
            <a:spLocks noGrp="1"/>
          </p:cNvSpPr>
          <p:nvPr>
            <p:ph idx="1"/>
          </p:nvPr>
        </p:nvSpPr>
        <p:spPr>
          <a:xfrm>
            <a:off x="498231" y="3203848"/>
            <a:ext cx="11693769" cy="3224476"/>
          </a:xfrm>
        </p:spPr>
        <p:txBody>
          <a:bodyPr>
            <a:normAutofit/>
          </a:bodyPr>
          <a:lstStyle/>
          <a:p>
            <a:pPr marL="457200" lvl="1" indent="0">
              <a:buNone/>
            </a:pPr>
            <a:r>
              <a:rPr lang="en-US" sz="3200" dirty="0"/>
              <a:t>University    GRC     Industry     Operations    Awareness      Other?</a:t>
            </a:r>
          </a:p>
          <a:p>
            <a:endParaRPr lang="en-US" dirty="0"/>
          </a:p>
        </p:txBody>
      </p:sp>
    </p:spTree>
    <p:extLst>
      <p:ext uri="{BB962C8B-B14F-4D97-AF65-F5344CB8AC3E}">
        <p14:creationId xmlns:p14="http://schemas.microsoft.com/office/powerpoint/2010/main" val="65786950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279D08-CF05-EB46-89A1-03B6BA4C1E19}"/>
              </a:ext>
            </a:extLst>
          </p:cNvPr>
          <p:cNvSpPr>
            <a:spLocks noGrp="1"/>
          </p:cNvSpPr>
          <p:nvPr>
            <p:ph type="title"/>
          </p:nvPr>
        </p:nvSpPr>
        <p:spPr/>
        <p:txBody>
          <a:bodyPr/>
          <a:lstStyle/>
          <a:p>
            <a:endParaRPr lang="en-US"/>
          </a:p>
        </p:txBody>
      </p:sp>
      <p:pic>
        <p:nvPicPr>
          <p:cNvPr id="6" name="Content Placeholder 5">
            <a:extLst>
              <a:ext uri="{FF2B5EF4-FFF2-40B4-BE49-F238E27FC236}">
                <a16:creationId xmlns:a16="http://schemas.microsoft.com/office/drawing/2014/main" id="{A9621620-773A-D448-AE0C-F2A387F83F39}"/>
              </a:ext>
            </a:extLst>
          </p:cNvPr>
          <p:cNvPicPr>
            <a:picLocks noGrp="1" noChangeAspect="1"/>
          </p:cNvPicPr>
          <p:nvPr>
            <p:ph idx="1"/>
          </p:nvPr>
        </p:nvPicPr>
        <p:blipFill>
          <a:blip r:embed="rId3"/>
          <a:stretch>
            <a:fillRect/>
          </a:stretch>
        </p:blipFill>
        <p:spPr>
          <a:xfrm>
            <a:off x="455683" y="-63991"/>
            <a:ext cx="10722069" cy="6921991"/>
          </a:xfrm>
        </p:spPr>
      </p:pic>
      <p:sp>
        <p:nvSpPr>
          <p:cNvPr id="4" name="Rectangle 3">
            <a:extLst>
              <a:ext uri="{FF2B5EF4-FFF2-40B4-BE49-F238E27FC236}">
                <a16:creationId xmlns:a16="http://schemas.microsoft.com/office/drawing/2014/main" id="{4C1D8BC1-2BBA-D042-BDAB-03EDC2BB14AE}"/>
              </a:ext>
            </a:extLst>
          </p:cNvPr>
          <p:cNvSpPr/>
          <p:nvPr/>
        </p:nvSpPr>
        <p:spPr>
          <a:xfrm>
            <a:off x="2607281" y="6488668"/>
            <a:ext cx="5999976" cy="369332"/>
          </a:xfrm>
          <a:prstGeom prst="rect">
            <a:avLst/>
          </a:prstGeom>
        </p:spPr>
        <p:txBody>
          <a:bodyPr wrap="none">
            <a:spAutoFit/>
          </a:bodyPr>
          <a:lstStyle/>
          <a:p>
            <a:r>
              <a:rPr lang="en-US" dirty="0">
                <a:hlinkClick r:id="rId4"/>
              </a:rPr>
              <a:t>https://www.sans.org/security-awareness-training/resources/</a:t>
            </a:r>
            <a:endParaRPr lang="en-US" dirty="0"/>
          </a:p>
        </p:txBody>
      </p:sp>
    </p:spTree>
    <p:extLst>
      <p:ext uri="{BB962C8B-B14F-4D97-AF65-F5344CB8AC3E}">
        <p14:creationId xmlns:p14="http://schemas.microsoft.com/office/powerpoint/2010/main" val="13304331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E280D0-867B-AC49-8EEA-510C0EBDBC06}"/>
              </a:ext>
            </a:extLst>
          </p:cNvPr>
          <p:cNvSpPr>
            <a:spLocks noGrp="1"/>
          </p:cNvSpPr>
          <p:nvPr>
            <p:ph type="title"/>
          </p:nvPr>
        </p:nvSpPr>
        <p:spPr/>
        <p:txBody>
          <a:bodyPr/>
          <a:lstStyle/>
          <a:p>
            <a:r>
              <a:rPr lang="en-US" dirty="0"/>
              <a:t>Pacman Fever</a:t>
            </a:r>
          </a:p>
        </p:txBody>
      </p:sp>
      <p:pic>
        <p:nvPicPr>
          <p:cNvPr id="7" name="Picture 6">
            <a:extLst>
              <a:ext uri="{FF2B5EF4-FFF2-40B4-BE49-F238E27FC236}">
                <a16:creationId xmlns:a16="http://schemas.microsoft.com/office/drawing/2014/main" id="{24A74B48-26BC-0D49-87F8-26CA3C795F4F}"/>
              </a:ext>
            </a:extLst>
          </p:cNvPr>
          <p:cNvPicPr>
            <a:picLocks noChangeAspect="1"/>
          </p:cNvPicPr>
          <p:nvPr/>
        </p:nvPicPr>
        <p:blipFill>
          <a:blip r:embed="rId3"/>
          <a:stretch>
            <a:fillRect/>
          </a:stretch>
        </p:blipFill>
        <p:spPr>
          <a:xfrm>
            <a:off x="0" y="0"/>
            <a:ext cx="6494735" cy="6858000"/>
          </a:xfrm>
          <a:prstGeom prst="rect">
            <a:avLst/>
          </a:prstGeom>
        </p:spPr>
      </p:pic>
      <p:pic>
        <p:nvPicPr>
          <p:cNvPr id="5" name="Content Placeholder 4">
            <a:extLst>
              <a:ext uri="{FF2B5EF4-FFF2-40B4-BE49-F238E27FC236}">
                <a16:creationId xmlns:a16="http://schemas.microsoft.com/office/drawing/2014/main" id="{CC58079A-CA87-8349-9D9F-6A03770CBD90}"/>
              </a:ext>
            </a:extLst>
          </p:cNvPr>
          <p:cNvPicPr>
            <a:picLocks noGrp="1" noChangeAspect="1"/>
          </p:cNvPicPr>
          <p:nvPr>
            <p:ph idx="1"/>
          </p:nvPr>
        </p:nvPicPr>
        <p:blipFill>
          <a:blip r:embed="rId4"/>
          <a:stretch>
            <a:fillRect/>
          </a:stretch>
        </p:blipFill>
        <p:spPr>
          <a:xfrm rot="20975214">
            <a:off x="5985747" y="1710696"/>
            <a:ext cx="5921247" cy="4068920"/>
          </a:xfrm>
        </p:spPr>
      </p:pic>
    </p:spTree>
    <p:extLst>
      <p:ext uri="{BB962C8B-B14F-4D97-AF65-F5344CB8AC3E}">
        <p14:creationId xmlns:p14="http://schemas.microsoft.com/office/powerpoint/2010/main" val="12889040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4">
            <a:extLst>
              <a:ext uri="{FF2B5EF4-FFF2-40B4-BE49-F238E27FC236}">
                <a16:creationId xmlns:a16="http://schemas.microsoft.com/office/drawing/2014/main" id="{871EE338-BE81-7C45-BFF3-233C0A589B89}"/>
              </a:ext>
            </a:extLst>
          </p:cNvPr>
          <p:cNvPicPr>
            <a:picLocks noChangeAspect="1"/>
          </p:cNvPicPr>
          <p:nvPr/>
        </p:nvPicPr>
        <p:blipFill rotWithShape="1">
          <a:blip r:embed="rId3" cstate="hqprint">
            <a:alphaModFix amt="25000"/>
            <a:extLst>
              <a:ext uri="{28A0092B-C50C-407E-A947-70E740481C1C}">
                <a14:useLocalDpi xmlns:a14="http://schemas.microsoft.com/office/drawing/2010/main"/>
              </a:ext>
            </a:extLst>
          </a:blip>
          <a:srcRect/>
          <a:stretch/>
        </p:blipFill>
        <p:spPr>
          <a:xfrm>
            <a:off x="4975412" y="485895"/>
            <a:ext cx="7216588" cy="6858000"/>
          </a:xfrm>
          <a:prstGeom prst="rect">
            <a:avLst/>
          </a:prstGeom>
        </p:spPr>
      </p:pic>
      <p:sp>
        <p:nvSpPr>
          <p:cNvPr id="2" name="Title 1">
            <a:extLst>
              <a:ext uri="{FF2B5EF4-FFF2-40B4-BE49-F238E27FC236}">
                <a16:creationId xmlns:a16="http://schemas.microsoft.com/office/drawing/2014/main" id="{18F31C1E-C091-434E-AC5B-4DFD6544A46B}"/>
              </a:ext>
            </a:extLst>
          </p:cNvPr>
          <p:cNvSpPr>
            <a:spLocks noGrp="1"/>
          </p:cNvSpPr>
          <p:nvPr>
            <p:ph type="title"/>
          </p:nvPr>
        </p:nvSpPr>
        <p:spPr>
          <a:xfrm>
            <a:off x="838200" y="485895"/>
            <a:ext cx="10515600" cy="1325563"/>
          </a:xfrm>
        </p:spPr>
        <p:txBody>
          <a:bodyPr/>
          <a:lstStyle/>
          <a:p>
            <a:r>
              <a:rPr lang="en-US" b="1" dirty="0">
                <a:solidFill>
                  <a:srgbClr val="00B050"/>
                </a:solidFill>
              </a:rPr>
              <a:t>Do it. </a:t>
            </a:r>
            <a:r>
              <a:rPr lang="en-US" dirty="0"/>
              <a:t>game plan.</a:t>
            </a:r>
            <a:br>
              <a:rPr lang="en-US" dirty="0"/>
            </a:br>
            <a:endParaRPr lang="en-US" dirty="0"/>
          </a:p>
        </p:txBody>
      </p:sp>
      <p:sp>
        <p:nvSpPr>
          <p:cNvPr id="3" name="Content Placeholder 2">
            <a:extLst>
              <a:ext uri="{FF2B5EF4-FFF2-40B4-BE49-F238E27FC236}">
                <a16:creationId xmlns:a16="http://schemas.microsoft.com/office/drawing/2014/main" id="{BCF11A82-09EB-504B-98F8-48CC89223094}"/>
              </a:ext>
            </a:extLst>
          </p:cNvPr>
          <p:cNvSpPr>
            <a:spLocks noGrp="1"/>
          </p:cNvSpPr>
          <p:nvPr>
            <p:ph idx="1"/>
          </p:nvPr>
        </p:nvSpPr>
        <p:spPr>
          <a:xfrm>
            <a:off x="838200" y="1707777"/>
            <a:ext cx="10515600" cy="4827944"/>
          </a:xfrm>
        </p:spPr>
        <p:txBody>
          <a:bodyPr>
            <a:normAutofit fontScale="92500" lnSpcReduction="20000"/>
          </a:bodyPr>
          <a:lstStyle/>
          <a:p>
            <a:r>
              <a:rPr lang="en-US" dirty="0"/>
              <a:t>One Week (</a:t>
            </a:r>
            <a:r>
              <a:rPr lang="en-US" b="1" dirty="0">
                <a:solidFill>
                  <a:srgbClr val="00B0F0"/>
                </a:solidFill>
              </a:rPr>
              <a:t>see it.</a:t>
            </a:r>
            <a:r>
              <a:rPr lang="en-US" dirty="0">
                <a:solidFill>
                  <a:srgbClr val="00B0F0"/>
                </a:solidFill>
              </a:rPr>
              <a:t>): </a:t>
            </a:r>
            <a:r>
              <a:rPr lang="en-US" dirty="0"/>
              <a:t>Conduct a self assessment and team assessment of ”powers”. Construct a problem statement, and prioritize based on risk and department/university goals. Formulate and depict a strategy in graphic form. Pick 1 or 2 ideas to develop that will turn the problem into an opportunity. </a:t>
            </a:r>
          </a:p>
          <a:p>
            <a:endParaRPr lang="en-US" dirty="0"/>
          </a:p>
          <a:p>
            <a:r>
              <a:rPr lang="en-US" dirty="0"/>
              <a:t>One Month (</a:t>
            </a:r>
            <a:r>
              <a:rPr lang="en-US" b="1" dirty="0">
                <a:solidFill>
                  <a:srgbClr val="FFC000"/>
                </a:solidFill>
              </a:rPr>
              <a:t>say it.</a:t>
            </a:r>
            <a:r>
              <a:rPr lang="en-US" dirty="0"/>
              <a:t>): Identify partners and stakeholders, and brainstorm ideas and methods to reach the desired goal.</a:t>
            </a:r>
          </a:p>
          <a:p>
            <a:endParaRPr lang="en-US" dirty="0"/>
          </a:p>
          <a:p>
            <a:r>
              <a:rPr lang="en-US" dirty="0"/>
              <a:t>Three Months (</a:t>
            </a:r>
            <a:r>
              <a:rPr lang="en-US" b="1" dirty="0">
                <a:solidFill>
                  <a:srgbClr val="92D050"/>
                </a:solidFill>
              </a:rPr>
              <a:t>do it.</a:t>
            </a:r>
            <a:r>
              <a:rPr lang="en-US" dirty="0"/>
              <a:t>): Establish criteria to evaluate success. Formulate a plan. And do it. </a:t>
            </a:r>
          </a:p>
          <a:p>
            <a:pPr marL="0" indent="0">
              <a:buNone/>
            </a:pPr>
            <a:endParaRPr lang="en-US" dirty="0"/>
          </a:p>
          <a:p>
            <a:pPr marL="0" indent="0" algn="ctr">
              <a:buNone/>
            </a:pPr>
            <a:r>
              <a:rPr lang="en-US" b="1" dirty="0">
                <a:solidFill>
                  <a:srgbClr val="7030A0"/>
                </a:solidFill>
              </a:rPr>
              <a:t>Together.</a:t>
            </a:r>
          </a:p>
        </p:txBody>
      </p:sp>
    </p:spTree>
    <p:extLst>
      <p:ext uri="{BB962C8B-B14F-4D97-AF65-F5344CB8AC3E}">
        <p14:creationId xmlns:p14="http://schemas.microsoft.com/office/powerpoint/2010/main" val="408031203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1284B7-5E13-2841-96E1-DB3CA2219283}"/>
              </a:ext>
            </a:extLst>
          </p:cNvPr>
          <p:cNvSpPr>
            <a:spLocks noGrp="1"/>
          </p:cNvSpPr>
          <p:nvPr>
            <p:ph type="title"/>
          </p:nvPr>
        </p:nvSpPr>
        <p:spPr/>
        <p:txBody>
          <a:bodyPr/>
          <a:lstStyle/>
          <a:p>
            <a:r>
              <a:rPr lang="en-US" dirty="0"/>
              <a:t>session evaluation</a:t>
            </a:r>
          </a:p>
        </p:txBody>
      </p:sp>
      <p:sp>
        <p:nvSpPr>
          <p:cNvPr id="3" name="Content Placeholder 2">
            <a:extLst>
              <a:ext uri="{FF2B5EF4-FFF2-40B4-BE49-F238E27FC236}">
                <a16:creationId xmlns:a16="http://schemas.microsoft.com/office/drawing/2014/main" id="{E58E7952-9496-2545-9913-191772EE1FB4}"/>
              </a:ext>
            </a:extLst>
          </p:cNvPr>
          <p:cNvSpPr>
            <a:spLocks noGrp="1"/>
          </p:cNvSpPr>
          <p:nvPr>
            <p:ph idx="1"/>
          </p:nvPr>
        </p:nvSpPr>
        <p:spPr/>
        <p:txBody>
          <a:bodyPr/>
          <a:lstStyle/>
          <a:p>
            <a:r>
              <a:rPr lang="en-US" dirty="0"/>
              <a:t>Please complete an evaluation of this session</a:t>
            </a:r>
          </a:p>
          <a:p>
            <a:pPr lvl="1"/>
            <a:r>
              <a:rPr lang="en-US" dirty="0"/>
              <a:t>on the mobile app </a:t>
            </a:r>
          </a:p>
          <a:p>
            <a:pPr lvl="1"/>
            <a:r>
              <a:rPr lang="en-US" dirty="0"/>
              <a:t>in the online agenda </a:t>
            </a:r>
          </a:p>
        </p:txBody>
      </p:sp>
      <p:pic>
        <p:nvPicPr>
          <p:cNvPr id="4" name="Picture 3">
            <a:extLst>
              <a:ext uri="{FF2B5EF4-FFF2-40B4-BE49-F238E27FC236}">
                <a16:creationId xmlns:a16="http://schemas.microsoft.com/office/drawing/2014/main" id="{A934CD30-837D-774D-918F-CC68FA43FD14}"/>
              </a:ext>
            </a:extLst>
          </p:cNvPr>
          <p:cNvPicPr>
            <a:picLocks noChangeAspect="1"/>
          </p:cNvPicPr>
          <p:nvPr/>
        </p:nvPicPr>
        <p:blipFill rotWithShape="1">
          <a:blip r:embed="rId3" cstate="hqprint">
            <a:alphaModFix amt="9000"/>
            <a:extLst>
              <a:ext uri="{28A0092B-C50C-407E-A947-70E740481C1C}">
                <a14:useLocalDpi xmlns:a14="http://schemas.microsoft.com/office/drawing/2010/main"/>
              </a:ext>
            </a:extLst>
          </a:blip>
          <a:srcRect/>
          <a:stretch/>
        </p:blipFill>
        <p:spPr>
          <a:xfrm>
            <a:off x="1" y="0"/>
            <a:ext cx="12192000" cy="6858000"/>
          </a:xfrm>
          <a:prstGeom prst="rect">
            <a:avLst/>
          </a:prstGeom>
        </p:spPr>
      </p:pic>
    </p:spTree>
    <p:extLst>
      <p:ext uri="{BB962C8B-B14F-4D97-AF65-F5344CB8AC3E}">
        <p14:creationId xmlns:p14="http://schemas.microsoft.com/office/powerpoint/2010/main" val="415098651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9370F54-2CD0-8D46-8CA1-B45FD58A5399}"/>
              </a:ext>
            </a:extLst>
          </p:cNvPr>
          <p:cNvSpPr/>
          <p:nvPr/>
        </p:nvSpPr>
        <p:spPr>
          <a:xfrm>
            <a:off x="0" y="0"/>
            <a:ext cx="12192000" cy="6858000"/>
          </a:xfrm>
          <a:prstGeom prst="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Content Placeholder 4">
            <a:extLst>
              <a:ext uri="{FF2B5EF4-FFF2-40B4-BE49-F238E27FC236}">
                <a16:creationId xmlns:a16="http://schemas.microsoft.com/office/drawing/2014/main" id="{4ADF2B7D-3877-4443-8940-DF370526D404}"/>
              </a:ext>
            </a:extLst>
          </p:cNvPr>
          <p:cNvPicPr>
            <a:picLocks noChangeAspect="1"/>
          </p:cNvPicPr>
          <p:nvPr/>
        </p:nvPicPr>
        <p:blipFill>
          <a:blip r:embed="rId2"/>
          <a:stretch>
            <a:fillRect/>
          </a:stretch>
        </p:blipFill>
        <p:spPr>
          <a:xfrm>
            <a:off x="1560701" y="147085"/>
            <a:ext cx="8458200" cy="6710915"/>
          </a:xfrm>
          <a:prstGeom prst="rect">
            <a:avLst/>
          </a:prstGeom>
        </p:spPr>
      </p:pic>
    </p:spTree>
    <p:extLst>
      <p:ext uri="{BB962C8B-B14F-4D97-AF65-F5344CB8AC3E}">
        <p14:creationId xmlns:p14="http://schemas.microsoft.com/office/powerpoint/2010/main" val="170445058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F4CA6D-58DE-6D42-B17C-CE48082C78B9}"/>
              </a:ext>
            </a:extLst>
          </p:cNvPr>
          <p:cNvSpPr>
            <a:spLocks noGrp="1"/>
          </p:cNvSpPr>
          <p:nvPr>
            <p:ph type="title"/>
          </p:nvPr>
        </p:nvSpPr>
        <p:spPr/>
        <p:txBody>
          <a:bodyPr/>
          <a:lstStyle/>
          <a:p>
            <a:r>
              <a:rPr lang="en-US" dirty="0"/>
              <a:t>Session Objectives</a:t>
            </a:r>
          </a:p>
        </p:txBody>
      </p:sp>
      <p:sp>
        <p:nvSpPr>
          <p:cNvPr id="3" name="Content Placeholder 2">
            <a:extLst>
              <a:ext uri="{FF2B5EF4-FFF2-40B4-BE49-F238E27FC236}">
                <a16:creationId xmlns:a16="http://schemas.microsoft.com/office/drawing/2014/main" id="{9A305CAB-93AA-4E44-A5EE-190234529625}"/>
              </a:ext>
            </a:extLst>
          </p:cNvPr>
          <p:cNvSpPr>
            <a:spLocks noGrp="1"/>
          </p:cNvSpPr>
          <p:nvPr>
            <p:ph idx="1"/>
          </p:nvPr>
        </p:nvSpPr>
        <p:spPr>
          <a:xfrm>
            <a:off x="838200" y="1690687"/>
            <a:ext cx="10778066" cy="4845579"/>
          </a:xfrm>
        </p:spPr>
        <p:txBody>
          <a:bodyPr>
            <a:normAutofit fontScale="92500" lnSpcReduction="20000"/>
          </a:bodyPr>
          <a:lstStyle/>
          <a:p>
            <a:r>
              <a:rPr lang="en-US" sz="4000" b="1" dirty="0">
                <a:solidFill>
                  <a:srgbClr val="00B0F0"/>
                </a:solidFill>
              </a:rPr>
              <a:t>See It. </a:t>
            </a:r>
            <a:r>
              <a:rPr lang="en-US" sz="3200" dirty="0"/>
              <a:t>Visualize your strengths. Identify needs/gaps in context the university needs and the cybersecurity program. Create a strategy and roadmap working with CIO / stakeholders.</a:t>
            </a:r>
          </a:p>
          <a:p>
            <a:endParaRPr lang="en-US" sz="3200" dirty="0"/>
          </a:p>
          <a:p>
            <a:r>
              <a:rPr lang="en-US" sz="4000" b="1" dirty="0">
                <a:solidFill>
                  <a:srgbClr val="FFC000"/>
                </a:solidFill>
              </a:rPr>
              <a:t>Say it. </a:t>
            </a:r>
            <a:r>
              <a:rPr lang="en-US" sz="3200" dirty="0"/>
              <a:t>Connect with your team. Communicate a compelling vision to supporters and advocates, then move the program / initiatives forward. Create partners; recruit evangelists.</a:t>
            </a:r>
          </a:p>
          <a:p>
            <a:endParaRPr lang="en-US" sz="3200" dirty="0"/>
          </a:p>
          <a:p>
            <a:r>
              <a:rPr lang="en-US" sz="4000" b="1" dirty="0">
                <a:solidFill>
                  <a:srgbClr val="00B050"/>
                </a:solidFill>
              </a:rPr>
              <a:t>Do it. </a:t>
            </a:r>
            <a:r>
              <a:rPr lang="en-US" sz="3200" dirty="0"/>
              <a:t>Seed a creative awareness program, start small based on  core policies/controls to address top risks, then mature collaboratively. </a:t>
            </a:r>
          </a:p>
          <a:p>
            <a:endParaRPr lang="en-US" dirty="0"/>
          </a:p>
        </p:txBody>
      </p:sp>
      <p:pic>
        <p:nvPicPr>
          <p:cNvPr id="6" name="Picture 5">
            <a:extLst>
              <a:ext uri="{FF2B5EF4-FFF2-40B4-BE49-F238E27FC236}">
                <a16:creationId xmlns:a16="http://schemas.microsoft.com/office/drawing/2014/main" id="{79852F4D-0A09-6F49-A72C-2DC23A7FC2E9}"/>
              </a:ext>
            </a:extLst>
          </p:cNvPr>
          <p:cNvPicPr>
            <a:picLocks noChangeAspect="1"/>
          </p:cNvPicPr>
          <p:nvPr/>
        </p:nvPicPr>
        <p:blipFill rotWithShape="1">
          <a:blip r:embed="rId3" cstate="hqprint">
            <a:lum bright="100000" contrast="-65000"/>
            <a:alphaModFix amt="12000"/>
            <a:extLst>
              <a:ext uri="{28A0092B-C50C-407E-A947-70E740481C1C}">
                <a14:useLocalDpi xmlns:a14="http://schemas.microsoft.com/office/drawing/2010/main"/>
              </a:ext>
            </a:extLst>
          </a:blip>
          <a:srcRect l="30945" t="12606" r="31095" b="12974"/>
          <a:stretch/>
        </p:blipFill>
        <p:spPr>
          <a:xfrm>
            <a:off x="5825067" y="0"/>
            <a:ext cx="6366933" cy="6993467"/>
          </a:xfrm>
          <a:prstGeom prst="rect">
            <a:avLst/>
          </a:prstGeom>
          <a:effectLst/>
        </p:spPr>
      </p:pic>
      <p:sp>
        <p:nvSpPr>
          <p:cNvPr id="7" name="TextBox 6">
            <a:extLst>
              <a:ext uri="{FF2B5EF4-FFF2-40B4-BE49-F238E27FC236}">
                <a16:creationId xmlns:a16="http://schemas.microsoft.com/office/drawing/2014/main" id="{459CBF00-E0DE-124B-89BA-6D7B6A62E99D}"/>
              </a:ext>
            </a:extLst>
          </p:cNvPr>
          <p:cNvSpPr txBox="1"/>
          <p:nvPr/>
        </p:nvSpPr>
        <p:spPr>
          <a:xfrm>
            <a:off x="8063373" y="5839306"/>
            <a:ext cx="4060272" cy="769441"/>
          </a:xfrm>
          <a:prstGeom prst="rect">
            <a:avLst/>
          </a:prstGeom>
          <a:noFill/>
        </p:spPr>
        <p:txBody>
          <a:bodyPr wrap="square" rtlCol="0">
            <a:spAutoFit/>
          </a:bodyPr>
          <a:lstStyle/>
          <a:p>
            <a:r>
              <a:rPr lang="en-US" sz="4400" b="1" dirty="0">
                <a:solidFill>
                  <a:srgbClr val="7030A0"/>
                </a:solidFill>
              </a:rPr>
              <a:t>Together.</a:t>
            </a:r>
            <a:r>
              <a:rPr lang="en-US" sz="3700" dirty="0">
                <a:solidFill>
                  <a:srgbClr val="7030A0"/>
                </a:solidFill>
              </a:rPr>
              <a:t> </a:t>
            </a:r>
          </a:p>
        </p:txBody>
      </p:sp>
      <p:sp>
        <p:nvSpPr>
          <p:cNvPr id="4" name="Oval 3">
            <a:extLst>
              <a:ext uri="{FF2B5EF4-FFF2-40B4-BE49-F238E27FC236}">
                <a16:creationId xmlns:a16="http://schemas.microsoft.com/office/drawing/2014/main" id="{2DD3F742-2877-584F-A832-43C00C36D903}"/>
              </a:ext>
            </a:extLst>
          </p:cNvPr>
          <p:cNvSpPr/>
          <p:nvPr/>
        </p:nvSpPr>
        <p:spPr>
          <a:xfrm>
            <a:off x="728664" y="1690687"/>
            <a:ext cx="357187" cy="3238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Oval 7">
            <a:extLst>
              <a:ext uri="{FF2B5EF4-FFF2-40B4-BE49-F238E27FC236}">
                <a16:creationId xmlns:a16="http://schemas.microsoft.com/office/drawing/2014/main" id="{505E7066-3F4E-F344-B73D-1A2FDEF0E398}"/>
              </a:ext>
            </a:extLst>
          </p:cNvPr>
          <p:cNvSpPr/>
          <p:nvPr/>
        </p:nvSpPr>
        <p:spPr>
          <a:xfrm>
            <a:off x="728663" y="3322084"/>
            <a:ext cx="357187" cy="323851"/>
          </a:xfrm>
          <a:prstGeom prst="ellipse">
            <a:avLst/>
          </a:pr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Oval 8">
            <a:extLst>
              <a:ext uri="{FF2B5EF4-FFF2-40B4-BE49-F238E27FC236}">
                <a16:creationId xmlns:a16="http://schemas.microsoft.com/office/drawing/2014/main" id="{C7C4404A-96D3-EE44-93B1-18A7C402D38A}"/>
              </a:ext>
            </a:extLst>
          </p:cNvPr>
          <p:cNvSpPr/>
          <p:nvPr/>
        </p:nvSpPr>
        <p:spPr>
          <a:xfrm>
            <a:off x="750094" y="4950856"/>
            <a:ext cx="357187" cy="323851"/>
          </a:xfrm>
          <a:prstGeom prst="ellipse">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8200544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230C443-96EF-CF49-B4E7-8617CE09D17C}"/>
              </a:ext>
            </a:extLst>
          </p:cNvPr>
          <p:cNvSpPr>
            <a:spLocks noGrp="1"/>
          </p:cNvSpPr>
          <p:nvPr>
            <p:ph type="title"/>
          </p:nvPr>
        </p:nvSpPr>
        <p:spPr>
          <a:xfrm>
            <a:off x="838200" y="-101921"/>
            <a:ext cx="10515600" cy="1325563"/>
          </a:xfrm>
        </p:spPr>
        <p:txBody>
          <a:bodyPr/>
          <a:lstStyle/>
          <a:p>
            <a:r>
              <a:rPr lang="en-US" dirty="0"/>
              <a:t>free resources</a:t>
            </a:r>
          </a:p>
        </p:txBody>
      </p:sp>
      <p:sp>
        <p:nvSpPr>
          <p:cNvPr id="3" name="Content Placeholder 2">
            <a:extLst>
              <a:ext uri="{FF2B5EF4-FFF2-40B4-BE49-F238E27FC236}">
                <a16:creationId xmlns:a16="http://schemas.microsoft.com/office/drawing/2014/main" id="{D855ADA1-DD19-0A46-9231-EE9DDEE6FD5B}"/>
              </a:ext>
            </a:extLst>
          </p:cNvPr>
          <p:cNvSpPr>
            <a:spLocks noGrp="1"/>
          </p:cNvSpPr>
          <p:nvPr>
            <p:ph idx="1"/>
          </p:nvPr>
        </p:nvSpPr>
        <p:spPr>
          <a:xfrm>
            <a:off x="838200" y="959370"/>
            <a:ext cx="10515600" cy="6011055"/>
          </a:xfrm>
        </p:spPr>
        <p:txBody>
          <a:bodyPr>
            <a:normAutofit fontScale="55000" lnSpcReduction="20000"/>
          </a:bodyPr>
          <a:lstStyle/>
          <a:p>
            <a:r>
              <a:rPr lang="en-US" sz="3400" b="1" dirty="0">
                <a:solidFill>
                  <a:srgbClr val="00B0F0"/>
                </a:solidFill>
              </a:rPr>
              <a:t>See It: </a:t>
            </a:r>
          </a:p>
          <a:p>
            <a:pPr lvl="1"/>
            <a:r>
              <a:rPr lang="en-US" sz="2500" dirty="0"/>
              <a:t>You </a:t>
            </a:r>
          </a:p>
          <a:p>
            <a:pPr lvl="2"/>
            <a:r>
              <a:rPr lang="en-US" sz="2500" dirty="0"/>
              <a:t>Creativity &amp; “Flow” - </a:t>
            </a:r>
            <a:r>
              <a:rPr lang="en-US" sz="2500" dirty="0">
                <a:hlinkClick r:id="rId3"/>
              </a:rPr>
              <a:t>https://exploringyourmind.com/mihaly-csikszentmihalyi-flow/</a:t>
            </a:r>
            <a:endParaRPr lang="en-US" sz="2500" dirty="0"/>
          </a:p>
          <a:p>
            <a:pPr lvl="2"/>
            <a:r>
              <a:rPr lang="en-US" sz="2500" dirty="0"/>
              <a:t>Focus areas - CISO Mind map </a:t>
            </a:r>
            <a:r>
              <a:rPr lang="en-US" sz="2500" dirty="0">
                <a:hlinkClick r:id="rId4"/>
              </a:rPr>
              <a:t>http://rafeeqrehman.com/wp-content/uploads/2018/05/CISO_MindMap_2018.pdf</a:t>
            </a:r>
            <a:r>
              <a:rPr lang="en-US" sz="2500" dirty="0"/>
              <a:t>  ;</a:t>
            </a:r>
          </a:p>
          <a:p>
            <a:pPr lvl="2"/>
            <a:r>
              <a:rPr lang="en-US" sz="2500" dirty="0"/>
              <a:t>Self Evaluation -  </a:t>
            </a:r>
            <a:r>
              <a:rPr lang="en-US" sz="2500" dirty="0">
                <a:hlinkClick r:id="rId5"/>
              </a:rPr>
              <a:t>https://www.cio.com/article/2386859/careers-staffing-10-tips-for-making-self-evaluations-meaningful.html</a:t>
            </a:r>
            <a:endParaRPr lang="en-US" sz="2500" dirty="0"/>
          </a:p>
          <a:p>
            <a:pPr lvl="1"/>
            <a:r>
              <a:rPr lang="en-US" sz="2500" dirty="0"/>
              <a:t>Program/Plan</a:t>
            </a:r>
          </a:p>
          <a:p>
            <a:pPr lvl="2"/>
            <a:r>
              <a:rPr lang="en-US" sz="2500" dirty="0"/>
              <a:t>NIST CSF self-</a:t>
            </a:r>
            <a:r>
              <a:rPr lang="en-US" sz="2500" dirty="0" err="1"/>
              <a:t>eval</a:t>
            </a:r>
            <a:r>
              <a:rPr lang="en-US" sz="2500" dirty="0"/>
              <a:t> - </a:t>
            </a:r>
            <a:r>
              <a:rPr lang="en-US" sz="2500" u="sng" dirty="0">
                <a:solidFill>
                  <a:schemeClr val="accent2"/>
                </a:solidFill>
                <a:cs typeface="Arial" panose="020B0604020202020204" pitchFamily="34" charset="0"/>
                <a:hlinkClick r:id="rId6"/>
              </a:rPr>
              <a:t>https://expel.io/blog/get-started-with-the-nist-csf</a:t>
            </a:r>
            <a:endParaRPr lang="en-US" sz="2500" u="sng" dirty="0">
              <a:solidFill>
                <a:schemeClr val="accent2"/>
              </a:solidFill>
              <a:cs typeface="Arial" panose="020B0604020202020204" pitchFamily="34" charset="0"/>
            </a:endParaRPr>
          </a:p>
          <a:p>
            <a:pPr lvl="2"/>
            <a:r>
              <a:rPr lang="en-US" sz="2500" dirty="0"/>
              <a:t>Workplace security risk calculator -  </a:t>
            </a:r>
            <a:r>
              <a:rPr lang="en-US" sz="2500" dirty="0">
                <a:hlinkClick r:id="rId7"/>
              </a:rPr>
              <a:t>https://www.emc.com/microsites/workplacesecurity/index.htm</a:t>
            </a:r>
            <a:endParaRPr lang="en-US" sz="2500" dirty="0"/>
          </a:p>
          <a:p>
            <a:r>
              <a:rPr lang="en-US" sz="3400" b="1" dirty="0">
                <a:solidFill>
                  <a:srgbClr val="FFC000"/>
                </a:solidFill>
              </a:rPr>
              <a:t>Say It</a:t>
            </a:r>
          </a:p>
          <a:p>
            <a:pPr lvl="1"/>
            <a:r>
              <a:rPr lang="en-US" sz="2500" dirty="0"/>
              <a:t>See/address team dysfunctions -  </a:t>
            </a:r>
            <a:r>
              <a:rPr lang="en-US" sz="2500" dirty="0">
                <a:hlinkClick r:id="rId8"/>
              </a:rPr>
              <a:t>https://www.linkedin.com/pulse/deep-dive-five-dysfunctions-team-summary-notes-tons-more-omar-usman/</a:t>
            </a:r>
            <a:endParaRPr lang="en-US" sz="2500" dirty="0"/>
          </a:p>
          <a:p>
            <a:pPr lvl="1"/>
            <a:r>
              <a:rPr lang="en-US" sz="2500" dirty="0"/>
              <a:t>Slack Channels – e.g. REN-ISAC ; </a:t>
            </a:r>
            <a:r>
              <a:rPr lang="en-US" sz="2500" dirty="0" err="1"/>
              <a:t>NewEnglandSecurity</a:t>
            </a:r>
            <a:endParaRPr lang="en-US" sz="2500" dirty="0"/>
          </a:p>
          <a:p>
            <a:pPr lvl="1"/>
            <a:r>
              <a:rPr lang="en-US" sz="2500" dirty="0"/>
              <a:t>Verizon DBIR -  </a:t>
            </a:r>
            <a:r>
              <a:rPr lang="en-US" sz="2800" dirty="0">
                <a:hlinkClick r:id="rId9"/>
              </a:rPr>
              <a:t>https://enterprise.verizon.com/resources/reports/dbir/</a:t>
            </a:r>
            <a:endParaRPr lang="en-US" sz="2500" dirty="0"/>
          </a:p>
          <a:p>
            <a:pPr lvl="1"/>
            <a:r>
              <a:rPr lang="en-US" sz="2500" dirty="0"/>
              <a:t>CIS – Tabletop Exercises - </a:t>
            </a:r>
            <a:r>
              <a:rPr lang="en-US" sz="2500" dirty="0">
                <a:hlinkClick r:id="rId10"/>
              </a:rPr>
              <a:t>https://www.cisecurity.org/wp-content/uploads/2018/10/Six-tabletop-exercises-FINAL.pdf</a:t>
            </a:r>
            <a:endParaRPr lang="en-US" sz="2500" dirty="0"/>
          </a:p>
          <a:p>
            <a:r>
              <a:rPr lang="en-US" sz="3400" b="1" dirty="0">
                <a:solidFill>
                  <a:srgbClr val="92D050"/>
                </a:solidFill>
              </a:rPr>
              <a:t>Do It</a:t>
            </a:r>
          </a:p>
          <a:p>
            <a:pPr lvl="1"/>
            <a:r>
              <a:rPr lang="en-US" sz="2500" dirty="0"/>
              <a:t>SANS Securing the Human - </a:t>
            </a:r>
            <a:r>
              <a:rPr lang="en-US" sz="2500" dirty="0">
                <a:hlinkClick r:id="rId11"/>
              </a:rPr>
              <a:t>https://www.sans.org/security-awareness-training/resources/</a:t>
            </a:r>
            <a:r>
              <a:rPr lang="en-US" sz="2500" dirty="0"/>
              <a:t> </a:t>
            </a:r>
          </a:p>
          <a:p>
            <a:pPr lvl="1"/>
            <a:r>
              <a:rPr lang="en-US" sz="2500" dirty="0"/>
              <a:t>Stay Safe Online - </a:t>
            </a:r>
            <a:r>
              <a:rPr lang="en-US" sz="2500" dirty="0">
                <a:hlinkClick r:id="rId12"/>
              </a:rPr>
              <a:t>https://staysafeonline.org/resources/</a:t>
            </a:r>
            <a:r>
              <a:rPr lang="en-US" sz="2500" dirty="0"/>
              <a:t> ; </a:t>
            </a:r>
            <a:r>
              <a:rPr lang="en-US" altLang="en-US" sz="2500" dirty="0">
                <a:hlinkClick r:id="rId13"/>
              </a:rPr>
              <a:t>http://www.onguardonline.gov/</a:t>
            </a:r>
            <a:endParaRPr lang="en-US" sz="2500" dirty="0"/>
          </a:p>
          <a:p>
            <a:pPr lvl="1"/>
            <a:r>
              <a:rPr lang="en-US" sz="2500" dirty="0"/>
              <a:t>Educause – DIY Poster/Video contest - </a:t>
            </a:r>
            <a:r>
              <a:rPr lang="en-US" sz="2800" dirty="0">
                <a:hlinkClick r:id="rId14"/>
              </a:rPr>
              <a:t>https://www.educause.edu/focus-areas-and-initiatives/policy-and-security/cybersecurity-program/resources/information-security-guide/toolkits/diy-video-and-poster-security-awareness-contest</a:t>
            </a:r>
            <a:endParaRPr lang="en-US" sz="2500" dirty="0"/>
          </a:p>
          <a:p>
            <a:pPr lvl="1"/>
            <a:r>
              <a:rPr lang="en-US" sz="2500" dirty="0"/>
              <a:t>Educause Guides and Toolkits - </a:t>
            </a:r>
            <a:r>
              <a:rPr lang="en-US" sz="2800" dirty="0">
                <a:hlinkClick r:id="rId15"/>
              </a:rPr>
              <a:t>https://www.educause.edu/focus-areas-and-initiatives/policy-and-security/cybersecurity-program/resources/information-security-guide/toolkits</a:t>
            </a:r>
            <a:endParaRPr lang="en-US" sz="2500" dirty="0"/>
          </a:p>
          <a:p>
            <a:pPr lvl="1"/>
            <a:r>
              <a:rPr lang="en-US" sz="2500" dirty="0"/>
              <a:t>Security Awareness Company -  </a:t>
            </a:r>
            <a:r>
              <a:rPr lang="en-US" sz="2500" dirty="0">
                <a:hlinkClick r:id="rId16"/>
              </a:rPr>
              <a:t>https://free.thesecurityawarenesscompany.com/</a:t>
            </a:r>
            <a:endParaRPr lang="en-US" sz="2500" dirty="0"/>
          </a:p>
          <a:p>
            <a:r>
              <a:rPr lang="en-US" sz="3400" b="1" dirty="0">
                <a:solidFill>
                  <a:srgbClr val="7030A0"/>
                </a:solidFill>
              </a:rPr>
              <a:t>Be Creative. Together</a:t>
            </a:r>
          </a:p>
          <a:p>
            <a:pPr lvl="1"/>
            <a:r>
              <a:rPr lang="en-US" sz="2500" dirty="0" err="1"/>
              <a:t>CyberStories</a:t>
            </a:r>
            <a:r>
              <a:rPr lang="en-US" sz="2500" dirty="0"/>
              <a:t> Game - </a:t>
            </a:r>
            <a:r>
              <a:rPr lang="en-US" sz="2500" dirty="0">
                <a:hlinkClick r:id="rId17"/>
              </a:rPr>
              <a:t>https://sites.google.com/view/tty-csgame/english</a:t>
            </a:r>
            <a:endParaRPr lang="en-US" sz="2500" dirty="0"/>
          </a:p>
          <a:p>
            <a:pPr lvl="1"/>
            <a:r>
              <a:rPr lang="en-US" sz="2500" dirty="0"/>
              <a:t>Kids Activity Book </a:t>
            </a:r>
            <a:r>
              <a:rPr lang="en-US" sz="2500" dirty="0">
                <a:hlinkClick r:id="rId18"/>
              </a:rPr>
              <a:t>https://www.knowbe4.com/hubfs/FINAL_NCSAM_ActivityBook.pdf</a:t>
            </a:r>
            <a:endParaRPr lang="en-US" sz="2500" dirty="0"/>
          </a:p>
          <a:p>
            <a:endParaRPr lang="en-US" dirty="0"/>
          </a:p>
        </p:txBody>
      </p:sp>
    </p:spTree>
    <p:extLst>
      <p:ext uri="{BB962C8B-B14F-4D97-AF65-F5344CB8AC3E}">
        <p14:creationId xmlns:p14="http://schemas.microsoft.com/office/powerpoint/2010/main" val="139630345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49" name="Slide Number Placeholder 3">
            <a:extLst>
              <a:ext uri="{FF2B5EF4-FFF2-40B4-BE49-F238E27FC236}">
                <a16:creationId xmlns:a16="http://schemas.microsoft.com/office/drawing/2014/main" id="{930EF338-B385-7745-9AA2-E7BEFE7DF72D}"/>
              </a:ext>
            </a:extLst>
          </p:cNvPr>
          <p:cNvSpPr>
            <a:spLocks noGrp="1" noChangeArrowheads="1"/>
          </p:cNvSpPr>
          <p:nvPr>
            <p:ph type="sldNum" sz="quarter" idx="12"/>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fld id="{5C66C0D0-ECD5-3C46-A4C0-157E69A5C6B1}" type="slidenum">
              <a:rPr lang="en-US" altLang="ja-JP" sz="1400">
                <a:latin typeface="Helvetica" pitchFamily="2" charset="0"/>
                <a:ea typeface="Osaka" pitchFamily="1" charset="-128"/>
              </a:rPr>
              <a:pPr/>
              <a:t>4</a:t>
            </a:fld>
            <a:endParaRPr lang="en-US" altLang="ja-JP" sz="1400">
              <a:latin typeface="Helvetica" pitchFamily="2" charset="0"/>
              <a:ea typeface="Osaka" pitchFamily="1" charset="-128"/>
            </a:endParaRPr>
          </a:p>
        </p:txBody>
      </p:sp>
      <p:pic>
        <p:nvPicPr>
          <p:cNvPr id="27652" name="Content Placeholder 8">
            <a:extLst>
              <a:ext uri="{FF2B5EF4-FFF2-40B4-BE49-F238E27FC236}">
                <a16:creationId xmlns:a16="http://schemas.microsoft.com/office/drawing/2014/main" id="{DD408FDB-298F-6941-B9E2-C38358932B50}"/>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a:xfrm>
            <a:off x="-120770" y="-578"/>
            <a:ext cx="12312769" cy="6936331"/>
          </a:xfrm>
        </p:spPr>
      </p:pic>
      <p:sp>
        <p:nvSpPr>
          <p:cNvPr id="27653" name="Rectangle 14">
            <a:extLst>
              <a:ext uri="{FF2B5EF4-FFF2-40B4-BE49-F238E27FC236}">
                <a16:creationId xmlns:a16="http://schemas.microsoft.com/office/drawing/2014/main" id="{D692162A-D7E3-F445-BE62-3EDF0A2929FC}"/>
              </a:ext>
            </a:extLst>
          </p:cNvPr>
          <p:cNvSpPr>
            <a:spLocks noChangeArrowheads="1"/>
          </p:cNvSpPr>
          <p:nvPr/>
        </p:nvSpPr>
        <p:spPr bwMode="auto">
          <a:xfrm>
            <a:off x="2047336" y="5808243"/>
            <a:ext cx="7976558" cy="947738"/>
          </a:xfrm>
          <a:prstGeom prst="rect">
            <a:avLst/>
          </a:prstGeom>
          <a:solidFill>
            <a:schemeClr val="tx1"/>
          </a:solidFill>
          <a:ln>
            <a:noFill/>
          </a:ln>
        </p:spPr>
        <p:txBody>
          <a:bodyPr/>
          <a:lstStyle>
            <a:lvl1pPr>
              <a:defRPr sz="2400">
                <a:solidFill>
                  <a:schemeClr val="tx1"/>
                </a:solidFill>
                <a:latin typeface="Arial" panose="020B0604020202020204" pitchFamily="34" charset="0"/>
                <a:ea typeface="ＭＳ Ｐゴシック" panose="020B0600070205080204" pitchFamily="34" charset="-128"/>
              </a:defRPr>
            </a:lvl1pPr>
            <a:lvl2pPr marL="742950" indent="-285750">
              <a:defRPr sz="2400">
                <a:solidFill>
                  <a:schemeClr val="tx1"/>
                </a:solidFill>
                <a:latin typeface="Arial" panose="020B0604020202020204" pitchFamily="34" charset="0"/>
                <a:ea typeface="ＭＳ Ｐゴシック" panose="020B0600070205080204" pitchFamily="34" charset="-128"/>
              </a:defRPr>
            </a:lvl2pPr>
            <a:lvl3pPr marL="1143000" indent="-228600">
              <a:defRPr sz="2400">
                <a:solidFill>
                  <a:schemeClr val="tx1"/>
                </a:solidFill>
                <a:latin typeface="Arial" panose="020B0604020202020204" pitchFamily="34" charset="0"/>
                <a:ea typeface="ＭＳ Ｐゴシック" panose="020B0600070205080204" pitchFamily="34" charset="-128"/>
              </a:defRPr>
            </a:lvl3pPr>
            <a:lvl4pPr marL="1600200" indent="-228600">
              <a:defRPr sz="2400">
                <a:solidFill>
                  <a:schemeClr val="tx1"/>
                </a:solidFill>
                <a:latin typeface="Arial" panose="020B0604020202020204" pitchFamily="34" charset="0"/>
                <a:ea typeface="ＭＳ Ｐゴシック" panose="020B0600070205080204" pitchFamily="34" charset="-128"/>
              </a:defRPr>
            </a:lvl4pPr>
            <a:lvl5pPr marL="2057400" indent="-228600">
              <a:defRPr sz="2400">
                <a:solidFill>
                  <a:schemeClr val="tx1"/>
                </a:solidFill>
                <a:latin typeface="Arial" panose="020B0604020202020204" pitchFamily="34" charset="0"/>
                <a:ea typeface="ＭＳ Ｐゴシック" panose="020B0600070205080204" pitchFamily="34" charset="-128"/>
              </a:defRPr>
            </a:lvl5pPr>
            <a:lvl6pPr marL="25146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6pPr>
            <a:lvl7pPr marL="29718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7pPr>
            <a:lvl8pPr marL="34290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8pPr>
            <a:lvl9pPr marL="3886200" indent="-228600" eaLnBrk="0" fontAlgn="base" hangingPunct="0">
              <a:spcBef>
                <a:spcPct val="0"/>
              </a:spcBef>
              <a:spcAft>
                <a:spcPct val="0"/>
              </a:spcAft>
              <a:defRPr sz="2400">
                <a:solidFill>
                  <a:schemeClr val="tx1"/>
                </a:solidFill>
                <a:latin typeface="Arial" panose="020B0604020202020204" pitchFamily="34" charset="0"/>
                <a:ea typeface="ＭＳ Ｐゴシック" panose="020B0600070205080204" pitchFamily="34" charset="-128"/>
              </a:defRPr>
            </a:lvl9pPr>
          </a:lstStyle>
          <a:p>
            <a:endParaRPr lang="en-US" altLang="en-US"/>
          </a:p>
        </p:txBody>
      </p:sp>
      <p:sp>
        <p:nvSpPr>
          <p:cNvPr id="2" name="Rectangle 1">
            <a:extLst>
              <a:ext uri="{FF2B5EF4-FFF2-40B4-BE49-F238E27FC236}">
                <a16:creationId xmlns:a16="http://schemas.microsoft.com/office/drawing/2014/main" id="{6D421518-1A50-4540-A338-4DA5B08D5553}"/>
              </a:ext>
            </a:extLst>
          </p:cNvPr>
          <p:cNvSpPr/>
          <p:nvPr/>
        </p:nvSpPr>
        <p:spPr>
          <a:xfrm>
            <a:off x="4951561" y="4149628"/>
            <a:ext cx="1708031" cy="369332"/>
          </a:xfrm>
          <a:prstGeom prst="rect">
            <a:avLst/>
          </a:prstGeom>
          <a:ln>
            <a:noFill/>
          </a:ln>
        </p:spPr>
        <p:txBody>
          <a:bodyPr wrap="square">
            <a:spAutoFit/>
          </a:bodyPr>
          <a:lstStyle/>
          <a:p>
            <a:pPr>
              <a:defRPr/>
            </a:pPr>
            <a:r>
              <a:rPr lang="en-US" altLang="en-US" dirty="0">
                <a:hlinkClick r:id="rId4">
                  <a:extLst>
                    <a:ext uri="{A12FA001-AC4F-418D-AE19-62706E023703}">
                      <ahyp:hlinkClr xmlns:ahyp="http://schemas.microsoft.com/office/drawing/2018/hyperlinkcolor" val="tx"/>
                    </a:ext>
                  </a:extLst>
                </a:hlinkClick>
              </a:rPr>
              <a:t>Cyber Monday </a:t>
            </a:r>
            <a:endParaRPr lang="en-US" altLang="en-US" dirty="0"/>
          </a:p>
        </p:txBody>
      </p:sp>
    </p:spTree>
    <p:extLst>
      <p:ext uri="{BB962C8B-B14F-4D97-AF65-F5344CB8AC3E}">
        <p14:creationId xmlns:p14="http://schemas.microsoft.com/office/powerpoint/2010/main" val="26016475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F79D0D8B-7316-484D-ACE6-FC9F6D61A8ED}"/>
              </a:ext>
            </a:extLst>
          </p:cNvPr>
          <p:cNvPicPr>
            <a:picLocks noGrp="1" noChangeAspect="1"/>
          </p:cNvPicPr>
          <p:nvPr>
            <p:ph idx="1"/>
          </p:nvPr>
        </p:nvPicPr>
        <p:blipFill rotWithShape="1">
          <a:blip r:embed="rId3" cstate="hqprint">
            <a:extLst>
              <a:ext uri="{28A0092B-C50C-407E-A947-70E740481C1C}">
                <a14:useLocalDpi xmlns:a14="http://schemas.microsoft.com/office/drawing/2010/main"/>
              </a:ext>
            </a:extLst>
          </a:blip>
          <a:srcRect/>
          <a:stretch/>
        </p:blipFill>
        <p:spPr>
          <a:xfrm>
            <a:off x="0" y="383878"/>
            <a:ext cx="12099186" cy="6329362"/>
          </a:xfrm>
        </p:spPr>
      </p:pic>
      <p:sp>
        <p:nvSpPr>
          <p:cNvPr id="2" name="Title 1">
            <a:extLst>
              <a:ext uri="{FF2B5EF4-FFF2-40B4-BE49-F238E27FC236}">
                <a16:creationId xmlns:a16="http://schemas.microsoft.com/office/drawing/2014/main" id="{499235BA-1624-3749-A12B-0F6E5C495170}"/>
              </a:ext>
            </a:extLst>
          </p:cNvPr>
          <p:cNvSpPr>
            <a:spLocks noGrp="1"/>
          </p:cNvSpPr>
          <p:nvPr>
            <p:ph type="title"/>
          </p:nvPr>
        </p:nvSpPr>
        <p:spPr>
          <a:xfrm>
            <a:off x="4696675" y="-98005"/>
            <a:ext cx="10515600" cy="1325563"/>
          </a:xfrm>
        </p:spPr>
        <p:txBody>
          <a:bodyPr/>
          <a:lstStyle/>
          <a:p>
            <a:r>
              <a:rPr lang="en-US" b="1" dirty="0">
                <a:solidFill>
                  <a:srgbClr val="00B0F0"/>
                </a:solidFill>
              </a:rPr>
              <a:t>See: </a:t>
            </a:r>
            <a:r>
              <a:rPr lang="en-US" dirty="0"/>
              <a:t>the job</a:t>
            </a:r>
          </a:p>
        </p:txBody>
      </p:sp>
    </p:spTree>
    <p:extLst>
      <p:ext uri="{BB962C8B-B14F-4D97-AF65-F5344CB8AC3E}">
        <p14:creationId xmlns:p14="http://schemas.microsoft.com/office/powerpoint/2010/main" val="332846037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AF5C3F1E-703E-F848-A0FC-16908337712E}"/>
              </a:ext>
            </a:extLst>
          </p:cNvPr>
          <p:cNvPicPr>
            <a:picLocks noChangeAspect="1"/>
          </p:cNvPicPr>
          <p:nvPr/>
        </p:nvPicPr>
        <p:blipFill rotWithShape="1">
          <a:blip r:embed="rId3" cstate="hqprint">
            <a:alphaModFix amt="12000"/>
            <a:extLst>
              <a:ext uri="{28A0092B-C50C-407E-A947-70E740481C1C}">
                <a14:useLocalDpi xmlns:a14="http://schemas.microsoft.com/office/drawing/2010/main"/>
              </a:ext>
            </a:extLst>
          </a:blip>
          <a:srcRect/>
          <a:stretch/>
        </p:blipFill>
        <p:spPr>
          <a:xfrm>
            <a:off x="1" y="0"/>
            <a:ext cx="12192000" cy="6858000"/>
          </a:xfrm>
          <a:prstGeom prst="rect">
            <a:avLst/>
          </a:prstGeom>
        </p:spPr>
      </p:pic>
      <p:sp>
        <p:nvSpPr>
          <p:cNvPr id="2" name="Title 1">
            <a:extLst>
              <a:ext uri="{FF2B5EF4-FFF2-40B4-BE49-F238E27FC236}">
                <a16:creationId xmlns:a16="http://schemas.microsoft.com/office/drawing/2014/main" id="{37E61E75-8953-5046-BE10-91803EB45498}"/>
              </a:ext>
            </a:extLst>
          </p:cNvPr>
          <p:cNvSpPr>
            <a:spLocks noGrp="1"/>
          </p:cNvSpPr>
          <p:nvPr>
            <p:ph type="title"/>
          </p:nvPr>
        </p:nvSpPr>
        <p:spPr>
          <a:xfrm>
            <a:off x="372372" y="365125"/>
            <a:ext cx="10515600" cy="1325563"/>
          </a:xfrm>
        </p:spPr>
        <p:txBody>
          <a:bodyPr/>
          <a:lstStyle/>
          <a:p>
            <a:r>
              <a:rPr lang="en-US" b="1" dirty="0">
                <a:solidFill>
                  <a:srgbClr val="00B0F0"/>
                </a:solidFill>
              </a:rPr>
              <a:t>See: </a:t>
            </a:r>
            <a:r>
              <a:rPr lang="en-US" dirty="0"/>
              <a:t>you.</a:t>
            </a:r>
          </a:p>
        </p:txBody>
      </p:sp>
      <p:sp>
        <p:nvSpPr>
          <p:cNvPr id="3" name="Content Placeholder 2">
            <a:extLst>
              <a:ext uri="{FF2B5EF4-FFF2-40B4-BE49-F238E27FC236}">
                <a16:creationId xmlns:a16="http://schemas.microsoft.com/office/drawing/2014/main" id="{EE1216E6-E688-994B-8883-B4D11ECE6637}"/>
              </a:ext>
            </a:extLst>
          </p:cNvPr>
          <p:cNvSpPr>
            <a:spLocks noGrp="1"/>
          </p:cNvSpPr>
          <p:nvPr>
            <p:ph idx="1"/>
          </p:nvPr>
        </p:nvSpPr>
        <p:spPr>
          <a:xfrm>
            <a:off x="298938" y="3024554"/>
            <a:ext cx="11693769" cy="3224476"/>
          </a:xfrm>
        </p:spPr>
        <p:txBody>
          <a:bodyPr>
            <a:normAutofit/>
          </a:bodyPr>
          <a:lstStyle/>
          <a:p>
            <a:pPr marL="457200" lvl="1" indent="0">
              <a:buNone/>
            </a:pPr>
            <a:r>
              <a:rPr lang="en-US" sz="3200" dirty="0"/>
              <a:t>   super-power(s)                                              krypto-weakness(es)</a:t>
            </a:r>
          </a:p>
          <a:p>
            <a:endParaRPr lang="en-US" dirty="0"/>
          </a:p>
        </p:txBody>
      </p:sp>
    </p:spTree>
    <p:extLst>
      <p:ext uri="{BB962C8B-B14F-4D97-AF65-F5344CB8AC3E}">
        <p14:creationId xmlns:p14="http://schemas.microsoft.com/office/powerpoint/2010/main" val="235565758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B39EC7B-9C6F-1C48-AC1E-4632448EBAC0}"/>
              </a:ext>
            </a:extLst>
          </p:cNvPr>
          <p:cNvPicPr>
            <a:picLocks noChangeAspect="1"/>
          </p:cNvPicPr>
          <p:nvPr/>
        </p:nvPicPr>
        <p:blipFill rotWithShape="1">
          <a:blip r:embed="rId3" cstate="hqprint">
            <a:extLst>
              <a:ext uri="{28A0092B-C50C-407E-A947-70E740481C1C}">
                <a14:useLocalDpi xmlns:a14="http://schemas.microsoft.com/office/drawing/2010/main"/>
              </a:ext>
            </a:extLst>
          </a:blip>
          <a:srcRect t="-5373" r="-82"/>
          <a:stretch/>
        </p:blipFill>
        <p:spPr>
          <a:xfrm>
            <a:off x="-38878" y="-438042"/>
            <a:ext cx="12269756" cy="7622613"/>
          </a:xfrm>
          <a:prstGeom prst="rect">
            <a:avLst/>
          </a:prstGeom>
        </p:spPr>
      </p:pic>
      <p:pic>
        <p:nvPicPr>
          <p:cNvPr id="7" name="Picture 6">
            <a:extLst>
              <a:ext uri="{FF2B5EF4-FFF2-40B4-BE49-F238E27FC236}">
                <a16:creationId xmlns:a16="http://schemas.microsoft.com/office/drawing/2014/main" id="{CD1C7708-08FE-9A46-96FE-69470C320387}"/>
              </a:ext>
            </a:extLst>
          </p:cNvPr>
          <p:cNvPicPr>
            <a:picLocks noChangeAspect="1"/>
          </p:cNvPicPr>
          <p:nvPr/>
        </p:nvPicPr>
        <p:blipFill>
          <a:blip r:embed="rId4">
            <a:alphaModFix amt="24000"/>
          </a:blip>
          <a:stretch>
            <a:fillRect/>
          </a:stretch>
        </p:blipFill>
        <p:spPr>
          <a:xfrm>
            <a:off x="-38878" y="0"/>
            <a:ext cx="12406333" cy="7315200"/>
          </a:xfrm>
          <a:prstGeom prst="rect">
            <a:avLst/>
          </a:prstGeom>
          <a:effectLst/>
        </p:spPr>
      </p:pic>
      <p:sp>
        <p:nvSpPr>
          <p:cNvPr id="2" name="Title 1">
            <a:extLst>
              <a:ext uri="{FF2B5EF4-FFF2-40B4-BE49-F238E27FC236}">
                <a16:creationId xmlns:a16="http://schemas.microsoft.com/office/drawing/2014/main" id="{76657624-9DC3-A64A-BB8F-63FC2A7A7C74}"/>
              </a:ext>
            </a:extLst>
          </p:cNvPr>
          <p:cNvSpPr>
            <a:spLocks noGrp="1"/>
          </p:cNvSpPr>
          <p:nvPr>
            <p:ph type="title"/>
          </p:nvPr>
        </p:nvSpPr>
        <p:spPr>
          <a:xfrm>
            <a:off x="607306" y="1392670"/>
            <a:ext cx="10515600" cy="1325563"/>
          </a:xfrm>
        </p:spPr>
        <p:txBody>
          <a:bodyPr/>
          <a:lstStyle/>
          <a:p>
            <a:r>
              <a:rPr lang="en-US" b="1" dirty="0">
                <a:solidFill>
                  <a:srgbClr val="00B0F0"/>
                </a:solidFill>
              </a:rPr>
              <a:t>Finding Flow</a:t>
            </a:r>
          </a:p>
        </p:txBody>
      </p:sp>
      <p:sp>
        <p:nvSpPr>
          <p:cNvPr id="6" name="Rectangle 5">
            <a:extLst>
              <a:ext uri="{FF2B5EF4-FFF2-40B4-BE49-F238E27FC236}">
                <a16:creationId xmlns:a16="http://schemas.microsoft.com/office/drawing/2014/main" id="{D11B8D60-B08B-754A-BBB2-09E0870C01E2}"/>
              </a:ext>
            </a:extLst>
          </p:cNvPr>
          <p:cNvSpPr/>
          <p:nvPr/>
        </p:nvSpPr>
        <p:spPr>
          <a:xfrm>
            <a:off x="607306" y="2937254"/>
            <a:ext cx="7774448" cy="4247317"/>
          </a:xfrm>
          <a:prstGeom prst="rect">
            <a:avLst/>
          </a:prstGeom>
        </p:spPr>
        <p:txBody>
          <a:bodyPr wrap="square">
            <a:spAutoFit/>
          </a:bodyPr>
          <a:lstStyle/>
          <a:p>
            <a:r>
              <a:rPr lang="en-US" sz="2800" b="1" i="0" dirty="0">
                <a:solidFill>
                  <a:schemeClr val="tx1">
                    <a:lumMod val="75000"/>
                    <a:lumOff val="25000"/>
                  </a:schemeClr>
                </a:solidFill>
                <a:effectLst/>
                <a:latin typeface="Roboto"/>
              </a:rPr>
              <a:t>The state of (creative) </a:t>
            </a:r>
            <a:r>
              <a:rPr lang="en-US" sz="2800" b="1" i="1" dirty="0">
                <a:solidFill>
                  <a:schemeClr val="tx1">
                    <a:lumMod val="75000"/>
                    <a:lumOff val="25000"/>
                  </a:schemeClr>
                </a:solidFill>
                <a:effectLst/>
                <a:latin typeface="Roboto"/>
              </a:rPr>
              <a:t>FLOW is</a:t>
            </a:r>
            <a:r>
              <a:rPr lang="en-US" sz="2800" b="1" i="0" dirty="0">
                <a:solidFill>
                  <a:schemeClr val="tx1">
                    <a:lumMod val="75000"/>
                    <a:lumOff val="25000"/>
                  </a:schemeClr>
                </a:solidFill>
                <a:effectLst/>
                <a:latin typeface="Roboto"/>
              </a:rPr>
              <a:t> “</a:t>
            </a:r>
            <a:r>
              <a:rPr lang="en-US" sz="2800" b="1" i="1" dirty="0">
                <a:solidFill>
                  <a:schemeClr val="tx1">
                    <a:lumMod val="75000"/>
                    <a:lumOff val="25000"/>
                  </a:schemeClr>
                </a:solidFill>
                <a:effectLst/>
                <a:latin typeface="Roboto"/>
              </a:rPr>
              <a:t>being completely</a:t>
            </a:r>
            <a:r>
              <a:rPr lang="en-US" sz="2800" b="0" i="1" dirty="0">
                <a:solidFill>
                  <a:schemeClr val="tx1">
                    <a:lumMod val="75000"/>
                    <a:lumOff val="25000"/>
                  </a:schemeClr>
                </a:solidFill>
                <a:effectLst/>
                <a:latin typeface="Roboto"/>
              </a:rPr>
              <a:t> </a:t>
            </a:r>
            <a:r>
              <a:rPr lang="en-US" sz="2800" b="1" i="1" dirty="0">
                <a:solidFill>
                  <a:schemeClr val="tx1">
                    <a:lumMod val="75000"/>
                    <a:lumOff val="25000"/>
                  </a:schemeClr>
                </a:solidFill>
                <a:effectLst/>
                <a:latin typeface="Roboto"/>
              </a:rPr>
              <a:t>involved in an activity for its own sake.</a:t>
            </a:r>
            <a:r>
              <a:rPr lang="en-US" sz="2800" b="0" i="0" dirty="0">
                <a:solidFill>
                  <a:srgbClr val="374858"/>
                </a:solidFill>
                <a:effectLst/>
                <a:latin typeface="Roboto"/>
              </a:rPr>
              <a:t> The ego falls away. Every action, movement, and thought follows inevitably from the previous one, like playing jazz. Your whole being is involved, and </a:t>
            </a:r>
            <a:r>
              <a:rPr lang="en-US" sz="2800" b="1" i="1" dirty="0">
                <a:solidFill>
                  <a:schemeClr val="tx1">
                    <a:lumMod val="75000"/>
                    <a:lumOff val="25000"/>
                  </a:schemeClr>
                </a:solidFill>
                <a:effectLst/>
                <a:latin typeface="Roboto"/>
              </a:rPr>
              <a:t>you’re using your skills to the utmost</a:t>
            </a:r>
            <a:r>
              <a:rPr lang="en-US" sz="2800" b="0" i="0" dirty="0">
                <a:solidFill>
                  <a:schemeClr val="tx1">
                    <a:lumMod val="75000"/>
                    <a:lumOff val="25000"/>
                  </a:schemeClr>
                </a:solidFill>
                <a:effectLst/>
                <a:latin typeface="Roboto"/>
              </a:rPr>
              <a:t>.</a:t>
            </a:r>
            <a:r>
              <a:rPr lang="en-US" sz="2800" b="0" i="0" dirty="0">
                <a:solidFill>
                  <a:srgbClr val="374858"/>
                </a:solidFill>
                <a:effectLst/>
                <a:latin typeface="Roboto"/>
              </a:rPr>
              <a:t>”         </a:t>
            </a:r>
          </a:p>
          <a:p>
            <a:pPr algn="r"/>
            <a:r>
              <a:rPr lang="en-US" sz="2800" dirty="0">
                <a:solidFill>
                  <a:srgbClr val="374858"/>
                </a:solidFill>
                <a:latin typeface="Roboto"/>
              </a:rPr>
              <a:t>                    </a:t>
            </a:r>
            <a:r>
              <a:rPr lang="en-US" sz="2800" b="0" i="0" dirty="0">
                <a:solidFill>
                  <a:srgbClr val="374858"/>
                </a:solidFill>
                <a:effectLst/>
                <a:latin typeface="Roboto"/>
              </a:rPr>
              <a:t>                - </a:t>
            </a:r>
            <a:r>
              <a:rPr lang="en-US" sz="2800" b="0" i="0" dirty="0">
                <a:solidFill>
                  <a:srgbClr val="333333"/>
                </a:solidFill>
                <a:effectLst/>
                <a:latin typeface="Helvetica Neue Custom" panose="02000503000000020004" pitchFamily="2" charset="0"/>
              </a:rPr>
              <a:t>Mihály </a:t>
            </a:r>
            <a:r>
              <a:rPr lang="en-US" sz="2800" b="0" i="0" dirty="0" err="1">
                <a:solidFill>
                  <a:srgbClr val="333333"/>
                </a:solidFill>
                <a:effectLst/>
                <a:latin typeface="Helvetica Neue Custom" panose="02000503000000020004" pitchFamily="2" charset="0"/>
              </a:rPr>
              <a:t>Csíkszentmihályi</a:t>
            </a:r>
            <a:r>
              <a:rPr lang="en-US" sz="2800" b="0" i="0" dirty="0">
                <a:solidFill>
                  <a:srgbClr val="333333"/>
                </a:solidFill>
                <a:effectLst/>
                <a:latin typeface="Helvetica Neue Custom" panose="02000503000000020004" pitchFamily="2" charset="0"/>
              </a:rPr>
              <a:t> </a:t>
            </a:r>
            <a:endParaRPr lang="en-US" sz="2800" dirty="0"/>
          </a:p>
          <a:p>
            <a:endParaRPr lang="en-US" dirty="0"/>
          </a:p>
        </p:txBody>
      </p:sp>
    </p:spTree>
    <p:extLst>
      <p:ext uri="{BB962C8B-B14F-4D97-AF65-F5344CB8AC3E}">
        <p14:creationId xmlns:p14="http://schemas.microsoft.com/office/powerpoint/2010/main" val="254819573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9A49ED1-62CF-5E4A-9C22-29D12F48FC24}"/>
              </a:ext>
            </a:extLst>
          </p:cNvPr>
          <p:cNvSpPr>
            <a:spLocks noGrp="1"/>
          </p:cNvSpPr>
          <p:nvPr>
            <p:ph type="title"/>
          </p:nvPr>
        </p:nvSpPr>
        <p:spPr>
          <a:xfrm>
            <a:off x="374438" y="59960"/>
            <a:ext cx="9545090" cy="1325563"/>
          </a:xfrm>
        </p:spPr>
        <p:txBody>
          <a:bodyPr>
            <a:normAutofit/>
          </a:bodyPr>
          <a:lstStyle/>
          <a:p>
            <a:r>
              <a:rPr lang="en-US" b="1" dirty="0">
                <a:solidFill>
                  <a:srgbClr val="00B0F0"/>
                </a:solidFill>
              </a:rPr>
              <a:t>See it.</a:t>
            </a:r>
            <a:r>
              <a:rPr lang="en-US" dirty="0"/>
              <a:t> framework &amp; strategy.</a:t>
            </a:r>
          </a:p>
        </p:txBody>
      </p:sp>
      <p:pic>
        <p:nvPicPr>
          <p:cNvPr id="5" name="Picture 4">
            <a:extLst>
              <a:ext uri="{FF2B5EF4-FFF2-40B4-BE49-F238E27FC236}">
                <a16:creationId xmlns:a16="http://schemas.microsoft.com/office/drawing/2014/main" id="{5C692957-703F-8243-98A9-3957F2B05CAB}"/>
              </a:ext>
            </a:extLst>
          </p:cNvPr>
          <p:cNvPicPr>
            <a:picLocks noChangeAspect="1"/>
          </p:cNvPicPr>
          <p:nvPr/>
        </p:nvPicPr>
        <p:blipFill>
          <a:blip r:embed="rId3"/>
          <a:stretch>
            <a:fillRect/>
          </a:stretch>
        </p:blipFill>
        <p:spPr>
          <a:xfrm>
            <a:off x="2132562" y="944380"/>
            <a:ext cx="8210890" cy="5913620"/>
          </a:xfrm>
          <a:prstGeom prst="rect">
            <a:avLst/>
          </a:prstGeom>
        </p:spPr>
      </p:pic>
    </p:spTree>
    <p:extLst>
      <p:ext uri="{BB962C8B-B14F-4D97-AF65-F5344CB8AC3E}">
        <p14:creationId xmlns:p14="http://schemas.microsoft.com/office/powerpoint/2010/main" val="347067744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 name="Slide Number Placeholder 3">
            <a:extLst>
              <a:ext uri="{FF2B5EF4-FFF2-40B4-BE49-F238E27FC236}">
                <a16:creationId xmlns:a16="http://schemas.microsoft.com/office/drawing/2014/main" id="{767F7CA1-A920-D44D-B169-0C0FE85FE4C2}"/>
              </a:ext>
            </a:extLst>
          </p:cNvPr>
          <p:cNvSpPr>
            <a:spLocks noGrp="1"/>
          </p:cNvSpPr>
          <p:nvPr>
            <p:ph type="sldNum" sz="quarter" idx="12"/>
          </p:nvPr>
        </p:nvSpPr>
        <p:spPr>
          <a:xfrm>
            <a:off x="611030" y="6485815"/>
            <a:ext cx="304721" cy="365030"/>
          </a:xfrm>
        </p:spPr>
        <p:txBody>
          <a:bodyPr/>
          <a:lstStyle/>
          <a:p>
            <a:pPr defTabSz="457063"/>
            <a:fld id="{1AD69C19-48F0-3644-AE72-F38508D49EE5}" type="slidenum">
              <a:rPr lang="en-US" smtClean="0">
                <a:solidFill>
                  <a:prstClr val="white"/>
                </a:solidFill>
              </a:rPr>
              <a:pPr defTabSz="457063"/>
              <a:t>9</a:t>
            </a:fld>
            <a:endParaRPr lang="en-US" dirty="0">
              <a:solidFill>
                <a:prstClr val="white"/>
              </a:solidFill>
            </a:endParaRPr>
          </a:p>
        </p:txBody>
      </p:sp>
      <p:graphicFrame>
        <p:nvGraphicFramePr>
          <p:cNvPr id="5" name="Content Placeholder 4">
            <a:extLst>
              <a:ext uri="{FF2B5EF4-FFF2-40B4-BE49-F238E27FC236}">
                <a16:creationId xmlns:a16="http://schemas.microsoft.com/office/drawing/2014/main" id="{50C8A95B-344E-1945-B436-9B9D247B9229}"/>
              </a:ext>
            </a:extLst>
          </p:cNvPr>
          <p:cNvGraphicFramePr>
            <a:graphicFrameLocks noGrp="1"/>
          </p:cNvGraphicFramePr>
          <p:nvPr>
            <p:ph idx="1"/>
            <p:extLst>
              <p:ext uri="{D42A27DB-BD31-4B8C-83A1-F6EECF244321}">
                <p14:modId xmlns:p14="http://schemas.microsoft.com/office/powerpoint/2010/main" val="1970760848"/>
              </p:ext>
            </p:extLst>
          </p:nvPr>
        </p:nvGraphicFramePr>
        <p:xfrm>
          <a:off x="1169790" y="1638766"/>
          <a:ext cx="10576345" cy="4329572"/>
        </p:xfrm>
        <a:graphic>
          <a:graphicData uri="http://schemas.openxmlformats.org/drawingml/2006/table">
            <a:tbl>
              <a:tblPr firstRow="1" bandRow="1">
                <a:tableStyleId>{5C22544A-7EE6-4342-B048-85BDC9FD1C3A}</a:tableStyleId>
              </a:tblPr>
              <a:tblGrid>
                <a:gridCol w="1371539">
                  <a:extLst>
                    <a:ext uri="{9D8B030D-6E8A-4147-A177-3AD203B41FA5}">
                      <a16:colId xmlns:a16="http://schemas.microsoft.com/office/drawing/2014/main" val="2110074018"/>
                    </a:ext>
                  </a:extLst>
                </a:gridCol>
                <a:gridCol w="1954676">
                  <a:extLst>
                    <a:ext uri="{9D8B030D-6E8A-4147-A177-3AD203B41FA5}">
                      <a16:colId xmlns:a16="http://schemas.microsoft.com/office/drawing/2014/main" val="98887000"/>
                    </a:ext>
                  </a:extLst>
                </a:gridCol>
                <a:gridCol w="2489158">
                  <a:extLst>
                    <a:ext uri="{9D8B030D-6E8A-4147-A177-3AD203B41FA5}">
                      <a16:colId xmlns:a16="http://schemas.microsoft.com/office/drawing/2014/main" val="1336763506"/>
                    </a:ext>
                  </a:extLst>
                </a:gridCol>
                <a:gridCol w="2440504">
                  <a:extLst>
                    <a:ext uri="{9D8B030D-6E8A-4147-A177-3AD203B41FA5}">
                      <a16:colId xmlns:a16="http://schemas.microsoft.com/office/drawing/2014/main" val="3295037524"/>
                    </a:ext>
                  </a:extLst>
                </a:gridCol>
                <a:gridCol w="2320468">
                  <a:extLst>
                    <a:ext uri="{9D8B030D-6E8A-4147-A177-3AD203B41FA5}">
                      <a16:colId xmlns:a16="http://schemas.microsoft.com/office/drawing/2014/main" val="3094897752"/>
                    </a:ext>
                  </a:extLst>
                </a:gridCol>
              </a:tblGrid>
              <a:tr h="337027">
                <a:tc>
                  <a:txBody>
                    <a:bodyPr/>
                    <a:lstStyle/>
                    <a:p>
                      <a:pPr algn="ctr"/>
                      <a:r>
                        <a:rPr lang="en-US" sz="1600" dirty="0">
                          <a:solidFill>
                            <a:schemeClr val="accent4">
                              <a:lumMod val="60000"/>
                              <a:lumOff val="40000"/>
                            </a:schemeClr>
                          </a:solidFill>
                          <a:effectLst>
                            <a:innerShdw blurRad="63500" dist="50800" dir="8100000">
                              <a:schemeClr val="tx2">
                                <a:lumMod val="60000"/>
                                <a:lumOff val="40000"/>
                                <a:alpha val="50000"/>
                              </a:schemeClr>
                            </a:innerShdw>
                          </a:effectLst>
                        </a:rPr>
                        <a:t>Weak</a:t>
                      </a:r>
                    </a:p>
                  </a:txBody>
                  <a:tcPr marL="91416" marR="91416" marT="45708" marB="45708"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tcPr>
                </a:tc>
                <a:tc>
                  <a:txBody>
                    <a:bodyPr/>
                    <a:lstStyle/>
                    <a:p>
                      <a:pPr algn="ctr"/>
                      <a:r>
                        <a:rPr lang="en-US" sz="1600" dirty="0">
                          <a:solidFill>
                            <a:schemeClr val="tx1"/>
                          </a:solidFill>
                          <a:effectLst>
                            <a:innerShdw blurRad="63500" dist="50800" dir="8100000">
                              <a:schemeClr val="tx2">
                                <a:lumMod val="60000"/>
                                <a:lumOff val="40000"/>
                                <a:alpha val="50000"/>
                              </a:schemeClr>
                            </a:innerShdw>
                          </a:effectLst>
                        </a:rPr>
                        <a:t>Partial / Reactive</a:t>
                      </a:r>
                    </a:p>
                  </a:txBody>
                  <a:tcPr marL="91416" marR="91416" marT="45708" marB="45708"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FFC000"/>
                    </a:solidFill>
                  </a:tcPr>
                </a:tc>
                <a:tc>
                  <a:txBody>
                    <a:bodyPr/>
                    <a:lstStyle/>
                    <a:p>
                      <a:pPr algn="ctr"/>
                      <a:r>
                        <a:rPr lang="en-US" sz="1600" dirty="0">
                          <a:solidFill>
                            <a:schemeClr val="tx1"/>
                          </a:solidFill>
                          <a:effectLst>
                            <a:innerShdw blurRad="63500" dist="50800" dir="8100000">
                              <a:schemeClr val="tx2">
                                <a:lumMod val="60000"/>
                                <a:lumOff val="40000"/>
                                <a:alpha val="50000"/>
                              </a:schemeClr>
                            </a:innerShdw>
                          </a:effectLst>
                        </a:rPr>
                        <a:t>Risk-Informed/ Proactive</a:t>
                      </a:r>
                      <a:r>
                        <a:rPr lang="en-US" sz="1600" dirty="0">
                          <a:solidFill>
                            <a:srgbClr val="0075BF"/>
                          </a:solidFill>
                        </a:rPr>
                        <a:t>* </a:t>
                      </a:r>
                      <a:endParaRPr lang="en-US" sz="1600" dirty="0">
                        <a:solidFill>
                          <a:schemeClr val="tx1"/>
                        </a:solidFill>
                        <a:effectLst>
                          <a:innerShdw blurRad="63500" dist="50800" dir="8100000">
                            <a:schemeClr val="tx2">
                              <a:lumMod val="60000"/>
                              <a:lumOff val="40000"/>
                              <a:alpha val="50000"/>
                            </a:schemeClr>
                          </a:innerShdw>
                        </a:effectLst>
                      </a:endParaRPr>
                    </a:p>
                  </a:txBody>
                  <a:tcPr marL="91416" marR="91416" marT="45708" marB="45708"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008F00">
                        <a:alpha val="36863"/>
                      </a:srgbClr>
                    </a:solidFill>
                  </a:tcPr>
                </a:tc>
                <a:tc>
                  <a:txBody>
                    <a:bodyPr/>
                    <a:lstStyle/>
                    <a:p>
                      <a:pPr algn="ctr"/>
                      <a:r>
                        <a:rPr lang="en-US" sz="1600" dirty="0">
                          <a:solidFill>
                            <a:schemeClr val="tx1"/>
                          </a:solidFill>
                          <a:effectLst>
                            <a:innerShdw blurRad="63500" dist="50800" dir="8100000">
                              <a:schemeClr val="tx2">
                                <a:lumMod val="60000"/>
                                <a:lumOff val="40000"/>
                                <a:alpha val="50000"/>
                              </a:schemeClr>
                            </a:innerShdw>
                          </a:effectLst>
                        </a:rPr>
                        <a:t>Repeatable/Managed</a:t>
                      </a:r>
                    </a:p>
                  </a:txBody>
                  <a:tcPr marL="91416" marR="91416" marT="45708" marB="45708"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008F00">
                        <a:alpha val="61961"/>
                      </a:srgbClr>
                    </a:solidFill>
                  </a:tcPr>
                </a:tc>
                <a:tc>
                  <a:txBody>
                    <a:bodyPr/>
                    <a:lstStyle/>
                    <a:p>
                      <a:pPr algn="ctr"/>
                      <a:r>
                        <a:rPr lang="en-US" sz="1600" dirty="0">
                          <a:solidFill>
                            <a:schemeClr val="tx1"/>
                          </a:solidFill>
                          <a:effectLst>
                            <a:innerShdw blurRad="63500" dist="50800" dir="8100000">
                              <a:schemeClr val="tx2">
                                <a:lumMod val="60000"/>
                                <a:lumOff val="40000"/>
                                <a:alpha val="50000"/>
                              </a:schemeClr>
                            </a:innerShdw>
                          </a:effectLst>
                        </a:rPr>
                        <a:t>Adaptive/Optimized</a:t>
                      </a:r>
                    </a:p>
                  </a:txBody>
                  <a:tcPr marL="91416" marR="91416" marT="45708" marB="45708" anchor="ctr">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rgbClr val="008F00">
                        <a:alpha val="90980"/>
                      </a:srgbClr>
                    </a:solidFill>
                  </a:tcPr>
                </a:tc>
                <a:extLst>
                  <a:ext uri="{0D108BD9-81ED-4DB2-BD59-A6C34878D82A}">
                    <a16:rowId xmlns:a16="http://schemas.microsoft.com/office/drawing/2014/main" val="2920836049"/>
                  </a:ext>
                </a:extLst>
              </a:tr>
              <a:tr h="367665">
                <a:tc>
                  <a:txBody>
                    <a:bodyPr/>
                    <a:lstStyle/>
                    <a:p>
                      <a:pPr algn="ctr"/>
                      <a:r>
                        <a:rPr lang="en-US" sz="1800" dirty="0">
                          <a:solidFill>
                            <a:schemeClr val="accent4">
                              <a:lumMod val="60000"/>
                              <a:lumOff val="40000"/>
                            </a:schemeClr>
                          </a:solidFill>
                          <a:effectLst>
                            <a:innerShdw blurRad="63500" dist="50800" dir="8100000">
                              <a:schemeClr val="tx2">
                                <a:lumMod val="60000"/>
                                <a:lumOff val="40000"/>
                                <a:alpha val="50000"/>
                              </a:schemeClr>
                            </a:innerShdw>
                          </a:effectLst>
                        </a:rPr>
                        <a:t>Level</a:t>
                      </a:r>
                      <a:r>
                        <a:rPr lang="en-US" sz="1800" dirty="0">
                          <a:solidFill>
                            <a:schemeClr val="tx1"/>
                          </a:solidFill>
                          <a:effectLst>
                            <a:innerShdw blurRad="63500" dist="50800" dir="8100000">
                              <a:schemeClr val="tx2">
                                <a:lumMod val="60000"/>
                                <a:lumOff val="40000"/>
                                <a:alpha val="50000"/>
                              </a:schemeClr>
                            </a:innerShdw>
                          </a:effectLst>
                        </a:rPr>
                        <a:t> 0</a:t>
                      </a: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FFC000"/>
                        </a:gs>
                        <a:gs pos="50000">
                          <a:schemeClr val="accent1">
                            <a:lumMod val="75000"/>
                          </a:schemeClr>
                        </a:gs>
                        <a:gs pos="100000">
                          <a:schemeClr val="accent1">
                            <a:lumMod val="75000"/>
                          </a:schemeClr>
                        </a:gs>
                      </a:gsLst>
                      <a:path path="circle">
                        <a:fillToRect l="100000" t="100000"/>
                      </a:path>
                      <a:tileRect r="-100000" b="-100000"/>
                    </a:gradFill>
                  </a:tcPr>
                </a:tc>
                <a:tc>
                  <a:txBody>
                    <a:bodyPr/>
                    <a:lstStyle/>
                    <a:p>
                      <a:pPr algn="ctr"/>
                      <a:r>
                        <a:rPr lang="en-US" sz="1800" dirty="0">
                          <a:solidFill>
                            <a:schemeClr val="tx1"/>
                          </a:solidFill>
                          <a:effectLst>
                            <a:innerShdw blurRad="63500" dist="50800" dir="8100000">
                              <a:schemeClr val="tx2">
                                <a:lumMod val="60000"/>
                                <a:lumOff val="40000"/>
                                <a:alpha val="50000"/>
                              </a:schemeClr>
                            </a:innerShdw>
                          </a:effectLst>
                        </a:rPr>
                        <a:t>Level 1</a:t>
                      </a: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81000">
                          <a:srgbClr val="C29105"/>
                        </a:gs>
                        <a:gs pos="62000">
                          <a:srgbClr val="FFC000"/>
                        </a:gs>
                        <a:gs pos="91000">
                          <a:srgbClr val="C5920A"/>
                        </a:gs>
                        <a:gs pos="0">
                          <a:schemeClr val="accent5">
                            <a:lumMod val="60000"/>
                            <a:lumOff val="40000"/>
                          </a:schemeClr>
                        </a:gs>
                        <a:gs pos="100000">
                          <a:schemeClr val="accent1">
                            <a:lumMod val="75000"/>
                          </a:schemeClr>
                        </a:gs>
                      </a:gsLst>
                      <a:path path="circle">
                        <a:fillToRect l="100000" t="100000"/>
                      </a:path>
                      <a:tileRect r="-100000" b="-100000"/>
                    </a:gradFill>
                  </a:tcPr>
                </a:tc>
                <a:tc>
                  <a:txBody>
                    <a:bodyPr/>
                    <a:lstStyle/>
                    <a:p>
                      <a:pPr algn="ctr"/>
                      <a:r>
                        <a:rPr lang="en-US" sz="1800" dirty="0">
                          <a:solidFill>
                            <a:schemeClr val="tx1"/>
                          </a:solidFill>
                          <a:effectLst>
                            <a:innerShdw blurRad="63500" dist="50800" dir="8100000">
                              <a:schemeClr val="tx2">
                                <a:lumMod val="60000"/>
                                <a:lumOff val="40000"/>
                                <a:alpha val="50000"/>
                              </a:schemeClr>
                            </a:innerShdw>
                          </a:effectLst>
                        </a:rPr>
                        <a:t>Level 2</a:t>
                      </a: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8F00">
                            <a:alpha val="41961"/>
                          </a:srgbClr>
                        </a:gs>
                        <a:gs pos="50000">
                          <a:srgbClr val="409B17">
                            <a:alpha val="45098"/>
                          </a:srgbClr>
                        </a:gs>
                        <a:gs pos="100000">
                          <a:schemeClr val="accent5">
                            <a:lumMod val="60000"/>
                            <a:lumOff val="40000"/>
                          </a:schemeClr>
                        </a:gs>
                      </a:gsLst>
                      <a:path path="circle">
                        <a:fillToRect l="100000" t="100000"/>
                      </a:path>
                      <a:tileRect r="-100000" b="-100000"/>
                    </a:gradFill>
                  </a:tcPr>
                </a:tc>
                <a:tc>
                  <a:txBody>
                    <a:bodyPr/>
                    <a:lstStyle/>
                    <a:p>
                      <a:pPr algn="ctr"/>
                      <a:r>
                        <a:rPr lang="en-US" sz="1800" dirty="0">
                          <a:solidFill>
                            <a:schemeClr val="tx1"/>
                          </a:solidFill>
                          <a:effectLst>
                            <a:innerShdw blurRad="63500" dist="50800" dir="8100000">
                              <a:schemeClr val="tx2">
                                <a:lumMod val="60000"/>
                                <a:lumOff val="40000"/>
                                <a:alpha val="50000"/>
                              </a:schemeClr>
                            </a:innerShdw>
                          </a:effectLst>
                        </a:rPr>
                        <a:t>Level 3</a:t>
                      </a: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8F00">
                            <a:alpha val="76078"/>
                          </a:srgbClr>
                        </a:gs>
                        <a:gs pos="100000">
                          <a:srgbClr val="63B969">
                            <a:alpha val="69020"/>
                          </a:srgbClr>
                        </a:gs>
                      </a:gsLst>
                      <a:path path="circle">
                        <a:fillToRect l="100000" t="100000"/>
                      </a:path>
                      <a:tileRect r="-100000" b="-100000"/>
                    </a:gradFill>
                  </a:tcPr>
                </a:tc>
                <a:tc>
                  <a:txBody>
                    <a:bodyPr/>
                    <a:lstStyle/>
                    <a:p>
                      <a:pPr algn="ctr"/>
                      <a:r>
                        <a:rPr lang="en-US" sz="1800" dirty="0">
                          <a:solidFill>
                            <a:schemeClr val="tx1"/>
                          </a:solidFill>
                          <a:effectLst>
                            <a:innerShdw blurRad="63500" dist="50800" dir="8100000">
                              <a:schemeClr val="tx2">
                                <a:lumMod val="60000"/>
                                <a:lumOff val="40000"/>
                                <a:alpha val="50000"/>
                              </a:schemeClr>
                            </a:innerShdw>
                          </a:effectLst>
                        </a:rPr>
                        <a:t>Level 4</a:t>
                      </a: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gradFill flip="none" rotWithShape="1">
                      <a:gsLst>
                        <a:gs pos="0">
                          <a:srgbClr val="008F00">
                            <a:alpha val="85098"/>
                          </a:srgbClr>
                        </a:gs>
                        <a:gs pos="100000">
                          <a:srgbClr val="008F00">
                            <a:alpha val="70980"/>
                          </a:srgbClr>
                        </a:gs>
                      </a:gsLst>
                      <a:path path="circle">
                        <a:fillToRect l="100000" t="100000"/>
                      </a:path>
                      <a:tileRect r="-100000" b="-100000"/>
                    </a:gradFill>
                  </a:tcPr>
                </a:tc>
                <a:extLst>
                  <a:ext uri="{0D108BD9-81ED-4DB2-BD59-A6C34878D82A}">
                    <a16:rowId xmlns:a16="http://schemas.microsoft.com/office/drawing/2014/main" val="2421415054"/>
                  </a:ext>
                </a:extLst>
              </a:tr>
              <a:tr h="3624880">
                <a:tc>
                  <a:txBody>
                    <a:bodyPr/>
                    <a:lstStyle/>
                    <a:p>
                      <a:endParaRPr lang="en-US" sz="1800" dirty="0">
                        <a:effectLst>
                          <a:innerShdw blurRad="63500" dist="50800" dir="8100000">
                            <a:schemeClr val="tx2">
                              <a:lumMod val="60000"/>
                              <a:lumOff val="40000"/>
                              <a:alpha val="50000"/>
                            </a:schemeClr>
                          </a:innerShdw>
                        </a:effectLst>
                      </a:endParaRP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effectLst>
                          <a:innerShdw blurRad="63500" dist="50800" dir="8100000">
                            <a:schemeClr val="tx2">
                              <a:lumMod val="60000"/>
                              <a:lumOff val="40000"/>
                              <a:alpha val="50000"/>
                            </a:schemeClr>
                          </a:innerShdw>
                        </a:effectLst>
                      </a:endParaRP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effectLst>
                          <a:innerShdw blurRad="63500" dist="50800" dir="8100000">
                            <a:schemeClr val="tx2">
                              <a:lumMod val="60000"/>
                              <a:lumOff val="40000"/>
                              <a:alpha val="50000"/>
                            </a:schemeClr>
                          </a:innerShdw>
                        </a:effectLst>
                      </a:endParaRP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pPr algn="ctr"/>
                      <a:endParaRPr lang="en-US" sz="1800" dirty="0">
                        <a:effectLst>
                          <a:innerShdw blurRad="63500" dist="50800" dir="8100000">
                            <a:schemeClr val="tx2">
                              <a:lumMod val="60000"/>
                              <a:lumOff val="40000"/>
                              <a:alpha val="50000"/>
                            </a:schemeClr>
                          </a:innerShdw>
                        </a:effectLst>
                      </a:endParaRP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tc>
                  <a:txBody>
                    <a:bodyPr/>
                    <a:lstStyle/>
                    <a:p>
                      <a:endParaRPr lang="en-US" sz="1800" dirty="0">
                        <a:effectLst>
                          <a:innerShdw blurRad="63500" dist="50800" dir="8100000">
                            <a:schemeClr val="tx2">
                              <a:lumMod val="60000"/>
                              <a:lumOff val="40000"/>
                              <a:alpha val="50000"/>
                            </a:schemeClr>
                          </a:innerShdw>
                        </a:effectLst>
                      </a:endParaRPr>
                    </a:p>
                  </a:txBody>
                  <a:tcPr marL="91416" marR="91416" marT="45708" marB="45708">
                    <a:lnL w="9525" cap="flat" cmpd="sng" algn="ctr">
                      <a:solidFill>
                        <a:schemeClr val="tx1">
                          <a:lumMod val="65000"/>
                          <a:lumOff val="35000"/>
                        </a:schemeClr>
                      </a:solidFill>
                      <a:prstDash val="solid"/>
                      <a:round/>
                      <a:headEnd type="none" w="med" len="med"/>
                      <a:tailEnd type="none" w="med" len="med"/>
                    </a:lnL>
                    <a:lnR w="9525" cap="flat" cmpd="sng" algn="ctr">
                      <a:solidFill>
                        <a:schemeClr val="tx1">
                          <a:lumMod val="65000"/>
                          <a:lumOff val="35000"/>
                        </a:schemeClr>
                      </a:solidFill>
                      <a:prstDash val="solid"/>
                      <a:round/>
                      <a:headEnd type="none" w="med" len="med"/>
                      <a:tailEnd type="none" w="med" len="med"/>
                    </a:lnR>
                    <a:lnT w="9525" cap="flat" cmpd="sng" algn="ctr">
                      <a:solidFill>
                        <a:schemeClr val="tx1">
                          <a:lumMod val="65000"/>
                          <a:lumOff val="35000"/>
                        </a:schemeClr>
                      </a:solidFill>
                      <a:prstDash val="solid"/>
                      <a:round/>
                      <a:headEnd type="none" w="med" len="med"/>
                      <a:tailEnd type="none" w="med" len="med"/>
                    </a:lnT>
                    <a:lnB w="9525" cap="flat" cmpd="sng" algn="ctr">
                      <a:solidFill>
                        <a:schemeClr val="tx1">
                          <a:lumMod val="65000"/>
                          <a:lumOff val="35000"/>
                        </a:schemeClr>
                      </a:solidFill>
                      <a:prstDash val="solid"/>
                      <a:round/>
                      <a:headEnd type="none" w="med" len="med"/>
                      <a:tailEnd type="none" w="med" len="med"/>
                    </a:lnB>
                    <a:lnTlToBr w="12700" cmpd="sng">
                      <a:noFill/>
                      <a:prstDash val="solid"/>
                    </a:lnTlToBr>
                    <a:lnBlToTr w="12700" cmpd="sng">
                      <a:noFill/>
                      <a:prstDash val="solid"/>
                    </a:lnBlToTr>
                    <a:solidFill>
                      <a:schemeClr val="bg1"/>
                    </a:solidFill>
                  </a:tcPr>
                </a:tc>
                <a:extLst>
                  <a:ext uri="{0D108BD9-81ED-4DB2-BD59-A6C34878D82A}">
                    <a16:rowId xmlns:a16="http://schemas.microsoft.com/office/drawing/2014/main" val="3678514487"/>
                  </a:ext>
                </a:extLst>
              </a:tr>
            </a:tbl>
          </a:graphicData>
        </a:graphic>
      </p:graphicFrame>
      <p:sp>
        <p:nvSpPr>
          <p:cNvPr id="6" name="TextBox 5">
            <a:extLst>
              <a:ext uri="{FF2B5EF4-FFF2-40B4-BE49-F238E27FC236}">
                <a16:creationId xmlns:a16="http://schemas.microsoft.com/office/drawing/2014/main" id="{C108810B-0E8A-FA4C-819E-DC0EB368C33C}"/>
              </a:ext>
            </a:extLst>
          </p:cNvPr>
          <p:cNvSpPr txBox="1"/>
          <p:nvPr/>
        </p:nvSpPr>
        <p:spPr>
          <a:xfrm>
            <a:off x="1167761" y="3839340"/>
            <a:ext cx="1160973" cy="306664"/>
          </a:xfrm>
          <a:prstGeom prst="rect">
            <a:avLst/>
          </a:prstGeom>
          <a:noFill/>
        </p:spPr>
        <p:txBody>
          <a:bodyPr wrap="square" rtlCol="0">
            <a:spAutoFit/>
          </a:bodyPr>
          <a:lstStyle/>
          <a:p>
            <a:r>
              <a:rPr lang="en-US" sz="1400" b="1" dirty="0"/>
              <a:t>IT Centric</a:t>
            </a:r>
          </a:p>
        </p:txBody>
      </p:sp>
      <p:sp>
        <p:nvSpPr>
          <p:cNvPr id="7" name="Oval 6">
            <a:extLst>
              <a:ext uri="{FF2B5EF4-FFF2-40B4-BE49-F238E27FC236}">
                <a16:creationId xmlns:a16="http://schemas.microsoft.com/office/drawing/2014/main" id="{AF1D0EBA-16DC-9549-B85C-0B45B3D32000}"/>
              </a:ext>
            </a:extLst>
          </p:cNvPr>
          <p:cNvSpPr/>
          <p:nvPr/>
        </p:nvSpPr>
        <p:spPr>
          <a:xfrm>
            <a:off x="192283" y="5783840"/>
            <a:ext cx="1457202" cy="484668"/>
          </a:xfrm>
          <a:prstGeom prst="ellipse">
            <a:avLst/>
          </a:prstGeom>
          <a:solidFill>
            <a:srgbClr val="008F00">
              <a:alpha val="64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SECURITY MATURITY</a:t>
            </a:r>
          </a:p>
        </p:txBody>
      </p:sp>
      <p:sp>
        <p:nvSpPr>
          <p:cNvPr id="9" name="TextBox 8">
            <a:extLst>
              <a:ext uri="{FF2B5EF4-FFF2-40B4-BE49-F238E27FC236}">
                <a16:creationId xmlns:a16="http://schemas.microsoft.com/office/drawing/2014/main" id="{7B02F3D2-0A87-D44D-9B9C-AE03A411F383}"/>
              </a:ext>
            </a:extLst>
          </p:cNvPr>
          <p:cNvSpPr txBox="1"/>
          <p:nvPr/>
        </p:nvSpPr>
        <p:spPr>
          <a:xfrm>
            <a:off x="1146816" y="5049164"/>
            <a:ext cx="1681394" cy="523084"/>
          </a:xfrm>
          <a:prstGeom prst="rect">
            <a:avLst/>
          </a:prstGeom>
          <a:noFill/>
        </p:spPr>
        <p:txBody>
          <a:bodyPr wrap="square" rtlCol="0">
            <a:spAutoFit/>
          </a:bodyPr>
          <a:lstStyle/>
          <a:p>
            <a:r>
              <a:rPr lang="en-US" sz="1400" b="1" dirty="0"/>
              <a:t>Initial Executive Awareness</a:t>
            </a:r>
          </a:p>
        </p:txBody>
      </p:sp>
      <p:sp>
        <p:nvSpPr>
          <p:cNvPr id="10" name="TextBox 9">
            <a:extLst>
              <a:ext uri="{FF2B5EF4-FFF2-40B4-BE49-F238E27FC236}">
                <a16:creationId xmlns:a16="http://schemas.microsoft.com/office/drawing/2014/main" id="{1335619D-5D51-764D-AD32-C26B68F061A5}"/>
              </a:ext>
            </a:extLst>
          </p:cNvPr>
          <p:cNvSpPr txBox="1"/>
          <p:nvPr/>
        </p:nvSpPr>
        <p:spPr>
          <a:xfrm>
            <a:off x="1146819" y="4382670"/>
            <a:ext cx="1681393" cy="307697"/>
          </a:xfrm>
          <a:prstGeom prst="rect">
            <a:avLst/>
          </a:prstGeom>
          <a:noFill/>
        </p:spPr>
        <p:txBody>
          <a:bodyPr wrap="square" rtlCol="0">
            <a:spAutoFit/>
          </a:bodyPr>
          <a:lstStyle/>
          <a:p>
            <a:r>
              <a:rPr lang="en-US" sz="1400" b="1" dirty="0"/>
              <a:t>Ad-hoc Activities</a:t>
            </a:r>
          </a:p>
        </p:txBody>
      </p:sp>
      <p:sp>
        <p:nvSpPr>
          <p:cNvPr id="11" name="TextBox 10">
            <a:extLst>
              <a:ext uri="{FF2B5EF4-FFF2-40B4-BE49-F238E27FC236}">
                <a16:creationId xmlns:a16="http://schemas.microsoft.com/office/drawing/2014/main" id="{0F7EF30C-8668-294C-BD53-9781BD1B6805}"/>
              </a:ext>
            </a:extLst>
          </p:cNvPr>
          <p:cNvSpPr txBox="1"/>
          <p:nvPr/>
        </p:nvSpPr>
        <p:spPr>
          <a:xfrm>
            <a:off x="2519783" y="3838309"/>
            <a:ext cx="1572910" cy="307697"/>
          </a:xfrm>
          <a:prstGeom prst="rect">
            <a:avLst/>
          </a:prstGeom>
          <a:noFill/>
        </p:spPr>
        <p:txBody>
          <a:bodyPr wrap="square" rtlCol="0">
            <a:spAutoFit/>
          </a:bodyPr>
          <a:lstStyle/>
          <a:p>
            <a:r>
              <a:rPr lang="en-US" sz="1400" b="1" dirty="0"/>
              <a:t>CISO Appointed</a:t>
            </a:r>
          </a:p>
        </p:txBody>
      </p:sp>
      <p:sp>
        <p:nvSpPr>
          <p:cNvPr id="12" name="TextBox 11">
            <a:extLst>
              <a:ext uri="{FF2B5EF4-FFF2-40B4-BE49-F238E27FC236}">
                <a16:creationId xmlns:a16="http://schemas.microsoft.com/office/drawing/2014/main" id="{E2A9C5A4-CCC4-4D45-962D-82BD695C57E3}"/>
              </a:ext>
            </a:extLst>
          </p:cNvPr>
          <p:cNvSpPr txBox="1"/>
          <p:nvPr/>
        </p:nvSpPr>
        <p:spPr>
          <a:xfrm>
            <a:off x="2566107" y="5020616"/>
            <a:ext cx="2666432" cy="307697"/>
          </a:xfrm>
          <a:prstGeom prst="rect">
            <a:avLst/>
          </a:prstGeom>
          <a:noFill/>
        </p:spPr>
        <p:txBody>
          <a:bodyPr wrap="square" rtlCol="0">
            <a:spAutoFit/>
          </a:bodyPr>
          <a:lstStyle/>
          <a:p>
            <a:r>
              <a:rPr lang="en-US" sz="1400" b="1" dirty="0"/>
              <a:t>Limited Awareness</a:t>
            </a:r>
          </a:p>
        </p:txBody>
      </p:sp>
      <p:sp>
        <p:nvSpPr>
          <p:cNvPr id="13" name="TextBox 12">
            <a:extLst>
              <a:ext uri="{FF2B5EF4-FFF2-40B4-BE49-F238E27FC236}">
                <a16:creationId xmlns:a16="http://schemas.microsoft.com/office/drawing/2014/main" id="{F894E5A9-3DB7-A643-A7F2-70A3EA342619}"/>
              </a:ext>
            </a:extLst>
          </p:cNvPr>
          <p:cNvSpPr txBox="1"/>
          <p:nvPr/>
        </p:nvSpPr>
        <p:spPr>
          <a:xfrm>
            <a:off x="2519784" y="4369341"/>
            <a:ext cx="2189141" cy="306664"/>
          </a:xfrm>
          <a:prstGeom prst="rect">
            <a:avLst/>
          </a:prstGeom>
          <a:noFill/>
        </p:spPr>
        <p:txBody>
          <a:bodyPr wrap="square" rtlCol="0">
            <a:spAutoFit/>
          </a:bodyPr>
          <a:lstStyle/>
          <a:p>
            <a:r>
              <a:rPr lang="en-US" sz="1400" b="1" dirty="0"/>
              <a:t>Formal Program Initiated</a:t>
            </a:r>
          </a:p>
        </p:txBody>
      </p:sp>
      <p:sp>
        <p:nvSpPr>
          <p:cNvPr id="17" name="TextBox 16">
            <a:extLst>
              <a:ext uri="{FF2B5EF4-FFF2-40B4-BE49-F238E27FC236}">
                <a16:creationId xmlns:a16="http://schemas.microsoft.com/office/drawing/2014/main" id="{A3F4ACB8-E06A-7A47-B6EA-FA9D4996F8DD}"/>
              </a:ext>
            </a:extLst>
          </p:cNvPr>
          <p:cNvSpPr txBox="1"/>
          <p:nvPr/>
        </p:nvSpPr>
        <p:spPr>
          <a:xfrm>
            <a:off x="7077439" y="3158369"/>
            <a:ext cx="2404794" cy="307697"/>
          </a:xfrm>
          <a:prstGeom prst="rect">
            <a:avLst/>
          </a:prstGeom>
          <a:noFill/>
        </p:spPr>
        <p:txBody>
          <a:bodyPr wrap="square" rtlCol="0">
            <a:spAutoFit/>
          </a:bodyPr>
          <a:lstStyle/>
          <a:p>
            <a:r>
              <a:rPr lang="en-US" sz="1400" b="1" dirty="0"/>
              <a:t>Governance Body Established</a:t>
            </a:r>
          </a:p>
        </p:txBody>
      </p:sp>
      <p:sp>
        <p:nvSpPr>
          <p:cNvPr id="18" name="TextBox 17">
            <a:extLst>
              <a:ext uri="{FF2B5EF4-FFF2-40B4-BE49-F238E27FC236}">
                <a16:creationId xmlns:a16="http://schemas.microsoft.com/office/drawing/2014/main" id="{3180101D-846C-F648-8BC2-2B8D160FED74}"/>
              </a:ext>
            </a:extLst>
          </p:cNvPr>
          <p:cNvSpPr txBox="1"/>
          <p:nvPr/>
        </p:nvSpPr>
        <p:spPr>
          <a:xfrm>
            <a:off x="7100035" y="3839342"/>
            <a:ext cx="2057403" cy="307697"/>
          </a:xfrm>
          <a:prstGeom prst="rect">
            <a:avLst/>
          </a:prstGeom>
          <a:noFill/>
        </p:spPr>
        <p:txBody>
          <a:bodyPr wrap="square" rtlCol="0">
            <a:spAutoFit/>
          </a:bodyPr>
          <a:lstStyle/>
          <a:p>
            <a:r>
              <a:rPr lang="en-US" sz="1400" b="1" dirty="0"/>
              <a:t>Info-Centric Approach</a:t>
            </a:r>
          </a:p>
        </p:txBody>
      </p:sp>
      <p:sp>
        <p:nvSpPr>
          <p:cNvPr id="19" name="TextBox 18">
            <a:extLst>
              <a:ext uri="{FF2B5EF4-FFF2-40B4-BE49-F238E27FC236}">
                <a16:creationId xmlns:a16="http://schemas.microsoft.com/office/drawing/2014/main" id="{001D75D9-8BC5-E245-83E3-6BC0A5D18961}"/>
              </a:ext>
            </a:extLst>
          </p:cNvPr>
          <p:cNvSpPr txBox="1"/>
          <p:nvPr/>
        </p:nvSpPr>
        <p:spPr>
          <a:xfrm>
            <a:off x="7100034" y="4438763"/>
            <a:ext cx="1607760" cy="307697"/>
          </a:xfrm>
          <a:prstGeom prst="rect">
            <a:avLst/>
          </a:prstGeom>
          <a:noFill/>
        </p:spPr>
        <p:txBody>
          <a:bodyPr wrap="square" rtlCol="0">
            <a:spAutoFit/>
          </a:bodyPr>
          <a:lstStyle/>
          <a:p>
            <a:r>
              <a:rPr lang="en-US" sz="1400" b="1" dirty="0"/>
              <a:t>Metrics In Place</a:t>
            </a:r>
          </a:p>
        </p:txBody>
      </p:sp>
      <p:sp>
        <p:nvSpPr>
          <p:cNvPr id="20" name="TextBox 19">
            <a:extLst>
              <a:ext uri="{FF2B5EF4-FFF2-40B4-BE49-F238E27FC236}">
                <a16:creationId xmlns:a16="http://schemas.microsoft.com/office/drawing/2014/main" id="{E26DE6D3-C532-7A45-888F-79BC9624DDB1}"/>
              </a:ext>
            </a:extLst>
          </p:cNvPr>
          <p:cNvSpPr txBox="1"/>
          <p:nvPr/>
        </p:nvSpPr>
        <p:spPr>
          <a:xfrm>
            <a:off x="7836993" y="5611420"/>
            <a:ext cx="2982473" cy="307697"/>
          </a:xfrm>
          <a:prstGeom prst="rect">
            <a:avLst/>
          </a:prstGeom>
          <a:noFill/>
        </p:spPr>
        <p:txBody>
          <a:bodyPr wrap="square" rtlCol="0">
            <a:spAutoFit/>
          </a:bodyPr>
          <a:lstStyle/>
          <a:p>
            <a:r>
              <a:rPr lang="en-US" sz="1400" b="1" dirty="0"/>
              <a:t>InfoSecurity Program Working Well </a:t>
            </a:r>
          </a:p>
        </p:txBody>
      </p:sp>
      <p:sp>
        <p:nvSpPr>
          <p:cNvPr id="22" name="TextBox 21">
            <a:extLst>
              <a:ext uri="{FF2B5EF4-FFF2-40B4-BE49-F238E27FC236}">
                <a16:creationId xmlns:a16="http://schemas.microsoft.com/office/drawing/2014/main" id="{99FF588F-C4C1-AA43-852D-EF3421CCD5B6}"/>
              </a:ext>
            </a:extLst>
          </p:cNvPr>
          <p:cNvSpPr txBox="1"/>
          <p:nvPr/>
        </p:nvSpPr>
        <p:spPr>
          <a:xfrm>
            <a:off x="7057815" y="2423067"/>
            <a:ext cx="2766180" cy="307697"/>
          </a:xfrm>
          <a:prstGeom prst="rect">
            <a:avLst/>
          </a:prstGeom>
          <a:noFill/>
        </p:spPr>
        <p:txBody>
          <a:bodyPr wrap="square" rtlCol="0">
            <a:spAutoFit/>
          </a:bodyPr>
          <a:lstStyle/>
          <a:p>
            <a:r>
              <a:rPr lang="en-US" sz="1400" b="1" dirty="0"/>
              <a:t>Formal Risk Management Process</a:t>
            </a:r>
          </a:p>
        </p:txBody>
      </p:sp>
      <p:sp>
        <p:nvSpPr>
          <p:cNvPr id="24" name="TextBox 23">
            <a:extLst>
              <a:ext uri="{FF2B5EF4-FFF2-40B4-BE49-F238E27FC236}">
                <a16:creationId xmlns:a16="http://schemas.microsoft.com/office/drawing/2014/main" id="{C940EB1E-9FD7-AE44-BFFB-D4C79C1D21E7}"/>
              </a:ext>
            </a:extLst>
          </p:cNvPr>
          <p:cNvSpPr txBox="1"/>
          <p:nvPr/>
        </p:nvSpPr>
        <p:spPr>
          <a:xfrm>
            <a:off x="9371747" y="3824407"/>
            <a:ext cx="2689970" cy="521328"/>
          </a:xfrm>
          <a:prstGeom prst="rect">
            <a:avLst/>
          </a:prstGeom>
          <a:noFill/>
        </p:spPr>
        <p:txBody>
          <a:bodyPr wrap="square" rtlCol="0">
            <a:spAutoFit/>
          </a:bodyPr>
          <a:lstStyle/>
          <a:p>
            <a:r>
              <a:rPr lang="en-US" sz="1400" b="1" dirty="0"/>
              <a:t>Two-way Info-Sharing with External Organizations</a:t>
            </a:r>
          </a:p>
        </p:txBody>
      </p:sp>
      <p:sp>
        <p:nvSpPr>
          <p:cNvPr id="25" name="TextBox 24">
            <a:extLst>
              <a:ext uri="{FF2B5EF4-FFF2-40B4-BE49-F238E27FC236}">
                <a16:creationId xmlns:a16="http://schemas.microsoft.com/office/drawing/2014/main" id="{163B4556-4AC9-354A-95C4-367B21A067A3}"/>
              </a:ext>
            </a:extLst>
          </p:cNvPr>
          <p:cNvSpPr txBox="1"/>
          <p:nvPr/>
        </p:nvSpPr>
        <p:spPr>
          <a:xfrm>
            <a:off x="7086135" y="5021648"/>
            <a:ext cx="4173846" cy="306664"/>
          </a:xfrm>
          <a:prstGeom prst="rect">
            <a:avLst/>
          </a:prstGeom>
          <a:noFill/>
        </p:spPr>
        <p:txBody>
          <a:bodyPr wrap="square" rtlCol="0">
            <a:spAutoFit/>
          </a:bodyPr>
          <a:lstStyle/>
          <a:p>
            <a:r>
              <a:rPr lang="en-US" sz="1400" b="1" dirty="0"/>
              <a:t>Cybersecurity Risk Management is Part of the Culture</a:t>
            </a:r>
          </a:p>
        </p:txBody>
      </p:sp>
      <p:sp>
        <p:nvSpPr>
          <p:cNvPr id="26" name="TextBox 25">
            <a:extLst>
              <a:ext uri="{FF2B5EF4-FFF2-40B4-BE49-F238E27FC236}">
                <a16:creationId xmlns:a16="http://schemas.microsoft.com/office/drawing/2014/main" id="{BF0B25A0-4015-9540-A5F2-D292B3433E95}"/>
              </a:ext>
            </a:extLst>
          </p:cNvPr>
          <p:cNvSpPr txBox="1"/>
          <p:nvPr/>
        </p:nvSpPr>
        <p:spPr>
          <a:xfrm>
            <a:off x="9384764" y="2867716"/>
            <a:ext cx="2363940" cy="735992"/>
          </a:xfrm>
          <a:prstGeom prst="rect">
            <a:avLst/>
          </a:prstGeom>
          <a:noFill/>
        </p:spPr>
        <p:txBody>
          <a:bodyPr wrap="square" rtlCol="0">
            <a:spAutoFit/>
          </a:bodyPr>
          <a:lstStyle/>
          <a:p>
            <a:r>
              <a:rPr lang="en-US" sz="1400" b="1" dirty="0"/>
              <a:t>Practices Adapt Based on Lessons-learned and Predictions</a:t>
            </a:r>
          </a:p>
        </p:txBody>
      </p:sp>
      <p:sp>
        <p:nvSpPr>
          <p:cNvPr id="27" name="TextBox 26">
            <a:extLst>
              <a:ext uri="{FF2B5EF4-FFF2-40B4-BE49-F238E27FC236}">
                <a16:creationId xmlns:a16="http://schemas.microsoft.com/office/drawing/2014/main" id="{7FCF73D0-9695-3C41-A35F-3C770EECE44A}"/>
              </a:ext>
            </a:extLst>
          </p:cNvPr>
          <p:cNvSpPr txBox="1"/>
          <p:nvPr/>
        </p:nvSpPr>
        <p:spPr>
          <a:xfrm>
            <a:off x="4506934" y="6067979"/>
            <a:ext cx="2886544" cy="369236"/>
          </a:xfrm>
          <a:prstGeom prst="rect">
            <a:avLst/>
          </a:prstGeom>
          <a:noFill/>
          <a:effectLst>
            <a:outerShdw blurRad="50800" dist="38100" dir="2700000" algn="tl" rotWithShape="0">
              <a:prstClr val="black">
                <a:alpha val="40000"/>
              </a:prstClr>
            </a:outerShdw>
          </a:effectLst>
        </p:spPr>
        <p:txBody>
          <a:bodyPr wrap="square" rtlCol="0">
            <a:spAutoFit/>
          </a:bodyPr>
          <a:lstStyle/>
          <a:p>
            <a:r>
              <a:rPr lang="en-US" sz="1799" dirty="0">
                <a:solidFill>
                  <a:srgbClr val="0075BF"/>
                </a:solidFill>
              </a:rPr>
              <a:t>* Current Security Level = 2 </a:t>
            </a:r>
          </a:p>
        </p:txBody>
      </p:sp>
      <p:cxnSp>
        <p:nvCxnSpPr>
          <p:cNvPr id="29" name="Straight Arrow Connector 28">
            <a:extLst>
              <a:ext uri="{FF2B5EF4-FFF2-40B4-BE49-F238E27FC236}">
                <a16:creationId xmlns:a16="http://schemas.microsoft.com/office/drawing/2014/main" id="{EE9E0650-DAEC-2546-A709-217299FE5A61}"/>
              </a:ext>
            </a:extLst>
          </p:cNvPr>
          <p:cNvCxnSpPr>
            <a:cxnSpLocks/>
          </p:cNvCxnSpPr>
          <p:nvPr/>
        </p:nvCxnSpPr>
        <p:spPr>
          <a:xfrm>
            <a:off x="1627289" y="2600542"/>
            <a:ext cx="9966005" cy="2959545"/>
          </a:xfrm>
          <a:prstGeom prst="straightConnector1">
            <a:avLst/>
          </a:prstGeom>
          <a:ln w="31750">
            <a:solidFill>
              <a:srgbClr val="FF0000">
                <a:alpha val="54000"/>
              </a:srgbClr>
            </a:solidFill>
            <a:prstDash val="lgDash"/>
            <a:tailEnd type="triangle" w="lg" len="lg"/>
          </a:ln>
        </p:spPr>
        <p:style>
          <a:lnRef idx="2">
            <a:schemeClr val="accent1"/>
          </a:lnRef>
          <a:fillRef idx="0">
            <a:schemeClr val="accent1"/>
          </a:fillRef>
          <a:effectRef idx="1">
            <a:schemeClr val="accent1"/>
          </a:effectRef>
          <a:fontRef idx="minor">
            <a:schemeClr val="tx1"/>
          </a:fontRef>
        </p:style>
      </p:cxnSp>
      <p:sp>
        <p:nvSpPr>
          <p:cNvPr id="28" name="Rectangle 2">
            <a:extLst>
              <a:ext uri="{FF2B5EF4-FFF2-40B4-BE49-F238E27FC236}">
                <a16:creationId xmlns:a16="http://schemas.microsoft.com/office/drawing/2014/main" id="{D97376E4-E481-6345-A18D-F9A7F5EB6D06}"/>
              </a:ext>
            </a:extLst>
          </p:cNvPr>
          <p:cNvSpPr>
            <a:spLocks noChangeArrowheads="1"/>
          </p:cNvSpPr>
          <p:nvPr/>
        </p:nvSpPr>
        <p:spPr bwMode="auto">
          <a:xfrm>
            <a:off x="9700565" y="6127002"/>
            <a:ext cx="2032335" cy="307697"/>
          </a:xfrm>
          <a:prstGeom prst="rect">
            <a:avLst/>
          </a:prstGeom>
          <a:solidFill>
            <a:schemeClr val="bg1"/>
          </a:solidFill>
          <a:ln>
            <a:noFill/>
          </a:ln>
          <a:effectLst/>
          <a:extLst/>
        </p:spPr>
        <p:txBody>
          <a:bodyPr vert="horz" wrap="none" lIns="91416" tIns="45708" rIns="91416" bIns="45708" numCol="1" anchor="ctr" anchorCtr="0" compatLnSpc="1">
            <a:prstTxWarp prst="textNoShape">
              <a:avLst/>
            </a:prstTxWarp>
            <a:spAutoFit/>
          </a:bodyPr>
          <a:lstStyle/>
          <a:p>
            <a:pPr defTabSz="914126" eaLnBrk="0" fontAlgn="base" hangingPunct="0">
              <a:spcBef>
                <a:spcPct val="0"/>
              </a:spcBef>
              <a:spcAft>
                <a:spcPct val="0"/>
              </a:spcAft>
            </a:pPr>
            <a:r>
              <a:rPr lang="en-US" altLang="en-US" sz="1400" dirty="0">
                <a:solidFill>
                  <a:schemeClr val="tx1">
                    <a:lumMod val="75000"/>
                    <a:lumOff val="25000"/>
                  </a:schemeClr>
                </a:solidFill>
                <a:latin typeface="Arial" panose="020B0604020202020204" pitchFamily="34" charset="0"/>
              </a:rPr>
              <a:t>Ref: NIST CSF/Gartner</a:t>
            </a:r>
          </a:p>
        </p:txBody>
      </p:sp>
      <p:sp>
        <p:nvSpPr>
          <p:cNvPr id="31" name="Rectangle 30">
            <a:extLst>
              <a:ext uri="{FF2B5EF4-FFF2-40B4-BE49-F238E27FC236}">
                <a16:creationId xmlns:a16="http://schemas.microsoft.com/office/drawing/2014/main" id="{0707816C-AEB4-FB4F-9A02-7A3D860294A7}"/>
              </a:ext>
            </a:extLst>
          </p:cNvPr>
          <p:cNvSpPr/>
          <p:nvPr/>
        </p:nvSpPr>
        <p:spPr>
          <a:xfrm>
            <a:off x="4423006" y="1539125"/>
            <a:ext cx="2640159" cy="4528854"/>
          </a:xfrm>
          <a:prstGeom prst="rect">
            <a:avLst/>
          </a:prstGeom>
          <a:noFill/>
          <a:ln w="57150">
            <a:solidFill>
              <a:srgbClr val="0070C0"/>
            </a:solidFill>
          </a:ln>
          <a:effectLst>
            <a:outerShdw blurRad="50800" dist="38100" dir="2700000" algn="tl" rotWithShape="0">
              <a:prstClr val="black">
                <a:alpha val="40000"/>
              </a:prstClr>
            </a:outerShdw>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b="1"/>
          </a:p>
        </p:txBody>
      </p:sp>
      <p:cxnSp>
        <p:nvCxnSpPr>
          <p:cNvPr id="30" name="Straight Arrow Connector 29">
            <a:extLst>
              <a:ext uri="{FF2B5EF4-FFF2-40B4-BE49-F238E27FC236}">
                <a16:creationId xmlns:a16="http://schemas.microsoft.com/office/drawing/2014/main" id="{605BDD9E-0B5A-CE4A-8506-F03C5036A318}"/>
              </a:ext>
            </a:extLst>
          </p:cNvPr>
          <p:cNvCxnSpPr>
            <a:cxnSpLocks/>
          </p:cNvCxnSpPr>
          <p:nvPr/>
        </p:nvCxnSpPr>
        <p:spPr>
          <a:xfrm flipV="1">
            <a:off x="1629860" y="2726812"/>
            <a:ext cx="9963433" cy="3237029"/>
          </a:xfrm>
          <a:prstGeom prst="straightConnector1">
            <a:avLst/>
          </a:prstGeom>
          <a:ln w="44450">
            <a:solidFill>
              <a:srgbClr val="409B17">
                <a:alpha val="51000"/>
              </a:srgbClr>
            </a:solidFill>
            <a:prstDash val="lgDashDot"/>
            <a:tailEnd type="triangle" w="lg" len="lg"/>
          </a:ln>
        </p:spPr>
        <p:style>
          <a:lnRef idx="2">
            <a:schemeClr val="accent1"/>
          </a:lnRef>
          <a:fillRef idx="0">
            <a:schemeClr val="accent1"/>
          </a:fillRef>
          <a:effectRef idx="1">
            <a:schemeClr val="accent1"/>
          </a:effectRef>
          <a:fontRef idx="minor">
            <a:schemeClr val="tx1"/>
          </a:fontRef>
        </p:style>
      </p:cxnSp>
      <p:sp>
        <p:nvSpPr>
          <p:cNvPr id="3" name="Rectangle 2">
            <a:extLst>
              <a:ext uri="{FF2B5EF4-FFF2-40B4-BE49-F238E27FC236}">
                <a16:creationId xmlns:a16="http://schemas.microsoft.com/office/drawing/2014/main" id="{95F49019-FB21-F342-AA3E-A3896923A5E2}"/>
              </a:ext>
            </a:extLst>
          </p:cNvPr>
          <p:cNvSpPr/>
          <p:nvPr/>
        </p:nvSpPr>
        <p:spPr>
          <a:xfrm>
            <a:off x="4542448" y="2371734"/>
            <a:ext cx="2394600" cy="3592106"/>
          </a:xfrm>
          <a:prstGeom prst="rect">
            <a:avLst/>
          </a:prstGeom>
          <a:solidFill>
            <a:schemeClr val="bg1">
              <a:alpha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799"/>
          </a:p>
        </p:txBody>
      </p:sp>
      <p:sp>
        <p:nvSpPr>
          <p:cNvPr id="8" name="Oval 7">
            <a:extLst>
              <a:ext uri="{FF2B5EF4-FFF2-40B4-BE49-F238E27FC236}">
                <a16:creationId xmlns:a16="http://schemas.microsoft.com/office/drawing/2014/main" id="{F30306BE-F2CE-F146-BEDE-C1542BDE07C2}"/>
              </a:ext>
            </a:extLst>
          </p:cNvPr>
          <p:cNvSpPr/>
          <p:nvPr/>
        </p:nvSpPr>
        <p:spPr>
          <a:xfrm>
            <a:off x="192282" y="2328335"/>
            <a:ext cx="1539334" cy="539380"/>
          </a:xfrm>
          <a:prstGeom prst="ellipse">
            <a:avLst/>
          </a:prstGeom>
          <a:solidFill>
            <a:srgbClr val="C00000">
              <a:alpha val="66000"/>
            </a:srgbClr>
          </a:solidFill>
          <a:ln>
            <a:no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b="1" dirty="0"/>
              <a:t>COMPOSITE RISK</a:t>
            </a:r>
            <a:endParaRPr lang="en-US" sz="1200" b="1" dirty="0"/>
          </a:p>
        </p:txBody>
      </p:sp>
      <p:sp>
        <p:nvSpPr>
          <p:cNvPr id="16" name="TextBox 15">
            <a:extLst>
              <a:ext uri="{FF2B5EF4-FFF2-40B4-BE49-F238E27FC236}">
                <a16:creationId xmlns:a16="http://schemas.microsoft.com/office/drawing/2014/main" id="{133FC75F-6FD5-9F48-8E07-B78D0C8662C1}"/>
              </a:ext>
            </a:extLst>
          </p:cNvPr>
          <p:cNvSpPr txBox="1"/>
          <p:nvPr/>
        </p:nvSpPr>
        <p:spPr>
          <a:xfrm>
            <a:off x="4470908" y="5020617"/>
            <a:ext cx="2436875" cy="307697"/>
          </a:xfrm>
          <a:prstGeom prst="rect">
            <a:avLst/>
          </a:prstGeom>
          <a:noFill/>
        </p:spPr>
        <p:txBody>
          <a:bodyPr wrap="square" rtlCol="0">
            <a:spAutoFit/>
          </a:bodyPr>
          <a:lstStyle/>
          <a:p>
            <a:r>
              <a:rPr lang="en-US" sz="1400" b="1" dirty="0"/>
              <a:t>Improving User Awareness</a:t>
            </a:r>
          </a:p>
        </p:txBody>
      </p:sp>
      <p:sp>
        <p:nvSpPr>
          <p:cNvPr id="23" name="TextBox 22">
            <a:extLst>
              <a:ext uri="{FF2B5EF4-FFF2-40B4-BE49-F238E27FC236}">
                <a16:creationId xmlns:a16="http://schemas.microsoft.com/office/drawing/2014/main" id="{7147BA2A-2C58-4346-B6EC-CD30580619E7}"/>
              </a:ext>
            </a:extLst>
          </p:cNvPr>
          <p:cNvSpPr txBox="1"/>
          <p:nvPr/>
        </p:nvSpPr>
        <p:spPr>
          <a:xfrm>
            <a:off x="4498665" y="4366465"/>
            <a:ext cx="2662831" cy="307697"/>
          </a:xfrm>
          <a:prstGeom prst="rect">
            <a:avLst/>
          </a:prstGeom>
          <a:noFill/>
        </p:spPr>
        <p:txBody>
          <a:bodyPr wrap="square" rtlCol="0">
            <a:spAutoFit/>
          </a:bodyPr>
          <a:lstStyle/>
          <a:p>
            <a:r>
              <a:rPr lang="en-US" sz="1400" b="1" dirty="0"/>
              <a:t>Risk Assessments Conducted</a:t>
            </a:r>
          </a:p>
        </p:txBody>
      </p:sp>
      <p:sp>
        <p:nvSpPr>
          <p:cNvPr id="15" name="TextBox 14">
            <a:extLst>
              <a:ext uri="{FF2B5EF4-FFF2-40B4-BE49-F238E27FC236}">
                <a16:creationId xmlns:a16="http://schemas.microsoft.com/office/drawing/2014/main" id="{5C3F0703-660B-704C-87D6-33360C7321C1}"/>
              </a:ext>
            </a:extLst>
          </p:cNvPr>
          <p:cNvSpPr txBox="1"/>
          <p:nvPr/>
        </p:nvSpPr>
        <p:spPr>
          <a:xfrm>
            <a:off x="4506934" y="3839342"/>
            <a:ext cx="2494230" cy="307697"/>
          </a:xfrm>
          <a:prstGeom prst="rect">
            <a:avLst/>
          </a:prstGeom>
          <a:noFill/>
        </p:spPr>
        <p:txBody>
          <a:bodyPr wrap="square" rtlCol="0">
            <a:spAutoFit/>
          </a:bodyPr>
          <a:lstStyle/>
          <a:p>
            <a:r>
              <a:rPr lang="en-US" sz="1400" b="1" dirty="0"/>
              <a:t>Security Organization Defined</a:t>
            </a:r>
          </a:p>
        </p:txBody>
      </p:sp>
      <p:sp>
        <p:nvSpPr>
          <p:cNvPr id="14" name="TextBox 13">
            <a:extLst>
              <a:ext uri="{FF2B5EF4-FFF2-40B4-BE49-F238E27FC236}">
                <a16:creationId xmlns:a16="http://schemas.microsoft.com/office/drawing/2014/main" id="{2C164A10-9A7E-DC4B-849C-56130E7A2977}"/>
              </a:ext>
            </a:extLst>
          </p:cNvPr>
          <p:cNvSpPr txBox="1"/>
          <p:nvPr/>
        </p:nvSpPr>
        <p:spPr>
          <a:xfrm>
            <a:off x="4514164" y="3145206"/>
            <a:ext cx="2528554" cy="307697"/>
          </a:xfrm>
          <a:prstGeom prst="rect">
            <a:avLst/>
          </a:prstGeom>
          <a:noFill/>
        </p:spPr>
        <p:txBody>
          <a:bodyPr wrap="square" rtlCol="0">
            <a:spAutoFit/>
          </a:bodyPr>
          <a:lstStyle/>
          <a:p>
            <a:r>
              <a:rPr lang="en-US" sz="1400" b="1" dirty="0"/>
              <a:t>Policies &amp; Procedures Defined</a:t>
            </a:r>
          </a:p>
        </p:txBody>
      </p:sp>
      <p:sp>
        <p:nvSpPr>
          <p:cNvPr id="21" name="TextBox 20">
            <a:extLst>
              <a:ext uri="{FF2B5EF4-FFF2-40B4-BE49-F238E27FC236}">
                <a16:creationId xmlns:a16="http://schemas.microsoft.com/office/drawing/2014/main" id="{937AE631-FE12-D84E-8F86-6FDECAF07197}"/>
              </a:ext>
            </a:extLst>
          </p:cNvPr>
          <p:cNvSpPr txBox="1"/>
          <p:nvPr/>
        </p:nvSpPr>
        <p:spPr>
          <a:xfrm>
            <a:off x="4408731" y="2453315"/>
            <a:ext cx="2311301" cy="306664"/>
          </a:xfrm>
          <a:prstGeom prst="rect">
            <a:avLst/>
          </a:prstGeom>
          <a:noFill/>
        </p:spPr>
        <p:txBody>
          <a:bodyPr wrap="square" rtlCol="0">
            <a:spAutoFit/>
          </a:bodyPr>
          <a:lstStyle/>
          <a:p>
            <a:pPr algn="ctr"/>
            <a:r>
              <a:rPr lang="en-US" sz="1400" b="1" dirty="0"/>
              <a:t>Limited Risk Management</a:t>
            </a:r>
          </a:p>
        </p:txBody>
      </p:sp>
      <p:sp>
        <p:nvSpPr>
          <p:cNvPr id="32" name="Title 31">
            <a:extLst>
              <a:ext uri="{FF2B5EF4-FFF2-40B4-BE49-F238E27FC236}">
                <a16:creationId xmlns:a16="http://schemas.microsoft.com/office/drawing/2014/main" id="{D5907AC3-35B5-504E-AAE0-82B7375C559F}"/>
              </a:ext>
            </a:extLst>
          </p:cNvPr>
          <p:cNvSpPr>
            <a:spLocks noGrp="1"/>
          </p:cNvSpPr>
          <p:nvPr>
            <p:ph type="title"/>
          </p:nvPr>
        </p:nvSpPr>
        <p:spPr>
          <a:xfrm>
            <a:off x="396951" y="203887"/>
            <a:ext cx="10515600" cy="1325563"/>
          </a:xfrm>
        </p:spPr>
        <p:txBody>
          <a:bodyPr/>
          <a:lstStyle/>
          <a:p>
            <a:r>
              <a:rPr lang="en-US" b="1" dirty="0">
                <a:solidFill>
                  <a:srgbClr val="00B0F0"/>
                </a:solidFill>
              </a:rPr>
              <a:t>See it.</a:t>
            </a:r>
            <a:r>
              <a:rPr lang="en-US" dirty="0"/>
              <a:t> assess target and current state.</a:t>
            </a:r>
          </a:p>
        </p:txBody>
      </p:sp>
    </p:spTree>
    <p:extLst>
      <p:ext uri="{BB962C8B-B14F-4D97-AF65-F5344CB8AC3E}">
        <p14:creationId xmlns:p14="http://schemas.microsoft.com/office/powerpoint/2010/main" val="4124225988"/>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13744</TotalTime>
  <Words>2603</Words>
  <Application>Microsoft Macintosh PowerPoint</Application>
  <PresentationFormat>Widescreen</PresentationFormat>
  <Paragraphs>356</Paragraphs>
  <Slides>30</Slides>
  <Notes>27</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30</vt:i4>
      </vt:variant>
    </vt:vector>
  </HeadingPairs>
  <TitlesOfParts>
    <vt:vector size="44" baseType="lpstr">
      <vt:lpstr>ＭＳ Ｐゴシック</vt:lpstr>
      <vt:lpstr>Apple Chancery</vt:lpstr>
      <vt:lpstr>Arial</vt:lpstr>
      <vt:lpstr>Calibri</vt:lpstr>
      <vt:lpstr>Calibri Light</vt:lpstr>
      <vt:lpstr>Cambria</vt:lpstr>
      <vt:lpstr>Helvetica</vt:lpstr>
      <vt:lpstr>Helvetica Neue Custom</vt:lpstr>
      <vt:lpstr>Osaka</vt:lpstr>
      <vt:lpstr>Roboto</vt:lpstr>
      <vt:lpstr>Segoe Print</vt:lpstr>
      <vt:lpstr>Source Serif Pro</vt:lpstr>
      <vt:lpstr>Wingdings</vt:lpstr>
      <vt:lpstr>Office Theme</vt:lpstr>
      <vt:lpstr>Say YES to CreAtive Cybersecurity  See, Say, and Do. Together.</vt:lpstr>
      <vt:lpstr>Burson Clan - Summer 2018</vt:lpstr>
      <vt:lpstr>Session Objectives</vt:lpstr>
      <vt:lpstr>PowerPoint Presentation</vt:lpstr>
      <vt:lpstr>See: the job</vt:lpstr>
      <vt:lpstr>See: you.</vt:lpstr>
      <vt:lpstr>Finding Flow</vt:lpstr>
      <vt:lpstr>See it. framework &amp; strategy.</vt:lpstr>
      <vt:lpstr>See it. assess target and current state.</vt:lpstr>
      <vt:lpstr>Example:  A Vintage  Circus was my Vision  for our 2018 October  Tent Event</vt:lpstr>
      <vt:lpstr>Say it. build a team. it takes work.</vt:lpstr>
      <vt:lpstr>Say it. be creative to resolve conflict.</vt:lpstr>
      <vt:lpstr>PowerPoint Presentation</vt:lpstr>
      <vt:lpstr>Example: Product of positive conflict</vt:lpstr>
      <vt:lpstr>Example: Engaging Others</vt:lpstr>
      <vt:lpstr>PowerPoint Presentation</vt:lpstr>
      <vt:lpstr>PowerPoint Presentation</vt:lpstr>
      <vt:lpstr>Do it. puzzle it out.</vt:lpstr>
      <vt:lpstr>Brainstorm 3 scenarios.</vt:lpstr>
      <vt:lpstr>PowerPoint Presentation</vt:lpstr>
      <vt:lpstr>Do it. many layers. better security.</vt:lpstr>
      <vt:lpstr>Example: Layered Security</vt:lpstr>
      <vt:lpstr>measuring</vt:lpstr>
      <vt:lpstr>Your favorite creative examples?</vt:lpstr>
      <vt:lpstr>PowerPoint Presentation</vt:lpstr>
      <vt:lpstr>Pacman Fever</vt:lpstr>
      <vt:lpstr>Do it. game plan. </vt:lpstr>
      <vt:lpstr>session evaluation</vt:lpstr>
      <vt:lpstr>PowerPoint Presentation</vt:lpstr>
      <vt:lpstr>free resources</vt:lpstr>
    </vt:vector>
  </TitlesOfParts>
  <Company/>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Say YES to Creative Cybersecurity  See, Say, and Do. Together</dc:title>
  <dc:creator>Powell-Burson, Erika</dc:creator>
  <cp:lastModifiedBy>Powell-Burson, Erika</cp:lastModifiedBy>
  <cp:revision>129</cp:revision>
  <dcterms:created xsi:type="dcterms:W3CDTF">2019-05-02T19:55:40Z</dcterms:created>
  <dcterms:modified xsi:type="dcterms:W3CDTF">2019-05-13T06:02:33Z</dcterms:modified>
</cp:coreProperties>
</file>