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78" r:id="rId4"/>
    <p:sldId id="277" r:id="rId5"/>
    <p:sldId id="257" r:id="rId6"/>
    <p:sldId id="258" r:id="rId7"/>
    <p:sldId id="259" r:id="rId8"/>
    <p:sldId id="260" r:id="rId9"/>
    <p:sldId id="261" r:id="rId10"/>
    <p:sldId id="270" r:id="rId11"/>
    <p:sldId id="262" r:id="rId12"/>
    <p:sldId id="271" r:id="rId13"/>
    <p:sldId id="263" r:id="rId14"/>
    <p:sldId id="264" r:id="rId15"/>
    <p:sldId id="266" r:id="rId16"/>
    <p:sldId id="265" r:id="rId17"/>
    <p:sldId id="267" r:id="rId18"/>
    <p:sldId id="268" r:id="rId19"/>
    <p:sldId id="269" r:id="rId20"/>
    <p:sldId id="280" r:id="rId21"/>
    <p:sldId id="273" r:id="rId22"/>
    <p:sldId id="274" r:id="rId23"/>
    <p:sldId id="275" r:id="rId24"/>
    <p:sldId id="279" r:id="rId25"/>
    <p:sldId id="283" r:id="rId26"/>
    <p:sldId id="284" r:id="rId27"/>
    <p:sldId id="286" r:id="rId28"/>
    <p:sldId id="285" r:id="rId29"/>
    <p:sldId id="287" r:id="rId30"/>
    <p:sldId id="281"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06" d="100"/>
          <a:sy n="106" d="100"/>
        </p:scale>
        <p:origin x="7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5/9/2019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7"/>
          <p:cNvSpPr>
            <a:spLocks noGrp="1"/>
          </p:cNvSpPr>
          <p:nvPr>
            <p:ph type="title"/>
          </p:nvPr>
        </p:nvSpPr>
        <p:spPr>
          <a:xfrm>
            <a:off x="502654" y="2285134"/>
            <a:ext cx="11256607" cy="1331495"/>
          </a:xfrm>
          <a:prstGeom prst="rect">
            <a:avLst/>
          </a:prstGeom>
        </p:spPr>
        <p:txBody>
          <a:bodyPr vert="horz" anchor="ctr"/>
          <a:lstStyle>
            <a:lvl1pPr algn="ctr">
              <a:defRPr baseline="0">
                <a:ln>
                  <a:noFill/>
                </a:ln>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63060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61012" y="249665"/>
            <a:ext cx="8493065" cy="3276129"/>
          </a:xfrm>
          <a:prstGeom prst="rect">
            <a:avLst/>
          </a:prstGeom>
        </p:spPr>
        <p:txBody>
          <a:bodyPr vert="horz" anchor="ctr"/>
          <a:lstStyle>
            <a:lvl1pPr algn="l">
              <a:defRPr baseline="0">
                <a:ln>
                  <a:noFill/>
                </a:ln>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5053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223723" y="1618013"/>
            <a:ext cx="8919412" cy="4106779"/>
          </a:xfrm>
          <a:prstGeom prst="rect">
            <a:avLst/>
          </a:prstGeom>
        </p:spPr>
        <p:txBody>
          <a:bodyPr vert="horz"/>
          <a:lstStyle>
            <a:lvl1pPr marL="457189" indent="-457189">
              <a:buClr>
                <a:srgbClr val="A32035"/>
              </a:buClr>
              <a:buFont typeface="Arial" panose="020B0604020202020204" pitchFamily="34" charset="0"/>
              <a:buChar char="•"/>
              <a:defRPr baseline="0">
                <a:solidFill>
                  <a:schemeClr val="tx1">
                    <a:lumMod val="85000"/>
                    <a:lumOff val="15000"/>
                  </a:schemeClr>
                </a:solidFill>
              </a:defRPr>
            </a:lvl1pPr>
            <a:lvl2pPr marL="990575" indent="-380990">
              <a:buClr>
                <a:srgbClr val="A32035"/>
              </a:buClr>
              <a:buFont typeface="Arial" panose="020B0604020202020204" pitchFamily="34" charset="0"/>
              <a:buChar char="•"/>
              <a:defRPr baseline="0">
                <a:solidFill>
                  <a:schemeClr val="tx1">
                    <a:lumMod val="85000"/>
                    <a:lumOff val="15000"/>
                  </a:schemeClr>
                </a:solidFill>
              </a:defRPr>
            </a:lvl2pPr>
            <a:lvl3pPr marL="1523962" indent="-304792">
              <a:buClr>
                <a:srgbClr val="A32035"/>
              </a:buClr>
              <a:buFont typeface="Arial" panose="020B0604020202020204" pitchFamily="34" charset="0"/>
              <a:buChar char="•"/>
              <a:defRPr baseline="0">
                <a:solidFill>
                  <a:schemeClr val="tx1">
                    <a:lumMod val="85000"/>
                    <a:lumOff val="15000"/>
                  </a:schemeClr>
                </a:solidFill>
              </a:defRPr>
            </a:lvl3pPr>
            <a:lvl4pPr marL="2133547" indent="-304792">
              <a:buClr>
                <a:srgbClr val="A32035"/>
              </a:buClr>
              <a:buFont typeface="Arial" panose="020B0604020202020204" pitchFamily="34" charset="0"/>
              <a:buChar char="•"/>
              <a:defRPr baseline="0">
                <a:solidFill>
                  <a:schemeClr val="tx1">
                    <a:lumMod val="85000"/>
                    <a:lumOff val="15000"/>
                  </a:schemeClr>
                </a:solidFill>
              </a:defRPr>
            </a:lvl4pPr>
            <a:lvl5pPr marL="2743131" indent="-304792">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223722" y="283048"/>
            <a:ext cx="8919413" cy="1147011"/>
          </a:xfrm>
          <a:prstGeom prst="rect">
            <a:avLst/>
          </a:prstGeom>
        </p:spPr>
        <p:txBody>
          <a:bodyPr vert="horz"/>
          <a:lstStyle>
            <a:lvl1pPr algn="l">
              <a:defRPr sz="5333"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2039229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57341" y="1650965"/>
            <a:ext cx="10876548" cy="4106779"/>
          </a:xfrm>
          <a:prstGeom prst="rect">
            <a:avLst/>
          </a:prstGeom>
        </p:spPr>
        <p:txBody>
          <a:bodyPr vert="horz"/>
          <a:lstStyle>
            <a:lvl1pPr marL="457189" indent="-457189">
              <a:buClr>
                <a:srgbClr val="A32035"/>
              </a:buClr>
              <a:buFont typeface="Arial" panose="020B0604020202020204" pitchFamily="34" charset="0"/>
              <a:buChar char="•"/>
              <a:defRPr baseline="0">
                <a:solidFill>
                  <a:schemeClr val="tx1">
                    <a:lumMod val="85000"/>
                    <a:lumOff val="15000"/>
                  </a:schemeClr>
                </a:solidFill>
              </a:defRPr>
            </a:lvl1pPr>
            <a:lvl2pPr marL="990575" indent="-380990">
              <a:buClr>
                <a:srgbClr val="A32035"/>
              </a:buClr>
              <a:buFont typeface="Arial" panose="020B0604020202020204" pitchFamily="34" charset="0"/>
              <a:buChar char="•"/>
              <a:defRPr baseline="0">
                <a:solidFill>
                  <a:schemeClr val="tx1">
                    <a:lumMod val="85000"/>
                    <a:lumOff val="15000"/>
                  </a:schemeClr>
                </a:solidFill>
              </a:defRPr>
            </a:lvl2pPr>
            <a:lvl3pPr marL="1523962" indent="-304792">
              <a:buClr>
                <a:srgbClr val="A32035"/>
              </a:buClr>
              <a:buFont typeface="Arial" panose="020B0604020202020204" pitchFamily="34" charset="0"/>
              <a:buChar char="•"/>
              <a:defRPr baseline="0">
                <a:solidFill>
                  <a:schemeClr val="tx1">
                    <a:lumMod val="85000"/>
                    <a:lumOff val="15000"/>
                  </a:schemeClr>
                </a:solidFill>
              </a:defRPr>
            </a:lvl3pPr>
            <a:lvl4pPr marL="2133547" indent="-304792">
              <a:buClr>
                <a:srgbClr val="A32035"/>
              </a:buClr>
              <a:buFont typeface="Arial" panose="020B0604020202020204" pitchFamily="34" charset="0"/>
              <a:buChar char="•"/>
              <a:defRPr baseline="0">
                <a:solidFill>
                  <a:schemeClr val="tx1">
                    <a:lumMod val="85000"/>
                    <a:lumOff val="15000"/>
                  </a:schemeClr>
                </a:solidFill>
              </a:defRPr>
            </a:lvl4pPr>
            <a:lvl5pPr marL="2743131" indent="-304792">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157340" y="315999"/>
            <a:ext cx="10876549" cy="1147011"/>
          </a:xfrm>
          <a:prstGeom prst="rect">
            <a:avLst/>
          </a:prstGeom>
        </p:spPr>
        <p:txBody>
          <a:bodyPr vert="horz"/>
          <a:lstStyle>
            <a:lvl1pPr algn="l">
              <a:defRPr sz="5333"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556217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245688" y="1497190"/>
            <a:ext cx="11704669" cy="4521923"/>
          </a:xfrm>
          <a:prstGeom prst="rect">
            <a:avLst/>
          </a:prstGeom>
        </p:spPr>
        <p:txBody>
          <a:bodyPr vert="horz"/>
          <a:lstStyle>
            <a:lvl1pPr marL="457189" indent="-457189">
              <a:buClr>
                <a:srgbClr val="A32035"/>
              </a:buClr>
              <a:buFont typeface="Arial" panose="020B0604020202020204" pitchFamily="34" charset="0"/>
              <a:buChar char="•"/>
              <a:defRPr baseline="0">
                <a:solidFill>
                  <a:schemeClr val="tx1">
                    <a:lumMod val="85000"/>
                    <a:lumOff val="15000"/>
                  </a:schemeClr>
                </a:solidFill>
              </a:defRPr>
            </a:lvl1pPr>
            <a:lvl2pPr marL="990575" indent="-380990">
              <a:buClr>
                <a:srgbClr val="A32035"/>
              </a:buClr>
              <a:buFont typeface="Arial" panose="020B0604020202020204" pitchFamily="34" charset="0"/>
              <a:buChar char="•"/>
              <a:defRPr baseline="0">
                <a:solidFill>
                  <a:schemeClr val="tx1">
                    <a:lumMod val="85000"/>
                    <a:lumOff val="15000"/>
                  </a:schemeClr>
                </a:solidFill>
              </a:defRPr>
            </a:lvl2pPr>
            <a:lvl3pPr marL="1523962" indent="-304792">
              <a:buClr>
                <a:srgbClr val="A32035"/>
              </a:buClr>
              <a:buFont typeface="Arial" panose="020B0604020202020204" pitchFamily="34" charset="0"/>
              <a:buChar char="•"/>
              <a:defRPr baseline="0">
                <a:solidFill>
                  <a:schemeClr val="tx1">
                    <a:lumMod val="85000"/>
                    <a:lumOff val="15000"/>
                  </a:schemeClr>
                </a:solidFill>
              </a:defRPr>
            </a:lvl3pPr>
            <a:lvl4pPr marL="2133547" indent="-304792">
              <a:buClr>
                <a:srgbClr val="A32035"/>
              </a:buClr>
              <a:buFont typeface="Arial" panose="020B0604020202020204" pitchFamily="34" charset="0"/>
              <a:buChar char="•"/>
              <a:defRPr baseline="0">
                <a:solidFill>
                  <a:schemeClr val="tx1">
                    <a:lumMod val="85000"/>
                    <a:lumOff val="15000"/>
                  </a:schemeClr>
                </a:solidFill>
              </a:defRPr>
            </a:lvl4pPr>
            <a:lvl5pPr marL="2743131" indent="-304792">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5"/>
          <p:cNvSpPr>
            <a:spLocks noGrp="1"/>
          </p:cNvSpPr>
          <p:nvPr>
            <p:ph type="title"/>
          </p:nvPr>
        </p:nvSpPr>
        <p:spPr>
          <a:xfrm>
            <a:off x="245688" y="228128"/>
            <a:ext cx="11704669" cy="1147011"/>
          </a:xfrm>
          <a:prstGeom prst="rect">
            <a:avLst/>
          </a:prstGeom>
        </p:spPr>
        <p:txBody>
          <a:bodyPr vert="horz"/>
          <a:lstStyle>
            <a:lvl1pPr algn="l">
              <a:defRPr sz="5333"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387241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5/9/2019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449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code.vt.edu/sthuff/hoist" TargetMode="External"/><Relationship Id="rId2" Type="http://schemas.openxmlformats.org/officeDocument/2006/relationships/hyperlink" Target="https://code.vt.edu/sthuff/fei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14" y="2733709"/>
            <a:ext cx="8682942" cy="1373070"/>
          </a:xfrm>
        </p:spPr>
        <p:txBody>
          <a:bodyPr/>
          <a:lstStyle/>
          <a:p>
            <a:r>
              <a:rPr lang="en-US" sz="5200" dirty="0" smtClean="0"/>
              <a:t>Automating IT Security</a:t>
            </a:r>
            <a:endParaRPr lang="en-US" sz="5200" dirty="0"/>
          </a:p>
        </p:txBody>
      </p:sp>
      <p:sp>
        <p:nvSpPr>
          <p:cNvPr id="3" name="Subtitle 2"/>
          <p:cNvSpPr>
            <a:spLocks noGrp="1"/>
          </p:cNvSpPr>
          <p:nvPr>
            <p:ph type="subTitle" idx="1"/>
          </p:nvPr>
        </p:nvSpPr>
        <p:spPr/>
        <p:txBody>
          <a:bodyPr>
            <a:normAutofit fontScale="92500" lnSpcReduction="20000"/>
          </a:bodyPr>
          <a:lstStyle/>
          <a:p>
            <a:r>
              <a:rPr lang="en-US" sz="2800" dirty="0" smtClean="0"/>
              <a:t>Letting Security Analysts Be Analysts</a:t>
            </a:r>
          </a:p>
          <a:p>
            <a:endParaRPr lang="en-US" dirty="0"/>
          </a:p>
          <a:p>
            <a:r>
              <a:rPr lang="en-US" dirty="0" smtClean="0"/>
              <a:t>By Steve Huff</a:t>
            </a:r>
            <a:endParaRPr lang="en-US" dirty="0"/>
          </a:p>
        </p:txBody>
      </p:sp>
    </p:spTree>
    <p:extLst>
      <p:ext uri="{BB962C8B-B14F-4D97-AF65-F5344CB8AC3E}">
        <p14:creationId xmlns:p14="http://schemas.microsoft.com/office/powerpoint/2010/main" val="230610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8391072" cy="6858000"/>
          </a:xfrm>
        </p:spPr>
      </p:pic>
      <p:sp>
        <p:nvSpPr>
          <p:cNvPr id="5" name="Text Placeholder 4"/>
          <p:cNvSpPr>
            <a:spLocks noGrp="1"/>
          </p:cNvSpPr>
          <p:nvPr>
            <p:ph type="body" sz="half" idx="2"/>
          </p:nvPr>
        </p:nvSpPr>
        <p:spPr>
          <a:xfrm>
            <a:off x="8391071" y="5300149"/>
            <a:ext cx="1903109" cy="502255"/>
          </a:xfrm>
        </p:spPr>
        <p:txBody>
          <a:bodyPr>
            <a:normAutofit lnSpcReduction="10000"/>
          </a:bodyPr>
          <a:lstStyle/>
          <a:p>
            <a:r>
              <a:rPr lang="en-US" dirty="0" smtClean="0"/>
              <a:t>Scan and Report Status</a:t>
            </a:r>
            <a:endParaRPr lang="en-US" dirty="0"/>
          </a:p>
        </p:txBody>
      </p:sp>
      <p:sp>
        <p:nvSpPr>
          <p:cNvPr id="2" name="Title 1"/>
          <p:cNvSpPr>
            <a:spLocks noGrp="1"/>
          </p:cNvSpPr>
          <p:nvPr>
            <p:ph type="title"/>
          </p:nvPr>
        </p:nvSpPr>
        <p:spPr>
          <a:xfrm>
            <a:off x="8391072" y="4711615"/>
            <a:ext cx="1903108" cy="588535"/>
          </a:xfrm>
        </p:spPr>
        <p:txBody>
          <a:bodyPr/>
          <a:lstStyle/>
          <a:p>
            <a:r>
              <a:rPr lang="en-US" dirty="0" smtClean="0"/>
              <a:t>HOIST</a:t>
            </a:r>
            <a:endParaRPr lang="en-US" dirty="0"/>
          </a:p>
        </p:txBody>
      </p:sp>
    </p:spTree>
    <p:extLst>
      <p:ext uri="{BB962C8B-B14F-4D97-AF65-F5344CB8AC3E}">
        <p14:creationId xmlns:p14="http://schemas.microsoft.com/office/powerpoint/2010/main" val="248229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7302576" cy="6858000"/>
          </a:xfrm>
        </p:spPr>
      </p:pic>
      <p:sp>
        <p:nvSpPr>
          <p:cNvPr id="5" name="Text Placeholder 4"/>
          <p:cNvSpPr>
            <a:spLocks noGrp="1"/>
          </p:cNvSpPr>
          <p:nvPr>
            <p:ph type="body" sz="half" idx="2"/>
          </p:nvPr>
        </p:nvSpPr>
        <p:spPr>
          <a:xfrm>
            <a:off x="7313462" y="5289263"/>
            <a:ext cx="1903109" cy="502255"/>
          </a:xfrm>
        </p:spPr>
        <p:txBody>
          <a:bodyPr>
            <a:normAutofit/>
          </a:bodyPr>
          <a:lstStyle/>
          <a:p>
            <a:r>
              <a:rPr lang="en-US" dirty="0" smtClean="0"/>
              <a:t>Scan Scheduling</a:t>
            </a:r>
            <a:endParaRPr lang="en-US" dirty="0"/>
          </a:p>
        </p:txBody>
      </p:sp>
      <p:sp>
        <p:nvSpPr>
          <p:cNvPr id="2" name="Title 1"/>
          <p:cNvSpPr>
            <a:spLocks noGrp="1"/>
          </p:cNvSpPr>
          <p:nvPr>
            <p:ph type="title"/>
          </p:nvPr>
        </p:nvSpPr>
        <p:spPr>
          <a:xfrm>
            <a:off x="7313463" y="4700729"/>
            <a:ext cx="1903108" cy="588535"/>
          </a:xfrm>
        </p:spPr>
        <p:txBody>
          <a:bodyPr/>
          <a:lstStyle/>
          <a:p>
            <a:r>
              <a:rPr lang="en-US" dirty="0" smtClean="0"/>
              <a:t>HOIST</a:t>
            </a:r>
            <a:endParaRPr lang="en-US" dirty="0"/>
          </a:p>
        </p:txBody>
      </p:sp>
    </p:spTree>
    <p:extLst>
      <p:ext uri="{BB962C8B-B14F-4D97-AF65-F5344CB8AC3E}">
        <p14:creationId xmlns:p14="http://schemas.microsoft.com/office/powerpoint/2010/main" val="99468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7257926" cy="6858000"/>
          </a:xfrm>
        </p:spPr>
      </p:pic>
      <p:sp>
        <p:nvSpPr>
          <p:cNvPr id="5" name="Text Placeholder 4"/>
          <p:cNvSpPr>
            <a:spLocks noGrp="1"/>
          </p:cNvSpPr>
          <p:nvPr>
            <p:ph type="body" sz="half" idx="2"/>
          </p:nvPr>
        </p:nvSpPr>
        <p:spPr>
          <a:xfrm>
            <a:off x="7257927" y="5300149"/>
            <a:ext cx="3036254" cy="502255"/>
          </a:xfrm>
        </p:spPr>
        <p:txBody>
          <a:bodyPr>
            <a:normAutofit/>
          </a:bodyPr>
          <a:lstStyle/>
          <a:p>
            <a:r>
              <a:rPr lang="en-US" dirty="0" smtClean="0"/>
              <a:t>Scan Details</a:t>
            </a:r>
            <a:endParaRPr lang="en-US" dirty="0"/>
          </a:p>
        </p:txBody>
      </p:sp>
      <p:sp>
        <p:nvSpPr>
          <p:cNvPr id="2" name="Title 1"/>
          <p:cNvSpPr>
            <a:spLocks noGrp="1"/>
          </p:cNvSpPr>
          <p:nvPr>
            <p:ph type="title"/>
          </p:nvPr>
        </p:nvSpPr>
        <p:spPr>
          <a:xfrm>
            <a:off x="7257927" y="4711615"/>
            <a:ext cx="3036254" cy="588535"/>
          </a:xfrm>
        </p:spPr>
        <p:txBody>
          <a:bodyPr/>
          <a:lstStyle/>
          <a:p>
            <a:r>
              <a:rPr lang="en-US" dirty="0" smtClean="0"/>
              <a:t>HOIST</a:t>
            </a:r>
            <a:endParaRPr lang="en-US" dirty="0"/>
          </a:p>
        </p:txBody>
      </p:sp>
    </p:spTree>
    <p:extLst>
      <p:ext uri="{BB962C8B-B14F-4D97-AF65-F5344CB8AC3E}">
        <p14:creationId xmlns:p14="http://schemas.microsoft.com/office/powerpoint/2010/main" val="351619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3190" y="9053"/>
            <a:ext cx="6138018" cy="6858000"/>
          </a:xfrm>
        </p:spPr>
      </p:pic>
      <p:sp>
        <p:nvSpPr>
          <p:cNvPr id="5" name="Text Placeholder 4"/>
          <p:cNvSpPr>
            <a:spLocks noGrp="1"/>
          </p:cNvSpPr>
          <p:nvPr>
            <p:ph type="body" sz="half" idx="2"/>
          </p:nvPr>
        </p:nvSpPr>
        <p:spPr>
          <a:xfrm>
            <a:off x="6044829" y="5300149"/>
            <a:ext cx="4249351" cy="502255"/>
          </a:xfrm>
        </p:spPr>
        <p:txBody>
          <a:bodyPr>
            <a:normAutofit lnSpcReduction="10000"/>
          </a:bodyPr>
          <a:lstStyle/>
          <a:p>
            <a:r>
              <a:rPr lang="en-US" dirty="0" smtClean="0"/>
              <a:t>Service-Now Requested Item</a:t>
            </a:r>
            <a:br>
              <a:rPr lang="en-US" dirty="0" smtClean="0"/>
            </a:br>
            <a:r>
              <a:rPr lang="en-US" dirty="0" smtClean="0"/>
              <a:t>and Google Drive Links</a:t>
            </a:r>
            <a:endParaRPr lang="en-US" dirty="0"/>
          </a:p>
        </p:txBody>
      </p:sp>
      <p:sp>
        <p:nvSpPr>
          <p:cNvPr id="2" name="Title 1"/>
          <p:cNvSpPr>
            <a:spLocks noGrp="1"/>
          </p:cNvSpPr>
          <p:nvPr>
            <p:ph type="title"/>
          </p:nvPr>
        </p:nvSpPr>
        <p:spPr>
          <a:xfrm>
            <a:off x="6044829" y="4711615"/>
            <a:ext cx="4249351" cy="588535"/>
          </a:xfrm>
        </p:spPr>
        <p:txBody>
          <a:bodyPr/>
          <a:lstStyle/>
          <a:p>
            <a:r>
              <a:rPr lang="en-US" dirty="0" smtClean="0"/>
              <a:t>HOIST</a:t>
            </a:r>
            <a:endParaRPr lang="en-US" dirty="0"/>
          </a:p>
        </p:txBody>
      </p:sp>
    </p:spTree>
    <p:extLst>
      <p:ext uri="{BB962C8B-B14F-4D97-AF65-F5344CB8AC3E}">
        <p14:creationId xmlns:p14="http://schemas.microsoft.com/office/powerpoint/2010/main" val="258859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925285"/>
            <a:ext cx="7476437" cy="4711614"/>
          </a:xfrm>
          <a:effectLst>
            <a:outerShdw blurRad="50800" dist="38100" dir="18900000" algn="bl" rotWithShape="0">
              <a:prstClr val="black">
                <a:alpha val="40000"/>
              </a:prstClr>
            </a:outerShdw>
          </a:effectLst>
        </p:spPr>
      </p:pic>
      <p:sp>
        <p:nvSpPr>
          <p:cNvPr id="5" name="Text Placeholder 4"/>
          <p:cNvSpPr>
            <a:spLocks noGrp="1"/>
          </p:cNvSpPr>
          <p:nvPr>
            <p:ph type="body" sz="half" idx="2"/>
          </p:nvPr>
        </p:nvSpPr>
        <p:spPr>
          <a:xfrm>
            <a:off x="7511138" y="5300149"/>
            <a:ext cx="2946323" cy="502255"/>
          </a:xfrm>
        </p:spPr>
        <p:txBody>
          <a:bodyPr>
            <a:normAutofit lnSpcReduction="10000"/>
          </a:bodyPr>
          <a:lstStyle/>
          <a:p>
            <a:r>
              <a:rPr lang="en-US" dirty="0" smtClean="0"/>
              <a:t>Google Team Drive Repository </a:t>
            </a:r>
            <a:br>
              <a:rPr lang="en-US" dirty="0" smtClean="0"/>
            </a:br>
            <a:r>
              <a:rPr lang="en-US" dirty="0" smtClean="0"/>
              <a:t>with user-specific permissions</a:t>
            </a:r>
          </a:p>
        </p:txBody>
      </p:sp>
      <p:sp>
        <p:nvSpPr>
          <p:cNvPr id="2" name="Title 1"/>
          <p:cNvSpPr>
            <a:spLocks noGrp="1"/>
          </p:cNvSpPr>
          <p:nvPr>
            <p:ph type="title"/>
          </p:nvPr>
        </p:nvSpPr>
        <p:spPr>
          <a:xfrm>
            <a:off x="7511138" y="4711614"/>
            <a:ext cx="2358494" cy="588535"/>
          </a:xfrm>
        </p:spPr>
        <p:txBody>
          <a:bodyPr/>
          <a:lstStyle/>
          <a:p>
            <a:r>
              <a:rPr lang="en-US" dirty="0" smtClean="0"/>
              <a:t>HOIST</a:t>
            </a:r>
            <a:endParaRPr lang="en-US" dirty="0"/>
          </a:p>
        </p:txBody>
      </p:sp>
    </p:spTree>
    <p:extLst>
      <p:ext uri="{BB962C8B-B14F-4D97-AF65-F5344CB8AC3E}">
        <p14:creationId xmlns:p14="http://schemas.microsoft.com/office/powerpoint/2010/main" val="373803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 – Credential Reset Incident Tool</a:t>
            </a:r>
            <a:endParaRPr lang="en-US" dirty="0"/>
          </a:p>
        </p:txBody>
      </p:sp>
      <p:sp>
        <p:nvSpPr>
          <p:cNvPr id="3" name="Content Placeholder 2"/>
          <p:cNvSpPr>
            <a:spLocks noGrp="1"/>
          </p:cNvSpPr>
          <p:nvPr>
            <p:ph idx="1"/>
          </p:nvPr>
        </p:nvSpPr>
        <p:spPr>
          <a:xfrm>
            <a:off x="680321" y="2336873"/>
            <a:ext cx="10537178" cy="4076806"/>
          </a:xfrm>
        </p:spPr>
        <p:txBody>
          <a:bodyPr>
            <a:normAutofit fontScale="85000" lnSpcReduction="20000"/>
          </a:bodyPr>
          <a:lstStyle/>
          <a:p>
            <a:r>
              <a:rPr lang="en-US" dirty="0" smtClean="0"/>
              <a:t>Arose </a:t>
            </a:r>
            <a:r>
              <a:rPr lang="en-US" dirty="0"/>
              <a:t>out of the need to standardize </a:t>
            </a:r>
            <a:r>
              <a:rPr lang="en-US" dirty="0" smtClean="0"/>
              <a:t>and streamline the procedures </a:t>
            </a:r>
            <a:r>
              <a:rPr lang="en-US" dirty="0"/>
              <a:t>for </a:t>
            </a:r>
            <a:r>
              <a:rPr lang="en-US" dirty="0" smtClean="0"/>
              <a:t>credential </a:t>
            </a:r>
            <a:r>
              <a:rPr lang="en-US" dirty="0"/>
              <a:t>resets </a:t>
            </a:r>
            <a:r>
              <a:rPr lang="en-US" dirty="0" smtClean="0"/>
              <a:t>following a credential </a:t>
            </a:r>
            <a:r>
              <a:rPr lang="en-US" dirty="0"/>
              <a:t>compromise </a:t>
            </a:r>
            <a:r>
              <a:rPr lang="en-US" dirty="0" smtClean="0"/>
              <a:t>and improve communication across all involved departments (ITSO, Call Center, NI&amp;S)</a:t>
            </a:r>
            <a:r>
              <a:rPr lang="en-US" dirty="0"/>
              <a:t/>
            </a:r>
            <a:br>
              <a:rPr lang="en-US" dirty="0"/>
            </a:br>
            <a:endParaRPr lang="en-US" dirty="0"/>
          </a:p>
          <a:p>
            <a:r>
              <a:rPr lang="en-US" dirty="0" smtClean="0"/>
              <a:t>Automates submission of Compromised Credential Reset Incidents into Service-Now</a:t>
            </a:r>
            <a:br>
              <a:rPr lang="en-US" dirty="0" smtClean="0"/>
            </a:br>
            <a:endParaRPr lang="en-US" dirty="0" smtClean="0"/>
          </a:p>
          <a:p>
            <a:r>
              <a:rPr lang="en-US" dirty="0" smtClean="0"/>
              <a:t>Provides a Standard </a:t>
            </a:r>
            <a:r>
              <a:rPr lang="en-US" dirty="0"/>
              <a:t>Operating Procedure (SOP) checklist within the incident Work Notes to ensure proper completion of the </a:t>
            </a:r>
            <a:r>
              <a:rPr lang="en-US" dirty="0" smtClean="0"/>
              <a:t>incident</a:t>
            </a:r>
            <a:br>
              <a:rPr lang="en-US" dirty="0" smtClean="0"/>
            </a:br>
            <a:endParaRPr lang="en-US" dirty="0" smtClean="0"/>
          </a:p>
          <a:p>
            <a:r>
              <a:rPr lang="en-US" dirty="0"/>
              <a:t>The development </a:t>
            </a:r>
            <a:r>
              <a:rPr lang="en-US" dirty="0" smtClean="0"/>
              <a:t>version of CRIT </a:t>
            </a:r>
            <a:r>
              <a:rPr lang="en-US" dirty="0"/>
              <a:t>has already helped </a:t>
            </a:r>
            <a:r>
              <a:rPr lang="en-US" dirty="0" smtClean="0"/>
              <a:t>draft consistent </a:t>
            </a:r>
            <a:r>
              <a:rPr lang="en-US" dirty="0"/>
              <a:t>and efficient responses to a </a:t>
            </a:r>
            <a:r>
              <a:rPr lang="en-US" dirty="0" smtClean="0"/>
              <a:t>number of compromised account incidents </a:t>
            </a:r>
            <a:r>
              <a:rPr lang="en-US" dirty="0"/>
              <a:t>despite not yet reaching production </a:t>
            </a:r>
            <a:r>
              <a:rPr lang="en-US" dirty="0" smtClean="0"/>
              <a:t>status</a:t>
            </a:r>
            <a:br>
              <a:rPr lang="en-US" dirty="0" smtClean="0"/>
            </a:br>
            <a:endParaRPr lang="en-US" dirty="0" smtClean="0"/>
          </a:p>
          <a:p>
            <a:r>
              <a:rPr lang="en-US" dirty="0"/>
              <a:t>Includes CAS/Login </a:t>
            </a:r>
            <a:r>
              <a:rPr lang="en-US" dirty="0" smtClean="0"/>
              <a:t>protection and </a:t>
            </a:r>
            <a:r>
              <a:rPr lang="en-US" dirty="0"/>
              <a:t>runs as a Docker container for flexibility (separate production and development instances</a:t>
            </a:r>
            <a:r>
              <a:rPr lang="en-US" dirty="0" smtClean="0"/>
              <a:t>)</a:t>
            </a:r>
            <a:endParaRPr lang="en-US" dirty="0"/>
          </a:p>
        </p:txBody>
      </p:sp>
    </p:spTree>
    <p:extLst>
      <p:ext uri="{BB962C8B-B14F-4D97-AF65-F5344CB8AC3E}">
        <p14:creationId xmlns:p14="http://schemas.microsoft.com/office/powerpoint/2010/main" val="55766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6198878" cy="6858000"/>
          </a:xfrm>
        </p:spPr>
      </p:pic>
      <p:sp>
        <p:nvSpPr>
          <p:cNvPr id="5" name="Text Placeholder 4"/>
          <p:cNvSpPr>
            <a:spLocks noGrp="1"/>
          </p:cNvSpPr>
          <p:nvPr>
            <p:ph type="body" sz="half" idx="2"/>
          </p:nvPr>
        </p:nvSpPr>
        <p:spPr>
          <a:xfrm>
            <a:off x="6203039" y="5300149"/>
            <a:ext cx="2396675" cy="502255"/>
          </a:xfrm>
        </p:spPr>
        <p:txBody>
          <a:bodyPr>
            <a:normAutofit/>
          </a:bodyPr>
          <a:lstStyle/>
          <a:p>
            <a:r>
              <a:rPr lang="en-US" dirty="0" smtClean="0"/>
              <a:t>Account Reset Selection</a:t>
            </a:r>
            <a:endParaRPr lang="en-US" dirty="0"/>
          </a:p>
        </p:txBody>
      </p:sp>
      <p:sp>
        <p:nvSpPr>
          <p:cNvPr id="2" name="Title 1"/>
          <p:cNvSpPr>
            <a:spLocks noGrp="1"/>
          </p:cNvSpPr>
          <p:nvPr>
            <p:ph type="title"/>
          </p:nvPr>
        </p:nvSpPr>
        <p:spPr>
          <a:xfrm>
            <a:off x="6198878" y="4809587"/>
            <a:ext cx="1903108" cy="588535"/>
          </a:xfrm>
        </p:spPr>
        <p:txBody>
          <a:bodyPr/>
          <a:lstStyle/>
          <a:p>
            <a:r>
              <a:rPr lang="en-US" dirty="0" smtClean="0"/>
              <a:t>CRIT</a:t>
            </a:r>
            <a:endParaRPr lang="en-US" dirty="0"/>
          </a:p>
        </p:txBody>
      </p:sp>
    </p:spTree>
    <p:extLst>
      <p:ext uri="{BB962C8B-B14F-4D97-AF65-F5344CB8AC3E}">
        <p14:creationId xmlns:p14="http://schemas.microsoft.com/office/powerpoint/2010/main" val="386389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80" y="0"/>
            <a:ext cx="7494225" cy="6858000"/>
          </a:xfrm>
        </p:spPr>
      </p:pic>
      <p:sp>
        <p:nvSpPr>
          <p:cNvPr id="5" name="Text Placeholder 4"/>
          <p:cNvSpPr>
            <a:spLocks noGrp="1"/>
          </p:cNvSpPr>
          <p:nvPr>
            <p:ph type="body" sz="half" idx="2"/>
          </p:nvPr>
        </p:nvSpPr>
        <p:spPr>
          <a:xfrm>
            <a:off x="7496305" y="5300149"/>
            <a:ext cx="2703609" cy="502255"/>
          </a:xfrm>
        </p:spPr>
        <p:txBody>
          <a:bodyPr>
            <a:normAutofit/>
          </a:bodyPr>
          <a:lstStyle/>
          <a:p>
            <a:r>
              <a:rPr lang="en-US" dirty="0" smtClean="0"/>
              <a:t>Preview before submission</a:t>
            </a:r>
            <a:endParaRPr lang="en-US" dirty="0"/>
          </a:p>
        </p:txBody>
      </p:sp>
      <p:sp>
        <p:nvSpPr>
          <p:cNvPr id="2" name="Title 1"/>
          <p:cNvSpPr>
            <a:spLocks noGrp="1"/>
          </p:cNvSpPr>
          <p:nvPr>
            <p:ph type="title"/>
          </p:nvPr>
        </p:nvSpPr>
        <p:spPr>
          <a:xfrm>
            <a:off x="7496305" y="4798701"/>
            <a:ext cx="1903108" cy="588535"/>
          </a:xfrm>
        </p:spPr>
        <p:txBody>
          <a:bodyPr/>
          <a:lstStyle/>
          <a:p>
            <a:r>
              <a:rPr lang="en-US" dirty="0" smtClean="0"/>
              <a:t>CRIT</a:t>
            </a:r>
            <a:endParaRPr lang="en-US" dirty="0"/>
          </a:p>
        </p:txBody>
      </p:sp>
    </p:spTree>
    <p:extLst>
      <p:ext uri="{BB962C8B-B14F-4D97-AF65-F5344CB8AC3E}">
        <p14:creationId xmlns:p14="http://schemas.microsoft.com/office/powerpoint/2010/main" val="394756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5819588" cy="6858000"/>
          </a:xfrm>
        </p:spPr>
      </p:pic>
      <p:sp>
        <p:nvSpPr>
          <p:cNvPr id="5" name="Text Placeholder 4"/>
          <p:cNvSpPr>
            <a:spLocks noGrp="1"/>
          </p:cNvSpPr>
          <p:nvPr>
            <p:ph type="body" sz="half" idx="2"/>
          </p:nvPr>
        </p:nvSpPr>
        <p:spPr>
          <a:xfrm>
            <a:off x="5819588" y="5369235"/>
            <a:ext cx="2703609" cy="502255"/>
          </a:xfrm>
        </p:spPr>
        <p:txBody>
          <a:bodyPr>
            <a:normAutofit/>
          </a:bodyPr>
          <a:lstStyle/>
          <a:p>
            <a:r>
              <a:rPr lang="en-US" dirty="0" smtClean="0"/>
              <a:t>Service-Now Incident (DEV)</a:t>
            </a:r>
            <a:endParaRPr lang="en-US" dirty="0"/>
          </a:p>
        </p:txBody>
      </p:sp>
      <p:sp>
        <p:nvSpPr>
          <p:cNvPr id="2" name="Title 1"/>
          <p:cNvSpPr>
            <a:spLocks noGrp="1"/>
          </p:cNvSpPr>
          <p:nvPr>
            <p:ph type="title"/>
          </p:nvPr>
        </p:nvSpPr>
        <p:spPr>
          <a:xfrm>
            <a:off x="5819588" y="4798701"/>
            <a:ext cx="1903108" cy="588535"/>
          </a:xfrm>
        </p:spPr>
        <p:txBody>
          <a:bodyPr/>
          <a:lstStyle/>
          <a:p>
            <a:r>
              <a:rPr lang="en-US" dirty="0" smtClean="0"/>
              <a:t>CRIT</a:t>
            </a:r>
            <a:endParaRPr lang="en-US" dirty="0"/>
          </a:p>
        </p:txBody>
      </p:sp>
    </p:spTree>
    <p:extLst>
      <p:ext uri="{BB962C8B-B14F-4D97-AF65-F5344CB8AC3E}">
        <p14:creationId xmlns:p14="http://schemas.microsoft.com/office/powerpoint/2010/main" val="42580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 – Security Log Incident Creator</a:t>
            </a:r>
            <a:endParaRPr lang="en-US" dirty="0"/>
          </a:p>
        </p:txBody>
      </p:sp>
      <p:sp>
        <p:nvSpPr>
          <p:cNvPr id="3" name="Content Placeholder 2"/>
          <p:cNvSpPr>
            <a:spLocks noGrp="1"/>
          </p:cNvSpPr>
          <p:nvPr>
            <p:ph idx="1"/>
          </p:nvPr>
        </p:nvSpPr>
        <p:spPr>
          <a:xfrm>
            <a:off x="680321" y="2336873"/>
            <a:ext cx="10537178" cy="4076806"/>
          </a:xfrm>
        </p:spPr>
        <p:txBody>
          <a:bodyPr>
            <a:normAutofit fontScale="92500" lnSpcReduction="10000"/>
          </a:bodyPr>
          <a:lstStyle/>
          <a:p>
            <a:r>
              <a:rPr lang="en-US" dirty="0"/>
              <a:t>Integrates </a:t>
            </a:r>
            <a:r>
              <a:rPr lang="en-US" dirty="0" smtClean="0"/>
              <a:t>Bro (</a:t>
            </a:r>
            <a:r>
              <a:rPr lang="en-US" dirty="0" err="1" smtClean="0"/>
              <a:t>Zeek</a:t>
            </a:r>
            <a:r>
              <a:rPr lang="en-US" smtClean="0"/>
              <a:t>), </a:t>
            </a:r>
            <a:r>
              <a:rPr lang="en-US" dirty="0"/>
              <a:t>Service-Now and ITSO’s custom malware database to automate Service-Now Incident creation</a:t>
            </a:r>
          </a:p>
          <a:p>
            <a:pPr marL="0" indent="0">
              <a:buNone/>
            </a:pPr>
            <a:endParaRPr lang="en-US" dirty="0"/>
          </a:p>
          <a:p>
            <a:r>
              <a:rPr lang="en-US" dirty="0"/>
              <a:t>SLIC is still in development.  Its intent is to streamlines tedious, manual data entry processes subject to human error that might take 5-10 minutes into a two-click, 20 second review and confirm procedure</a:t>
            </a:r>
          </a:p>
          <a:p>
            <a:pPr marL="0" indent="0">
              <a:buNone/>
            </a:pPr>
            <a:endParaRPr lang="en-US" dirty="0"/>
          </a:p>
          <a:p>
            <a:r>
              <a:rPr lang="en-US" dirty="0"/>
              <a:t>Adds connective tissue with Service-Now that prevents duplicate Incident </a:t>
            </a:r>
            <a:r>
              <a:rPr lang="en-US" dirty="0" smtClean="0"/>
              <a:t>submissions</a:t>
            </a:r>
            <a:endParaRPr lang="en-US" dirty="0"/>
          </a:p>
          <a:p>
            <a:endParaRPr lang="en-US" dirty="0"/>
          </a:p>
          <a:p>
            <a:r>
              <a:rPr lang="en-US" dirty="0"/>
              <a:t>Includes CAS/Login protection, multi-tiered feature access and runs as a Docker container for flexibility (separate production and development instances)</a:t>
            </a:r>
          </a:p>
        </p:txBody>
      </p:sp>
    </p:spTree>
    <p:extLst>
      <p:ext uri="{BB962C8B-B14F-4D97-AF65-F5344CB8AC3E}">
        <p14:creationId xmlns:p14="http://schemas.microsoft.com/office/powerpoint/2010/main" val="61119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Stock of the Mundane</a:t>
            </a:r>
            <a:endParaRPr lang="en-US" dirty="0"/>
          </a:p>
        </p:txBody>
      </p:sp>
      <p:sp>
        <p:nvSpPr>
          <p:cNvPr id="3" name="Content Placeholder 2"/>
          <p:cNvSpPr>
            <a:spLocks noGrp="1"/>
          </p:cNvSpPr>
          <p:nvPr>
            <p:ph idx="1"/>
          </p:nvPr>
        </p:nvSpPr>
        <p:spPr/>
        <p:txBody>
          <a:bodyPr/>
          <a:lstStyle/>
          <a:p>
            <a:r>
              <a:rPr lang="en-US" dirty="0" smtClean="0"/>
              <a:t>As a Security Analyst, how much time is spent…</a:t>
            </a:r>
            <a:br>
              <a:rPr lang="en-US" dirty="0" smtClean="0"/>
            </a:br>
            <a:endParaRPr lang="en-US" dirty="0" smtClean="0"/>
          </a:p>
          <a:p>
            <a:pPr lvl="1"/>
            <a:r>
              <a:rPr lang="en-US" dirty="0" smtClean="0"/>
              <a:t>Performing data entry?</a:t>
            </a:r>
            <a:br>
              <a:rPr lang="en-US" dirty="0" smtClean="0"/>
            </a:br>
            <a:endParaRPr lang="en-US" dirty="0" smtClean="0"/>
          </a:p>
          <a:p>
            <a:pPr lvl="1"/>
            <a:r>
              <a:rPr lang="en-US" dirty="0" smtClean="0"/>
              <a:t>Upgrading hardware?</a:t>
            </a:r>
            <a:br>
              <a:rPr lang="en-US" dirty="0" smtClean="0"/>
            </a:br>
            <a:endParaRPr lang="en-US" dirty="0" smtClean="0"/>
          </a:p>
          <a:p>
            <a:pPr lvl="1"/>
            <a:r>
              <a:rPr lang="en-US" dirty="0" smtClean="0"/>
              <a:t>Doing system administration and software update tasks?</a:t>
            </a:r>
            <a:br>
              <a:rPr lang="en-US" dirty="0" smtClean="0"/>
            </a:br>
            <a:endParaRPr lang="en-US" dirty="0" smtClean="0"/>
          </a:p>
          <a:p>
            <a:pPr lvl="1"/>
            <a:r>
              <a:rPr lang="en-US" dirty="0" smtClean="0"/>
              <a:t>Dealing with legacy systems and outdated interfaces in the cloud era?</a:t>
            </a:r>
          </a:p>
          <a:p>
            <a:pPr lvl="1"/>
            <a:endParaRPr lang="en-US" dirty="0"/>
          </a:p>
        </p:txBody>
      </p:sp>
    </p:spTree>
    <p:extLst>
      <p:ext uri="{BB962C8B-B14F-4D97-AF65-F5344CB8AC3E}">
        <p14:creationId xmlns:p14="http://schemas.microsoft.com/office/powerpoint/2010/main" val="413690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29" y="0"/>
            <a:ext cx="7673083" cy="6944008"/>
          </a:xfrm>
        </p:spPr>
      </p:pic>
      <p:sp>
        <p:nvSpPr>
          <p:cNvPr id="5" name="Text Placeholder 4"/>
          <p:cNvSpPr>
            <a:spLocks noGrp="1"/>
          </p:cNvSpPr>
          <p:nvPr>
            <p:ph type="body" sz="half" idx="2"/>
          </p:nvPr>
        </p:nvSpPr>
        <p:spPr>
          <a:xfrm>
            <a:off x="7706647" y="5300149"/>
            <a:ext cx="2587534" cy="502255"/>
          </a:xfrm>
        </p:spPr>
        <p:txBody>
          <a:bodyPr/>
          <a:lstStyle/>
          <a:p>
            <a:r>
              <a:rPr lang="en-US" dirty="0" smtClean="0"/>
              <a:t>Filter Interface</a:t>
            </a:r>
            <a:endParaRPr lang="en-US" dirty="0"/>
          </a:p>
        </p:txBody>
      </p:sp>
      <p:sp>
        <p:nvSpPr>
          <p:cNvPr id="2" name="Title 1"/>
          <p:cNvSpPr>
            <a:spLocks noGrp="1"/>
          </p:cNvSpPr>
          <p:nvPr>
            <p:ph type="title"/>
          </p:nvPr>
        </p:nvSpPr>
        <p:spPr>
          <a:xfrm>
            <a:off x="7706647" y="4711615"/>
            <a:ext cx="2587533" cy="588535"/>
          </a:xfrm>
        </p:spPr>
        <p:txBody>
          <a:bodyPr/>
          <a:lstStyle/>
          <a:p>
            <a:r>
              <a:rPr lang="en-US" dirty="0" smtClean="0"/>
              <a:t>SLIC</a:t>
            </a:r>
            <a:endParaRPr lang="en-US" dirty="0"/>
          </a:p>
        </p:txBody>
      </p:sp>
    </p:spTree>
    <p:extLst>
      <p:ext uri="{BB962C8B-B14F-4D97-AF65-F5344CB8AC3E}">
        <p14:creationId xmlns:p14="http://schemas.microsoft.com/office/powerpoint/2010/main" val="125922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29" y="-990"/>
            <a:ext cx="8997724" cy="5958170"/>
          </a:xfrm>
        </p:spPr>
      </p:pic>
      <p:sp>
        <p:nvSpPr>
          <p:cNvPr id="5" name="Text Placeholder 4"/>
          <p:cNvSpPr>
            <a:spLocks noGrp="1"/>
          </p:cNvSpPr>
          <p:nvPr>
            <p:ph type="body" sz="half" idx="2"/>
          </p:nvPr>
        </p:nvSpPr>
        <p:spPr>
          <a:xfrm>
            <a:off x="9019387" y="5300149"/>
            <a:ext cx="2587534" cy="502255"/>
          </a:xfrm>
        </p:spPr>
        <p:txBody>
          <a:bodyPr/>
          <a:lstStyle/>
          <a:p>
            <a:r>
              <a:rPr lang="en-US" dirty="0" smtClean="0"/>
              <a:t>Alert Listing</a:t>
            </a:r>
            <a:endParaRPr lang="en-US" dirty="0"/>
          </a:p>
        </p:txBody>
      </p:sp>
      <p:sp>
        <p:nvSpPr>
          <p:cNvPr id="2" name="Title 1"/>
          <p:cNvSpPr>
            <a:spLocks noGrp="1"/>
          </p:cNvSpPr>
          <p:nvPr>
            <p:ph type="title"/>
          </p:nvPr>
        </p:nvSpPr>
        <p:spPr>
          <a:xfrm>
            <a:off x="9019387" y="4711615"/>
            <a:ext cx="2587533" cy="588535"/>
          </a:xfrm>
        </p:spPr>
        <p:txBody>
          <a:bodyPr/>
          <a:lstStyle/>
          <a:p>
            <a:r>
              <a:rPr lang="en-US" dirty="0" smtClean="0"/>
              <a:t>SLIC</a:t>
            </a:r>
            <a:endParaRPr lang="en-US" dirty="0"/>
          </a:p>
        </p:txBody>
      </p:sp>
    </p:spTree>
    <p:extLst>
      <p:ext uri="{BB962C8B-B14F-4D97-AF65-F5344CB8AC3E}">
        <p14:creationId xmlns:p14="http://schemas.microsoft.com/office/powerpoint/2010/main" val="241065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88" y="0"/>
            <a:ext cx="6421895" cy="6914113"/>
          </a:xfrm>
        </p:spPr>
      </p:pic>
      <p:sp>
        <p:nvSpPr>
          <p:cNvPr id="5" name="Text Placeholder 4"/>
          <p:cNvSpPr>
            <a:spLocks noGrp="1"/>
          </p:cNvSpPr>
          <p:nvPr>
            <p:ph type="body" sz="half" idx="2"/>
          </p:nvPr>
        </p:nvSpPr>
        <p:spPr>
          <a:xfrm>
            <a:off x="6421056" y="5300149"/>
            <a:ext cx="2587534" cy="502255"/>
          </a:xfrm>
        </p:spPr>
        <p:txBody>
          <a:bodyPr/>
          <a:lstStyle/>
          <a:p>
            <a:r>
              <a:rPr lang="en-US" dirty="0" smtClean="0"/>
              <a:t>Notice Log Example</a:t>
            </a:r>
            <a:endParaRPr lang="en-US" dirty="0"/>
          </a:p>
        </p:txBody>
      </p:sp>
      <p:sp>
        <p:nvSpPr>
          <p:cNvPr id="2" name="Title 1"/>
          <p:cNvSpPr>
            <a:spLocks noGrp="1"/>
          </p:cNvSpPr>
          <p:nvPr>
            <p:ph type="title"/>
          </p:nvPr>
        </p:nvSpPr>
        <p:spPr>
          <a:xfrm>
            <a:off x="6421056" y="4711615"/>
            <a:ext cx="2587533" cy="588535"/>
          </a:xfrm>
        </p:spPr>
        <p:txBody>
          <a:bodyPr/>
          <a:lstStyle/>
          <a:p>
            <a:r>
              <a:rPr lang="en-US" dirty="0" smtClean="0"/>
              <a:t>SLIC</a:t>
            </a:r>
            <a:endParaRPr lang="en-US" dirty="0"/>
          </a:p>
        </p:txBody>
      </p:sp>
    </p:spTree>
    <p:extLst>
      <p:ext uri="{BB962C8B-B14F-4D97-AF65-F5344CB8AC3E}">
        <p14:creationId xmlns:p14="http://schemas.microsoft.com/office/powerpoint/2010/main" val="303020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Hanging Fruit for Automation</a:t>
            </a:r>
            <a:endParaRPr lang="en-US" dirty="0"/>
          </a:p>
        </p:txBody>
      </p:sp>
      <p:sp>
        <p:nvSpPr>
          <p:cNvPr id="3" name="Content Placeholder 2"/>
          <p:cNvSpPr>
            <a:spLocks noGrp="1"/>
          </p:cNvSpPr>
          <p:nvPr>
            <p:ph idx="1"/>
          </p:nvPr>
        </p:nvSpPr>
        <p:spPr/>
        <p:txBody>
          <a:bodyPr>
            <a:normAutofit lnSpcReduction="10000"/>
          </a:bodyPr>
          <a:lstStyle/>
          <a:p>
            <a:r>
              <a:rPr lang="en-US" dirty="0" smtClean="0"/>
              <a:t>BRAINSTORM TIME</a:t>
            </a:r>
          </a:p>
          <a:p>
            <a:endParaRPr lang="en-US" dirty="0" smtClean="0"/>
          </a:p>
          <a:p>
            <a:pPr lvl="1"/>
            <a:r>
              <a:rPr lang="en-US" dirty="0" smtClean="0"/>
              <a:t>Data entry</a:t>
            </a:r>
            <a:br>
              <a:rPr lang="en-US" dirty="0" smtClean="0"/>
            </a:br>
            <a:endParaRPr lang="en-US" dirty="0" smtClean="0"/>
          </a:p>
          <a:p>
            <a:pPr lvl="1"/>
            <a:r>
              <a:rPr lang="en-US" dirty="0" smtClean="0"/>
              <a:t>Hardware Maintenance </a:t>
            </a:r>
            <a:br>
              <a:rPr lang="en-US" dirty="0" smtClean="0"/>
            </a:br>
            <a:endParaRPr lang="en-US" dirty="0" smtClean="0"/>
          </a:p>
          <a:p>
            <a:pPr lvl="1"/>
            <a:r>
              <a:rPr lang="en-US" dirty="0" smtClean="0"/>
              <a:t>Software updates</a:t>
            </a:r>
            <a:br>
              <a:rPr lang="en-US" dirty="0" smtClean="0"/>
            </a:br>
            <a:endParaRPr lang="en-US" dirty="0" smtClean="0"/>
          </a:p>
          <a:p>
            <a:pPr lvl="1"/>
            <a:r>
              <a:rPr lang="en-US" dirty="0" smtClean="0"/>
              <a:t>Legacy systems</a:t>
            </a:r>
            <a:br>
              <a:rPr lang="en-US" dirty="0" smtClean="0"/>
            </a:br>
            <a:endParaRPr lang="en-US" dirty="0" smtClean="0"/>
          </a:p>
          <a:p>
            <a:pPr lvl="1"/>
            <a:r>
              <a:rPr lang="en-US" dirty="0" smtClean="0"/>
              <a:t>Systems that do not communicate, but should</a:t>
            </a:r>
          </a:p>
          <a:p>
            <a:pPr lvl="1"/>
            <a:endParaRPr lang="en-US" dirty="0"/>
          </a:p>
        </p:txBody>
      </p:sp>
    </p:spTree>
    <p:extLst>
      <p:ext uri="{BB962C8B-B14F-4D97-AF65-F5344CB8AC3E}">
        <p14:creationId xmlns:p14="http://schemas.microsoft.com/office/powerpoint/2010/main" val="3671047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into FEINT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2199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431"/>
            <a:ext cx="10538234" cy="6337426"/>
          </a:xfrm>
          <a:prstGeom prst="rect">
            <a:avLst/>
          </a:prstGeom>
        </p:spPr>
      </p:pic>
      <p:sp>
        <p:nvSpPr>
          <p:cNvPr id="5" name="Text Placeholder 4"/>
          <p:cNvSpPr>
            <a:spLocks noGrp="1"/>
          </p:cNvSpPr>
          <p:nvPr>
            <p:ph type="body" sz="half" idx="2"/>
          </p:nvPr>
        </p:nvSpPr>
        <p:spPr>
          <a:xfrm>
            <a:off x="10619714" y="5304021"/>
            <a:ext cx="1448945" cy="502255"/>
          </a:xfrm>
        </p:spPr>
        <p:txBody>
          <a:bodyPr>
            <a:normAutofit lnSpcReduction="10000"/>
          </a:bodyPr>
          <a:lstStyle/>
          <a:p>
            <a:r>
              <a:rPr lang="en-US" dirty="0" smtClean="0"/>
              <a:t>Blank SN Incident</a:t>
            </a:r>
            <a:endParaRPr lang="en-US" dirty="0"/>
          </a:p>
        </p:txBody>
      </p:sp>
      <p:sp>
        <p:nvSpPr>
          <p:cNvPr id="2" name="Title 1"/>
          <p:cNvSpPr>
            <a:spLocks noGrp="1"/>
          </p:cNvSpPr>
          <p:nvPr>
            <p:ph type="title"/>
          </p:nvPr>
        </p:nvSpPr>
        <p:spPr>
          <a:xfrm>
            <a:off x="10619715" y="4711614"/>
            <a:ext cx="1448944" cy="588535"/>
          </a:xfrm>
        </p:spPr>
        <p:txBody>
          <a:bodyPr/>
          <a:lstStyle/>
          <a:p>
            <a:r>
              <a:rPr lang="en-US" dirty="0" smtClean="0"/>
              <a:t>FEINT</a:t>
            </a:r>
            <a:endParaRPr lang="en-US" dirty="0"/>
          </a:p>
        </p:txBody>
      </p:sp>
    </p:spTree>
    <p:extLst>
      <p:ext uri="{BB962C8B-B14F-4D97-AF65-F5344CB8AC3E}">
        <p14:creationId xmlns:p14="http://schemas.microsoft.com/office/powerpoint/2010/main" val="1131656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5993392" y="5300149"/>
            <a:ext cx="4300789" cy="502255"/>
          </a:xfrm>
        </p:spPr>
        <p:txBody>
          <a:bodyPr/>
          <a:lstStyle/>
          <a:p>
            <a:r>
              <a:rPr lang="en-US" dirty="0" smtClean="0"/>
              <a:t>Alert </a:t>
            </a:r>
            <a:r>
              <a:rPr lang="en-US" dirty="0" smtClean="0"/>
              <a:t>Deep Dive</a:t>
            </a:r>
            <a:endParaRPr lang="en-US" dirty="0"/>
          </a:p>
        </p:txBody>
      </p:sp>
      <p:sp>
        <p:nvSpPr>
          <p:cNvPr id="2" name="Title 1"/>
          <p:cNvSpPr>
            <a:spLocks noGrp="1"/>
          </p:cNvSpPr>
          <p:nvPr>
            <p:ph type="title"/>
          </p:nvPr>
        </p:nvSpPr>
        <p:spPr>
          <a:xfrm>
            <a:off x="5993393" y="4711615"/>
            <a:ext cx="4300787" cy="588535"/>
          </a:xfrm>
        </p:spPr>
        <p:txBody>
          <a:bodyPr/>
          <a:lstStyle/>
          <a:p>
            <a:r>
              <a:rPr lang="en-US" dirty="0" smtClean="0"/>
              <a:t>FEINT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9418"/>
            <a:ext cx="9772650" cy="2286000"/>
          </a:xfrm>
          <a:prstGeom prst="rect">
            <a:avLst/>
          </a:prstGeom>
        </p:spPr>
      </p:pic>
    </p:spTree>
    <p:extLst>
      <p:ext uri="{BB962C8B-B14F-4D97-AF65-F5344CB8AC3E}">
        <p14:creationId xmlns:p14="http://schemas.microsoft.com/office/powerpoint/2010/main" val="2287386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8" y="0"/>
            <a:ext cx="5881363" cy="6858000"/>
          </a:xfrm>
        </p:spPr>
      </p:pic>
      <p:sp>
        <p:nvSpPr>
          <p:cNvPr id="5" name="Text Placeholder 4"/>
          <p:cNvSpPr>
            <a:spLocks noGrp="1"/>
          </p:cNvSpPr>
          <p:nvPr>
            <p:ph type="body" sz="half" idx="2"/>
          </p:nvPr>
        </p:nvSpPr>
        <p:spPr>
          <a:xfrm>
            <a:off x="5993392" y="5300149"/>
            <a:ext cx="4300789" cy="502255"/>
          </a:xfrm>
        </p:spPr>
        <p:txBody>
          <a:bodyPr/>
          <a:lstStyle/>
          <a:p>
            <a:r>
              <a:rPr lang="en-US" dirty="0" smtClean="0"/>
              <a:t>Alert </a:t>
            </a:r>
            <a:r>
              <a:rPr lang="en-US" dirty="0" smtClean="0"/>
              <a:t>Deep Dive</a:t>
            </a:r>
            <a:endParaRPr lang="en-US" dirty="0"/>
          </a:p>
        </p:txBody>
      </p:sp>
      <p:sp>
        <p:nvSpPr>
          <p:cNvPr id="2" name="Title 1"/>
          <p:cNvSpPr>
            <a:spLocks noGrp="1"/>
          </p:cNvSpPr>
          <p:nvPr>
            <p:ph type="title"/>
          </p:nvPr>
        </p:nvSpPr>
        <p:spPr>
          <a:xfrm>
            <a:off x="5993393" y="4711615"/>
            <a:ext cx="4300787" cy="588535"/>
          </a:xfrm>
        </p:spPr>
        <p:txBody>
          <a:bodyPr/>
          <a:lstStyle/>
          <a:p>
            <a:r>
              <a:rPr lang="en-US" dirty="0" smtClean="0"/>
              <a:t>FEINT</a:t>
            </a:r>
            <a:endParaRPr lang="en-US" dirty="0"/>
          </a:p>
        </p:txBody>
      </p:sp>
    </p:spTree>
    <p:extLst>
      <p:ext uri="{BB962C8B-B14F-4D97-AF65-F5344CB8AC3E}">
        <p14:creationId xmlns:p14="http://schemas.microsoft.com/office/powerpoint/2010/main" val="3566406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0700657" y="5309841"/>
            <a:ext cx="1792438" cy="502255"/>
          </a:xfrm>
        </p:spPr>
        <p:txBody>
          <a:bodyPr>
            <a:normAutofit/>
          </a:bodyPr>
          <a:lstStyle/>
          <a:p>
            <a:r>
              <a:rPr lang="en-US" dirty="0" smtClean="0"/>
              <a:t>SN Submission</a:t>
            </a:r>
            <a:endParaRPr lang="en-US" dirty="0"/>
          </a:p>
        </p:txBody>
      </p:sp>
      <p:sp>
        <p:nvSpPr>
          <p:cNvPr id="2" name="Title 1"/>
          <p:cNvSpPr>
            <a:spLocks noGrp="1"/>
          </p:cNvSpPr>
          <p:nvPr>
            <p:ph type="title"/>
          </p:nvPr>
        </p:nvSpPr>
        <p:spPr>
          <a:xfrm>
            <a:off x="10700657" y="4711614"/>
            <a:ext cx="1792437" cy="588535"/>
          </a:xfrm>
        </p:spPr>
        <p:txBody>
          <a:bodyPr/>
          <a:lstStyle/>
          <a:p>
            <a:r>
              <a:rPr lang="en-US" dirty="0" smtClean="0"/>
              <a:t>FEINT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91552" cy="6857998"/>
          </a:xfrm>
          <a:prstGeom prst="rect">
            <a:avLst/>
          </a:prstGeom>
        </p:spPr>
      </p:pic>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899841" y="1128963"/>
            <a:ext cx="6290299" cy="1766637"/>
          </a:xfrm>
          <a:effectLst>
            <a:outerShdw blurRad="50800" dist="101600" dir="8100000" algn="tr" rotWithShape="0">
              <a:prstClr val="black">
                <a:alpha val="40000"/>
              </a:prstClr>
            </a:outerShdw>
          </a:effectLst>
        </p:spPr>
      </p:pic>
    </p:spTree>
    <p:extLst>
      <p:ext uri="{BB962C8B-B14F-4D97-AF65-F5344CB8AC3E}">
        <p14:creationId xmlns:p14="http://schemas.microsoft.com/office/powerpoint/2010/main" val="361501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Tech GitHub – code.vt.edu</a:t>
            </a:r>
            <a:endParaRPr lang="en-US" dirty="0"/>
          </a:p>
        </p:txBody>
      </p:sp>
      <p:sp>
        <p:nvSpPr>
          <p:cNvPr id="3" name="Content Placeholder 2"/>
          <p:cNvSpPr>
            <a:spLocks noGrp="1"/>
          </p:cNvSpPr>
          <p:nvPr>
            <p:ph idx="1"/>
          </p:nvPr>
        </p:nvSpPr>
        <p:spPr/>
        <p:txBody>
          <a:bodyPr>
            <a:normAutofit/>
          </a:bodyPr>
          <a:lstStyle/>
          <a:p>
            <a:endParaRPr lang="en-US" sz="4400" dirty="0" smtClean="0">
              <a:hlinkClick r:id="rId2"/>
            </a:endParaRPr>
          </a:p>
          <a:p>
            <a:r>
              <a:rPr lang="en-US" sz="4400" dirty="0" smtClean="0">
                <a:hlinkClick r:id="rId2"/>
              </a:rPr>
              <a:t>https</a:t>
            </a:r>
            <a:r>
              <a:rPr lang="en-US" sz="4400" dirty="0">
                <a:hlinkClick r:id="rId2"/>
              </a:rPr>
              <a:t>://</a:t>
            </a:r>
            <a:r>
              <a:rPr lang="en-US" sz="4400" dirty="0" smtClean="0">
                <a:hlinkClick r:id="rId2"/>
              </a:rPr>
              <a:t>code.vt.edu/sthuff/feint</a:t>
            </a:r>
            <a:r>
              <a:rPr lang="en-US" sz="4400" dirty="0" smtClean="0"/>
              <a:t/>
            </a:r>
            <a:br>
              <a:rPr lang="en-US" sz="4400" dirty="0" smtClean="0"/>
            </a:br>
            <a:endParaRPr lang="en-US" sz="4400" dirty="0" smtClean="0"/>
          </a:p>
          <a:p>
            <a:r>
              <a:rPr lang="en-US" sz="4400" dirty="0">
                <a:hlinkClick r:id="rId3"/>
              </a:rPr>
              <a:t>https://</a:t>
            </a:r>
            <a:r>
              <a:rPr lang="en-US" sz="4400" dirty="0" smtClean="0">
                <a:hlinkClick r:id="rId3"/>
              </a:rPr>
              <a:t>code.vt.edu/sthuff/hoist</a:t>
            </a:r>
            <a:r>
              <a:rPr lang="en-US" sz="4400" dirty="0" smtClean="0"/>
              <a:t> </a:t>
            </a:r>
          </a:p>
          <a:p>
            <a:pPr lvl="1"/>
            <a:endParaRPr lang="en-US" dirty="0"/>
          </a:p>
        </p:txBody>
      </p:sp>
    </p:spTree>
    <p:extLst>
      <p:ext uri="{BB962C8B-B14F-4D97-AF65-F5344CB8AC3E}">
        <p14:creationId xmlns:p14="http://schemas.microsoft.com/office/powerpoint/2010/main" val="383925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Do Anything More Than Three Times…</a:t>
            </a:r>
            <a:br>
              <a:rPr lang="en-US" dirty="0" smtClean="0"/>
            </a:br>
            <a:r>
              <a:rPr lang="en-US" dirty="0" smtClean="0"/>
              <a:t>AUTOMATE IT!” --</a:t>
            </a:r>
            <a:r>
              <a:rPr lang="en-US" sz="2800" dirty="0" smtClean="0"/>
              <a:t>Dr. Scot Ransbottom</a:t>
            </a:r>
            <a:endParaRPr lang="en-US" sz="2800" dirty="0"/>
          </a:p>
        </p:txBody>
      </p:sp>
      <p:sp>
        <p:nvSpPr>
          <p:cNvPr id="3" name="Content Placeholder 2"/>
          <p:cNvSpPr>
            <a:spLocks noGrp="1"/>
          </p:cNvSpPr>
          <p:nvPr>
            <p:ph idx="1"/>
          </p:nvPr>
        </p:nvSpPr>
        <p:spPr/>
        <p:txBody>
          <a:bodyPr/>
          <a:lstStyle/>
          <a:p>
            <a:r>
              <a:rPr lang="en-US" dirty="0" smtClean="0"/>
              <a:t>I’m lazy.  Be lazy like me.  </a:t>
            </a:r>
            <a:r>
              <a:rPr lang="en-US" b="1" i="1" dirty="0" smtClean="0"/>
              <a:t>Commit</a:t>
            </a:r>
            <a:r>
              <a:rPr lang="en-US" dirty="0" smtClean="0"/>
              <a:t> to your laziness so that you find ways to remove boring and </a:t>
            </a:r>
            <a:r>
              <a:rPr lang="en-US" dirty="0"/>
              <a:t>repetitive </a:t>
            </a:r>
            <a:r>
              <a:rPr lang="en-US" dirty="0" smtClean="0"/>
              <a:t>tasks from your life.</a:t>
            </a:r>
            <a:br>
              <a:rPr lang="en-US" dirty="0" smtClean="0"/>
            </a:br>
            <a:endParaRPr lang="en-US" dirty="0" smtClean="0"/>
          </a:p>
          <a:p>
            <a:r>
              <a:rPr lang="en-US" dirty="0" smtClean="0"/>
              <a:t>Convince management of the payout: </a:t>
            </a:r>
            <a:r>
              <a:rPr lang="en-US" dirty="0"/>
              <a:t>Automation </a:t>
            </a:r>
            <a:r>
              <a:rPr lang="en-US" dirty="0" smtClean="0"/>
              <a:t>scales.</a:t>
            </a:r>
            <a:br>
              <a:rPr lang="en-US" dirty="0" smtClean="0"/>
            </a:br>
            <a:endParaRPr lang="en-US" dirty="0" smtClean="0"/>
          </a:p>
          <a:p>
            <a:pPr lvl="1"/>
            <a:r>
              <a:rPr lang="en-US" dirty="0" smtClean="0"/>
              <a:t>While I did have to dedicate time away from Security Analysis work while creating these tools, all IT Analysts and the Call Center staff at VA Tech now avoid time consuming data entry tasks.</a:t>
            </a:r>
            <a:br>
              <a:rPr lang="en-US" dirty="0" smtClean="0"/>
            </a:br>
            <a:endParaRPr lang="en-US" dirty="0" smtClean="0"/>
          </a:p>
          <a:p>
            <a:pPr lvl="1"/>
            <a:r>
              <a:rPr lang="en-US" dirty="0" smtClean="0"/>
              <a:t>Don’t reinvent the wheel.</a:t>
            </a:r>
            <a:endParaRPr lang="en-US" dirty="0"/>
          </a:p>
        </p:txBody>
      </p:sp>
    </p:spTree>
    <p:extLst>
      <p:ext uri="{BB962C8B-B14F-4D97-AF65-F5344CB8AC3E}">
        <p14:creationId xmlns:p14="http://schemas.microsoft.com/office/powerpoint/2010/main" val="1446052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Session Evaluations</a:t>
            </a:r>
            <a:br>
              <a:rPr lang="en-US" dirty="0"/>
            </a:br>
            <a:r>
              <a:rPr lang="en-US" sz="2667" dirty="0"/>
              <a:t>There are two ways to access the session and presenter evaluations:</a:t>
            </a:r>
            <a:endParaRPr lang="en-US" dirty="0"/>
          </a:p>
        </p:txBody>
      </p:sp>
      <p:sp>
        <p:nvSpPr>
          <p:cNvPr id="4" name="Content Placeholder 2">
            <a:extLst>
              <a:ext uri="{FF2B5EF4-FFF2-40B4-BE49-F238E27FC236}">
                <a16:creationId xmlns:a16="http://schemas.microsoft.com/office/drawing/2014/main" id="{4C264F12-82BE-40B8-9995-DA45B3DAEDDF}"/>
              </a:ext>
            </a:extLst>
          </p:cNvPr>
          <p:cNvSpPr>
            <a:spLocks noGrp="1"/>
          </p:cNvSpPr>
          <p:nvPr>
            <p:ph type="body" sz="quarter" idx="10"/>
          </p:nvPr>
        </p:nvSpPr>
        <p:spPr>
          <a:xfrm>
            <a:off x="245689" y="1805985"/>
            <a:ext cx="11705167" cy="4523316"/>
          </a:xfrm>
        </p:spPr>
        <p:txBody>
          <a:bodyPr/>
          <a:lstStyle/>
          <a:p>
            <a:pPr marL="0" indent="0">
              <a:buNone/>
            </a:pPr>
            <a:r>
              <a:rPr lang="en-US" sz="5333" dirty="0">
                <a:solidFill>
                  <a:schemeClr val="tx1">
                    <a:lumMod val="50000"/>
                    <a:lumOff val="50000"/>
                  </a:schemeClr>
                </a:solidFill>
              </a:rPr>
              <a:t>1</a:t>
            </a:r>
          </a:p>
          <a:p>
            <a:pPr marL="0" indent="0">
              <a:buNone/>
            </a:pPr>
            <a:endParaRPr lang="en-US" dirty="0">
              <a:solidFill>
                <a:schemeClr val="tx1">
                  <a:lumMod val="50000"/>
                  <a:lumOff val="50000"/>
                </a:schemeClr>
              </a:solidFill>
            </a:endParaRPr>
          </a:p>
          <a:p>
            <a:pPr marL="0" indent="0">
              <a:buNone/>
            </a:pPr>
            <a:r>
              <a:rPr lang="en-US" sz="5333" dirty="0">
                <a:solidFill>
                  <a:schemeClr val="tx1">
                    <a:lumMod val="50000"/>
                    <a:lumOff val="50000"/>
                  </a:schemeClr>
                </a:solidFill>
              </a:rPr>
              <a:t>2</a:t>
            </a:r>
            <a:endParaRPr lang="en-US" sz="5333" dirty="0"/>
          </a:p>
        </p:txBody>
      </p:sp>
      <p:sp>
        <p:nvSpPr>
          <p:cNvPr id="5" name="TextBox 4">
            <a:extLst>
              <a:ext uri="{FF2B5EF4-FFF2-40B4-BE49-F238E27FC236}">
                <a16:creationId xmlns:a16="http://schemas.microsoft.com/office/drawing/2014/main" id="{681F1702-74C7-4182-A974-2CFAA46DFC39}"/>
              </a:ext>
            </a:extLst>
          </p:cNvPr>
          <p:cNvSpPr txBox="1"/>
          <p:nvPr/>
        </p:nvSpPr>
        <p:spPr>
          <a:xfrm>
            <a:off x="885402" y="2089153"/>
            <a:ext cx="3695663" cy="748795"/>
          </a:xfrm>
          <a:prstGeom prst="rect">
            <a:avLst/>
          </a:prstGeom>
          <a:noFill/>
        </p:spPr>
        <p:txBody>
          <a:bodyPr wrap="square" rtlCol="0">
            <a:spAutoFit/>
          </a:bodyPr>
          <a:lstStyle/>
          <a:p>
            <a:pPr defTabSz="609585"/>
            <a:r>
              <a:rPr lang="en-US" sz="2133" dirty="0">
                <a:solidFill>
                  <a:prstClr val="black">
                    <a:lumMod val="65000"/>
                    <a:lumOff val="35000"/>
                  </a:prstClr>
                </a:solidFill>
                <a:latin typeface="Calibri"/>
              </a:rPr>
              <a:t>In the online agenda, click on the “</a:t>
            </a:r>
            <a:r>
              <a:rPr lang="en-US" sz="2133" dirty="0">
                <a:solidFill>
                  <a:srgbClr val="B7002B"/>
                </a:solidFill>
                <a:latin typeface="Calibri"/>
              </a:rPr>
              <a:t>Evaluate Session</a:t>
            </a:r>
            <a:r>
              <a:rPr lang="en-US" sz="2133" dirty="0">
                <a:solidFill>
                  <a:prstClr val="black">
                    <a:lumMod val="65000"/>
                    <a:lumOff val="35000"/>
                  </a:prstClr>
                </a:solidFill>
                <a:latin typeface="Calibri"/>
              </a:rPr>
              <a:t>” link</a:t>
            </a:r>
          </a:p>
        </p:txBody>
      </p:sp>
      <p:sp>
        <p:nvSpPr>
          <p:cNvPr id="6" name="TextBox 5">
            <a:extLst>
              <a:ext uri="{FF2B5EF4-FFF2-40B4-BE49-F238E27FC236}">
                <a16:creationId xmlns:a16="http://schemas.microsoft.com/office/drawing/2014/main" id="{98414618-C1CC-4815-999E-88230CCBAEBA}"/>
              </a:ext>
            </a:extLst>
          </p:cNvPr>
          <p:cNvSpPr txBox="1"/>
          <p:nvPr/>
        </p:nvSpPr>
        <p:spPr>
          <a:xfrm>
            <a:off x="885402" y="3885529"/>
            <a:ext cx="3755137" cy="1733488"/>
          </a:xfrm>
          <a:prstGeom prst="rect">
            <a:avLst/>
          </a:prstGeom>
          <a:noFill/>
        </p:spPr>
        <p:txBody>
          <a:bodyPr wrap="square" rtlCol="0">
            <a:spAutoFit/>
          </a:bodyPr>
          <a:lstStyle/>
          <a:p>
            <a:pPr defTabSz="609585"/>
            <a:r>
              <a:rPr lang="en-US" sz="2133" dirty="0">
                <a:solidFill>
                  <a:prstClr val="black">
                    <a:lumMod val="65000"/>
                    <a:lumOff val="35000"/>
                  </a:prstClr>
                </a:solidFill>
                <a:latin typeface="Calibri"/>
              </a:rPr>
              <a:t>From the mobile app, click on the session you want from the schedule &gt; then click the associated resources &gt; and the </a:t>
            </a:r>
            <a:r>
              <a:rPr lang="en-US" sz="2133" dirty="0">
                <a:solidFill>
                  <a:srgbClr val="B7002B"/>
                </a:solidFill>
                <a:latin typeface="Calibri"/>
              </a:rPr>
              <a:t>evaluation</a:t>
            </a:r>
            <a:r>
              <a:rPr lang="en-US" sz="2133" dirty="0">
                <a:solidFill>
                  <a:prstClr val="black"/>
                </a:solidFill>
                <a:latin typeface="Calibri"/>
              </a:rPr>
              <a:t> </a:t>
            </a:r>
            <a:r>
              <a:rPr lang="en-US" sz="2133" dirty="0">
                <a:solidFill>
                  <a:prstClr val="black">
                    <a:lumMod val="65000"/>
                    <a:lumOff val="35000"/>
                  </a:prstClr>
                </a:solidFill>
                <a:latin typeface="Calibri"/>
              </a:rPr>
              <a:t>will pop up in the list</a:t>
            </a:r>
          </a:p>
        </p:txBody>
      </p:sp>
      <p:pic>
        <p:nvPicPr>
          <p:cNvPr id="7" name="Picture 6">
            <a:extLst>
              <a:ext uri="{FF2B5EF4-FFF2-40B4-BE49-F238E27FC236}">
                <a16:creationId xmlns:a16="http://schemas.microsoft.com/office/drawing/2014/main" id="{E7E21F13-B5A8-4505-8F3F-D1D648241D62}"/>
              </a:ext>
            </a:extLst>
          </p:cNvPr>
          <p:cNvPicPr>
            <a:picLocks noChangeAspect="1"/>
          </p:cNvPicPr>
          <p:nvPr/>
        </p:nvPicPr>
        <p:blipFill>
          <a:blip r:embed="rId2"/>
          <a:stretch>
            <a:fillRect/>
          </a:stretch>
        </p:blipFill>
        <p:spPr>
          <a:xfrm>
            <a:off x="4878943" y="1680095"/>
            <a:ext cx="6401507" cy="1666691"/>
          </a:xfrm>
          <a:prstGeom prst="rect">
            <a:avLst/>
          </a:prstGeom>
        </p:spPr>
      </p:pic>
      <p:pic>
        <p:nvPicPr>
          <p:cNvPr id="8" name="Picture 7">
            <a:extLst>
              <a:ext uri="{FF2B5EF4-FFF2-40B4-BE49-F238E27FC236}">
                <a16:creationId xmlns:a16="http://schemas.microsoft.com/office/drawing/2014/main" id="{D6ED1B80-71E6-4790-ACC2-375F962D6D58}"/>
              </a:ext>
            </a:extLst>
          </p:cNvPr>
          <p:cNvPicPr>
            <a:picLocks noChangeAspect="1"/>
          </p:cNvPicPr>
          <p:nvPr/>
        </p:nvPicPr>
        <p:blipFill>
          <a:blip r:embed="rId3"/>
          <a:stretch>
            <a:fillRect/>
          </a:stretch>
        </p:blipFill>
        <p:spPr>
          <a:xfrm>
            <a:off x="4878943" y="3549411"/>
            <a:ext cx="6401507" cy="2577264"/>
          </a:xfrm>
          <a:prstGeom prst="rect">
            <a:avLst/>
          </a:prstGeom>
        </p:spPr>
      </p:pic>
    </p:spTree>
    <p:extLst>
      <p:ext uri="{BB962C8B-B14F-4D97-AF65-F5344CB8AC3E}">
        <p14:creationId xmlns:p14="http://schemas.microsoft.com/office/powerpoint/2010/main" val="309046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FEINT – FireEye ITSO Notification Tool</a:t>
            </a:r>
            <a:endParaRPr lang="en-US" dirty="0"/>
          </a:p>
        </p:txBody>
      </p:sp>
      <p:sp>
        <p:nvSpPr>
          <p:cNvPr id="3" name="Content Placeholder 2"/>
          <p:cNvSpPr>
            <a:spLocks noGrp="1"/>
          </p:cNvSpPr>
          <p:nvPr>
            <p:ph idx="1"/>
          </p:nvPr>
        </p:nvSpPr>
        <p:spPr>
          <a:xfrm>
            <a:off x="680321" y="2336873"/>
            <a:ext cx="10537178" cy="4076806"/>
          </a:xfrm>
        </p:spPr>
        <p:txBody>
          <a:bodyPr>
            <a:normAutofit fontScale="85000" lnSpcReduction="10000"/>
          </a:bodyPr>
          <a:lstStyle/>
          <a:p>
            <a:r>
              <a:rPr lang="en-US" dirty="0" smtClean="0"/>
              <a:t>Integrates FireEye, Service-Now and ITSO’s custom malware database to automate Service-Now Incident creation</a:t>
            </a:r>
            <a:br>
              <a:rPr lang="en-US" dirty="0" smtClean="0"/>
            </a:br>
            <a:endParaRPr lang="en-US" dirty="0" smtClean="0"/>
          </a:p>
          <a:p>
            <a:r>
              <a:rPr lang="en-US" dirty="0"/>
              <a:t>FEINT went live in May, 2017 and has become a daily driver for the ITSO SOC </a:t>
            </a:r>
            <a:r>
              <a:rPr lang="en-US" dirty="0" smtClean="0"/>
              <a:t>and the </a:t>
            </a:r>
            <a:r>
              <a:rPr lang="en-US" dirty="0"/>
              <a:t>Call </a:t>
            </a:r>
            <a:r>
              <a:rPr lang="en-US" dirty="0" smtClean="0"/>
              <a:t>Center, </a:t>
            </a:r>
            <a:r>
              <a:rPr lang="en-US" dirty="0"/>
              <a:t>handling over </a:t>
            </a:r>
            <a:r>
              <a:rPr lang="en-US" dirty="0" smtClean="0"/>
              <a:t>475 </a:t>
            </a:r>
            <a:r>
              <a:rPr lang="en-US" dirty="0"/>
              <a:t>Incidents as of </a:t>
            </a:r>
            <a:r>
              <a:rPr lang="en-US" dirty="0" smtClean="0"/>
              <a:t>July 1</a:t>
            </a:r>
            <a:r>
              <a:rPr lang="en-US" dirty="0"/>
              <a:t>, </a:t>
            </a:r>
            <a:r>
              <a:rPr lang="en-US" dirty="0" smtClean="0"/>
              <a:t>2018</a:t>
            </a:r>
            <a:br>
              <a:rPr lang="en-US" dirty="0" smtClean="0"/>
            </a:br>
            <a:endParaRPr lang="en-US" dirty="0" smtClean="0"/>
          </a:p>
          <a:p>
            <a:r>
              <a:rPr lang="en-US" dirty="0" smtClean="0"/>
              <a:t>Streamlines a once tedious, manual data entry process subject to human error that might take 5-10 minutes into a two-click, 20 second review and confirm procedure</a:t>
            </a:r>
            <a:br>
              <a:rPr lang="en-US" dirty="0" smtClean="0"/>
            </a:br>
            <a:endParaRPr lang="en-US" dirty="0" smtClean="0"/>
          </a:p>
          <a:p>
            <a:r>
              <a:rPr lang="en-US" dirty="0" smtClean="0"/>
              <a:t>Automates FireEye alert acknowledgement and adds connective tissue with Service-Now that prevents duplicate Incident submissions</a:t>
            </a:r>
            <a:br>
              <a:rPr lang="en-US" dirty="0" smtClean="0"/>
            </a:br>
            <a:endParaRPr lang="en-US" dirty="0" smtClean="0"/>
          </a:p>
          <a:p>
            <a:r>
              <a:rPr lang="en-US" dirty="0"/>
              <a:t>Includes CAS/Login protection, multi-tiered feature access and runs as a Docker container for flexibility (separate production and development instances</a:t>
            </a:r>
            <a:r>
              <a:rPr lang="en-US" dirty="0" smtClean="0"/>
              <a:t>)</a:t>
            </a:r>
            <a:endParaRPr lang="en-US" dirty="0"/>
          </a:p>
        </p:txBody>
      </p:sp>
    </p:spTree>
    <p:extLst>
      <p:ext uri="{BB962C8B-B14F-4D97-AF65-F5344CB8AC3E}">
        <p14:creationId xmlns:p14="http://schemas.microsoft.com/office/powerpoint/2010/main" val="314844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0"/>
            <a:ext cx="7706648" cy="6857999"/>
          </a:xfrm>
        </p:spPr>
      </p:pic>
      <p:sp>
        <p:nvSpPr>
          <p:cNvPr id="5" name="Text Placeholder 4"/>
          <p:cNvSpPr>
            <a:spLocks noGrp="1"/>
          </p:cNvSpPr>
          <p:nvPr>
            <p:ph type="body" sz="half" idx="2"/>
          </p:nvPr>
        </p:nvSpPr>
        <p:spPr>
          <a:xfrm>
            <a:off x="7706647" y="5300149"/>
            <a:ext cx="2587534" cy="502255"/>
          </a:xfrm>
        </p:spPr>
        <p:txBody>
          <a:bodyPr/>
          <a:lstStyle/>
          <a:p>
            <a:r>
              <a:rPr lang="en-US" dirty="0" smtClean="0"/>
              <a:t>Alert Listing</a:t>
            </a:r>
            <a:endParaRPr lang="en-US" dirty="0"/>
          </a:p>
        </p:txBody>
      </p:sp>
      <p:sp>
        <p:nvSpPr>
          <p:cNvPr id="2" name="Title 1"/>
          <p:cNvSpPr>
            <a:spLocks noGrp="1"/>
          </p:cNvSpPr>
          <p:nvPr>
            <p:ph type="title"/>
          </p:nvPr>
        </p:nvSpPr>
        <p:spPr>
          <a:xfrm>
            <a:off x="7706647" y="4711615"/>
            <a:ext cx="2587533" cy="588535"/>
          </a:xfrm>
        </p:spPr>
        <p:txBody>
          <a:bodyPr/>
          <a:lstStyle/>
          <a:p>
            <a:r>
              <a:rPr lang="en-US" dirty="0" smtClean="0"/>
              <a:t>FEINT</a:t>
            </a:r>
            <a:endParaRPr lang="en-US" dirty="0"/>
          </a:p>
        </p:txBody>
      </p:sp>
    </p:spTree>
    <p:extLst>
      <p:ext uri="{BB962C8B-B14F-4D97-AF65-F5344CB8AC3E}">
        <p14:creationId xmlns:p14="http://schemas.microsoft.com/office/powerpoint/2010/main" val="58353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8" y="0"/>
            <a:ext cx="5881363" cy="6858000"/>
          </a:xfrm>
        </p:spPr>
      </p:pic>
      <p:sp>
        <p:nvSpPr>
          <p:cNvPr id="5" name="Text Placeholder 4"/>
          <p:cNvSpPr>
            <a:spLocks noGrp="1"/>
          </p:cNvSpPr>
          <p:nvPr>
            <p:ph type="body" sz="half" idx="2"/>
          </p:nvPr>
        </p:nvSpPr>
        <p:spPr>
          <a:xfrm>
            <a:off x="5993392" y="5300149"/>
            <a:ext cx="4300789" cy="502255"/>
          </a:xfrm>
        </p:spPr>
        <p:txBody>
          <a:bodyPr/>
          <a:lstStyle/>
          <a:p>
            <a:r>
              <a:rPr lang="en-US" dirty="0" smtClean="0"/>
              <a:t>Alert Review</a:t>
            </a:r>
            <a:endParaRPr lang="en-US" dirty="0"/>
          </a:p>
        </p:txBody>
      </p:sp>
      <p:sp>
        <p:nvSpPr>
          <p:cNvPr id="2" name="Title 1"/>
          <p:cNvSpPr>
            <a:spLocks noGrp="1"/>
          </p:cNvSpPr>
          <p:nvPr>
            <p:ph type="title"/>
          </p:nvPr>
        </p:nvSpPr>
        <p:spPr>
          <a:xfrm>
            <a:off x="5993393" y="4711615"/>
            <a:ext cx="4300787" cy="588535"/>
          </a:xfrm>
        </p:spPr>
        <p:txBody>
          <a:bodyPr/>
          <a:lstStyle/>
          <a:p>
            <a:r>
              <a:rPr lang="en-US" dirty="0" smtClean="0"/>
              <a:t>FEINT</a:t>
            </a:r>
            <a:endParaRPr lang="en-US" dirty="0"/>
          </a:p>
        </p:txBody>
      </p:sp>
    </p:spTree>
    <p:extLst>
      <p:ext uri="{BB962C8B-B14F-4D97-AF65-F5344CB8AC3E}">
        <p14:creationId xmlns:p14="http://schemas.microsoft.com/office/powerpoint/2010/main" val="201561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0700657" y="5309841"/>
            <a:ext cx="1792438" cy="502255"/>
          </a:xfrm>
        </p:spPr>
        <p:txBody>
          <a:bodyPr>
            <a:normAutofit/>
          </a:bodyPr>
          <a:lstStyle/>
          <a:p>
            <a:r>
              <a:rPr lang="en-US" dirty="0" smtClean="0"/>
              <a:t>SN Submission</a:t>
            </a:r>
            <a:endParaRPr lang="en-US" dirty="0"/>
          </a:p>
        </p:txBody>
      </p:sp>
      <p:sp>
        <p:nvSpPr>
          <p:cNvPr id="2" name="Title 1"/>
          <p:cNvSpPr>
            <a:spLocks noGrp="1"/>
          </p:cNvSpPr>
          <p:nvPr>
            <p:ph type="title"/>
          </p:nvPr>
        </p:nvSpPr>
        <p:spPr>
          <a:xfrm>
            <a:off x="10700657" y="4711614"/>
            <a:ext cx="1792437" cy="588535"/>
          </a:xfrm>
        </p:spPr>
        <p:txBody>
          <a:bodyPr/>
          <a:lstStyle/>
          <a:p>
            <a:r>
              <a:rPr lang="en-US" dirty="0" smtClean="0"/>
              <a:t>FEINT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91552" cy="6857998"/>
          </a:xfrm>
          <a:prstGeom prst="rect">
            <a:avLst/>
          </a:prstGeom>
        </p:spPr>
      </p:pic>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899841" y="1128963"/>
            <a:ext cx="6290299" cy="1766637"/>
          </a:xfrm>
          <a:effectLst>
            <a:outerShdw blurRad="50800" dist="101600" dir="8100000" algn="tr" rotWithShape="0">
              <a:prstClr val="black">
                <a:alpha val="40000"/>
              </a:prstClr>
            </a:outerShdw>
          </a:effectLst>
        </p:spPr>
      </p:pic>
    </p:spTree>
    <p:extLst>
      <p:ext uri="{BB962C8B-B14F-4D97-AF65-F5344CB8AC3E}">
        <p14:creationId xmlns:p14="http://schemas.microsoft.com/office/powerpoint/2010/main" val="188860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HOIST – Hands-Off ITSO Scanning Tool</a:t>
            </a:r>
            <a:endParaRPr lang="en-US" dirty="0"/>
          </a:p>
        </p:txBody>
      </p:sp>
      <p:sp>
        <p:nvSpPr>
          <p:cNvPr id="3" name="Content Placeholder 2"/>
          <p:cNvSpPr>
            <a:spLocks noGrp="1"/>
          </p:cNvSpPr>
          <p:nvPr>
            <p:ph idx="1"/>
          </p:nvPr>
        </p:nvSpPr>
        <p:spPr>
          <a:xfrm>
            <a:off x="680321" y="2336872"/>
            <a:ext cx="10537178" cy="4357841"/>
          </a:xfrm>
        </p:spPr>
        <p:txBody>
          <a:bodyPr>
            <a:normAutofit lnSpcReduction="10000"/>
          </a:bodyPr>
          <a:lstStyle/>
          <a:p>
            <a:r>
              <a:rPr lang="en-US" dirty="0"/>
              <a:t>HOIST integrates with ITSO’s existing </a:t>
            </a:r>
            <a:r>
              <a:rPr lang="en-US" dirty="0" smtClean="0"/>
              <a:t>“Request Vulnerability Scan” Workflow in</a:t>
            </a:r>
            <a:r>
              <a:rPr lang="en-US" dirty="0"/>
              <a:t> </a:t>
            </a:r>
            <a:r>
              <a:rPr lang="en-US" dirty="0" smtClean="0"/>
              <a:t>Service-Now</a:t>
            </a:r>
            <a:br>
              <a:rPr lang="en-US" dirty="0" smtClean="0"/>
            </a:br>
            <a:endParaRPr lang="en-US" dirty="0"/>
          </a:p>
          <a:p>
            <a:r>
              <a:rPr lang="en-US" dirty="0" smtClean="0"/>
              <a:t>Scan Requests from </a:t>
            </a:r>
            <a:r>
              <a:rPr lang="en-US" dirty="0"/>
              <a:t>Service-Now </a:t>
            </a:r>
            <a:r>
              <a:rPr lang="en-US" dirty="0" smtClean="0"/>
              <a:t>populate a </a:t>
            </a:r>
            <a:r>
              <a:rPr lang="en-US" dirty="0"/>
              <a:t>Job Queue in HOIST </a:t>
            </a:r>
            <a:r>
              <a:rPr lang="en-US" dirty="0" smtClean="0"/>
              <a:t>for review and auto-organizes accepted jobs using Department names pulled from Service-Now</a:t>
            </a:r>
            <a:br>
              <a:rPr lang="en-US" dirty="0" smtClean="0"/>
            </a:br>
            <a:endParaRPr lang="en-US" dirty="0"/>
          </a:p>
          <a:p>
            <a:r>
              <a:rPr lang="en-US" dirty="0" smtClean="0"/>
              <a:t>Repeating scans, like the weekly Foundation Scan, are completely automated and have not required ITSO attention since initial submission</a:t>
            </a:r>
            <a:br>
              <a:rPr lang="en-US" dirty="0" smtClean="0"/>
            </a:br>
            <a:endParaRPr lang="en-US" dirty="0" smtClean="0"/>
          </a:p>
          <a:p>
            <a:r>
              <a:rPr lang="en-US" dirty="0"/>
              <a:t>Includes CAS/Login </a:t>
            </a:r>
            <a:r>
              <a:rPr lang="en-US" dirty="0" smtClean="0"/>
              <a:t>protection and </a:t>
            </a:r>
            <a:r>
              <a:rPr lang="en-US" dirty="0"/>
              <a:t>runs as a Docker container for flexibility (separate production and development instances</a:t>
            </a:r>
            <a:r>
              <a:rPr lang="en-US" dirty="0" smtClean="0"/>
              <a:t>)</a:t>
            </a:r>
            <a:endParaRPr lang="en-US" dirty="0"/>
          </a:p>
        </p:txBody>
      </p:sp>
    </p:spTree>
    <p:extLst>
      <p:ext uri="{BB962C8B-B14F-4D97-AF65-F5344CB8AC3E}">
        <p14:creationId xmlns:p14="http://schemas.microsoft.com/office/powerpoint/2010/main" val="182494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75" y="753228"/>
            <a:ext cx="9613861" cy="1080938"/>
          </a:xfrm>
        </p:spPr>
        <p:txBody>
          <a:bodyPr/>
          <a:lstStyle/>
          <a:p>
            <a:r>
              <a:rPr lang="en-US" dirty="0" smtClean="0"/>
              <a:t>HOIST – Hands-Off ITSO Scanning Tool</a:t>
            </a:r>
            <a:endParaRPr lang="en-US" dirty="0"/>
          </a:p>
        </p:txBody>
      </p:sp>
      <p:sp>
        <p:nvSpPr>
          <p:cNvPr id="3" name="Content Placeholder 2"/>
          <p:cNvSpPr>
            <a:spLocks noGrp="1"/>
          </p:cNvSpPr>
          <p:nvPr>
            <p:ph idx="1"/>
          </p:nvPr>
        </p:nvSpPr>
        <p:spPr>
          <a:xfrm>
            <a:off x="506144" y="2336872"/>
            <a:ext cx="11511679" cy="4434042"/>
          </a:xfrm>
        </p:spPr>
        <p:txBody>
          <a:bodyPr>
            <a:normAutofit lnSpcReduction="10000"/>
          </a:bodyPr>
          <a:lstStyle/>
          <a:p>
            <a:r>
              <a:rPr lang="en-US" dirty="0"/>
              <a:t>Once a scan is approved and submitted, HOIST performs the following </a:t>
            </a:r>
            <a:r>
              <a:rPr lang="en-US" b="1" i="1" dirty="0"/>
              <a:t>automated </a:t>
            </a:r>
            <a:r>
              <a:rPr lang="en-US" b="1" i="1" dirty="0" smtClean="0"/>
              <a:t>tasks </a:t>
            </a:r>
            <a:r>
              <a:rPr lang="en-US" dirty="0" smtClean="0"/>
              <a:t>that used to require manual attention from ITSO staff:</a:t>
            </a:r>
            <a:br>
              <a:rPr lang="en-US" dirty="0" smtClean="0"/>
            </a:br>
            <a:endParaRPr lang="en-US" dirty="0"/>
          </a:p>
          <a:p>
            <a:pPr lvl="1"/>
            <a:r>
              <a:rPr lang="en-US" dirty="0"/>
              <a:t>Runs the </a:t>
            </a:r>
            <a:r>
              <a:rPr lang="en-US" dirty="0" smtClean="0"/>
              <a:t>scan as scheduled</a:t>
            </a:r>
            <a:br>
              <a:rPr lang="en-US" dirty="0" smtClean="0"/>
            </a:br>
            <a:endParaRPr lang="en-US" dirty="0" smtClean="0"/>
          </a:p>
          <a:p>
            <a:pPr lvl="1"/>
            <a:r>
              <a:rPr lang="en-US" dirty="0" smtClean="0"/>
              <a:t>Auto-generates </a:t>
            </a:r>
            <a:r>
              <a:rPr lang="en-US" dirty="0"/>
              <a:t>the Nessus </a:t>
            </a:r>
            <a:r>
              <a:rPr lang="en-US" dirty="0" smtClean="0"/>
              <a:t>report </a:t>
            </a:r>
            <a:br>
              <a:rPr lang="en-US" dirty="0" smtClean="0"/>
            </a:br>
            <a:endParaRPr lang="en-US" dirty="0" smtClean="0"/>
          </a:p>
          <a:p>
            <a:pPr lvl="1"/>
            <a:r>
              <a:rPr lang="en-US" dirty="0" smtClean="0"/>
              <a:t>Uploads the report to </a:t>
            </a:r>
            <a:r>
              <a:rPr lang="en-US" dirty="0"/>
              <a:t>ITSO’s Google Team </a:t>
            </a:r>
            <a:r>
              <a:rPr lang="en-US" dirty="0" smtClean="0"/>
              <a:t>Drive</a:t>
            </a:r>
            <a:br>
              <a:rPr lang="en-US" dirty="0" smtClean="0"/>
            </a:br>
            <a:endParaRPr lang="en-US" dirty="0" smtClean="0"/>
          </a:p>
          <a:p>
            <a:pPr lvl="1"/>
            <a:r>
              <a:rPr lang="en-US" dirty="0" smtClean="0"/>
              <a:t>Sets user-specific </a:t>
            </a:r>
            <a:r>
              <a:rPr lang="en-US" dirty="0"/>
              <a:t>permissions on the report ensuring access only for the intended </a:t>
            </a:r>
            <a:r>
              <a:rPr lang="en-US" dirty="0" smtClean="0"/>
              <a:t>recipients  </a:t>
            </a:r>
            <a:br>
              <a:rPr lang="en-US" dirty="0" smtClean="0"/>
            </a:br>
            <a:endParaRPr lang="en-US" dirty="0" smtClean="0"/>
          </a:p>
          <a:p>
            <a:pPr lvl="1"/>
            <a:r>
              <a:rPr lang="en-US" dirty="0" smtClean="0"/>
              <a:t>Notifies recipients of </a:t>
            </a:r>
            <a:r>
              <a:rPr lang="en-US" dirty="0"/>
              <a:t>the </a:t>
            </a:r>
            <a:r>
              <a:rPr lang="en-US" dirty="0" smtClean="0"/>
              <a:t>report’s Google </a:t>
            </a:r>
            <a:r>
              <a:rPr lang="en-US" dirty="0"/>
              <a:t>Drive link </a:t>
            </a:r>
            <a:r>
              <a:rPr lang="en-US" dirty="0" smtClean="0"/>
              <a:t>through Service-Now</a:t>
            </a:r>
            <a:br>
              <a:rPr lang="en-US" dirty="0" smtClean="0"/>
            </a:br>
            <a:endParaRPr lang="en-US" dirty="0" smtClean="0"/>
          </a:p>
          <a:p>
            <a:pPr lvl="1"/>
            <a:r>
              <a:rPr lang="en-US" dirty="0" smtClean="0"/>
              <a:t>Closes the Requested Item and all related tasks in Service-Now</a:t>
            </a:r>
            <a:endParaRPr lang="en-US" dirty="0"/>
          </a:p>
        </p:txBody>
      </p:sp>
    </p:spTree>
    <p:extLst>
      <p:ext uri="{BB962C8B-B14F-4D97-AF65-F5344CB8AC3E}">
        <p14:creationId xmlns:p14="http://schemas.microsoft.com/office/powerpoint/2010/main" val="423860876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524F4F"/>
      </a:dk2>
      <a:lt2>
        <a:srgbClr val="EEECE1"/>
      </a:lt2>
      <a:accent1>
        <a:srgbClr val="417CA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418</TotalTime>
  <Words>398</Words>
  <Application>Microsoft Office PowerPoint</Application>
  <PresentationFormat>Widescreen</PresentationFormat>
  <Paragraphs>103</Paragraphs>
  <Slides>30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Trebuchet MS</vt:lpstr>
      <vt:lpstr>Berlin</vt:lpstr>
      <vt:lpstr>Office Theme</vt:lpstr>
      <vt:lpstr>Automating IT Security</vt:lpstr>
      <vt:lpstr>Taking Stock of the Mundane</vt:lpstr>
      <vt:lpstr>“If You Do Anything More Than Three Times… AUTOMATE IT!” --Dr. Scot Ransbottom</vt:lpstr>
      <vt:lpstr>FEINT – FireEye ITSO Notification Tool</vt:lpstr>
      <vt:lpstr>FEINT</vt:lpstr>
      <vt:lpstr>FEINT</vt:lpstr>
      <vt:lpstr>FEINT</vt:lpstr>
      <vt:lpstr>HOIST – Hands-Off ITSO Scanning Tool</vt:lpstr>
      <vt:lpstr>HOIST – Hands-Off ITSO Scanning Tool</vt:lpstr>
      <vt:lpstr>HOIST</vt:lpstr>
      <vt:lpstr>HOIST</vt:lpstr>
      <vt:lpstr>HOIST</vt:lpstr>
      <vt:lpstr>HOIST</vt:lpstr>
      <vt:lpstr>HOIST</vt:lpstr>
      <vt:lpstr>CRIT – Credential Reset Incident Tool</vt:lpstr>
      <vt:lpstr>CRIT</vt:lpstr>
      <vt:lpstr>CRIT</vt:lpstr>
      <vt:lpstr>CRIT</vt:lpstr>
      <vt:lpstr>SLIC – Security Log Incident Creator</vt:lpstr>
      <vt:lpstr>SLIC</vt:lpstr>
      <vt:lpstr>SLIC</vt:lpstr>
      <vt:lpstr>SLIC</vt:lpstr>
      <vt:lpstr>Low Hanging Fruit for Automation</vt:lpstr>
      <vt:lpstr>Deep Dive into FEINT</vt:lpstr>
      <vt:lpstr>FEINT</vt:lpstr>
      <vt:lpstr>FEINT</vt:lpstr>
      <vt:lpstr>FEINT</vt:lpstr>
      <vt:lpstr>FEINT</vt:lpstr>
      <vt:lpstr>Virginia Tech GitHub – code.vt.edu</vt:lpstr>
      <vt:lpstr>Session Evaluations There are two ways to access the session and presenter evaluations: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ITSO Web Tools Suite</dc:title>
  <dc:creator>Huff, Stephen</dc:creator>
  <cp:lastModifiedBy>Huff, Stephen</cp:lastModifiedBy>
  <cp:revision>52</cp:revision>
  <dcterms:created xsi:type="dcterms:W3CDTF">2018-01-18T18:03:32Z</dcterms:created>
  <dcterms:modified xsi:type="dcterms:W3CDTF">2019-05-09T15:52:44Z</dcterms:modified>
</cp:coreProperties>
</file>