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7251700" cy="95377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9AA0A6"/>
          </p15:clr>
        </p15:guide>
        <p15:guide id="2" pos="2880">
          <p15:clr>
            <a:srgbClr val="9AA0A6"/>
          </p15:clr>
        </p15:guide>
        <p15:guide id="3" pos="1440">
          <p15:clr>
            <a:srgbClr val="9AA0A6"/>
          </p15:clr>
        </p15:guide>
        <p15:guide id="4" pos="4320">
          <p15:clr>
            <a:srgbClr val="9AA0A6"/>
          </p15:clr>
        </p15:guide>
        <p15:guide id="5" orient="horz" pos="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0"/>
    <p:restoredTop sz="94684"/>
  </p:normalViewPr>
  <p:slideViewPr>
    <p:cSldViewPr snapToGrid="0">
      <p:cViewPr varScale="1">
        <p:scale>
          <a:sx n="216" d="100"/>
          <a:sy n="216" d="100"/>
        </p:scale>
        <p:origin x="1552" y="184"/>
      </p:cViewPr>
      <p:guideLst>
        <p:guide orient="horz" pos="1800"/>
        <p:guide pos="2880"/>
        <p:guide pos="1440"/>
        <p:guide pos="4320"/>
        <p:guide orient="horz" pos="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35AD7-BE70-8F4B-9E8D-00F5CB4B5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41663" cy="477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31AE0-B58A-374F-9EDB-16C697E923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06864" y="1"/>
            <a:ext cx="3143250" cy="477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06B6-AB7A-A848-8232-F846A55BFF3A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E0CB2-9AF0-8C44-B579-612A4A4046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059867"/>
            <a:ext cx="3141663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EDUCAUSE Security Professionals 2019 - May 2019 - #Security19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6B5C8-3273-C945-842C-E314DA8C46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06864" y="9059867"/>
            <a:ext cx="314325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F59F-1761-BD41-A3A8-DFF34B43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39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0" tIns="46475" rIns="94600" bIns="464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66788" y="4529138"/>
            <a:ext cx="5318125" cy="42926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e1002822_0_48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457200" lvl="0" indent="-3810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•"/>
            </a:pPr>
            <a:endParaRPr dirty="0"/>
          </a:p>
        </p:txBody>
      </p:sp>
      <p:sp>
        <p:nvSpPr>
          <p:cNvPr id="127" name="Google Shape;127;g58e100282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14f0ca23_0_21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5214f0ca2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966788" y="4529138"/>
            <a:ext cx="5318125" cy="42926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1f73a3ef_0_1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551f73a3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e1002822_0_11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58e100282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8e1002822_0_0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58e10028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e1002822_0_68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58e100282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e1002822_0_64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58e100282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8e1002822_0_44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58e100282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214f0ca23_0_16:notes"/>
          <p:cNvSpPr txBox="1">
            <a:spLocks noGrp="1"/>
          </p:cNvSpPr>
          <p:nvPr>
            <p:ph type="body" idx="1"/>
          </p:nvPr>
        </p:nvSpPr>
        <p:spPr>
          <a:xfrm>
            <a:off x="966789" y="4529138"/>
            <a:ext cx="5318100" cy="4292700"/>
          </a:xfrm>
          <a:prstGeom prst="rect">
            <a:avLst/>
          </a:prstGeom>
        </p:spPr>
        <p:txBody>
          <a:bodyPr spcFirstLastPara="1" wrap="square" lIns="94600" tIns="46475" rIns="9460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5214f0ca2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15963"/>
            <a:ext cx="5721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52400" y="1333500"/>
            <a:ext cx="88392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52400" y="1333500"/>
            <a:ext cx="43434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3434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lvl="0" algn="ctr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3888" y="3824552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22860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30238" y="304271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630238" y="1400969"/>
            <a:ext cx="38688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marL="457200" lvl="0" indent="-22860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630238" y="2087563"/>
            <a:ext cx="38688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7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marL="457200" lvl="0" indent="-22860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7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30238" y="381000"/>
            <a:ext cx="29496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887788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43180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30238" y="1714500"/>
            <a:ext cx="29496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lvl="0" indent="-22860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5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5128517"/>
            <a:ext cx="9144000" cy="58620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/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2400" y="1333500"/>
            <a:ext cx="88392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marR="0" lvl="0" indent="-406400" algn="l" rtl="0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0">
            <a:alphaModFix/>
          </a:blip>
          <a:srcRect l="822" t="4632" r="832" b="7972"/>
          <a:stretch/>
        </p:blipFill>
        <p:spPr>
          <a:xfrm>
            <a:off x="470780" y="5283390"/>
            <a:ext cx="2367911" cy="2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10400" y="5283646"/>
            <a:ext cx="1243013" cy="24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3223075" y="0"/>
            <a:ext cx="5921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EDUCAUSE Security Professionals 2019 - Chicago, IL</a:t>
            </a:r>
            <a:endParaRPr>
              <a:solidFill>
                <a:srgbClr val="434343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@ucsd.edu" TargetMode="External"/><Relationship Id="rId4" Type="http://schemas.openxmlformats.org/officeDocument/2006/relationships/hyperlink" Target="mailto:warmstrong@sd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1" y="0"/>
            <a:ext cx="9144000" cy="58620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l="5218" r="3550"/>
          <a:stretch/>
        </p:blipFill>
        <p:spPr>
          <a:xfrm>
            <a:off x="1" y="586483"/>
            <a:ext cx="9143999" cy="4542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/>
          <p:nvPr/>
        </p:nvSpPr>
        <p:spPr>
          <a:xfrm>
            <a:off x="457200" y="586475"/>
            <a:ext cx="83058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</a:rPr>
              <a:t>RAEngine</a:t>
            </a:r>
            <a:r>
              <a:rPr lang="en-US" sz="3600" dirty="0">
                <a:solidFill>
                  <a:schemeClr val="lt1"/>
                </a:solidFill>
              </a:rPr>
              <a:t>: </a:t>
            </a:r>
            <a:endParaRPr sz="3600" dirty="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</a:rPr>
              <a:t>Scoring, Prioritizing and Automating your Vulnerability Risk Assessment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 txBox="1"/>
          <p:nvPr/>
        </p:nvSpPr>
        <p:spPr>
          <a:xfrm>
            <a:off x="6636150" y="3497125"/>
            <a:ext cx="2250900" cy="791100"/>
          </a:xfrm>
          <a:prstGeom prst="rect">
            <a:avLst/>
          </a:prstGeom>
          <a:solidFill>
            <a:srgbClr val="3F3F3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Presenters: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Winston Armstrong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Daniel Quach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504050" y="4435188"/>
            <a:ext cx="1383000" cy="521100"/>
          </a:xfrm>
          <a:prstGeom prst="rect">
            <a:avLst/>
          </a:prstGeom>
          <a:solidFill>
            <a:srgbClr val="3F3F3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Chicago, IL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May 14, 2019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" name="Google Shape;47;p10"/>
          <p:cNvSpPr txBox="1"/>
          <p:nvPr/>
        </p:nvSpPr>
        <p:spPr>
          <a:xfrm>
            <a:off x="0" y="4377975"/>
            <a:ext cx="5600700" cy="750600"/>
          </a:xfrm>
          <a:prstGeom prst="rect">
            <a:avLst/>
          </a:prstGeom>
          <a:solidFill>
            <a:srgbClr val="3F3F3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</a:rPr>
              <a:t>Special Thanks to:</a:t>
            </a:r>
            <a:endParaRPr sz="1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</a:rPr>
              <a:t>Apurva </a:t>
            </a:r>
            <a:r>
              <a:rPr lang="en-US" sz="1000" dirty="0" err="1">
                <a:solidFill>
                  <a:srgbClr val="FFFFFF"/>
                </a:solidFill>
              </a:rPr>
              <a:t>Goenka</a:t>
            </a:r>
            <a:r>
              <a:rPr lang="en-US" sz="1000" dirty="0">
                <a:solidFill>
                  <a:srgbClr val="FFFFFF"/>
                </a:solidFill>
              </a:rPr>
              <a:t>		</a:t>
            </a:r>
            <a:r>
              <a:rPr lang="en-US" sz="1000" dirty="0">
                <a:solidFill>
                  <a:schemeClr val="lt1"/>
                </a:solidFill>
              </a:rPr>
              <a:t>Dani </a:t>
            </a:r>
            <a:r>
              <a:rPr lang="en-US" sz="1000" dirty="0" err="1">
                <a:solidFill>
                  <a:schemeClr val="lt1"/>
                </a:solidFill>
              </a:rPr>
              <a:t>Whitehair</a:t>
            </a:r>
            <a:r>
              <a:rPr lang="en-US" sz="1000" dirty="0">
                <a:solidFill>
                  <a:srgbClr val="FFFFFF"/>
                </a:solidFill>
              </a:rPr>
              <a:t>	</a:t>
            </a:r>
            <a:r>
              <a:rPr lang="en-US" sz="1000" dirty="0">
                <a:solidFill>
                  <a:schemeClr val="lt1"/>
                </a:solidFill>
              </a:rPr>
              <a:t>Hua </a:t>
            </a:r>
            <a:r>
              <a:rPr lang="en-US" sz="1000" dirty="0" err="1">
                <a:solidFill>
                  <a:schemeClr val="lt1"/>
                </a:solidFill>
              </a:rPr>
              <a:t>Uy</a:t>
            </a:r>
            <a:r>
              <a:rPr lang="en-US" sz="1000" dirty="0">
                <a:solidFill>
                  <a:schemeClr val="lt1"/>
                </a:solidFill>
              </a:rPr>
              <a:t>	Paul Norton	Elliot </a:t>
            </a:r>
            <a:r>
              <a:rPr lang="en-US" sz="1000" dirty="0" err="1">
                <a:solidFill>
                  <a:schemeClr val="lt1"/>
                </a:solidFill>
              </a:rPr>
              <a:t>Pfarr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</a:rPr>
              <a:t>Sandeep Chandra	Leslie </a:t>
            </a:r>
            <a:r>
              <a:rPr lang="en-US" sz="1000" dirty="0" err="1">
                <a:solidFill>
                  <a:srgbClr val="FFFFFF"/>
                </a:solidFill>
              </a:rPr>
              <a:t>Morsek</a:t>
            </a:r>
            <a:r>
              <a:rPr lang="en-US" sz="1000" dirty="0">
                <a:solidFill>
                  <a:srgbClr val="FFFFFF"/>
                </a:solidFill>
              </a:rPr>
              <a:t>	Brian </a:t>
            </a:r>
            <a:r>
              <a:rPr lang="en-US" sz="1000" dirty="0" err="1">
                <a:solidFill>
                  <a:srgbClr val="FFFFFF"/>
                </a:solidFill>
              </a:rPr>
              <a:t>Hom</a:t>
            </a:r>
            <a:r>
              <a:rPr lang="en-US" sz="1000" dirty="0">
                <a:solidFill>
                  <a:srgbClr val="FFFFFF"/>
                </a:solidFill>
              </a:rPr>
              <a:t>	Anthony Boyd	</a:t>
            </a:r>
            <a:r>
              <a:rPr lang="en-US" sz="1000" dirty="0" err="1">
                <a:solidFill>
                  <a:schemeClr val="lt1"/>
                </a:solidFill>
              </a:rPr>
              <a:t>Taufiqul</a:t>
            </a:r>
            <a:r>
              <a:rPr lang="en-US" sz="1000" dirty="0">
                <a:solidFill>
                  <a:schemeClr val="lt1"/>
                </a:solidFill>
              </a:rPr>
              <a:t> Islam</a:t>
            </a:r>
            <a:endParaRPr sz="1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lt1"/>
                </a:solidFill>
              </a:rPr>
              <a:t>Kyle Barber		David </a:t>
            </a:r>
            <a:r>
              <a:rPr lang="en-US" sz="1000" dirty="0" err="1">
                <a:solidFill>
                  <a:schemeClr val="lt1"/>
                </a:solidFill>
              </a:rPr>
              <a:t>Beitler</a:t>
            </a:r>
            <a:r>
              <a:rPr lang="en-US" sz="1000" dirty="0">
                <a:solidFill>
                  <a:schemeClr val="lt1"/>
                </a:solidFill>
              </a:rPr>
              <a:t>	Edward Wade	Steven Blair	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0" y="0"/>
            <a:ext cx="5755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rgbClr val="FF0000"/>
                </a:solidFill>
              </a:rPr>
              <a:t>This presentation leaves copyright of the content to the presenter. Unless otherwise noted in the materials, uploaded content carries the </a:t>
            </a:r>
            <a:r>
              <a:rPr lang="en-US" sz="900" b="1" i="1" u="sng" dirty="0">
                <a:solidFill>
                  <a:srgbClr val="FF0000"/>
                </a:solidFill>
                <a:hlinkClick r:id="rId4"/>
              </a:rPr>
              <a:t>Creative Commons Attribution 4.0 International (CC BY 4.0)</a:t>
            </a:r>
            <a:r>
              <a:rPr lang="en-US" sz="900" i="1" dirty="0">
                <a:solidFill>
                  <a:srgbClr val="FF0000"/>
                </a:solidFill>
              </a:rPr>
              <a:t>, which grants usage to the general public, with appropriate credit to the author.</a:t>
            </a:r>
            <a:endParaRPr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RAEngine Benefits &amp; Savings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77425" y="891126"/>
            <a:ext cx="88392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800" dirty="0">
              <a:solidFill>
                <a:srgbClr val="484848"/>
              </a:solidFill>
            </a:endParaRPr>
          </a:p>
          <a:p>
            <a:pPr marL="457200" lvl="0" indent="-4064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2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Filters out vulnerabilities that do not require emergency patching</a:t>
            </a:r>
            <a:endParaRPr sz="2800" dirty="0">
              <a:solidFill>
                <a:srgbClr val="484848"/>
              </a:solidFill>
            </a:endParaRPr>
          </a:p>
          <a:p>
            <a:pPr marL="457200" lvl="0" indent="-406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2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Allows focus on important vulnerabilities to patch</a:t>
            </a:r>
            <a:endParaRPr sz="2800" dirty="0">
              <a:solidFill>
                <a:srgbClr val="484848"/>
              </a:solidFill>
            </a:endParaRPr>
          </a:p>
          <a:p>
            <a:pPr marL="457200" lvl="0" indent="-406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2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Reduction in risk analysis labor hours  </a:t>
            </a:r>
            <a:endParaRPr sz="2800" dirty="0">
              <a:solidFill>
                <a:srgbClr val="484848"/>
              </a:solidFill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7203475" y="3474800"/>
            <a:ext cx="1752000" cy="1529750"/>
            <a:chOff x="7203475" y="3474800"/>
            <a:chExt cx="1752000" cy="1529750"/>
          </a:xfrm>
        </p:grpSpPr>
        <p:pic>
          <p:nvPicPr>
            <p:cNvPr id="132" name="Google Shape;13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8600" y="3474800"/>
              <a:ext cx="1658026" cy="1450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9"/>
            <p:cNvSpPr/>
            <p:nvPr/>
          </p:nvSpPr>
          <p:spPr>
            <a:xfrm>
              <a:off x="7203475" y="4832950"/>
              <a:ext cx="1752000" cy="17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6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/ Questions?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37" y="3752700"/>
            <a:ext cx="4224125" cy="12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1937850" y="1328800"/>
            <a:ext cx="5268300" cy="27642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Winston Armstrong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1155CC"/>
              </a:buClr>
              <a:buSzPts val="1800"/>
              <a:buChar char="•"/>
            </a:pPr>
            <a:r>
              <a:rPr lang="en-US" u="sng" dirty="0">
                <a:solidFill>
                  <a:srgbClr val="1155CC"/>
                </a:solidFill>
                <a:hlinkClick r:id="rId4"/>
              </a:rPr>
              <a:t>warmstrong@sdsc.edu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Daniel Quach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1155CC"/>
              </a:buClr>
              <a:buSzPts val="1800"/>
              <a:buChar char="•"/>
            </a:pPr>
            <a:r>
              <a:rPr lang="en-US" u="sng" dirty="0">
                <a:solidFill>
                  <a:srgbClr val="1155CC"/>
                </a:solidFill>
                <a:hlinkClick r:id="rId5"/>
              </a:rPr>
              <a:t>dan@ucsd.edu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Background: SDSC &amp; Sherlock</a:t>
            </a:r>
            <a:endParaRPr dirty="0"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152400" y="1333500"/>
            <a:ext cx="88392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Diego Supercomputer Center (SDSC), University of California @ San Diego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-One of nation’s 1st supercomputer centers (1985) 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-Funded by National Science Foundation (NSF)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-Leader in: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-Data-intensive computing (Comet Supercomputer)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-Cyberinfrastructure (Sherlock Cloud: Secure computing &amp; data management)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Sherlock Cloud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-HIPAA &amp; CUI hosting environment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-Built on FISMA/NIST 800-53 requirements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-On Premise or Hybrid Cloud (AWS or Azure) hosting environments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-Turnkey Big Data platforms to support Data Science &amp; Analytics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6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Problem &amp; Solution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152400" y="1333500"/>
            <a:ext cx="8839200" cy="36192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-Patches constantly released to address Critical, High, </a:t>
            </a:r>
            <a:r>
              <a:rPr lang="en-US" sz="18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vulns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-Critical </a:t>
            </a:r>
            <a:r>
              <a:rPr lang="en-US" sz="18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vulns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patched quickly-can’t always wait for next patch cycle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-If patched every release...constant outages...would lose all customers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-Began performing risk assessment of each </a:t>
            </a:r>
            <a:r>
              <a:rPr lang="en-US" sz="18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-Good news: Decreased patch outages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-Bad new: Risk Assessments are time consuming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Solution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-Automate the risk assessment of </a:t>
            </a:r>
            <a:r>
              <a:rPr lang="en-US" sz="18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vulns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Sherlock specific criteria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RAEngine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RAEngine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04800" y="1180238"/>
            <a:ext cx="8839200" cy="17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Automates vulnerability risk assessments</a:t>
            </a:r>
            <a:endParaRPr sz="2800" dirty="0">
              <a:solidFill>
                <a:srgbClr val="484848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A framework coded in Python</a:t>
            </a:r>
            <a:endParaRPr sz="2800" dirty="0">
              <a:solidFill>
                <a:srgbClr val="484848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 dirty="0">
                <a:solidFill>
                  <a:srgbClr val="484848"/>
                </a:solidFill>
              </a:rPr>
              <a:t>Works with Tenable </a:t>
            </a:r>
            <a:r>
              <a:rPr lang="en-US" sz="2800" dirty="0" err="1">
                <a:solidFill>
                  <a:srgbClr val="484848"/>
                </a:solidFill>
              </a:rPr>
              <a:t>SecurityCenter</a:t>
            </a:r>
            <a:endParaRPr sz="2800" dirty="0">
              <a:solidFill>
                <a:srgbClr val="484848"/>
              </a:solidFill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2665838" y="2933700"/>
            <a:ext cx="5591238" cy="1885950"/>
            <a:chOff x="2654688" y="2857500"/>
            <a:chExt cx="5591238" cy="1885950"/>
          </a:xfrm>
        </p:grpSpPr>
        <p:pic>
          <p:nvPicPr>
            <p:cNvPr id="68" name="Google Shape;6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4688" y="2857500"/>
              <a:ext cx="5350669" cy="188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3"/>
            <p:cNvSpPr/>
            <p:nvPr/>
          </p:nvSpPr>
          <p:spPr>
            <a:xfrm>
              <a:off x="6241325" y="3020600"/>
              <a:ext cx="2004600" cy="168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RAEngine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228600" y="1428750"/>
            <a:ext cx="8686800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84848"/>
                </a:solidFill>
              </a:rPr>
              <a:t>Sherlock’s Vulnerability Risk Assessment Criteria:</a:t>
            </a:r>
            <a:endParaRPr sz="2800" dirty="0">
              <a:solidFill>
                <a:srgbClr val="484848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Severity : type of vulnerability, exploitability</a:t>
            </a:r>
            <a:endParaRPr sz="1800" dirty="0">
              <a:solidFill>
                <a:srgbClr val="484848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NVD CVSSv3 Score</a:t>
            </a:r>
            <a:endParaRPr sz="1800" dirty="0">
              <a:solidFill>
                <a:srgbClr val="484848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Number of systems affected</a:t>
            </a:r>
            <a:endParaRPr sz="1800" dirty="0">
              <a:solidFill>
                <a:srgbClr val="484848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System Sensitivity Score = (e.g. Database)</a:t>
            </a:r>
            <a:endParaRPr sz="1800" dirty="0">
              <a:solidFill>
                <a:srgbClr val="484848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Location of System within Project Architecture</a:t>
            </a:r>
            <a:endParaRPr sz="1800" dirty="0">
              <a:solidFill>
                <a:srgbClr val="484848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52400" y="269475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RAEngine’s Super Secret Formula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31700" y="2400305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Final Score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616145" y="2514601"/>
            <a:ext cx="685800" cy="6858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657607" y="24003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Vulnerability Score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829300" y="2514601"/>
            <a:ext cx="685800" cy="6858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858001" y="2400302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Impact &amp; Threat Likelihood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RAEngine’s Super Secret Formula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33100" y="1504961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Vulnerability Score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516858" y="1619251"/>
            <a:ext cx="685800" cy="6858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657608" y="1504961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NIST NVD CVSSv3 Score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941339" y="1619239"/>
            <a:ext cx="685800" cy="6858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082103" y="1504938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Sherlock Weighted Score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210975" y="3117225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Impact &amp; Threat Likelihood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2121850" y="3345824"/>
            <a:ext cx="457200" cy="4572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2661123" y="3117225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Number of Systems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343410" y="3345835"/>
            <a:ext cx="457200" cy="4572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4882675" y="3117225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 Sensitivity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564960" y="3345826"/>
            <a:ext cx="457200" cy="4572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104225" y="3117225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 Placement Score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(inc. Mitigating Security Controls)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9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RAEngine Output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152388" y="1200150"/>
            <a:ext cx="8839200" cy="2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2800"/>
              <a:buChar char="●"/>
            </a:pPr>
            <a:r>
              <a:rPr lang="en-US" sz="2800" dirty="0">
                <a:solidFill>
                  <a:srgbClr val="484848"/>
                </a:solidFill>
              </a:rPr>
              <a:t>Vulnerability Risk Assessment Reports</a:t>
            </a:r>
            <a:endParaRPr sz="2800" dirty="0">
              <a:solidFill>
                <a:srgbClr val="484848"/>
              </a:solidFill>
            </a:endParaRPr>
          </a:p>
          <a:p>
            <a:pPr marL="457200" lvl="0" indent="-406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2800"/>
              <a:buChar char="●"/>
            </a:pPr>
            <a:r>
              <a:rPr lang="en-US" sz="2800" dirty="0">
                <a:solidFill>
                  <a:srgbClr val="484848"/>
                </a:solidFill>
              </a:rPr>
              <a:t>Email alerts when vulnerabilities require emergency patching</a:t>
            </a:r>
            <a:endParaRPr sz="2800" dirty="0">
              <a:solidFill>
                <a:srgbClr val="484848"/>
              </a:solidFill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987663" y="2857497"/>
            <a:ext cx="6601229" cy="1894703"/>
            <a:chOff x="987663" y="2857497"/>
            <a:chExt cx="6601229" cy="1894703"/>
          </a:xfrm>
        </p:grpSpPr>
        <p:pic>
          <p:nvPicPr>
            <p:cNvPr id="110" name="Google Shape;11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7663" y="2866250"/>
              <a:ext cx="5350669" cy="188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57991" y="2857497"/>
              <a:ext cx="730900" cy="730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17"/>
            <p:cNvCxnSpPr>
              <a:endCxn id="111" idx="1"/>
            </p:cNvCxnSpPr>
            <p:nvPr/>
          </p:nvCxnSpPr>
          <p:spPr>
            <a:xfrm rot="10800000" flipH="1">
              <a:off x="4553991" y="3222947"/>
              <a:ext cx="2304000" cy="420300"/>
            </a:xfrm>
            <a:prstGeom prst="curvedConnector3">
              <a:avLst>
                <a:gd name="adj1" fmla="val 17253"/>
              </a:avLst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152400" y="254000"/>
            <a:ext cx="8839200" cy="867600"/>
          </a:xfrm>
          <a:prstGeom prst="rect">
            <a:avLst/>
          </a:prstGeom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RAEngine Alerts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649" y="1128108"/>
            <a:ext cx="2744700" cy="3510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456150" y="3048000"/>
            <a:ext cx="3659700" cy="76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8"/>
          <p:cNvGrpSpPr/>
          <p:nvPr/>
        </p:nvGrpSpPr>
        <p:grpSpPr>
          <a:xfrm>
            <a:off x="4678600" y="3048017"/>
            <a:ext cx="661200" cy="761970"/>
            <a:chOff x="4747850" y="3981150"/>
            <a:chExt cx="661200" cy="914400"/>
          </a:xfrm>
        </p:grpSpPr>
        <p:sp>
          <p:nvSpPr>
            <p:cNvPr id="121" name="Google Shape;121;p18"/>
            <p:cNvSpPr/>
            <p:nvPr/>
          </p:nvSpPr>
          <p:spPr>
            <a:xfrm>
              <a:off x="4747850" y="4487550"/>
              <a:ext cx="661200" cy="40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D966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4747850" y="3981150"/>
              <a:ext cx="661200" cy="40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D966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8"/>
          <p:cNvSpPr txBox="1"/>
          <p:nvPr/>
        </p:nvSpPr>
        <p:spPr>
          <a:xfrm>
            <a:off x="4484550" y="1128100"/>
            <a:ext cx="45072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dirty="0"/>
              <a:t>If </a:t>
            </a:r>
            <a:r>
              <a:rPr lang="en-US" dirty="0" err="1"/>
              <a:t>RAEngine</a:t>
            </a:r>
            <a:r>
              <a:rPr lang="en-US" dirty="0"/>
              <a:t> Score &gt; specific value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And vulnerability has known exploits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Then: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Generate report and alert management team</a:t>
            </a:r>
            <a:endParaRPr dirty="0"/>
          </a:p>
        </p:txBody>
      </p:sp>
      <p:sp>
        <p:nvSpPr>
          <p:cNvPr id="124" name="Google Shape;124;p18"/>
          <p:cNvSpPr/>
          <p:nvPr/>
        </p:nvSpPr>
        <p:spPr>
          <a:xfrm>
            <a:off x="5902550" y="2623050"/>
            <a:ext cx="1934400" cy="16119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372</Words>
  <Application>Microsoft Macintosh PowerPoint</Application>
  <PresentationFormat>On-screen Show (16:10)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Courier New</vt:lpstr>
      <vt:lpstr>Times</vt:lpstr>
      <vt:lpstr>Calibri</vt:lpstr>
      <vt:lpstr>NPACI/SDSC (logo) template</vt:lpstr>
      <vt:lpstr>PowerPoint Presentation</vt:lpstr>
      <vt:lpstr>Background: SDSC &amp; Sherlock</vt:lpstr>
      <vt:lpstr>Background: Problem &amp; Solution</vt:lpstr>
      <vt:lpstr>RAEngine</vt:lpstr>
      <vt:lpstr>RAEngine</vt:lpstr>
      <vt:lpstr>RAEngine’s Super Secret Formula</vt:lpstr>
      <vt:lpstr>RAEngine’s Super Secret Formula</vt:lpstr>
      <vt:lpstr>RAEngine Output</vt:lpstr>
      <vt:lpstr>RAEngine Alerts</vt:lpstr>
      <vt:lpstr>RAEngine Benefits &amp; Savings</vt:lpstr>
      <vt:lpstr>Thank you /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Quach, Daniel</cp:lastModifiedBy>
  <cp:revision>4</cp:revision>
  <cp:lastPrinted>2019-05-01T22:46:38Z</cp:lastPrinted>
  <dcterms:modified xsi:type="dcterms:W3CDTF">2019-05-01T22:47:14Z</dcterms:modified>
</cp:coreProperties>
</file>