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44"/>
  </p:notesMasterIdLst>
  <p:sldIdLst>
    <p:sldId id="256" r:id="rId2"/>
    <p:sldId id="272" r:id="rId3"/>
    <p:sldId id="276" r:id="rId4"/>
    <p:sldId id="383" r:id="rId5"/>
    <p:sldId id="384" r:id="rId6"/>
    <p:sldId id="385" r:id="rId7"/>
    <p:sldId id="341" r:id="rId8"/>
    <p:sldId id="343" r:id="rId9"/>
    <p:sldId id="354" r:id="rId10"/>
    <p:sldId id="345" r:id="rId11"/>
    <p:sldId id="344" r:id="rId12"/>
    <p:sldId id="346" r:id="rId13"/>
    <p:sldId id="355" r:id="rId14"/>
    <p:sldId id="356" r:id="rId15"/>
    <p:sldId id="357" r:id="rId16"/>
    <p:sldId id="358" r:id="rId17"/>
    <p:sldId id="359" r:id="rId18"/>
    <p:sldId id="360" r:id="rId19"/>
    <p:sldId id="361" r:id="rId20"/>
    <p:sldId id="362" r:id="rId21"/>
    <p:sldId id="363" r:id="rId22"/>
    <p:sldId id="364" r:id="rId23"/>
    <p:sldId id="349" r:id="rId24"/>
    <p:sldId id="365" r:id="rId25"/>
    <p:sldId id="373" r:id="rId26"/>
    <p:sldId id="377" r:id="rId27"/>
    <p:sldId id="376" r:id="rId28"/>
    <p:sldId id="367" r:id="rId29"/>
    <p:sldId id="369" r:id="rId30"/>
    <p:sldId id="368" r:id="rId31"/>
    <p:sldId id="370" r:id="rId32"/>
    <p:sldId id="366" r:id="rId33"/>
    <p:sldId id="382" r:id="rId34"/>
    <p:sldId id="380" r:id="rId35"/>
    <p:sldId id="339" r:id="rId36"/>
    <p:sldId id="347" r:id="rId37"/>
    <p:sldId id="348" r:id="rId38"/>
    <p:sldId id="378" r:id="rId39"/>
    <p:sldId id="371" r:id="rId40"/>
    <p:sldId id="340" r:id="rId41"/>
    <p:sldId id="275" r:id="rId42"/>
    <p:sldId id="334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45AA7DD-4186-254B-BE7D-C43D7BAF478F}">
          <p14:sldIdLst>
            <p14:sldId id="256"/>
            <p14:sldId id="272"/>
            <p14:sldId id="276"/>
            <p14:sldId id="383"/>
            <p14:sldId id="384"/>
            <p14:sldId id="385"/>
            <p14:sldId id="341"/>
            <p14:sldId id="343"/>
            <p14:sldId id="354"/>
            <p14:sldId id="345"/>
            <p14:sldId id="344"/>
            <p14:sldId id="346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49"/>
            <p14:sldId id="365"/>
            <p14:sldId id="373"/>
            <p14:sldId id="377"/>
            <p14:sldId id="376"/>
            <p14:sldId id="367"/>
            <p14:sldId id="369"/>
            <p14:sldId id="368"/>
            <p14:sldId id="370"/>
            <p14:sldId id="366"/>
            <p14:sldId id="382"/>
            <p14:sldId id="380"/>
            <p14:sldId id="339"/>
            <p14:sldId id="347"/>
            <p14:sldId id="348"/>
            <p14:sldId id="378"/>
            <p14:sldId id="371"/>
            <p14:sldId id="340"/>
            <p14:sldId id="275"/>
            <p14:sldId id="334"/>
          </p14:sldIdLst>
        </p14:section>
        <p14:section name="Analysis" id="{FEEA6C31-7143-F74A-8611-DFE5A3F8F5E8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D23"/>
    <a:srgbClr val="C577FF"/>
    <a:srgbClr val="FF7C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216"/>
    <p:restoredTop sz="93431"/>
  </p:normalViewPr>
  <p:slideViewPr>
    <p:cSldViewPr snapToGrid="0" snapToObjects="1">
      <p:cViewPr varScale="1">
        <p:scale>
          <a:sx n="63" d="100"/>
          <a:sy n="63" d="100"/>
        </p:scale>
        <p:origin x="129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E2EB2-B9BB-F347-B27C-2E96B513C58E}" type="datetimeFigureOut">
              <a:rPr lang="en-US" smtClean="0"/>
              <a:t>5/13/19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BD50FE-1058-E54C-8738-F7C6A85D6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08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D50FE-1058-E54C-8738-F7C6A85D6C5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408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more features the more correlations we can make. But also the harder the computation and the higher the noise.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BD50FE-1058-E54C-8738-F7C6A85D6C5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817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BD50FE-1058-E54C-8738-F7C6A85D6C5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431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Monday, May 13,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Monday, May 13,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Monday, May 13,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Monday, May 13,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Monday, May 13,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Monday, May 13,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Monday, May 13, 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Monday, May 13, 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Monday, May 13, 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Monday, May 13,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Monday, May 13,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Monday, May 13,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hyperlink" Target="mailto:louw.smith@bc.edu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Machine Learning For </a:t>
            </a:r>
            <a:r>
              <a:rPr lang="en-US" dirty="0" err="1"/>
              <a:t>SecOPS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89924"/>
            <a:ext cx="6400800" cy="1752600"/>
          </a:xfrm>
        </p:spPr>
        <p:txBody>
          <a:bodyPr/>
          <a:lstStyle/>
          <a:p>
            <a:r>
              <a:rPr lang="en-US" dirty="0"/>
              <a:t>By: Louw Smith (Boston College)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6488668"/>
            <a:ext cx="715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…you say robot uprising like it’s a bad thing.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BF74D8-FC0F-BC49-8F27-F387FDC868AB}"/>
              </a:ext>
            </a:extLst>
          </p:cNvPr>
          <p:cNvSpPr txBox="1"/>
          <p:nvPr/>
        </p:nvSpPr>
        <p:spPr>
          <a:xfrm>
            <a:off x="833120" y="3616960"/>
            <a:ext cx="2339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Gentle Introduction</a:t>
            </a:r>
          </a:p>
        </p:txBody>
      </p:sp>
    </p:spTree>
    <p:extLst>
      <p:ext uri="{BB962C8B-B14F-4D97-AF65-F5344CB8AC3E}">
        <p14:creationId xmlns:p14="http://schemas.microsoft.com/office/powerpoint/2010/main" val="3043180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32A02-C725-3646-92C2-E8DB9C9C4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we do?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D722B4-D843-7D4B-A783-1924329AE0EC}"/>
              </a:ext>
            </a:extLst>
          </p:cNvPr>
          <p:cNvSpPr/>
          <p:nvPr/>
        </p:nvSpPr>
        <p:spPr>
          <a:xfrm>
            <a:off x="457200" y="1524000"/>
            <a:ext cx="38303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Challenges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Domains are algorithmically generated, normal threat intel is not overly helpful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Domains are generated quickly and as needed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Domain information itself doesn’t indicate malicious purposes (</a:t>
            </a:r>
            <a:r>
              <a:rPr lang="en-US" dirty="0" err="1"/>
              <a:t>ie</a:t>
            </a:r>
            <a:r>
              <a:rPr lang="en-US" dirty="0"/>
              <a:t> there is no “.evil” domain)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Malware reversing does not give us a secret list of available domains.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F59335-455B-CE41-86CB-D541B41B4149}"/>
              </a:ext>
            </a:extLst>
          </p:cNvPr>
          <p:cNvSpPr txBox="1"/>
          <p:nvPr/>
        </p:nvSpPr>
        <p:spPr>
          <a:xfrm>
            <a:off x="4876800" y="1524000"/>
            <a:ext cx="3962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Responses: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can try to look for binaries, droppers, evidence of the malware itself.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Keep refreshing threat intel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can try to look for weird looking DNS requests. (Ok weirder that normal) and block them</a:t>
            </a:r>
          </a:p>
        </p:txBody>
      </p:sp>
    </p:spTree>
    <p:extLst>
      <p:ext uri="{BB962C8B-B14F-4D97-AF65-F5344CB8AC3E}">
        <p14:creationId xmlns:p14="http://schemas.microsoft.com/office/powerpoint/2010/main" val="3195262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4C2C1-D36B-6548-B6AA-4391C9475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Security’s Point of 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D6CF3E-99BA-8C45-8450-9E221A67C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20" y="1524000"/>
            <a:ext cx="5953760" cy="445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92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51926-E0D8-E948-AED9-DCA1BAD70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takes a machine to beat a machine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40FD8A-ABE5-2846-9EDB-6C23B20F822A}"/>
              </a:ext>
            </a:extLst>
          </p:cNvPr>
          <p:cNvSpPr txBox="1"/>
          <p:nvPr/>
        </p:nvSpPr>
        <p:spPr>
          <a:xfrm>
            <a:off x="302883" y="1557900"/>
            <a:ext cx="42691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Can do we take domains like this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1ADED7-B133-B84A-B6B4-C31652A8D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81" y="1991910"/>
            <a:ext cx="2577520" cy="27868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8F657F-7A29-2240-825B-2C22132F86DE}"/>
              </a:ext>
            </a:extLst>
          </p:cNvPr>
          <p:cNvSpPr txBox="1"/>
          <p:nvPr/>
        </p:nvSpPr>
        <p:spPr>
          <a:xfrm>
            <a:off x="5676562" y="1549772"/>
            <a:ext cx="1822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And do this 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C957F0-D460-2546-9398-F920D7B2CF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325" y="1953560"/>
            <a:ext cx="2612767" cy="28249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10B50CC-F9A8-8641-BAFD-EA357FF8CEF4}"/>
              </a:ext>
            </a:extLst>
          </p:cNvPr>
          <p:cNvSpPr txBox="1"/>
          <p:nvPr/>
        </p:nvSpPr>
        <p:spPr>
          <a:xfrm>
            <a:off x="1645920" y="5872480"/>
            <a:ext cx="5570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… oh and please don’t block any legitimate sites 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83BB453B-E36B-6D48-84FB-F0D169A382E4}"/>
              </a:ext>
            </a:extLst>
          </p:cNvPr>
          <p:cNvSpPr/>
          <p:nvPr/>
        </p:nvSpPr>
        <p:spPr>
          <a:xfrm>
            <a:off x="3994461" y="3222780"/>
            <a:ext cx="955040" cy="51609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443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A3E74-D31A-F84F-BEC1-ECAE40C65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Machine Learning in 5 minutes or less (or your money back!)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9E8401-809C-EA4F-8ED7-A0E38108F557}"/>
              </a:ext>
            </a:extLst>
          </p:cNvPr>
          <p:cNvSpPr txBox="1"/>
          <p:nvPr/>
        </p:nvSpPr>
        <p:spPr>
          <a:xfrm>
            <a:off x="1038500" y="1858900"/>
            <a:ext cx="7066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We begin with well known objects/instances. In this case faces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59B1C8-30BE-E346-A86C-2DB80B08A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350" y="2563132"/>
            <a:ext cx="3361690" cy="429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397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87DC2-05DA-614F-A643-4B001D607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Step2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ACC53A-B214-724A-98BB-F31AF7966391}"/>
              </a:ext>
            </a:extLst>
          </p:cNvPr>
          <p:cNvSpPr txBox="1"/>
          <p:nvPr/>
        </p:nvSpPr>
        <p:spPr>
          <a:xfrm>
            <a:off x="1036320" y="1524000"/>
            <a:ext cx="631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We collect ”features” or metrics of the specific instance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F437D7-C908-C94F-96C0-A9BA55FAE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00" y="1893332"/>
            <a:ext cx="3759200" cy="4876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503C0C-3442-E54A-AB88-4794FE43C57B}"/>
              </a:ext>
            </a:extLst>
          </p:cNvPr>
          <p:cNvSpPr txBox="1"/>
          <p:nvPr/>
        </p:nvSpPr>
        <p:spPr>
          <a:xfrm>
            <a:off x="225058" y="2110660"/>
            <a:ext cx="246734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Gender: Female</a:t>
            </a:r>
          </a:p>
          <a:p>
            <a:r>
              <a:rPr lang="en-US" dirty="0"/>
              <a:t>Age: 35</a:t>
            </a:r>
          </a:p>
          <a:p>
            <a:r>
              <a:rPr lang="en-US" dirty="0"/>
              <a:t>Hobbies: Juggling</a:t>
            </a:r>
            <a:br>
              <a:rPr lang="en-US" dirty="0"/>
            </a:br>
            <a:r>
              <a:rPr lang="en-US" dirty="0"/>
              <a:t>mountain biking</a:t>
            </a:r>
          </a:p>
          <a:p>
            <a:r>
              <a:rPr lang="en-US" dirty="0"/>
              <a:t>Occupation: Journalist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104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3A6CC-4661-9347-9963-677DE987D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Repeat 100’s, 1000’s of times (at least more than 50)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78FE0A-86D3-6840-815A-2074734A37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28800"/>
            <a:ext cx="8495432" cy="4644390"/>
          </a:xfrm>
        </p:spPr>
      </p:pic>
    </p:spTree>
    <p:extLst>
      <p:ext uri="{BB962C8B-B14F-4D97-AF65-F5344CB8AC3E}">
        <p14:creationId xmlns:p14="http://schemas.microsoft.com/office/powerpoint/2010/main" val="4961789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8B0DE-49A3-AD40-896A-3106B4616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Apply Statistical Learning Algorithms to Instance/Feature pairs to find correlations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E773E5-9BB5-544F-949B-00FCB1465A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445" y="1971040"/>
            <a:ext cx="5715000" cy="4660900"/>
          </a:xfrm>
        </p:spPr>
      </p:pic>
    </p:spTree>
    <p:extLst>
      <p:ext uri="{BB962C8B-B14F-4D97-AF65-F5344CB8AC3E}">
        <p14:creationId xmlns:p14="http://schemas.microsoft.com/office/powerpoint/2010/main" val="2225875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EDA1C-EE8E-9942-80F0-0879007D1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Some Common ”Algorithms” - Classifiers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A4BD6A-968E-E649-BBA8-9FC0F693F2B3}"/>
              </a:ext>
            </a:extLst>
          </p:cNvPr>
          <p:cNvSpPr txBox="1"/>
          <p:nvPr/>
        </p:nvSpPr>
        <p:spPr>
          <a:xfrm>
            <a:off x="5633653" y="1778952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K Nearest Neighbors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B56662-9C46-334E-8D5F-AD5A8B01BEEB}"/>
              </a:ext>
            </a:extLst>
          </p:cNvPr>
          <p:cNvSpPr txBox="1"/>
          <p:nvPr/>
        </p:nvSpPr>
        <p:spPr>
          <a:xfrm>
            <a:off x="554524" y="1814036"/>
            <a:ext cx="332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Stochastic Gradient Descent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8146E1-5E66-0040-8E44-601FD902FBB5}"/>
              </a:ext>
            </a:extLst>
          </p:cNvPr>
          <p:cNvSpPr txBox="1"/>
          <p:nvPr/>
        </p:nvSpPr>
        <p:spPr>
          <a:xfrm>
            <a:off x="554524" y="4171434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Bayesian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008951-EC3E-6249-9370-A80A32E67A97}"/>
              </a:ext>
            </a:extLst>
          </p:cNvPr>
          <p:cNvSpPr txBox="1"/>
          <p:nvPr/>
        </p:nvSpPr>
        <p:spPr>
          <a:xfrm>
            <a:off x="5527040" y="4177268"/>
            <a:ext cx="1697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Decision-Tree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107244-C557-484C-A971-35891A409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83368"/>
            <a:ext cx="4622800" cy="1803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2C5917F-580A-6D47-B00F-B3D4A7027B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440" y="2183368"/>
            <a:ext cx="2794000" cy="18980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7B0D3B7-BA2D-274C-A967-B5293A4976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23" y="4540766"/>
            <a:ext cx="3515257" cy="213292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E0D6D7A-4272-314E-ABCE-76CA0CAA9B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924" y="4567582"/>
            <a:ext cx="3881076" cy="215714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9ADEEA5-F661-874F-8E6B-EC1518FDC584}"/>
              </a:ext>
            </a:extLst>
          </p:cNvPr>
          <p:cNvSpPr txBox="1"/>
          <p:nvPr/>
        </p:nvSpPr>
        <p:spPr>
          <a:xfrm>
            <a:off x="639898" y="6554906"/>
            <a:ext cx="1173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</a:t>
            </a:r>
            <a:r>
              <a:rPr lang="en-US" sz="1200" dirty="0" err="1"/>
              <a:t>source:XKCD</a:t>
            </a:r>
            <a:endParaRPr lang="en-US" sz="1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FA5DA8-948E-E048-8BEE-C8C7546C68FE}"/>
              </a:ext>
            </a:extLst>
          </p:cNvPr>
          <p:cNvSpPr txBox="1"/>
          <p:nvPr/>
        </p:nvSpPr>
        <p:spPr>
          <a:xfrm>
            <a:off x="511276" y="3945102"/>
            <a:ext cx="25090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*source: https://</a:t>
            </a:r>
            <a:r>
              <a:rPr lang="en-US" sz="1000" dirty="0" err="1"/>
              <a:t>towardsdatascience.com</a:t>
            </a:r>
            <a:r>
              <a:rPr lang="en-US" sz="1000" dirty="0"/>
              <a:t>/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7BA030-D216-C944-B709-55A7E2A4DD31}"/>
              </a:ext>
            </a:extLst>
          </p:cNvPr>
          <p:cNvSpPr txBox="1"/>
          <p:nvPr/>
        </p:nvSpPr>
        <p:spPr>
          <a:xfrm>
            <a:off x="5527040" y="3986768"/>
            <a:ext cx="24849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https://</a:t>
            </a:r>
            <a:r>
              <a:rPr lang="en-US" sz="1000" dirty="0" err="1"/>
              <a:t>dsdeepdive.blogspot.com</a:t>
            </a:r>
            <a:endParaRPr lang="en-US" sz="1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5236DDF-8427-B14C-8CBD-E7B6B0BD3C47}"/>
              </a:ext>
            </a:extLst>
          </p:cNvPr>
          <p:cNvSpPr txBox="1"/>
          <p:nvPr/>
        </p:nvSpPr>
        <p:spPr>
          <a:xfrm>
            <a:off x="4970862" y="6652287"/>
            <a:ext cx="22541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https://</a:t>
            </a:r>
            <a:r>
              <a:rPr lang="en-US" sz="1000" dirty="0" err="1"/>
              <a:t>www.kdnuggets.com</a:t>
            </a:r>
            <a:r>
              <a:rPr lang="en-US" sz="10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53919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23" grpId="0"/>
      <p:bldP spid="24" grpId="0"/>
      <p:bldP spid="25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97CCD-73E8-074D-AD49-74416963E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type: Neural Networks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931B26-4ACC-BA4A-8B54-E7EB6D7080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" y="1978152"/>
            <a:ext cx="7294880" cy="43769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881A39-31DE-974B-8332-42621DB4832A}"/>
              </a:ext>
            </a:extLst>
          </p:cNvPr>
          <p:cNvSpPr txBox="1"/>
          <p:nvPr/>
        </p:nvSpPr>
        <p:spPr>
          <a:xfrm>
            <a:off x="751840" y="6488668"/>
            <a:ext cx="4775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*Source: https://</a:t>
            </a:r>
            <a:r>
              <a:rPr lang="en-US" dirty="0" err="1"/>
              <a:t>www.analyticsindiamag.com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9350009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6DBF5-98A2-C04B-BCB3-B63E2A85D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can get complex quickly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AA57A0-1A4B-124C-B0D9-7C64E85F24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8977"/>
            <a:ext cx="7548880" cy="492009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67CF8D-CCD2-F34F-A5B7-4C4531B66270}"/>
              </a:ext>
            </a:extLst>
          </p:cNvPr>
          <p:cNvSpPr txBox="1"/>
          <p:nvPr/>
        </p:nvSpPr>
        <p:spPr>
          <a:xfrm>
            <a:off x="670560" y="6498477"/>
            <a:ext cx="23743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*source: https://</a:t>
            </a:r>
            <a:r>
              <a:rPr lang="en-US" sz="1000" dirty="0" err="1"/>
              <a:t>www.researchgate.net</a:t>
            </a:r>
            <a:r>
              <a:rPr lang="en-US" sz="10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655201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whoami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4866" y="1600200"/>
            <a:ext cx="5141934" cy="2031274"/>
          </a:xfrm>
        </p:spPr>
        <p:txBody>
          <a:bodyPr>
            <a:normAutofit/>
          </a:bodyPr>
          <a:lstStyle/>
          <a:p>
            <a:r>
              <a:rPr lang="en-US" b="1" dirty="0"/>
              <a:t>Currently</a:t>
            </a:r>
            <a:r>
              <a:rPr lang="en-US" dirty="0"/>
              <a:t>: BC Security Analyst</a:t>
            </a:r>
          </a:p>
          <a:p>
            <a:endParaRPr lang="en-US" dirty="0"/>
          </a:p>
          <a:p>
            <a:r>
              <a:rPr lang="en-US" b="1" dirty="0"/>
              <a:t>Past</a:t>
            </a:r>
            <a:r>
              <a:rPr lang="en-US" dirty="0"/>
              <a:t>: UC San Francisco, NASA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95" y="1690918"/>
            <a:ext cx="1202081" cy="10912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637" y="1690918"/>
            <a:ext cx="1024873" cy="10248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904" y="3055557"/>
            <a:ext cx="1338917" cy="10570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61B77A-827F-4246-B63C-3D464FC43C03}"/>
              </a:ext>
            </a:extLst>
          </p:cNvPr>
          <p:cNvSpPr txBox="1"/>
          <p:nvPr/>
        </p:nvSpPr>
        <p:spPr>
          <a:xfrm>
            <a:off x="4258405" y="5288537"/>
            <a:ext cx="24706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E: </a:t>
            </a:r>
            <a:r>
              <a:rPr lang="en-US" dirty="0">
                <a:hlinkClick r:id="rId5"/>
              </a:rPr>
              <a:t>louw.smith@bc.edu</a:t>
            </a:r>
            <a:endParaRPr lang="en-US" dirty="0"/>
          </a:p>
          <a:p>
            <a:r>
              <a:rPr lang="en-US" dirty="0"/>
              <a:t>Twitter: @</a:t>
            </a:r>
            <a:r>
              <a:rPr lang="en-US" dirty="0" err="1"/>
              <a:t>louws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308BC7-E989-B649-9991-4298E9D160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018" y="4112597"/>
            <a:ext cx="1957782" cy="195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91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D3D95-4521-8041-A45E-0E6FF3531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Hidden Layers transfer information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271091-2ED3-C443-B350-3E7FC3A8F158}"/>
              </a:ext>
            </a:extLst>
          </p:cNvPr>
          <p:cNvSpPr txBox="1"/>
          <p:nvPr/>
        </p:nvSpPr>
        <p:spPr>
          <a:xfrm>
            <a:off x="457200" y="1431667"/>
            <a:ext cx="8618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use Recurrent Neural Net (RRN) to incorporate what we learn from prior inputs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E153A1-C124-1A4B-ABBA-DAD1277CD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160" y="1928763"/>
            <a:ext cx="2096784" cy="16994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9B19B2-BCD0-4546-8E84-1233266296DE}"/>
              </a:ext>
            </a:extLst>
          </p:cNvPr>
          <p:cNvSpPr txBox="1"/>
          <p:nvPr/>
        </p:nvSpPr>
        <p:spPr>
          <a:xfrm>
            <a:off x="2056748" y="1987143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 prior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862BAB-6D13-E44D-9096-4459E6912A1F}"/>
              </a:ext>
            </a:extLst>
          </p:cNvPr>
          <p:cNvSpPr txBox="1"/>
          <p:nvPr/>
        </p:nvSpPr>
        <p:spPr>
          <a:xfrm>
            <a:off x="3280160" y="3507095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 new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CF8007-574A-9047-9C74-1780CD18E298}"/>
              </a:ext>
            </a:extLst>
          </p:cNvPr>
          <p:cNvSpPr txBox="1"/>
          <p:nvPr/>
        </p:nvSpPr>
        <p:spPr>
          <a:xfrm>
            <a:off x="5376944" y="198714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059070-83E7-5744-BEA0-6CE2200C4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09" y="4520912"/>
            <a:ext cx="2096784" cy="16906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07325F-A820-674C-814D-801FDD34D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411" y="4520912"/>
            <a:ext cx="2096784" cy="16906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BDD61D-5B1A-C047-B88C-EFAE2D351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306" y="4520912"/>
            <a:ext cx="2096784" cy="16906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54B804A-EF54-B94A-A407-2FB49DB69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016" y="4520912"/>
            <a:ext cx="2096784" cy="16906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0F49605-64E4-7647-8D67-80AFCF515B90}"/>
              </a:ext>
            </a:extLst>
          </p:cNvPr>
          <p:cNvSpPr txBox="1"/>
          <p:nvPr/>
        </p:nvSpPr>
        <p:spPr>
          <a:xfrm>
            <a:off x="155426" y="3920747"/>
            <a:ext cx="89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Chain them together we can ‘remember’ prior information as we feed new information to a cell </a:t>
            </a:r>
          </a:p>
        </p:txBody>
      </p:sp>
    </p:spTree>
    <p:extLst>
      <p:ext uri="{BB962C8B-B14F-4D97-AF65-F5344CB8AC3E}">
        <p14:creationId xmlns:p14="http://schemas.microsoft.com/office/powerpoint/2010/main" val="336635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D5E88-F44C-214D-B505-25591C806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Except when…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A4E12A-DCF6-794E-8CD3-D80EDAC6A249}"/>
              </a:ext>
            </a:extLst>
          </p:cNvPr>
          <p:cNvSpPr txBox="1"/>
          <p:nvPr/>
        </p:nvSpPr>
        <p:spPr>
          <a:xfrm>
            <a:off x="457200" y="1375931"/>
            <a:ext cx="4352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your initial learning factor is too small...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BB33BA-ACA0-0543-9FA6-26041E736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13265"/>
            <a:ext cx="2096784" cy="16906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8DD93A-AE72-704E-958A-ED76615CE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030" y="1763038"/>
            <a:ext cx="1597193" cy="12878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0FDBE8-7015-244B-A697-A4E757372A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104" y="1820426"/>
            <a:ext cx="1093171" cy="8814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46E644-6803-FA49-8B44-1F280C45C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635" y="1870958"/>
            <a:ext cx="689954" cy="5563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DFCE4D-E570-EB44-9C61-87E6F809E499}"/>
              </a:ext>
            </a:extLst>
          </p:cNvPr>
          <p:cNvSpPr txBox="1"/>
          <p:nvPr/>
        </p:nvSpPr>
        <p:spPr>
          <a:xfrm>
            <a:off x="457200" y="3347304"/>
            <a:ext cx="8370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 get a vanishing gradient problem and no learning occurs (convergence =&gt; 0)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6903ED-4ED7-D74D-906B-23D618B862C7}"/>
              </a:ext>
            </a:extLst>
          </p:cNvPr>
          <p:cNvSpPr txBox="1"/>
          <p:nvPr/>
        </p:nvSpPr>
        <p:spPr>
          <a:xfrm>
            <a:off x="447040" y="3738880"/>
            <a:ext cx="396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But if your learning factor is too big…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919CAC-6C26-4946-9D5E-C4D1A4A23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53" y="4122342"/>
            <a:ext cx="2096784" cy="16906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2DE4F3-7D12-DF48-AC4A-9BF8713E7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495" y="4084236"/>
            <a:ext cx="2522059" cy="20335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069E38-9E14-CD4F-84ED-215B37BF0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914" y="3986422"/>
            <a:ext cx="3458987" cy="27890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568D1A1-2733-4D4C-86C9-A93EE2AA653A}"/>
                  </a:ext>
                </a:extLst>
              </p:cNvPr>
              <p:cNvSpPr txBox="1"/>
              <p:nvPr/>
            </p:nvSpPr>
            <p:spPr>
              <a:xfrm>
                <a:off x="447040" y="6373856"/>
                <a:ext cx="68736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You get an exploding gradient problem (convergence tends to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dirty="0"/>
                  <a:t>)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568D1A1-2733-4D4C-86C9-A93EE2AA65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040" y="6373856"/>
                <a:ext cx="6873677" cy="369332"/>
              </a:xfrm>
              <a:prstGeom prst="rect">
                <a:avLst/>
              </a:prstGeom>
              <a:blipFill>
                <a:blip r:embed="rId3"/>
                <a:stretch>
                  <a:fillRect l="-554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C9309FC7-5855-2B41-895E-0A4D069CE2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12" y="1546879"/>
            <a:ext cx="1041964" cy="8305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65FAC2E-9D49-0443-A871-2F4ABAABA0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289" y="4122342"/>
            <a:ext cx="1148952" cy="120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26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74BF1-3BD8-FD46-88CB-4E821CC7A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Long Short Term Memory to the Rescue!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F0CDB5-49D5-4E45-B61D-5AFBD2FB9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80" y="1524000"/>
            <a:ext cx="6466840" cy="48072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A2CAA8-7391-2242-AE3A-E13CAC666DF5}"/>
              </a:ext>
            </a:extLst>
          </p:cNvPr>
          <p:cNvSpPr txBox="1"/>
          <p:nvPr/>
        </p:nvSpPr>
        <p:spPr>
          <a:xfrm>
            <a:off x="681568" y="4734560"/>
            <a:ext cx="2771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Long Short Term Memory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96A32E-BACB-054C-B265-024B0F308D88}"/>
              </a:ext>
            </a:extLst>
          </p:cNvPr>
          <p:cNvSpPr txBox="1"/>
          <p:nvPr/>
        </p:nvSpPr>
        <p:spPr>
          <a:xfrm>
            <a:off x="3302848" y="4734560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LSTMS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EF66E4-DD24-3146-9370-BECB11B62324}"/>
              </a:ext>
            </a:extLst>
          </p:cNvPr>
          <p:cNvSpPr txBox="1"/>
          <p:nvPr/>
        </p:nvSpPr>
        <p:spPr>
          <a:xfrm>
            <a:off x="4109595" y="4734560"/>
            <a:ext cx="4211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function better than RNNs as it uses a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5B65B3-3441-5B41-8DD1-7DCAB6A36B89}"/>
              </a:ext>
            </a:extLst>
          </p:cNvPr>
          <p:cNvSpPr txBox="1"/>
          <p:nvPr/>
        </p:nvSpPr>
        <p:spPr>
          <a:xfrm>
            <a:off x="659767" y="5163552"/>
            <a:ext cx="395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number of gates and forget states to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2433B4-0119-9949-A504-BB5CBA7A6588}"/>
              </a:ext>
            </a:extLst>
          </p:cNvPr>
          <p:cNvSpPr txBox="1"/>
          <p:nvPr/>
        </p:nvSpPr>
        <p:spPr>
          <a:xfrm>
            <a:off x="4439536" y="5163552"/>
            <a:ext cx="404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hone in the most relevant information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A18C1B-5AC9-0F41-ADD8-FF0E79E62462}"/>
              </a:ext>
            </a:extLst>
          </p:cNvPr>
          <p:cNvSpPr txBox="1"/>
          <p:nvPr/>
        </p:nvSpPr>
        <p:spPr>
          <a:xfrm>
            <a:off x="681568" y="5491336"/>
            <a:ext cx="30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through various sigmoid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71FB41-D0D2-F34E-B9D5-33983BB3AAFC}"/>
              </a:ext>
            </a:extLst>
          </p:cNvPr>
          <p:cNvSpPr txBox="1"/>
          <p:nvPr/>
        </p:nvSpPr>
        <p:spPr>
          <a:xfrm>
            <a:off x="672256" y="5850736"/>
            <a:ext cx="8058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exploding or vanishing gradients. Additionally it has a robust mechanism that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37C1F4-4C96-FE40-9CD3-ADA3A14F637F}"/>
              </a:ext>
            </a:extLst>
          </p:cNvPr>
          <p:cNvSpPr txBox="1"/>
          <p:nvPr/>
        </p:nvSpPr>
        <p:spPr>
          <a:xfrm>
            <a:off x="3620192" y="549133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4991D7-AF01-A84A-8279-396C6EEA0FF9}"/>
              </a:ext>
            </a:extLst>
          </p:cNvPr>
          <p:cNvSpPr txBox="1"/>
          <p:nvPr/>
        </p:nvSpPr>
        <p:spPr>
          <a:xfrm>
            <a:off x="4109595" y="5491336"/>
            <a:ext cx="4455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tanh functions prevents the issue of either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8824F0-2898-D649-882C-14ED6CF9AC21}"/>
              </a:ext>
            </a:extLst>
          </p:cNvPr>
          <p:cNvSpPr txBox="1"/>
          <p:nvPr/>
        </p:nvSpPr>
        <p:spPr>
          <a:xfrm>
            <a:off x="659767" y="6120802"/>
            <a:ext cx="5416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carries over learned information from previous cells</a:t>
            </a:r>
          </a:p>
        </p:txBody>
      </p:sp>
    </p:spTree>
    <p:extLst>
      <p:ext uri="{BB962C8B-B14F-4D97-AF65-F5344CB8AC3E}">
        <p14:creationId xmlns:p14="http://schemas.microsoft.com/office/powerpoint/2010/main" val="301921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4" grpId="0"/>
      <p:bldP spid="15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43F91-F747-EE4E-BECD-227948E8D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Begin: The Data We have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8C0F41-D7A4-744A-9EB6-5BDAC53E7C72}"/>
              </a:ext>
            </a:extLst>
          </p:cNvPr>
          <p:cNvSpPr txBox="1"/>
          <p:nvPr/>
        </p:nvSpPr>
        <p:spPr>
          <a:xfrm>
            <a:off x="551146" y="1613237"/>
            <a:ext cx="7578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 turns out some fantastic malware researchers found the algorithms to some of the common DGA campaigns. We were able to generate thousands of domains similar to the following campaigns: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A661BD-D017-694E-B6EF-C5E6BA37A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498387"/>
            <a:ext cx="8839200" cy="19276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52E759-0779-9D48-AE2C-1DB3814FB6AF}"/>
              </a:ext>
            </a:extLst>
          </p:cNvPr>
          <p:cNvSpPr txBox="1"/>
          <p:nvPr/>
        </p:nvSpPr>
        <p:spPr>
          <a:xfrm>
            <a:off x="551146" y="4607858"/>
            <a:ext cx="4596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*Approximately 10,000 for each campaign.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603DEE-74E7-D545-B16A-55BDEA5F5C6D}"/>
              </a:ext>
            </a:extLst>
          </p:cNvPr>
          <p:cNvSpPr txBox="1"/>
          <p:nvPr/>
        </p:nvSpPr>
        <p:spPr>
          <a:xfrm>
            <a:off x="551146" y="5252739"/>
            <a:ext cx="84199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Additionally we also added: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Alexa’s top million sites for known “good” 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of BC’s sites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Additional malware sources including </a:t>
            </a:r>
            <a:r>
              <a:rPr lang="en-US" dirty="0" err="1"/>
              <a:t>Bambenek’s</a:t>
            </a:r>
            <a:r>
              <a:rPr lang="en-US" dirty="0"/>
              <a:t> lists and Malware Domains</a:t>
            </a:r>
          </a:p>
        </p:txBody>
      </p:sp>
    </p:spTree>
    <p:extLst>
      <p:ext uri="{BB962C8B-B14F-4D97-AF65-F5344CB8AC3E}">
        <p14:creationId xmlns:p14="http://schemas.microsoft.com/office/powerpoint/2010/main" val="16369913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17FAA-775D-EE44-B260-8BAA2E0C3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 those cells?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612292-2CF3-C14A-ABB7-495460275C04}"/>
              </a:ext>
            </a:extLst>
          </p:cNvPr>
          <p:cNvSpPr txBox="1"/>
          <p:nvPr/>
        </p:nvSpPr>
        <p:spPr>
          <a:xfrm>
            <a:off x="457200" y="1524000"/>
            <a:ext cx="6288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is what our learning graph looks like at a very high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D84FD6-D1C0-5745-B195-F53267E61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29295"/>
            <a:ext cx="4399063" cy="36909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4098AC-7759-1545-AE94-F53A8B2D4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462" y="1893332"/>
            <a:ext cx="3276912" cy="44364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84CAD4-9B00-8147-93B2-C0D5D295229B}"/>
              </a:ext>
            </a:extLst>
          </p:cNvPr>
          <p:cNvSpPr txBox="1"/>
          <p:nvPr/>
        </p:nvSpPr>
        <p:spPr>
          <a:xfrm>
            <a:off x="239843" y="6385326"/>
            <a:ext cx="562211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Who is Adam and what is he doing in my neural net?!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D218119-7810-8F4A-AFA3-E44298F15ACE}"/>
              </a:ext>
            </a:extLst>
          </p:cNvPr>
          <p:cNvCxnSpPr/>
          <p:nvPr/>
        </p:nvCxnSpPr>
        <p:spPr>
          <a:xfrm flipV="1">
            <a:off x="659567" y="4586990"/>
            <a:ext cx="0" cy="1742777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087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3CB94-8234-1E4C-AE79-EF5659882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Learning Observed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8118FC-14B2-D249-B4FC-3BF35E64D26A}"/>
              </a:ext>
            </a:extLst>
          </p:cNvPr>
          <p:cNvSpPr txBox="1"/>
          <p:nvPr/>
        </p:nvSpPr>
        <p:spPr>
          <a:xfrm>
            <a:off x="1463041" y="1802674"/>
            <a:ext cx="5566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Step1:We start with a list of domains that are labeled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1BA707-8EA8-2746-86E2-9D50B5620DEF}"/>
              </a:ext>
            </a:extLst>
          </p:cNvPr>
          <p:cNvSpPr txBox="1"/>
          <p:nvPr/>
        </p:nvSpPr>
        <p:spPr>
          <a:xfrm>
            <a:off x="1463041" y="2450680"/>
            <a:ext cx="4977645" cy="341632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Courier" pitchFamily="2" charset="0"/>
              </a:rPr>
              <a:t>xewokii.com</a:t>
            </a:r>
            <a:r>
              <a:rPr lang="en-US" sz="2400" b="1" dirty="0" err="1">
                <a:latin typeface="Courier" pitchFamily="2" charset="0"/>
              </a:rPr>
              <a:t>:</a:t>
            </a:r>
            <a:r>
              <a:rPr lang="en-US" sz="2400" b="1" dirty="0" err="1">
                <a:solidFill>
                  <a:srgbClr val="FF0000"/>
                </a:solidFill>
                <a:latin typeface="Courier" pitchFamily="2" charset="0"/>
              </a:rPr>
              <a:t>malware</a:t>
            </a:r>
            <a:br>
              <a:rPr lang="en-US" sz="2400" b="1" dirty="0">
                <a:latin typeface="Courier" pitchFamily="2" charset="0"/>
              </a:rPr>
            </a:br>
            <a:r>
              <a:rPr lang="en-US" sz="2400" b="1" dirty="0" err="1">
                <a:solidFill>
                  <a:srgbClr val="0070C0"/>
                </a:solidFill>
                <a:latin typeface="Courier" pitchFamily="2" charset="0"/>
              </a:rPr>
              <a:t>forum-media</a:t>
            </a:r>
            <a:r>
              <a:rPr lang="en-US" sz="2400" b="1" dirty="0" err="1">
                <a:latin typeface="Courier" pitchFamily="2" charset="0"/>
              </a:rPr>
              <a:t>.hu:</a:t>
            </a:r>
            <a:r>
              <a:rPr lang="en-US" sz="2400" b="1" dirty="0" err="1">
                <a:solidFill>
                  <a:srgbClr val="00B050"/>
                </a:solidFill>
                <a:latin typeface="Courier" pitchFamily="2" charset="0"/>
              </a:rPr>
              <a:t>ok</a:t>
            </a:r>
            <a:br>
              <a:rPr lang="en-US" sz="2400" b="1" dirty="0">
                <a:latin typeface="Courier" pitchFamily="2" charset="0"/>
              </a:rPr>
            </a:br>
            <a:r>
              <a:rPr lang="en-US" sz="2400" b="1" dirty="0" err="1">
                <a:solidFill>
                  <a:srgbClr val="0070C0"/>
                </a:solidFill>
                <a:latin typeface="Courier" pitchFamily="2" charset="0"/>
              </a:rPr>
              <a:t>bc.edu</a:t>
            </a:r>
            <a:r>
              <a:rPr lang="en-US" sz="2400" b="1" dirty="0" err="1">
                <a:latin typeface="Courier" pitchFamily="2" charset="0"/>
              </a:rPr>
              <a:t>:</a:t>
            </a:r>
            <a:r>
              <a:rPr lang="en-US" sz="2400" b="1" dirty="0" err="1">
                <a:solidFill>
                  <a:srgbClr val="00B050"/>
                </a:solidFill>
                <a:latin typeface="Courier" pitchFamily="2" charset="0"/>
              </a:rPr>
              <a:t>ok</a:t>
            </a:r>
            <a:br>
              <a:rPr lang="en-US" sz="2400" b="1" dirty="0">
                <a:latin typeface="Courier" pitchFamily="2" charset="0"/>
              </a:rPr>
            </a:br>
            <a:r>
              <a:rPr lang="en-US" sz="2400" b="1" dirty="0" err="1">
                <a:solidFill>
                  <a:srgbClr val="0070C0"/>
                </a:solidFill>
                <a:latin typeface="Courier" pitchFamily="2" charset="0"/>
              </a:rPr>
              <a:t>hovione.com</a:t>
            </a:r>
            <a:r>
              <a:rPr lang="en-US" sz="2400" b="1" dirty="0" err="1">
                <a:latin typeface="Courier" pitchFamily="2" charset="0"/>
              </a:rPr>
              <a:t>:</a:t>
            </a:r>
            <a:r>
              <a:rPr lang="en-US" sz="2400" b="1" dirty="0" err="1">
                <a:solidFill>
                  <a:srgbClr val="00B050"/>
                </a:solidFill>
                <a:latin typeface="Courier" pitchFamily="2" charset="0"/>
              </a:rPr>
              <a:t>ok</a:t>
            </a:r>
            <a:br>
              <a:rPr lang="en-US" sz="2400" b="1" dirty="0">
                <a:latin typeface="Courier" pitchFamily="2" charset="0"/>
              </a:rPr>
            </a:br>
            <a:r>
              <a:rPr lang="en-US" sz="2400" b="1" dirty="0" err="1">
                <a:solidFill>
                  <a:srgbClr val="0070C0"/>
                </a:solidFill>
                <a:latin typeface="Courier" pitchFamily="2" charset="0"/>
              </a:rPr>
              <a:t>tbhwrm.info</a:t>
            </a:r>
            <a:r>
              <a:rPr lang="en-US" sz="2400" b="1" dirty="0" err="1">
                <a:latin typeface="Courier" pitchFamily="2" charset="0"/>
              </a:rPr>
              <a:t>:</a:t>
            </a:r>
            <a:r>
              <a:rPr lang="en-US" sz="2400" b="1" dirty="0" err="1">
                <a:solidFill>
                  <a:srgbClr val="FF0000"/>
                </a:solidFill>
                <a:latin typeface="Courier" pitchFamily="2" charset="0"/>
              </a:rPr>
              <a:t>malware</a:t>
            </a:r>
            <a:br>
              <a:rPr lang="en-US" sz="2400" b="1" dirty="0">
                <a:latin typeface="Courier" pitchFamily="2" charset="0"/>
              </a:rPr>
            </a:br>
            <a:r>
              <a:rPr lang="en-US" sz="2400" b="1" dirty="0" err="1">
                <a:solidFill>
                  <a:srgbClr val="0070C0"/>
                </a:solidFill>
                <a:latin typeface="Courier" pitchFamily="2" charset="0"/>
              </a:rPr>
              <a:t>gvxerpxbdediyvkv.la</a:t>
            </a:r>
            <a:r>
              <a:rPr lang="en-US" sz="2400" b="1" dirty="0" err="1">
                <a:latin typeface="Courier" pitchFamily="2" charset="0"/>
              </a:rPr>
              <a:t>:</a:t>
            </a:r>
            <a:r>
              <a:rPr lang="en-US" sz="2400" b="1" dirty="0" err="1">
                <a:solidFill>
                  <a:srgbClr val="FF0000"/>
                </a:solidFill>
                <a:latin typeface="Courier" pitchFamily="2" charset="0"/>
              </a:rPr>
              <a:t>necurs</a:t>
            </a:r>
            <a:br>
              <a:rPr lang="en-US" sz="2400" b="1" dirty="0">
                <a:latin typeface="Courier" pitchFamily="2" charset="0"/>
              </a:rPr>
            </a:br>
            <a:r>
              <a:rPr lang="en-US" sz="2400" b="1" dirty="0" err="1">
                <a:solidFill>
                  <a:srgbClr val="0070C0"/>
                </a:solidFill>
                <a:latin typeface="Courier" pitchFamily="2" charset="0"/>
              </a:rPr>
              <a:t>gater.eu</a:t>
            </a:r>
            <a:r>
              <a:rPr lang="en-US" sz="2400" b="1" dirty="0" err="1">
                <a:latin typeface="Courier" pitchFamily="2" charset="0"/>
              </a:rPr>
              <a:t>:</a:t>
            </a:r>
            <a:r>
              <a:rPr lang="en-US" sz="2400" b="1" dirty="0" err="1">
                <a:solidFill>
                  <a:srgbClr val="FF0000"/>
                </a:solidFill>
                <a:latin typeface="Courier" pitchFamily="2" charset="0"/>
              </a:rPr>
              <a:t>simda</a:t>
            </a:r>
            <a:br>
              <a:rPr lang="en-US" sz="2400" b="1" dirty="0">
                <a:latin typeface="Courier" pitchFamily="2" charset="0"/>
              </a:rPr>
            </a:br>
            <a:r>
              <a:rPr lang="en-US" sz="2400" b="1" dirty="0" err="1">
                <a:solidFill>
                  <a:srgbClr val="0070C0"/>
                </a:solidFill>
                <a:latin typeface="Courier" pitchFamily="2" charset="0"/>
              </a:rPr>
              <a:t>mingmen.com</a:t>
            </a:r>
            <a:r>
              <a:rPr lang="en-US" sz="2400" b="1" dirty="0" err="1">
                <a:latin typeface="Courier" pitchFamily="2" charset="0"/>
              </a:rPr>
              <a:t>:</a:t>
            </a:r>
            <a:r>
              <a:rPr lang="en-US" sz="2400" b="1" dirty="0" err="1">
                <a:solidFill>
                  <a:srgbClr val="FF0000"/>
                </a:solidFill>
                <a:latin typeface="Courier" pitchFamily="2" charset="0"/>
              </a:rPr>
              <a:t>banjori</a:t>
            </a:r>
            <a:br>
              <a:rPr lang="en-US" sz="2400" b="1" dirty="0">
                <a:latin typeface="Courier" pitchFamily="2" charset="0"/>
              </a:rPr>
            </a:br>
            <a:r>
              <a:rPr lang="en-US" sz="2400" b="1" dirty="0" err="1">
                <a:solidFill>
                  <a:srgbClr val="0070C0"/>
                </a:solidFill>
                <a:latin typeface="Courier" pitchFamily="2" charset="0"/>
              </a:rPr>
              <a:t>satoment.com</a:t>
            </a:r>
            <a:r>
              <a:rPr lang="en-US" sz="2400" b="1" dirty="0" err="1">
                <a:latin typeface="Courier" pitchFamily="2" charset="0"/>
              </a:rPr>
              <a:t>:</a:t>
            </a:r>
            <a:r>
              <a:rPr lang="en-US" sz="2400" b="1" dirty="0" err="1">
                <a:solidFill>
                  <a:srgbClr val="FF0000"/>
                </a:solidFill>
                <a:latin typeface="Courier" pitchFamily="2" charset="0"/>
              </a:rPr>
              <a:t>banjori</a:t>
            </a:r>
            <a:endParaRPr lang="en-US" sz="2400" dirty="0">
              <a:solidFill>
                <a:srgbClr val="FF0000"/>
              </a:solidFill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3590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1A850-7819-9F4E-95F5-40ED78D45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Continued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150076-D224-FF4B-A611-0D6FF7A6F912}"/>
              </a:ext>
            </a:extLst>
          </p:cNvPr>
          <p:cNvSpPr txBox="1"/>
          <p:nvPr/>
        </p:nvSpPr>
        <p:spPr>
          <a:xfrm>
            <a:off x="2272937" y="2063931"/>
            <a:ext cx="6053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Step 2: We encode the letters (turn them into vectors)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DF8282-ABE4-EC43-B72B-AE2E2B331C73}"/>
              </a:ext>
            </a:extLst>
          </p:cNvPr>
          <p:cNvSpPr txBox="1"/>
          <p:nvPr/>
        </p:nvSpPr>
        <p:spPr>
          <a:xfrm>
            <a:off x="2855468" y="2530622"/>
            <a:ext cx="2803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  <a:latin typeface="Courier" pitchFamily="2" charset="0"/>
              </a:rPr>
              <a:t>xewokii.com</a:t>
            </a:r>
            <a:r>
              <a:rPr lang="en-US" b="1" dirty="0" err="1">
                <a:latin typeface="Courier" pitchFamily="2" charset="0"/>
              </a:rPr>
              <a:t>:</a:t>
            </a:r>
            <a:r>
              <a:rPr lang="en-US" b="1" dirty="0" err="1">
                <a:solidFill>
                  <a:srgbClr val="FF0000"/>
                </a:solidFill>
                <a:latin typeface="Courier" pitchFamily="2" charset="0"/>
              </a:rPr>
              <a:t>malware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26202C-7D51-844B-9AAA-489895266F82}"/>
              </a:ext>
            </a:extLst>
          </p:cNvPr>
          <p:cNvSpPr txBox="1"/>
          <p:nvPr/>
        </p:nvSpPr>
        <p:spPr>
          <a:xfrm>
            <a:off x="235128" y="3187336"/>
            <a:ext cx="473855" cy="707886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1A8493-CA37-D741-B3F7-C0E7EAD54329}"/>
              </a:ext>
            </a:extLst>
          </p:cNvPr>
          <p:cNvSpPr txBox="1"/>
          <p:nvPr/>
        </p:nvSpPr>
        <p:spPr>
          <a:xfrm>
            <a:off x="1041433" y="3187336"/>
            <a:ext cx="473855" cy="707886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331E82-D317-BB46-B235-EAB22F60AE74}"/>
              </a:ext>
            </a:extLst>
          </p:cNvPr>
          <p:cNvSpPr txBox="1"/>
          <p:nvPr/>
        </p:nvSpPr>
        <p:spPr>
          <a:xfrm>
            <a:off x="1861908" y="3187336"/>
            <a:ext cx="602353" cy="707886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C61AAB-7A40-634A-8DE8-7B98692F30A9}"/>
              </a:ext>
            </a:extLst>
          </p:cNvPr>
          <p:cNvSpPr txBox="1"/>
          <p:nvPr/>
        </p:nvSpPr>
        <p:spPr>
          <a:xfrm>
            <a:off x="2740417" y="3187336"/>
            <a:ext cx="525832" cy="707886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77AA36-B151-6C40-B9D1-4EBA486AE080}"/>
              </a:ext>
            </a:extLst>
          </p:cNvPr>
          <p:cNvSpPr txBox="1"/>
          <p:nvPr/>
        </p:nvSpPr>
        <p:spPr>
          <a:xfrm>
            <a:off x="3536673" y="3187336"/>
            <a:ext cx="473855" cy="707886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0733F3-697A-3B4B-9ACF-97EC296D49A8}"/>
              </a:ext>
            </a:extLst>
          </p:cNvPr>
          <p:cNvSpPr txBox="1"/>
          <p:nvPr/>
        </p:nvSpPr>
        <p:spPr>
          <a:xfrm>
            <a:off x="4293719" y="3187336"/>
            <a:ext cx="294824" cy="707886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EC3440-EFB8-744B-978C-848C3FAECD57}"/>
              </a:ext>
            </a:extLst>
          </p:cNvPr>
          <p:cNvSpPr txBox="1"/>
          <p:nvPr/>
        </p:nvSpPr>
        <p:spPr>
          <a:xfrm>
            <a:off x="4871733" y="3187336"/>
            <a:ext cx="294824" cy="707886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EDB71C-51E5-0644-9AA1-67A193A215EC}"/>
              </a:ext>
            </a:extLst>
          </p:cNvPr>
          <p:cNvSpPr txBox="1"/>
          <p:nvPr/>
        </p:nvSpPr>
        <p:spPr>
          <a:xfrm>
            <a:off x="5449648" y="3187336"/>
            <a:ext cx="294824" cy="707886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244223-D772-A845-ABD1-0FBE4D17C8E0}"/>
              </a:ext>
            </a:extLst>
          </p:cNvPr>
          <p:cNvSpPr txBox="1"/>
          <p:nvPr/>
        </p:nvSpPr>
        <p:spPr>
          <a:xfrm>
            <a:off x="6040197" y="3187336"/>
            <a:ext cx="499843" cy="707886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730127-14E2-1A42-94BD-5A45CB304164}"/>
              </a:ext>
            </a:extLst>
          </p:cNvPr>
          <p:cNvSpPr txBox="1"/>
          <p:nvPr/>
        </p:nvSpPr>
        <p:spPr>
          <a:xfrm>
            <a:off x="6838533" y="3187336"/>
            <a:ext cx="525832" cy="707886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FC26E1-A2D0-E741-AE4A-5C4BA59186B1}"/>
              </a:ext>
            </a:extLst>
          </p:cNvPr>
          <p:cNvSpPr txBox="1"/>
          <p:nvPr/>
        </p:nvSpPr>
        <p:spPr>
          <a:xfrm>
            <a:off x="7665723" y="3187336"/>
            <a:ext cx="551820" cy="707886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04B985-6F56-6A41-87EC-CB58CB0B3025}"/>
              </a:ext>
            </a:extLst>
          </p:cNvPr>
          <p:cNvSpPr txBox="1"/>
          <p:nvPr/>
        </p:nvSpPr>
        <p:spPr>
          <a:xfrm>
            <a:off x="8526450" y="3187336"/>
            <a:ext cx="470000" cy="707886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/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4C9AB7-56F4-F344-83C1-EDBE340B6813}"/>
              </a:ext>
            </a:extLst>
          </p:cNvPr>
          <p:cNvSpPr txBox="1"/>
          <p:nvPr/>
        </p:nvSpPr>
        <p:spPr>
          <a:xfrm>
            <a:off x="3297833" y="4572001"/>
            <a:ext cx="142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  <a:latin typeface="Courier" pitchFamily="2" charset="0"/>
              </a:rPr>
              <a:t>bc.edu</a:t>
            </a:r>
            <a:r>
              <a:rPr lang="en-US" b="1" dirty="0" err="1">
                <a:latin typeface="Courier" pitchFamily="2" charset="0"/>
              </a:rPr>
              <a:t>:</a:t>
            </a:r>
            <a:r>
              <a:rPr lang="en-US" b="1" dirty="0" err="1">
                <a:solidFill>
                  <a:srgbClr val="00B050"/>
                </a:solidFill>
                <a:latin typeface="Courier" pitchFamily="2" charset="0"/>
              </a:rPr>
              <a:t>ok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F9C39C-DBA5-4748-A6E1-E1A4CEF0F8A2}"/>
              </a:ext>
            </a:extLst>
          </p:cNvPr>
          <p:cNvSpPr txBox="1"/>
          <p:nvPr/>
        </p:nvSpPr>
        <p:spPr>
          <a:xfrm>
            <a:off x="1940286" y="5085804"/>
            <a:ext cx="473855" cy="707886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400B9F-7476-7840-AE82-745A0050ED9B}"/>
              </a:ext>
            </a:extLst>
          </p:cNvPr>
          <p:cNvSpPr txBox="1"/>
          <p:nvPr/>
        </p:nvSpPr>
        <p:spPr>
          <a:xfrm>
            <a:off x="2696918" y="5085804"/>
            <a:ext cx="473855" cy="707886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148516E-6494-0544-827F-3577C8196D39}"/>
              </a:ext>
            </a:extLst>
          </p:cNvPr>
          <p:cNvSpPr txBox="1"/>
          <p:nvPr/>
        </p:nvSpPr>
        <p:spPr>
          <a:xfrm>
            <a:off x="3344627" y="5085804"/>
            <a:ext cx="473855" cy="707886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4F85FC-9289-E044-A799-A6016BA59D34}"/>
              </a:ext>
            </a:extLst>
          </p:cNvPr>
          <p:cNvSpPr txBox="1"/>
          <p:nvPr/>
        </p:nvSpPr>
        <p:spPr>
          <a:xfrm>
            <a:off x="3992336" y="5085804"/>
            <a:ext cx="473855" cy="707886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2DB148-BF85-C140-966C-914F5A482AC9}"/>
              </a:ext>
            </a:extLst>
          </p:cNvPr>
          <p:cNvSpPr txBox="1"/>
          <p:nvPr/>
        </p:nvSpPr>
        <p:spPr>
          <a:xfrm>
            <a:off x="4646422" y="5085804"/>
            <a:ext cx="473855" cy="707886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207E69-D3D3-2B4B-82C5-28DC06CF2C25}"/>
              </a:ext>
            </a:extLst>
          </p:cNvPr>
          <p:cNvSpPr txBox="1"/>
          <p:nvPr/>
        </p:nvSpPr>
        <p:spPr>
          <a:xfrm>
            <a:off x="5323678" y="5085804"/>
            <a:ext cx="473855" cy="707886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U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9931C22-B861-A446-9A0C-8CCB8108C1ED}"/>
              </a:ext>
            </a:extLst>
          </p:cNvPr>
          <p:cNvSpPr txBox="1"/>
          <p:nvPr/>
        </p:nvSpPr>
        <p:spPr>
          <a:xfrm>
            <a:off x="5960025" y="5085804"/>
            <a:ext cx="473855" cy="707886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94D047-59F0-FD4A-AAAD-923AD90CECF8}"/>
              </a:ext>
            </a:extLst>
          </p:cNvPr>
          <p:cNvSpPr txBox="1"/>
          <p:nvPr/>
        </p:nvSpPr>
        <p:spPr>
          <a:xfrm>
            <a:off x="194031" y="4045914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i="1" dirty="0"/>
              <a:t>v1</a:t>
            </a:r>
            <a:r>
              <a:rPr lang="en-US" dirty="0"/>
              <a:t>]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9B49DBA-6D54-6440-A19F-CEB900B724A1}"/>
              </a:ext>
            </a:extLst>
          </p:cNvPr>
          <p:cNvSpPr txBox="1"/>
          <p:nvPr/>
        </p:nvSpPr>
        <p:spPr>
          <a:xfrm>
            <a:off x="996482" y="404412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i="1" dirty="0"/>
              <a:t>v2</a:t>
            </a:r>
            <a:r>
              <a:rPr lang="en-US" dirty="0"/>
              <a:t>]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0B3500C-41E7-8B44-A031-912A5B6C7CED}"/>
              </a:ext>
            </a:extLst>
          </p:cNvPr>
          <p:cNvSpPr txBox="1"/>
          <p:nvPr/>
        </p:nvSpPr>
        <p:spPr>
          <a:xfrm>
            <a:off x="1750150" y="4045914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i="1" dirty="0"/>
              <a:t>v3</a:t>
            </a:r>
            <a:r>
              <a:rPr lang="en-US" dirty="0"/>
              <a:t>]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BFBB5A4-6C48-6340-B4B3-64ABE1F1F980}"/>
              </a:ext>
            </a:extLst>
          </p:cNvPr>
          <p:cNvSpPr txBox="1"/>
          <p:nvPr/>
        </p:nvSpPr>
        <p:spPr>
          <a:xfrm>
            <a:off x="2770279" y="406062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i="1" dirty="0"/>
              <a:t>v4</a:t>
            </a:r>
            <a:r>
              <a:rPr lang="en-US" dirty="0"/>
              <a:t>]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7CD5458-145B-3C4D-A981-048E3ED7DB95}"/>
              </a:ext>
            </a:extLst>
          </p:cNvPr>
          <p:cNvSpPr txBox="1"/>
          <p:nvPr/>
        </p:nvSpPr>
        <p:spPr>
          <a:xfrm>
            <a:off x="3522783" y="404412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i="1" dirty="0"/>
              <a:t>v5</a:t>
            </a:r>
            <a:r>
              <a:rPr lang="en-US" dirty="0"/>
              <a:t>]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9CCAED7-8B84-C143-BFD8-C2485BB315AB}"/>
              </a:ext>
            </a:extLst>
          </p:cNvPr>
          <p:cNvSpPr txBox="1"/>
          <p:nvPr/>
        </p:nvSpPr>
        <p:spPr>
          <a:xfrm>
            <a:off x="4326594" y="4044128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i="1" dirty="0"/>
              <a:t>v6</a:t>
            </a:r>
            <a:r>
              <a:rPr lang="en-US" dirty="0"/>
              <a:t>]x2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F02524B-B142-F847-8BB5-54C427EE6002}"/>
              </a:ext>
            </a:extLst>
          </p:cNvPr>
          <p:cNvSpPr txBox="1"/>
          <p:nvPr/>
        </p:nvSpPr>
        <p:spPr>
          <a:xfrm>
            <a:off x="6049084" y="406062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i="1" dirty="0"/>
              <a:t>v7</a:t>
            </a:r>
            <a:r>
              <a:rPr lang="en-US" dirty="0"/>
              <a:t>]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90FA3B3-FB69-8542-8C74-DF05741F42CF}"/>
              </a:ext>
            </a:extLst>
          </p:cNvPr>
          <p:cNvSpPr txBox="1"/>
          <p:nvPr/>
        </p:nvSpPr>
        <p:spPr>
          <a:xfrm>
            <a:off x="6868395" y="404412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i="1" dirty="0"/>
              <a:t>v4</a:t>
            </a:r>
            <a:r>
              <a:rPr lang="en-US" dirty="0"/>
              <a:t>]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3DED48D-E3CD-4044-B351-8AB862AA5236}"/>
              </a:ext>
            </a:extLst>
          </p:cNvPr>
          <p:cNvSpPr txBox="1"/>
          <p:nvPr/>
        </p:nvSpPr>
        <p:spPr>
          <a:xfrm>
            <a:off x="7702696" y="4068182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i="1" dirty="0"/>
              <a:t>v8</a:t>
            </a:r>
            <a:r>
              <a:rPr lang="en-US" dirty="0"/>
              <a:t>]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3946FB7-0FE8-A547-9A40-EDD6C2C7EBAC}"/>
              </a:ext>
            </a:extLst>
          </p:cNvPr>
          <p:cNvSpPr txBox="1"/>
          <p:nvPr/>
        </p:nvSpPr>
        <p:spPr>
          <a:xfrm>
            <a:off x="8456532" y="403541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i="1" dirty="0"/>
              <a:t>0,1</a:t>
            </a:r>
            <a:r>
              <a:rPr lang="en-US" dirty="0"/>
              <a:t>]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47146D3-B358-724F-A54F-E446F5C04FB6}"/>
              </a:ext>
            </a:extLst>
          </p:cNvPr>
          <p:cNvSpPr txBox="1"/>
          <p:nvPr/>
        </p:nvSpPr>
        <p:spPr>
          <a:xfrm>
            <a:off x="3953304" y="5753495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i="1" dirty="0"/>
              <a:t>v2</a:t>
            </a:r>
            <a:r>
              <a:rPr lang="en-US" dirty="0"/>
              <a:t>]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FCE3CC5-2358-6C44-B100-E055191C3879}"/>
              </a:ext>
            </a:extLst>
          </p:cNvPr>
          <p:cNvSpPr txBox="1"/>
          <p:nvPr/>
        </p:nvSpPr>
        <p:spPr>
          <a:xfrm>
            <a:off x="1780935" y="5753495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i="1" dirty="0"/>
              <a:t>v10</a:t>
            </a:r>
            <a:r>
              <a:rPr lang="en-US" dirty="0"/>
              <a:t>]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BA94461-C8DC-744C-919E-8B06564D15F7}"/>
              </a:ext>
            </a:extLst>
          </p:cNvPr>
          <p:cNvSpPr txBox="1"/>
          <p:nvPr/>
        </p:nvSpPr>
        <p:spPr>
          <a:xfrm>
            <a:off x="2695561" y="5745284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i="1" dirty="0"/>
              <a:t>v7</a:t>
            </a:r>
            <a:r>
              <a:rPr lang="en-US" dirty="0"/>
              <a:t>]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91EB2E0-4DBB-5B43-B726-1D29AB93FE42}"/>
              </a:ext>
            </a:extLst>
          </p:cNvPr>
          <p:cNvSpPr txBox="1"/>
          <p:nvPr/>
        </p:nvSpPr>
        <p:spPr>
          <a:xfrm>
            <a:off x="4553495" y="5745284"/>
            <a:ext cx="667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i="1" dirty="0"/>
              <a:t>v11</a:t>
            </a:r>
            <a:r>
              <a:rPr lang="en-US" dirty="0"/>
              <a:t>]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356D06F-1203-8F43-A360-0BB3D6757730}"/>
              </a:ext>
            </a:extLst>
          </p:cNvPr>
          <p:cNvSpPr txBox="1"/>
          <p:nvPr/>
        </p:nvSpPr>
        <p:spPr>
          <a:xfrm>
            <a:off x="5236343" y="5753495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i="1" dirty="0"/>
              <a:t>v12</a:t>
            </a:r>
            <a:r>
              <a:rPr lang="en-US" dirty="0"/>
              <a:t>]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E2CACDE-9221-9649-B25F-3E1F640B47F1}"/>
              </a:ext>
            </a:extLst>
          </p:cNvPr>
          <p:cNvSpPr txBox="1"/>
          <p:nvPr/>
        </p:nvSpPr>
        <p:spPr>
          <a:xfrm>
            <a:off x="5901228" y="5761706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[0,0]</a:t>
            </a:r>
          </a:p>
        </p:txBody>
      </p:sp>
    </p:spTree>
    <p:extLst>
      <p:ext uri="{BB962C8B-B14F-4D97-AF65-F5344CB8AC3E}">
        <p14:creationId xmlns:p14="http://schemas.microsoft.com/office/powerpoint/2010/main" val="148277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/>
      <p:bldP spid="34" grpId="0"/>
      <p:bldP spid="35" grpId="0"/>
      <p:bldP spid="36" grpId="0"/>
      <p:bldP spid="37" grpId="0"/>
      <p:bldP spid="40" grpId="0"/>
      <p:bldP spid="41" grpId="0"/>
      <p:bldP spid="42" grpId="0"/>
      <p:bldP spid="43" grpId="0"/>
      <p:bldP spid="44" grpId="0"/>
      <p:bldP spid="45" grpId="0"/>
      <p:bldP spid="38" grpId="0"/>
      <p:bldP spid="39" grpId="0"/>
      <p:bldP spid="46" grpId="0"/>
      <p:bldP spid="47" grpId="0"/>
      <p:bldP spid="4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1A850-7819-9F4E-95F5-40ED78D45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Continued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150076-D224-FF4B-A611-0D6FF7A6F912}"/>
              </a:ext>
            </a:extLst>
          </p:cNvPr>
          <p:cNvSpPr txBox="1"/>
          <p:nvPr/>
        </p:nvSpPr>
        <p:spPr>
          <a:xfrm>
            <a:off x="2272937" y="2063931"/>
            <a:ext cx="4848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Step 3: We start making some correlations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DF8282-ABE4-EC43-B72B-AE2E2B331C73}"/>
              </a:ext>
            </a:extLst>
          </p:cNvPr>
          <p:cNvSpPr txBox="1"/>
          <p:nvPr/>
        </p:nvSpPr>
        <p:spPr>
          <a:xfrm>
            <a:off x="2855468" y="2530622"/>
            <a:ext cx="2803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  <a:latin typeface="Courier" pitchFamily="2" charset="0"/>
              </a:rPr>
              <a:t>xewokii.com</a:t>
            </a:r>
            <a:r>
              <a:rPr lang="en-US" b="1" dirty="0" err="1">
                <a:latin typeface="Courier" pitchFamily="2" charset="0"/>
              </a:rPr>
              <a:t>:</a:t>
            </a:r>
            <a:r>
              <a:rPr lang="en-US" b="1" dirty="0" err="1">
                <a:solidFill>
                  <a:srgbClr val="FF0000"/>
                </a:solidFill>
                <a:latin typeface="Courier" pitchFamily="2" charset="0"/>
              </a:rPr>
              <a:t>malware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26202C-7D51-844B-9AAA-489895266F82}"/>
              </a:ext>
            </a:extLst>
          </p:cNvPr>
          <p:cNvSpPr txBox="1"/>
          <p:nvPr/>
        </p:nvSpPr>
        <p:spPr>
          <a:xfrm>
            <a:off x="235128" y="3187336"/>
            <a:ext cx="473855" cy="707886"/>
          </a:xfrm>
          <a:prstGeom prst="rect">
            <a:avLst/>
          </a:prstGeom>
          <a:solidFill>
            <a:srgbClr val="FF0000">
              <a:alpha val="61000"/>
            </a:srgbClr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1A8493-CA37-D741-B3F7-C0E7EAD54329}"/>
              </a:ext>
            </a:extLst>
          </p:cNvPr>
          <p:cNvSpPr txBox="1"/>
          <p:nvPr/>
        </p:nvSpPr>
        <p:spPr>
          <a:xfrm>
            <a:off x="1041433" y="3187336"/>
            <a:ext cx="473855" cy="707886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331E82-D317-BB46-B235-EAB22F60AE74}"/>
              </a:ext>
            </a:extLst>
          </p:cNvPr>
          <p:cNvSpPr txBox="1"/>
          <p:nvPr/>
        </p:nvSpPr>
        <p:spPr>
          <a:xfrm>
            <a:off x="1861908" y="3187336"/>
            <a:ext cx="602353" cy="707886"/>
          </a:xfrm>
          <a:prstGeom prst="rect">
            <a:avLst/>
          </a:prstGeom>
          <a:solidFill>
            <a:srgbClr val="FF0000">
              <a:alpha val="27000"/>
            </a:srgbClr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C61AAB-7A40-634A-8DE8-7B98692F30A9}"/>
              </a:ext>
            </a:extLst>
          </p:cNvPr>
          <p:cNvSpPr txBox="1"/>
          <p:nvPr/>
        </p:nvSpPr>
        <p:spPr>
          <a:xfrm>
            <a:off x="2740417" y="3187336"/>
            <a:ext cx="525832" cy="707886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77AA36-B151-6C40-B9D1-4EBA486AE080}"/>
              </a:ext>
            </a:extLst>
          </p:cNvPr>
          <p:cNvSpPr txBox="1"/>
          <p:nvPr/>
        </p:nvSpPr>
        <p:spPr>
          <a:xfrm>
            <a:off x="3536673" y="3187336"/>
            <a:ext cx="473855" cy="707886"/>
          </a:xfrm>
          <a:prstGeom prst="rect">
            <a:avLst/>
          </a:prstGeom>
          <a:solidFill>
            <a:srgbClr val="FF0000">
              <a:alpha val="54000"/>
            </a:srgbClr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0733F3-697A-3B4B-9ACF-97EC296D49A8}"/>
              </a:ext>
            </a:extLst>
          </p:cNvPr>
          <p:cNvSpPr txBox="1"/>
          <p:nvPr/>
        </p:nvSpPr>
        <p:spPr>
          <a:xfrm>
            <a:off x="4293719" y="3187336"/>
            <a:ext cx="294824" cy="707886"/>
          </a:xfrm>
          <a:prstGeom prst="rect">
            <a:avLst/>
          </a:prstGeom>
          <a:solidFill>
            <a:srgbClr val="FF0000">
              <a:alpha val="21000"/>
            </a:srgbClr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EC3440-EFB8-744B-978C-848C3FAECD57}"/>
              </a:ext>
            </a:extLst>
          </p:cNvPr>
          <p:cNvSpPr txBox="1"/>
          <p:nvPr/>
        </p:nvSpPr>
        <p:spPr>
          <a:xfrm>
            <a:off x="4871733" y="3187336"/>
            <a:ext cx="294824" cy="707886"/>
          </a:xfrm>
          <a:prstGeom prst="rect">
            <a:avLst/>
          </a:prstGeom>
          <a:solidFill>
            <a:srgbClr val="FF0000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EDB71C-51E5-0644-9AA1-67A193A215EC}"/>
              </a:ext>
            </a:extLst>
          </p:cNvPr>
          <p:cNvSpPr txBox="1"/>
          <p:nvPr/>
        </p:nvSpPr>
        <p:spPr>
          <a:xfrm>
            <a:off x="5449648" y="3187336"/>
            <a:ext cx="294824" cy="707886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244223-D772-A845-ABD1-0FBE4D17C8E0}"/>
              </a:ext>
            </a:extLst>
          </p:cNvPr>
          <p:cNvSpPr txBox="1"/>
          <p:nvPr/>
        </p:nvSpPr>
        <p:spPr>
          <a:xfrm>
            <a:off x="6040197" y="3187336"/>
            <a:ext cx="499843" cy="707886"/>
          </a:xfrm>
          <a:prstGeom prst="rect">
            <a:avLst/>
          </a:prstGeom>
          <a:solidFill>
            <a:srgbClr val="00B0F0">
              <a:alpha val="10000"/>
            </a:srgbClr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730127-14E2-1A42-94BD-5A45CB304164}"/>
              </a:ext>
            </a:extLst>
          </p:cNvPr>
          <p:cNvSpPr txBox="1"/>
          <p:nvPr/>
        </p:nvSpPr>
        <p:spPr>
          <a:xfrm>
            <a:off x="6838533" y="3187336"/>
            <a:ext cx="525832" cy="707886"/>
          </a:xfrm>
          <a:prstGeom prst="rect">
            <a:avLst/>
          </a:prstGeom>
          <a:solidFill>
            <a:srgbClr val="00B0F0">
              <a:alpha val="10000"/>
            </a:srgbClr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FC26E1-A2D0-E741-AE4A-5C4BA59186B1}"/>
              </a:ext>
            </a:extLst>
          </p:cNvPr>
          <p:cNvSpPr txBox="1"/>
          <p:nvPr/>
        </p:nvSpPr>
        <p:spPr>
          <a:xfrm>
            <a:off x="7665723" y="3187336"/>
            <a:ext cx="551820" cy="707886"/>
          </a:xfrm>
          <a:prstGeom prst="rect">
            <a:avLst/>
          </a:prstGeom>
          <a:solidFill>
            <a:srgbClr val="00B0F0">
              <a:alpha val="10000"/>
            </a:srgbClr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04B985-6F56-6A41-87EC-CB58CB0B3025}"/>
              </a:ext>
            </a:extLst>
          </p:cNvPr>
          <p:cNvSpPr txBox="1"/>
          <p:nvPr/>
        </p:nvSpPr>
        <p:spPr>
          <a:xfrm>
            <a:off x="8526450" y="3187336"/>
            <a:ext cx="470000" cy="707886"/>
          </a:xfrm>
          <a:prstGeom prst="rect">
            <a:avLst/>
          </a:prstGeom>
          <a:solidFill>
            <a:srgbClr val="FF0000"/>
          </a:solidFill>
          <a:ln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/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4C9AB7-56F4-F344-83C1-EDBE340B6813}"/>
              </a:ext>
            </a:extLst>
          </p:cNvPr>
          <p:cNvSpPr txBox="1"/>
          <p:nvPr/>
        </p:nvSpPr>
        <p:spPr>
          <a:xfrm>
            <a:off x="3297833" y="4572001"/>
            <a:ext cx="142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  <a:latin typeface="Courier" pitchFamily="2" charset="0"/>
              </a:rPr>
              <a:t>bc.edu</a:t>
            </a:r>
            <a:r>
              <a:rPr lang="en-US" b="1" dirty="0" err="1">
                <a:latin typeface="Courier" pitchFamily="2" charset="0"/>
              </a:rPr>
              <a:t>:</a:t>
            </a:r>
            <a:r>
              <a:rPr lang="en-US" b="1" dirty="0" err="1">
                <a:solidFill>
                  <a:srgbClr val="00B050"/>
                </a:solidFill>
                <a:latin typeface="Courier" pitchFamily="2" charset="0"/>
              </a:rPr>
              <a:t>ok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F9C39C-DBA5-4748-A6E1-E1A4CEF0F8A2}"/>
              </a:ext>
            </a:extLst>
          </p:cNvPr>
          <p:cNvSpPr txBox="1"/>
          <p:nvPr/>
        </p:nvSpPr>
        <p:spPr>
          <a:xfrm>
            <a:off x="1940286" y="5085804"/>
            <a:ext cx="473855" cy="707886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400B9F-7476-7840-AE82-745A0050ED9B}"/>
              </a:ext>
            </a:extLst>
          </p:cNvPr>
          <p:cNvSpPr txBox="1"/>
          <p:nvPr/>
        </p:nvSpPr>
        <p:spPr>
          <a:xfrm>
            <a:off x="2696918" y="5085804"/>
            <a:ext cx="473855" cy="707886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148516E-6494-0544-827F-3577C8196D39}"/>
              </a:ext>
            </a:extLst>
          </p:cNvPr>
          <p:cNvSpPr txBox="1"/>
          <p:nvPr/>
        </p:nvSpPr>
        <p:spPr>
          <a:xfrm>
            <a:off x="3344627" y="5085804"/>
            <a:ext cx="473855" cy="707886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4F85FC-9289-E044-A799-A6016BA59D34}"/>
              </a:ext>
            </a:extLst>
          </p:cNvPr>
          <p:cNvSpPr txBox="1"/>
          <p:nvPr/>
        </p:nvSpPr>
        <p:spPr>
          <a:xfrm>
            <a:off x="3992336" y="5085804"/>
            <a:ext cx="473855" cy="707886"/>
          </a:xfrm>
          <a:prstGeom prst="rect">
            <a:avLst/>
          </a:prstGeom>
          <a:solidFill>
            <a:srgbClr val="00B0F0">
              <a:alpha val="30000"/>
            </a:srgbClr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2DB148-BF85-C140-966C-914F5A482AC9}"/>
              </a:ext>
            </a:extLst>
          </p:cNvPr>
          <p:cNvSpPr txBox="1"/>
          <p:nvPr/>
        </p:nvSpPr>
        <p:spPr>
          <a:xfrm>
            <a:off x="4646422" y="5085804"/>
            <a:ext cx="473855" cy="707886"/>
          </a:xfrm>
          <a:prstGeom prst="rect">
            <a:avLst/>
          </a:prstGeom>
          <a:solidFill>
            <a:srgbClr val="00B0F0">
              <a:alpha val="63000"/>
            </a:srgbClr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207E69-D3D3-2B4B-82C5-28DC06CF2C25}"/>
              </a:ext>
            </a:extLst>
          </p:cNvPr>
          <p:cNvSpPr txBox="1"/>
          <p:nvPr/>
        </p:nvSpPr>
        <p:spPr>
          <a:xfrm>
            <a:off x="5234085" y="5085804"/>
            <a:ext cx="473855" cy="707886"/>
          </a:xfrm>
          <a:prstGeom prst="rect">
            <a:avLst/>
          </a:prstGeom>
          <a:solidFill>
            <a:srgbClr val="00B0F0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U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9931C22-B861-A446-9A0C-8CCB8108C1ED}"/>
              </a:ext>
            </a:extLst>
          </p:cNvPr>
          <p:cNvSpPr txBox="1"/>
          <p:nvPr/>
        </p:nvSpPr>
        <p:spPr>
          <a:xfrm>
            <a:off x="5881647" y="5085804"/>
            <a:ext cx="473855" cy="707886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12130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A4CA7-C84C-D741-9C8C-540EA3B85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evaluate your ML results.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D60C05-5037-164B-8CF8-9B551EFCA32F}"/>
              </a:ext>
            </a:extLst>
          </p:cNvPr>
          <p:cNvSpPr txBox="1"/>
          <p:nvPr/>
        </p:nvSpPr>
        <p:spPr>
          <a:xfrm>
            <a:off x="1419769" y="1589474"/>
            <a:ext cx="6147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There are fundamentally 4 types of results we can achieve</a:t>
            </a:r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E2509943-7535-564F-8570-39A5E508CCCA}"/>
              </a:ext>
            </a:extLst>
          </p:cNvPr>
          <p:cNvSpPr/>
          <p:nvPr/>
        </p:nvSpPr>
        <p:spPr>
          <a:xfrm>
            <a:off x="2079812" y="2671482"/>
            <a:ext cx="5372338" cy="4016189"/>
          </a:xfrm>
          <a:prstGeom prst="frame">
            <a:avLst>
              <a:gd name="adj1" fmla="val 133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Ins="91440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83AD438-A00E-3748-8B87-B9870A2F8C93}"/>
              </a:ext>
            </a:extLst>
          </p:cNvPr>
          <p:cNvCxnSpPr>
            <a:stCxn id="13" idx="0"/>
            <a:endCxn id="13" idx="2"/>
          </p:cNvCxnSpPr>
          <p:nvPr/>
        </p:nvCxnSpPr>
        <p:spPr>
          <a:xfrm>
            <a:off x="4765981" y="2671482"/>
            <a:ext cx="0" cy="401618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6EE4659-3015-D042-ADEF-AFAA5E223472}"/>
              </a:ext>
            </a:extLst>
          </p:cNvPr>
          <p:cNvCxnSpPr>
            <a:stCxn id="13" idx="1"/>
          </p:cNvCxnSpPr>
          <p:nvPr/>
        </p:nvCxnSpPr>
        <p:spPr>
          <a:xfrm flipV="1">
            <a:off x="2079812" y="4646951"/>
            <a:ext cx="5235388" cy="32626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82C9D75-5AF7-B14C-A051-3BBB978F6F53}"/>
              </a:ext>
            </a:extLst>
          </p:cNvPr>
          <p:cNvSpPr txBox="1"/>
          <p:nvPr/>
        </p:nvSpPr>
        <p:spPr>
          <a:xfrm>
            <a:off x="3987530" y="2098374"/>
            <a:ext cx="1556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Actual Value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668EA5-9735-1C42-913A-3BA80DF2F380}"/>
              </a:ext>
            </a:extLst>
          </p:cNvPr>
          <p:cNvSpPr txBox="1"/>
          <p:nvPr/>
        </p:nvSpPr>
        <p:spPr>
          <a:xfrm rot="16200000">
            <a:off x="537405" y="4462284"/>
            <a:ext cx="1903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Predicted Value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9E3F27-0917-5847-AC55-9BDAE8CF5CF0}"/>
              </a:ext>
            </a:extLst>
          </p:cNvPr>
          <p:cNvSpPr txBox="1"/>
          <p:nvPr/>
        </p:nvSpPr>
        <p:spPr>
          <a:xfrm>
            <a:off x="2983043" y="3432748"/>
            <a:ext cx="774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C54550-6918-684F-9A15-D6EB65F29737}"/>
              </a:ext>
            </a:extLst>
          </p:cNvPr>
          <p:cNvSpPr txBox="1"/>
          <p:nvPr/>
        </p:nvSpPr>
        <p:spPr>
          <a:xfrm>
            <a:off x="2983042" y="5224645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6BDA2E5-0881-864C-8C27-F7F7304004E5}"/>
              </a:ext>
            </a:extLst>
          </p:cNvPr>
          <p:cNvSpPr txBox="1"/>
          <p:nvPr/>
        </p:nvSpPr>
        <p:spPr>
          <a:xfrm>
            <a:off x="5721780" y="3432748"/>
            <a:ext cx="774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495483E-0943-3B4E-8118-A36C562D2F89}"/>
              </a:ext>
            </a:extLst>
          </p:cNvPr>
          <p:cNvSpPr txBox="1"/>
          <p:nvPr/>
        </p:nvSpPr>
        <p:spPr>
          <a:xfrm>
            <a:off x="5653305" y="5224645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30589AE-5A1F-AF41-BE06-7C00498D056D}"/>
              </a:ext>
            </a:extLst>
          </p:cNvPr>
          <p:cNvSpPr txBox="1"/>
          <p:nvPr/>
        </p:nvSpPr>
        <p:spPr>
          <a:xfrm>
            <a:off x="2937342" y="2324954"/>
            <a:ext cx="672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True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EB6F468-6553-D04A-9AC2-B1CC4FFA78B9}"/>
              </a:ext>
            </a:extLst>
          </p:cNvPr>
          <p:cNvSpPr txBox="1"/>
          <p:nvPr/>
        </p:nvSpPr>
        <p:spPr>
          <a:xfrm>
            <a:off x="5769818" y="2298764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False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C586BC7-0039-2F4C-B671-A374DB81E23C}"/>
              </a:ext>
            </a:extLst>
          </p:cNvPr>
          <p:cNvSpPr txBox="1"/>
          <p:nvPr/>
        </p:nvSpPr>
        <p:spPr>
          <a:xfrm rot="16200000">
            <a:off x="1527250" y="3603895"/>
            <a:ext cx="672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True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71BE33-CBD8-0A48-8271-2986FF0B58BE}"/>
              </a:ext>
            </a:extLst>
          </p:cNvPr>
          <p:cNvSpPr txBox="1"/>
          <p:nvPr/>
        </p:nvSpPr>
        <p:spPr>
          <a:xfrm rot="16200000">
            <a:off x="1493042" y="5640503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282211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0"/>
      <p:bldP spid="26" grpId="0"/>
      <p:bldP spid="27" grpId="0"/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6190B-7206-6944-9785-A57DC311C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 Classifier Go!</a:t>
            </a:r>
          </a:p>
        </p:txBody>
      </p:sp>
      <p:pic>
        <p:nvPicPr>
          <p:cNvPr id="4" name="classifierGO">
            <a:hlinkClick r:id="" action="ppaction://media"/>
            <a:extLst>
              <a:ext uri="{FF2B5EF4-FFF2-40B4-BE49-F238E27FC236}">
                <a16:creationId xmlns:a16="http://schemas.microsoft.com/office/drawing/2014/main" id="{DC5C68DC-C5BD-7A42-A72E-4BDB7DD50B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750423"/>
            <a:ext cx="8213687" cy="24812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6E5676-46D7-944B-8FBC-F207500D89C4}"/>
              </a:ext>
            </a:extLst>
          </p:cNvPr>
          <p:cNvSpPr txBox="1"/>
          <p:nvPr/>
        </p:nvSpPr>
        <p:spPr>
          <a:xfrm>
            <a:off x="457200" y="4458064"/>
            <a:ext cx="8584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Epochs</a:t>
            </a:r>
            <a:r>
              <a:rPr lang="en-US" dirty="0"/>
              <a:t>: A new training instance. With neural nets we carry over some information </a:t>
            </a:r>
            <a:br>
              <a:rPr lang="en-US" dirty="0"/>
            </a:br>
            <a:r>
              <a:rPr lang="en-US" dirty="0"/>
              <a:t>from prior epochs to hopefully enhance learning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921731-D85B-FA4F-9843-2063883461B6}"/>
              </a:ext>
            </a:extLst>
          </p:cNvPr>
          <p:cNvSpPr txBox="1"/>
          <p:nvPr/>
        </p:nvSpPr>
        <p:spPr>
          <a:xfrm>
            <a:off x="439694" y="5104395"/>
            <a:ext cx="8704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Confusion matrix</a:t>
            </a:r>
            <a:r>
              <a:rPr lang="en-US" dirty="0"/>
              <a:t>: Every epoch </a:t>
            </a:r>
            <a:r>
              <a:rPr lang="en-US" dirty="0" err="1"/>
              <a:t>witll</a:t>
            </a:r>
            <a:r>
              <a:rPr lang="en-US" dirty="0"/>
              <a:t> have a combination for FPs TPs FNs and TNs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BA6B85-43D2-684B-9425-3728077BBB5D}"/>
              </a:ext>
            </a:extLst>
          </p:cNvPr>
          <p:cNvSpPr txBox="1"/>
          <p:nvPr/>
        </p:nvSpPr>
        <p:spPr>
          <a:xfrm>
            <a:off x="424014" y="5473727"/>
            <a:ext cx="8246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AUC</a:t>
            </a:r>
            <a:r>
              <a:rPr lang="en-US" dirty="0"/>
              <a:t>: Area under the curve. A metric for how robust our model is. Values closer</a:t>
            </a:r>
            <a:br>
              <a:rPr lang="en-US" dirty="0"/>
            </a:br>
            <a:r>
              <a:rPr lang="en-US" dirty="0"/>
              <a:t>to 1 typically mean better performance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D26938-0C1D-7345-87E8-D3B949BC168C}"/>
              </a:ext>
            </a:extLst>
          </p:cNvPr>
          <p:cNvSpPr txBox="1"/>
          <p:nvPr/>
        </p:nvSpPr>
        <p:spPr>
          <a:xfrm>
            <a:off x="424014" y="6211669"/>
            <a:ext cx="6635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Loss</a:t>
            </a:r>
            <a:r>
              <a:rPr lang="en-US" dirty="0"/>
              <a:t>: Roughly a measure how well (or poorly) our guesses are</a:t>
            </a:r>
          </a:p>
        </p:txBody>
      </p:sp>
    </p:spTree>
    <p:extLst>
      <p:ext uri="{BB962C8B-B14F-4D97-AF65-F5344CB8AC3E}">
        <p14:creationId xmlns:p14="http://schemas.microsoft.com/office/powerpoint/2010/main" val="128745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123" y="1524000"/>
            <a:ext cx="8423753" cy="507617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Clr>
                <a:schemeClr val="tx2"/>
              </a:buClr>
              <a:buSzTx/>
              <a:buFont typeface="Courier New" charset="0"/>
              <a:buChar char="o"/>
            </a:pPr>
            <a:r>
              <a:rPr lang="en-US" dirty="0"/>
              <a:t> Introduction</a:t>
            </a:r>
          </a:p>
          <a:p>
            <a:pPr>
              <a:spcBef>
                <a:spcPts val="0"/>
              </a:spcBef>
              <a:buClr>
                <a:schemeClr val="tx2"/>
              </a:buClr>
              <a:buSzTx/>
              <a:buFont typeface="Courier New" charset="0"/>
              <a:buChar char="o"/>
            </a:pPr>
            <a:r>
              <a:rPr lang="en-US" dirty="0"/>
              <a:t> How to get into ML</a:t>
            </a:r>
          </a:p>
          <a:p>
            <a:pPr>
              <a:spcBef>
                <a:spcPts val="0"/>
              </a:spcBef>
              <a:buClr>
                <a:schemeClr val="tx2"/>
              </a:buClr>
              <a:buSzTx/>
              <a:buFont typeface="Courier New" charset="0"/>
              <a:buChar char="o"/>
            </a:pPr>
            <a:r>
              <a:rPr lang="en-US" dirty="0"/>
              <a:t> Selecting your project </a:t>
            </a:r>
          </a:p>
          <a:p>
            <a:pPr>
              <a:spcBef>
                <a:spcPts val="0"/>
              </a:spcBef>
              <a:buClr>
                <a:schemeClr val="tx2"/>
              </a:buClr>
              <a:buSzTx/>
              <a:buFont typeface="Courier New" charset="0"/>
              <a:buChar char="o"/>
            </a:pPr>
            <a:r>
              <a:rPr lang="en-US" dirty="0"/>
              <a:t> ML Basics</a:t>
            </a:r>
          </a:p>
          <a:p>
            <a:pPr>
              <a:spcBef>
                <a:spcPts val="0"/>
              </a:spcBef>
              <a:buClr>
                <a:schemeClr val="tx2"/>
              </a:buClr>
              <a:buSzTx/>
              <a:buFont typeface="Courier New" charset="0"/>
              <a:buChar char="o"/>
            </a:pPr>
            <a:r>
              <a:rPr lang="en-US" dirty="0"/>
              <a:t> ML not so basics</a:t>
            </a:r>
          </a:p>
          <a:p>
            <a:pPr>
              <a:spcBef>
                <a:spcPts val="0"/>
              </a:spcBef>
              <a:buClr>
                <a:schemeClr val="tx2"/>
              </a:buClr>
              <a:buSzTx/>
              <a:buFont typeface="Courier New" charset="0"/>
              <a:buChar char="o"/>
            </a:pPr>
            <a:r>
              <a:rPr lang="en-US" dirty="0"/>
              <a:t> Our Project -The Nitty Gritty</a:t>
            </a:r>
          </a:p>
          <a:p>
            <a:pPr>
              <a:spcBef>
                <a:spcPts val="0"/>
              </a:spcBef>
              <a:buClr>
                <a:schemeClr val="tx2"/>
              </a:buClr>
              <a:buSzTx/>
              <a:buFont typeface="Courier New" charset="0"/>
              <a:buChar char="o"/>
            </a:pPr>
            <a:r>
              <a:rPr lang="en-US" dirty="0"/>
              <a:t> About those Results…</a:t>
            </a:r>
          </a:p>
          <a:p>
            <a:pPr>
              <a:spcBef>
                <a:spcPts val="0"/>
              </a:spcBef>
              <a:buClr>
                <a:schemeClr val="tx2"/>
              </a:buClr>
              <a:buSzTx/>
              <a:buFont typeface="Courier New" charset="0"/>
              <a:buChar char="o"/>
            </a:pPr>
            <a:r>
              <a:rPr lang="en-US" dirty="0"/>
              <a:t> Resources</a:t>
            </a:r>
          </a:p>
          <a:p>
            <a:pPr>
              <a:spcBef>
                <a:spcPts val="0"/>
              </a:spcBef>
              <a:buClr>
                <a:schemeClr val="tx2"/>
              </a:buClr>
              <a:buSzTx/>
              <a:buFont typeface="Courier New" charset="0"/>
              <a:buChar char="o"/>
            </a:pPr>
            <a:r>
              <a:rPr lang="en-US" dirty="0"/>
              <a:t> Questions? </a:t>
            </a:r>
          </a:p>
          <a:p>
            <a:pPr lvl="1">
              <a:spcBef>
                <a:spcPts val="0"/>
              </a:spcBef>
              <a:buClr>
                <a:schemeClr val="tx2"/>
              </a:buClr>
              <a:buSzTx/>
              <a:buFont typeface="Courier New" charset="0"/>
              <a:buChar char="o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076" y="1169505"/>
            <a:ext cx="3124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9828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CC17A-9C76-AA45-8987-AD1ACAF65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 like a ROC…star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8F8ACA-5DFA-7549-B2A3-A1ACFF6492C6}"/>
              </a:ext>
            </a:extLst>
          </p:cNvPr>
          <p:cNvSpPr txBox="1"/>
          <p:nvPr/>
        </p:nvSpPr>
        <p:spPr>
          <a:xfrm>
            <a:off x="457200" y="1776548"/>
            <a:ext cx="85674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Plotting our rates of True Positives to False positives we get a ROC plot (Receive</a:t>
            </a:r>
          </a:p>
          <a:p>
            <a:r>
              <a:rPr lang="en-US" dirty="0"/>
              <a:t>Operator Curve). It is a measure of how well we captured TPs and FPs compared </a:t>
            </a:r>
          </a:p>
          <a:p>
            <a:r>
              <a:rPr lang="en-US" dirty="0"/>
              <a:t>to each other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E6C506-D98A-BE42-85EA-8A8A45264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2426"/>
            <a:ext cx="3641196" cy="2012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9BEA79-1A23-5F45-BC05-F84C2B3B1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0" y="2699878"/>
            <a:ext cx="4940300" cy="3530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FF10FA-865C-4140-BB2E-0365470F25DE}"/>
              </a:ext>
            </a:extLst>
          </p:cNvPr>
          <p:cNvSpPr txBox="1"/>
          <p:nvPr/>
        </p:nvSpPr>
        <p:spPr>
          <a:xfrm>
            <a:off x="209863" y="5559696"/>
            <a:ext cx="41815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Rember</a:t>
            </a:r>
            <a:r>
              <a:rPr lang="en-US" dirty="0"/>
              <a:t> that AUC number from</a:t>
            </a:r>
          </a:p>
          <a:p>
            <a:r>
              <a:rPr lang="en-US" dirty="0"/>
              <a:t>Before? Well it is the area under </a:t>
            </a:r>
          </a:p>
          <a:p>
            <a:r>
              <a:rPr lang="en-US" dirty="0"/>
              <a:t>The yellow line. The maximum being 1.</a:t>
            </a:r>
          </a:p>
        </p:txBody>
      </p:sp>
    </p:spTree>
    <p:extLst>
      <p:ext uri="{BB962C8B-B14F-4D97-AF65-F5344CB8AC3E}">
        <p14:creationId xmlns:p14="http://schemas.microsoft.com/office/powerpoint/2010/main" val="40920107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23E14-E74E-D54E-BF98-389D9F6C6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your classifier is not so great…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9C2EB0-98AD-2C47-92C8-A86140043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46812"/>
            <a:ext cx="3073940" cy="16988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2DE9FD-50E8-8E41-9BFC-F13350BFBF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0" y="1933302"/>
            <a:ext cx="4940300" cy="3530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B3B1CF-1970-BD4F-BEC2-1F779882D3E1}"/>
              </a:ext>
            </a:extLst>
          </p:cNvPr>
          <p:cNvSpPr txBox="1"/>
          <p:nvPr/>
        </p:nvSpPr>
        <p:spPr>
          <a:xfrm>
            <a:off x="457200" y="5688538"/>
            <a:ext cx="8097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your TP rate is the same as your FP rate then your predictions are no better</a:t>
            </a:r>
          </a:p>
          <a:p>
            <a:r>
              <a:rPr lang="en-US" dirty="0"/>
              <a:t>than chance </a:t>
            </a:r>
          </a:p>
        </p:txBody>
      </p:sp>
    </p:spTree>
    <p:extLst>
      <p:ext uri="{BB962C8B-B14F-4D97-AF65-F5344CB8AC3E}">
        <p14:creationId xmlns:p14="http://schemas.microsoft.com/office/powerpoint/2010/main" val="31135539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BDAE4-5F19-1D47-B901-EC48D4D07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did we do?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230178-EE26-4640-B462-F21C74BB93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1" y="1524000"/>
            <a:ext cx="5842000" cy="43815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ECA4CE-64F3-374D-A306-F3D44E06FD2F}"/>
              </a:ext>
            </a:extLst>
          </p:cNvPr>
          <p:cNvSpPr txBox="1"/>
          <p:nvPr/>
        </p:nvSpPr>
        <p:spPr>
          <a:xfrm>
            <a:off x="6385138" y="3068419"/>
            <a:ext cx="2531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got nearly there</a:t>
            </a:r>
          </a:p>
          <a:p>
            <a:r>
              <a:rPr lang="en-US" dirty="0"/>
              <a:t>With an AUC of 0.9968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3FB4D0-DFE5-DA4D-A916-70B7ED712DEA}"/>
              </a:ext>
            </a:extLst>
          </p:cNvPr>
          <p:cNvSpPr txBox="1"/>
          <p:nvPr/>
        </p:nvSpPr>
        <p:spPr>
          <a:xfrm>
            <a:off x="6385138" y="3942413"/>
            <a:ext cx="24503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**We compared it with</a:t>
            </a:r>
          </a:p>
          <a:p>
            <a:r>
              <a:rPr lang="en-US" dirty="0"/>
              <a:t>another classifier for </a:t>
            </a:r>
          </a:p>
          <a:p>
            <a:r>
              <a:rPr lang="en-US" dirty="0"/>
              <a:t>A speed comparison </a:t>
            </a:r>
          </a:p>
        </p:txBody>
      </p:sp>
    </p:spTree>
    <p:extLst>
      <p:ext uri="{BB962C8B-B14F-4D97-AF65-F5344CB8AC3E}">
        <p14:creationId xmlns:p14="http://schemas.microsoft.com/office/powerpoint/2010/main" val="6439286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A2728-A948-C84D-BD81-15EF0C661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how well did we really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55050-2B41-8547-8722-1FF73E84F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73236"/>
          </a:xfrm>
        </p:spPr>
        <p:txBody>
          <a:bodyPr>
            <a:normAutofit/>
          </a:bodyPr>
          <a:lstStyle/>
          <a:p>
            <a:r>
              <a:rPr lang="en-US" dirty="0"/>
              <a:t>Real world test:</a:t>
            </a:r>
          </a:p>
          <a:p>
            <a:pPr lvl="1"/>
            <a:r>
              <a:rPr lang="en-US" dirty="0"/>
              <a:t>50 Known DGA sites</a:t>
            </a:r>
          </a:p>
          <a:p>
            <a:pPr lvl="2"/>
            <a:r>
              <a:rPr lang="en-US" dirty="0"/>
              <a:t>49 classified as malware</a:t>
            </a:r>
          </a:p>
          <a:p>
            <a:pPr lvl="2"/>
            <a:r>
              <a:rPr lang="en-US" dirty="0"/>
              <a:t>1 classified as non-malware</a:t>
            </a:r>
          </a:p>
          <a:p>
            <a:pPr lvl="1"/>
            <a:r>
              <a:rPr lang="en-US" dirty="0"/>
              <a:t>50 published malware sites, </a:t>
            </a:r>
          </a:p>
          <a:p>
            <a:pPr lvl="2"/>
            <a:r>
              <a:rPr lang="en-US" dirty="0"/>
              <a:t>45 Classified as malware</a:t>
            </a:r>
          </a:p>
          <a:p>
            <a:pPr lvl="2"/>
            <a:r>
              <a:rPr lang="en-US" dirty="0"/>
              <a:t>5 Classified as non-malware</a:t>
            </a:r>
          </a:p>
          <a:p>
            <a:pPr lvl="1"/>
            <a:r>
              <a:rPr lang="en-US" dirty="0"/>
              <a:t>50 Alexa sites:</a:t>
            </a:r>
          </a:p>
          <a:p>
            <a:pPr lvl="2"/>
            <a:r>
              <a:rPr lang="en-US" dirty="0"/>
              <a:t>14 Classified as malware</a:t>
            </a:r>
          </a:p>
          <a:p>
            <a:pPr lvl="2"/>
            <a:r>
              <a:rPr lang="en-US" dirty="0"/>
              <a:t>36 Classified as non-malware</a:t>
            </a:r>
          </a:p>
          <a:p>
            <a:pPr lvl="1"/>
            <a:r>
              <a:rPr lang="en-US" dirty="0"/>
              <a:t>50 sites from traffic on campus</a:t>
            </a:r>
          </a:p>
          <a:p>
            <a:pPr lvl="2"/>
            <a:r>
              <a:rPr lang="en-US" dirty="0"/>
              <a:t>12  classified malware</a:t>
            </a:r>
          </a:p>
          <a:p>
            <a:pPr lvl="2"/>
            <a:r>
              <a:rPr lang="en-US" dirty="0"/>
              <a:t>38 classified as non-malware</a:t>
            </a:r>
          </a:p>
          <a:p>
            <a:pPr lvl="2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C8951F-930E-FA4F-8DE2-8D7E464A6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777" y="3151413"/>
            <a:ext cx="3122023" cy="312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914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72E1A-641E-DA4E-AFA2-5CA0B277B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happening here?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6AFCB2-D9B2-E046-AABD-5FB7443A566D}"/>
              </a:ext>
            </a:extLst>
          </p:cNvPr>
          <p:cNvSpPr txBox="1"/>
          <p:nvPr/>
        </p:nvSpPr>
        <p:spPr>
          <a:xfrm>
            <a:off x="836023" y="1881051"/>
            <a:ext cx="64812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Some of the misclassified sites caught by the classifier were: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74D1D0-1B50-BA44-BD91-1A2115B48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4022"/>
            <a:ext cx="4574177" cy="40197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A433D6A-78DF-C44E-BD98-00976CD52403}"/>
              </a:ext>
            </a:extLst>
          </p:cNvPr>
          <p:cNvSpPr txBox="1"/>
          <p:nvPr/>
        </p:nvSpPr>
        <p:spPr>
          <a:xfrm>
            <a:off x="2875042" y="4165069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Adult Sites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F59881-1B38-B447-9981-26F66A8E6A43}"/>
              </a:ext>
            </a:extLst>
          </p:cNvPr>
          <p:cNvSpPr txBox="1"/>
          <p:nvPr/>
        </p:nvSpPr>
        <p:spPr>
          <a:xfrm>
            <a:off x="678955" y="4534401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Chinese Sites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4A2C79-0F10-0D4C-93DA-AC96676E5FBF}"/>
              </a:ext>
            </a:extLst>
          </p:cNvPr>
          <p:cNvSpPr txBox="1"/>
          <p:nvPr/>
        </p:nvSpPr>
        <p:spPr>
          <a:xfrm>
            <a:off x="1820907" y="5779095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Russian Sites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639D2C-198A-9946-8524-0D88A0B1307A}"/>
              </a:ext>
            </a:extLst>
          </p:cNvPr>
          <p:cNvSpPr txBox="1"/>
          <p:nvPr/>
        </p:nvSpPr>
        <p:spPr>
          <a:xfrm>
            <a:off x="1542625" y="320488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Other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DF2055-FF93-CA43-BE50-BB31A69562DD}"/>
              </a:ext>
            </a:extLst>
          </p:cNvPr>
          <p:cNvSpPr txBox="1"/>
          <p:nvPr/>
        </p:nvSpPr>
        <p:spPr>
          <a:xfrm>
            <a:off x="5094514" y="2804381"/>
            <a:ext cx="359228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Lessons: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Alexa ranks traffic not safety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lot of malware still uses ‘adult’ topic matter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balance of campaigns veer towards China/Russian efforts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Takeaways: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We’re good at detecting DGA’s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need more work on False positives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6276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7F135-6B8B-BC40-B61B-D660BA9D0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you beat a machine? </a:t>
            </a:r>
            <a:br>
              <a:rPr lang="en-US" dirty="0"/>
            </a:br>
            <a:r>
              <a:rPr lang="en-US" dirty="0"/>
              <a:t>Malware or Not? (1 of 3)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2FBF54-D00A-0A42-8218-5F014DD6670E}"/>
              </a:ext>
            </a:extLst>
          </p:cNvPr>
          <p:cNvSpPr/>
          <p:nvPr/>
        </p:nvSpPr>
        <p:spPr>
          <a:xfrm>
            <a:off x="1412241" y="1971040"/>
            <a:ext cx="69697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/>
              <a:t>bsda3clq7s5e.com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FE782B-8619-A64E-9168-601FE24AE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698" y="3672633"/>
            <a:ext cx="3710941" cy="279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1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7F135-6B8B-BC40-B61B-D660BA9D0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Malware or Not? (2 of 3)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2FBF54-D00A-0A42-8218-5F014DD6670E}"/>
              </a:ext>
            </a:extLst>
          </p:cNvPr>
          <p:cNvSpPr/>
          <p:nvPr/>
        </p:nvSpPr>
        <p:spPr>
          <a:xfrm>
            <a:off x="1793239" y="1957161"/>
            <a:ext cx="8686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err="1"/>
              <a:t>almostpeople.com</a:t>
            </a:r>
            <a:endParaRPr lang="en-US" sz="48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FE782B-8619-A64E-9168-601FE24AE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698" y="3672633"/>
            <a:ext cx="3710941" cy="279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56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7F135-6B8B-BC40-B61B-D660BA9D0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Malware or Not? (3 of 3)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2FBF54-D00A-0A42-8218-5F014DD6670E}"/>
              </a:ext>
            </a:extLst>
          </p:cNvPr>
          <p:cNvSpPr/>
          <p:nvPr/>
        </p:nvSpPr>
        <p:spPr>
          <a:xfrm>
            <a:off x="1793239" y="1997801"/>
            <a:ext cx="8686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err="1"/>
              <a:t>appboycdn.com</a:t>
            </a:r>
            <a:endParaRPr lang="en-US" sz="4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F9A37E-E3BE-4643-A157-905E2696B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940" y="3797808"/>
            <a:ext cx="2847340" cy="227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67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C7124-1832-3F47-890A-604A134B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02065-1288-A34D-A134-214726AD2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26326"/>
            <a:ext cx="4036423" cy="4876800"/>
          </a:xfrm>
        </p:spPr>
        <p:txBody>
          <a:bodyPr>
            <a:normAutofit/>
          </a:bodyPr>
          <a:lstStyle/>
          <a:p>
            <a:r>
              <a:rPr lang="en-US" dirty="0"/>
              <a:t>Enrich our training data with actual DNS metrics </a:t>
            </a:r>
          </a:p>
          <a:p>
            <a:pPr lvl="1"/>
            <a:r>
              <a:rPr lang="en-US" dirty="0"/>
              <a:t>Query type (A,PTR,NS)</a:t>
            </a:r>
          </a:p>
          <a:p>
            <a:pPr lvl="1"/>
            <a:r>
              <a:rPr lang="en-US" dirty="0"/>
              <a:t>Response type (NOERROR, NXDOMAIN)</a:t>
            </a:r>
          </a:p>
          <a:p>
            <a:pPr lvl="1"/>
            <a:r>
              <a:rPr lang="en-US" dirty="0"/>
              <a:t>TTLs etc.</a:t>
            </a:r>
          </a:p>
          <a:p>
            <a:r>
              <a:rPr lang="en-US" dirty="0"/>
              <a:t>Enroll additional campaigns </a:t>
            </a:r>
          </a:p>
          <a:p>
            <a:r>
              <a:rPr lang="en-US" dirty="0"/>
              <a:t>Move away from ‘name’ recognition and move into </a:t>
            </a:r>
            <a:r>
              <a:rPr lang="en-US" dirty="0" err="1"/>
              <a:t>behaviorial</a:t>
            </a:r>
            <a:r>
              <a:rPr lang="en-US" dirty="0"/>
              <a:t> recognition</a:t>
            </a:r>
          </a:p>
          <a:p>
            <a:pPr lvl="1"/>
            <a:r>
              <a:rPr lang="en-US" dirty="0"/>
              <a:t>Previous efforts suggest this work is promising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4E5EEE-361B-F34A-A316-21AD53F4F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626326"/>
            <a:ext cx="38100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55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6B7831C-9BE9-CE40-A892-CB9A2A458E94}"/>
              </a:ext>
            </a:extLst>
          </p:cNvPr>
          <p:cNvSpPr/>
          <p:nvPr/>
        </p:nvSpPr>
        <p:spPr>
          <a:xfrm>
            <a:off x="5496558" y="2311952"/>
            <a:ext cx="3190241" cy="109689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AC0F26-9106-1E43-80FA-AECF87801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Wrapping 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9E67CC-ECA2-8940-BC2D-15F06A25FEF5}"/>
              </a:ext>
            </a:extLst>
          </p:cNvPr>
          <p:cNvSpPr txBox="1"/>
          <p:nvPr/>
        </p:nvSpPr>
        <p:spPr>
          <a:xfrm>
            <a:off x="457200" y="1524000"/>
            <a:ext cx="6904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some of the theory in mind we used the following tools to run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52B565-A6BE-994B-B88E-CC04F5120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57" y="2158792"/>
            <a:ext cx="3683000" cy="1041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69A59B-569D-C749-9443-3544D3A320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57" y="3587822"/>
            <a:ext cx="2855626" cy="8281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F70EBC-479A-0144-8E16-0F14CCD6DB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98102"/>
            <a:ext cx="3048000" cy="17145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6EDD87B-53BD-3E43-B793-90E247F5E0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96559" y="2359013"/>
            <a:ext cx="2602412" cy="10498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D855B28-D883-8F47-944C-9F091228E5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558" y="3827470"/>
            <a:ext cx="2423525" cy="130870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83772A-BBD1-394B-865E-B8C5CA5089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557" y="5554793"/>
            <a:ext cx="3327017" cy="112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27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4E6BE-71C2-5A41-A58F-962526502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Get into Machine Learning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562458-6DE0-B84C-8BDB-08E413BF32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09" y="1524000"/>
            <a:ext cx="3610791" cy="498910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2838BA-566B-5840-979B-107B025D4E1C}"/>
              </a:ext>
            </a:extLst>
          </p:cNvPr>
          <p:cNvSpPr txBox="1"/>
          <p:nvPr/>
        </p:nvSpPr>
        <p:spPr>
          <a:xfrm>
            <a:off x="4572000" y="3833886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6D6BE4-96B5-134F-8846-E1FD482270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272" y="2190024"/>
            <a:ext cx="2542476" cy="14280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080A49-87F2-8143-87D0-FC258A8A50B2}"/>
              </a:ext>
            </a:extLst>
          </p:cNvPr>
          <p:cNvSpPr txBox="1"/>
          <p:nvPr/>
        </p:nvSpPr>
        <p:spPr>
          <a:xfrm>
            <a:off x="6126906" y="1820692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Piles of data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732652-1E59-6D48-9C19-63167C4A15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064" y="3618048"/>
            <a:ext cx="1711696" cy="17116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C7C29F-1488-734F-8A0E-5CEC147662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520" y="5168900"/>
            <a:ext cx="1206500" cy="1689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A8990C1-4BCD-AB4E-A9B8-64A678FC7F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564" y="5168900"/>
            <a:ext cx="12446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9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559C0D-83B6-C640-B113-48900F4035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858" y="543839"/>
            <a:ext cx="5849653" cy="5849653"/>
          </a:xfrm>
        </p:spPr>
      </p:pic>
    </p:spTree>
    <p:extLst>
      <p:ext uri="{BB962C8B-B14F-4D97-AF65-F5344CB8AC3E}">
        <p14:creationId xmlns:p14="http://schemas.microsoft.com/office/powerpoint/2010/main" val="1656313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4" name="Content Placeholder 3" descr="questions-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4" b="10494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6958359" y="6477000"/>
            <a:ext cx="2587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Source: XKCD</a:t>
            </a:r>
          </a:p>
        </p:txBody>
      </p:sp>
    </p:spTree>
    <p:extLst>
      <p:ext uri="{BB962C8B-B14F-4D97-AF65-F5344CB8AC3E}">
        <p14:creationId xmlns:p14="http://schemas.microsoft.com/office/powerpoint/2010/main" val="29648943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57182" y="5136805"/>
            <a:ext cx="35296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Special </a:t>
            </a:r>
            <a:r>
              <a:rPr lang="en-US" dirty="0"/>
              <a:t>thanks to my colleagues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David Escalante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Phil </a:t>
            </a:r>
            <a:r>
              <a:rPr lang="en-US" dirty="0" err="1"/>
              <a:t>Deneault</a:t>
            </a:r>
            <a:r>
              <a:rPr lang="en-US" dirty="0"/>
              <a:t>	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David Millar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Patrick Cain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27194" y="2868737"/>
            <a:ext cx="2980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No really. 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EAE545-BEE2-8D49-B2A8-825D2E53AA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9" y="2302124"/>
            <a:ext cx="5039433" cy="283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23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3A2FE-F81B-EE44-B934-4BFFEB71A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Desired Competencies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C07CCF5-A35C-E64F-A251-0F7213DBCC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80" y="1803400"/>
            <a:ext cx="4065622" cy="383975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DE5208-0BF3-BD4A-A0BA-BFC88D402726}"/>
              </a:ext>
            </a:extLst>
          </p:cNvPr>
          <p:cNvSpPr txBox="1"/>
          <p:nvPr/>
        </p:nvSpPr>
        <p:spPr>
          <a:xfrm flipH="1">
            <a:off x="4626102" y="1617674"/>
            <a:ext cx="406069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you’re: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Statistics Oriented: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Start with R/</a:t>
            </a:r>
            <a:r>
              <a:rPr lang="en-US" dirty="0" err="1"/>
              <a:t>Matlab</a:t>
            </a:r>
            <a:r>
              <a:rPr lang="en-US" dirty="0"/>
              <a:t>, move into </a:t>
            </a:r>
            <a:r>
              <a:rPr lang="en-US" dirty="0" err="1"/>
              <a:t>Numpy</a:t>
            </a:r>
            <a:r>
              <a:rPr lang="en-US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Familiarize yourself with coding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Computer Science Oriented: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Start with your language of choice; Python or Java are great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Familiarize yourself with basics of statistics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If you’re an Expert in a topic: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 Prototype with Weka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Familiarize yourself with coding (Python is a great start)</a:t>
            </a:r>
          </a:p>
        </p:txBody>
      </p:sp>
    </p:spTree>
    <p:extLst>
      <p:ext uri="{BB962C8B-B14F-4D97-AF65-F5344CB8AC3E}">
        <p14:creationId xmlns:p14="http://schemas.microsoft.com/office/powerpoint/2010/main" val="3119846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977C8-424B-6B43-B26A-490973A94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Projects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1A2508-8B8A-D940-89DD-49BA0759A9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23" y="2883932"/>
            <a:ext cx="3362960" cy="34470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C13C99-D6F5-764F-B594-0966BCEE19B5}"/>
              </a:ext>
            </a:extLst>
          </p:cNvPr>
          <p:cNvSpPr txBox="1"/>
          <p:nvPr/>
        </p:nvSpPr>
        <p:spPr>
          <a:xfrm>
            <a:off x="793206" y="2237601"/>
            <a:ext cx="3082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PolyMorphism</a:t>
            </a:r>
            <a:r>
              <a:rPr lang="en-US" b="1" dirty="0"/>
              <a:t> in Malware </a:t>
            </a:r>
            <a:br>
              <a:rPr lang="en-US" b="1" dirty="0"/>
            </a:br>
            <a:r>
              <a:rPr lang="en-US" b="1" dirty="0"/>
              <a:t>(Security Camp 2017)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78729A-C202-7142-A063-19752D657761}"/>
              </a:ext>
            </a:extLst>
          </p:cNvPr>
          <p:cNvSpPr txBox="1"/>
          <p:nvPr/>
        </p:nvSpPr>
        <p:spPr>
          <a:xfrm>
            <a:off x="5408023" y="2237601"/>
            <a:ext cx="2779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Detecting DGA Malware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D924B7-1608-1345-B22B-F2AADAE66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792" y="2883932"/>
            <a:ext cx="3989932" cy="26382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2726C33-8576-BC40-8E56-3E5CFC501558}"/>
              </a:ext>
            </a:extLst>
          </p:cNvPr>
          <p:cNvSpPr txBox="1"/>
          <p:nvPr/>
        </p:nvSpPr>
        <p:spPr>
          <a:xfrm>
            <a:off x="7691080" y="552213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pew-pew</a:t>
            </a:r>
          </a:p>
        </p:txBody>
      </p:sp>
    </p:spTree>
    <p:extLst>
      <p:ext uri="{BB962C8B-B14F-4D97-AF65-F5344CB8AC3E}">
        <p14:creationId xmlns:p14="http://schemas.microsoft.com/office/powerpoint/2010/main" val="82235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FB15B-A18C-7544-9328-D04C375D1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Aspects of a Machine Learning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43744-A27B-AF47-B6E9-168F9BF15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103" y="1524001"/>
            <a:ext cx="8477794" cy="252548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ML projects should be:</a:t>
            </a:r>
          </a:p>
          <a:p>
            <a:pPr lvl="1"/>
            <a:r>
              <a:rPr lang="en-US" dirty="0"/>
              <a:t>Quantifiable – Is the problem measurable?</a:t>
            </a:r>
          </a:p>
          <a:p>
            <a:pPr lvl="1"/>
            <a:r>
              <a:rPr lang="en-US" dirty="0"/>
              <a:t>Verifiable – Can we verify the results? The learning?</a:t>
            </a:r>
          </a:p>
          <a:p>
            <a:pPr lvl="1"/>
            <a:r>
              <a:rPr lang="en-US" dirty="0"/>
              <a:t>Reinforce our intuition, or at least have rock solid evidence for changing our understanding of a problem</a:t>
            </a:r>
          </a:p>
          <a:p>
            <a:pPr lvl="1"/>
            <a:r>
              <a:rPr lang="en-US" dirty="0"/>
              <a:t>Tractable – Before we moonwalk lets make sure we first can first </a:t>
            </a:r>
            <a:r>
              <a:rPr lang="en-US" dirty="0" err="1"/>
              <a:t>mooncrawl</a:t>
            </a:r>
            <a:r>
              <a:rPr lang="en-US" dirty="0"/>
              <a:t>(?)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23C93D7-CF04-CA46-B0CE-47CE813EB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496" y="3794759"/>
            <a:ext cx="2822847" cy="28228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E56F79-9C2C-474F-970F-396E72370F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321" y="4060824"/>
            <a:ext cx="2567958" cy="244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51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1846C-2A27-404E-A093-61726713F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Domain Generating Algorithm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120A51-3393-AA40-88DE-AAF95DD02768}"/>
              </a:ext>
            </a:extLst>
          </p:cNvPr>
          <p:cNvSpPr txBox="1"/>
          <p:nvPr/>
        </p:nvSpPr>
        <p:spPr>
          <a:xfrm>
            <a:off x="747386" y="1524000"/>
            <a:ext cx="4521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Some Neat Facts: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First seen used by Kraken malware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Guest star in the </a:t>
            </a:r>
            <a:r>
              <a:rPr lang="en-US" dirty="0" err="1"/>
              <a:t>Conficker</a:t>
            </a:r>
            <a:r>
              <a:rPr lang="en-US" dirty="0"/>
              <a:t> worm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672F32-A2F7-3140-9F37-AA3E499DD70E}"/>
              </a:ext>
            </a:extLst>
          </p:cNvPr>
          <p:cNvSpPr txBox="1"/>
          <p:nvPr/>
        </p:nvSpPr>
        <p:spPr>
          <a:xfrm>
            <a:off x="747386" y="2425985"/>
            <a:ext cx="69945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What it does:</a:t>
            </a:r>
          </a:p>
          <a:p>
            <a:r>
              <a:rPr lang="en-US" dirty="0"/>
              <a:t>Allows attackers to launch a malware campaign with a persistent C&amp;C presence. The ”presence” is a domain known to the malware where it can receive instructions. Domains are dynamically generated and hard to detect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1CFF8B-E775-4340-981D-B7CB0E051D79}"/>
              </a:ext>
            </a:extLst>
          </p:cNvPr>
          <p:cNvSpPr txBox="1"/>
          <p:nvPr/>
        </p:nvSpPr>
        <p:spPr>
          <a:xfrm>
            <a:off x="747386" y="3864465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How it works: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7AC4F5-92AD-5B48-BC17-742F61F1E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62" y="3864465"/>
            <a:ext cx="4903057" cy="26114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EFE7E8-084E-5E45-A362-B179D98CD44B}"/>
              </a:ext>
            </a:extLst>
          </p:cNvPr>
          <p:cNvSpPr txBox="1"/>
          <p:nvPr/>
        </p:nvSpPr>
        <p:spPr>
          <a:xfrm>
            <a:off x="1264804" y="5874446"/>
            <a:ext cx="65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488BEB-6728-0A48-A10E-504BE86B49CE}"/>
              </a:ext>
            </a:extLst>
          </p:cNvPr>
          <p:cNvSpPr txBox="1"/>
          <p:nvPr/>
        </p:nvSpPr>
        <p:spPr>
          <a:xfrm>
            <a:off x="2177720" y="5896552"/>
            <a:ext cx="65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BD1CFA-9EC8-1D45-9664-25C2647A3C33}"/>
              </a:ext>
            </a:extLst>
          </p:cNvPr>
          <p:cNvSpPr txBox="1"/>
          <p:nvPr/>
        </p:nvSpPr>
        <p:spPr>
          <a:xfrm>
            <a:off x="4045419" y="5896552"/>
            <a:ext cx="65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3E123B-0668-EC42-8D70-131600CEB9F3}"/>
              </a:ext>
            </a:extLst>
          </p:cNvPr>
          <p:cNvSpPr txBox="1"/>
          <p:nvPr/>
        </p:nvSpPr>
        <p:spPr>
          <a:xfrm>
            <a:off x="6167861" y="4049131"/>
            <a:ext cx="24587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User’s machine is infected</a:t>
            </a:r>
          </a:p>
          <a:p>
            <a:pPr marL="342900" indent="-342900">
              <a:buAutoNum type="arabicPeriod"/>
            </a:pPr>
            <a:r>
              <a:rPr lang="en-US" dirty="0"/>
              <a:t>Malware knows which domains to contact to receive instructions</a:t>
            </a:r>
          </a:p>
          <a:p>
            <a:pPr marL="342900" indent="-342900">
              <a:buAutoNum type="arabicPeriod"/>
            </a:pPr>
            <a:r>
              <a:rPr lang="en-US" dirty="0"/>
              <a:t>C&amp;C Server maintains a constant contact</a:t>
            </a:r>
          </a:p>
        </p:txBody>
      </p:sp>
    </p:spTree>
    <p:extLst>
      <p:ext uri="{BB962C8B-B14F-4D97-AF65-F5344CB8AC3E}">
        <p14:creationId xmlns:p14="http://schemas.microsoft.com/office/powerpoint/2010/main" val="2662445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16C88-B8D6-FF49-B8B6-99132D6E9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</a:t>
            </a:r>
            <a:r>
              <a:rPr lang="en-US" dirty="0" err="1"/>
              <a:t>Banjori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448DE-6E28-E547-AF48-FB16C42C0838}"/>
              </a:ext>
            </a:extLst>
          </p:cNvPr>
          <p:cNvSpPr txBox="1"/>
          <p:nvPr/>
        </p:nvSpPr>
        <p:spPr>
          <a:xfrm>
            <a:off x="142168" y="1666740"/>
            <a:ext cx="3659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Step 1: Begin with a seed word: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2770E8-0ACB-524A-84A5-5A1DE9A12F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626" y="1524000"/>
            <a:ext cx="5305850" cy="50088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F5BBFB-BAEA-0547-BCD1-29F5425AD6E7}"/>
              </a:ext>
            </a:extLst>
          </p:cNvPr>
          <p:cNvSpPr txBox="1"/>
          <p:nvPr/>
        </p:nvSpPr>
        <p:spPr>
          <a:xfrm>
            <a:off x="163010" y="2826968"/>
            <a:ext cx="3561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Step 2: Apply a few rounds of </a:t>
            </a:r>
            <a:br>
              <a:rPr lang="en-US" b="1" dirty="0"/>
            </a:br>
            <a:r>
              <a:rPr lang="en-US" b="1" dirty="0"/>
              <a:t>transformations/permutations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518972-AF64-DE46-AF41-12CC01EB8FB3}"/>
              </a:ext>
            </a:extLst>
          </p:cNvPr>
          <p:cNvSpPr txBox="1"/>
          <p:nvPr/>
        </p:nvSpPr>
        <p:spPr>
          <a:xfrm>
            <a:off x="268592" y="4611651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Step 3: Profit!</a:t>
            </a:r>
          </a:p>
        </p:txBody>
      </p:sp>
    </p:spTree>
    <p:extLst>
      <p:ext uri="{BB962C8B-B14F-4D97-AF65-F5344CB8AC3E}">
        <p14:creationId xmlns:p14="http://schemas.microsoft.com/office/powerpoint/2010/main" val="26228902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45990</TotalTime>
  <Words>1531</Words>
  <Application>Microsoft Macintosh PowerPoint</Application>
  <PresentationFormat>On-screen Show (4:3)</PresentationFormat>
  <Paragraphs>288</Paragraphs>
  <Slides>42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Calibri</vt:lpstr>
      <vt:lpstr>Cambria Math</vt:lpstr>
      <vt:lpstr>Courier</vt:lpstr>
      <vt:lpstr>Courier New</vt:lpstr>
      <vt:lpstr>Clarity</vt:lpstr>
      <vt:lpstr>Machine Learning For SecOPS </vt:lpstr>
      <vt:lpstr>whoami</vt:lpstr>
      <vt:lpstr>Roadmap</vt:lpstr>
      <vt:lpstr>How to Get into Machine Learning</vt:lpstr>
      <vt:lpstr>Three Desired Competencies</vt:lpstr>
      <vt:lpstr>Our Projects</vt:lpstr>
      <vt:lpstr>Aspects of a Machine Learning Project</vt:lpstr>
      <vt:lpstr>Domain Generating Algorithm</vt:lpstr>
      <vt:lpstr>Example: Banjori</vt:lpstr>
      <vt:lpstr>What can we do?</vt:lpstr>
      <vt:lpstr>From Security’s Point of View</vt:lpstr>
      <vt:lpstr>It takes a machine to beat a machine</vt:lpstr>
      <vt:lpstr>Machine Learning in 5 minutes or less (or your money back!)</vt:lpstr>
      <vt:lpstr>Machine Learning Step2</vt:lpstr>
      <vt:lpstr>Repeat 100’s, 1000’s of times (at least more than 50)</vt:lpstr>
      <vt:lpstr>Apply Statistical Learning Algorithms to Instance/Feature pairs to find correlations</vt:lpstr>
      <vt:lpstr>Some Common ”Algorithms” - Classifiers</vt:lpstr>
      <vt:lpstr>Another type: Neural Networks</vt:lpstr>
      <vt:lpstr>It can get complex quickly</vt:lpstr>
      <vt:lpstr>Hidden Layers transfer information</vt:lpstr>
      <vt:lpstr>Except when…</vt:lpstr>
      <vt:lpstr>Long Short Term Memory to the Rescue!</vt:lpstr>
      <vt:lpstr>To Begin: The Data We have</vt:lpstr>
      <vt:lpstr>Remember those cells? </vt:lpstr>
      <vt:lpstr>The Learning Observed</vt:lpstr>
      <vt:lpstr>Learning Continued</vt:lpstr>
      <vt:lpstr>Learning Continued</vt:lpstr>
      <vt:lpstr>How to evaluate your ML results.</vt:lpstr>
      <vt:lpstr>Go Classifier Go!</vt:lpstr>
      <vt:lpstr>Learn like a ROC…star</vt:lpstr>
      <vt:lpstr>When your classifier is not so great…</vt:lpstr>
      <vt:lpstr>How did we do? </vt:lpstr>
      <vt:lpstr>But how well did we really do?</vt:lpstr>
      <vt:lpstr>What’s happening here?</vt:lpstr>
      <vt:lpstr>Can you beat a machine?  Malware or Not? (1 of 3)</vt:lpstr>
      <vt:lpstr>Malware or Not? (2 of 3)</vt:lpstr>
      <vt:lpstr>Malware or Not? (3 of 3)</vt:lpstr>
      <vt:lpstr>Next Steps</vt:lpstr>
      <vt:lpstr>Wrapping up</vt:lpstr>
      <vt:lpstr>PowerPoint Presentation</vt:lpstr>
      <vt:lpstr>Questions?</vt:lpstr>
      <vt:lpstr>Thank you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Value of A Hacked Computer</dc:title>
  <dc:creator>Louw Smith</dc:creator>
  <cp:lastModifiedBy>Louw Smith</cp:lastModifiedBy>
  <cp:revision>291</cp:revision>
  <dcterms:created xsi:type="dcterms:W3CDTF">2018-01-04T15:49:55Z</dcterms:created>
  <dcterms:modified xsi:type="dcterms:W3CDTF">2019-05-15T03:19:56Z</dcterms:modified>
</cp:coreProperties>
</file>