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1293" r:id="rId2"/>
    <p:sldId id="1672" r:id="rId3"/>
    <p:sldId id="1689" r:id="rId4"/>
    <p:sldId id="1675" r:id="rId5"/>
    <p:sldId id="1690" r:id="rId6"/>
    <p:sldId id="1688" r:id="rId7"/>
    <p:sldId id="1606" r:id="rId8"/>
    <p:sldId id="1668" r:id="rId9"/>
    <p:sldId id="1669" r:id="rId10"/>
    <p:sldId id="1693" r:id="rId11"/>
    <p:sldId id="1694" r:id="rId12"/>
    <p:sldId id="1705" r:id="rId13"/>
    <p:sldId id="1706" r:id="rId14"/>
    <p:sldId id="1702" r:id="rId15"/>
    <p:sldId id="1703" r:id="rId16"/>
    <p:sldId id="1704" r:id="rId17"/>
    <p:sldId id="1708" r:id="rId18"/>
    <p:sldId id="1711" r:id="rId19"/>
    <p:sldId id="1714" r:id="rId20"/>
    <p:sldId id="1712" r:id="rId21"/>
    <p:sldId id="1713" r:id="rId22"/>
    <p:sldId id="1715" r:id="rId23"/>
    <p:sldId id="1698" r:id="rId24"/>
    <p:sldId id="1679" r:id="rId25"/>
    <p:sldId id="1699" r:id="rId26"/>
  </p:sldIdLst>
  <p:sldSz cx="24377650" cy="13716000"/>
  <p:notesSz cx="7010400" cy="92964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34">
          <p15:clr>
            <a:srgbClr val="A4A3A4"/>
          </p15:clr>
        </p15:guide>
        <p15:guide id="2" orient="horz" pos="508">
          <p15:clr>
            <a:srgbClr val="A4A3A4"/>
          </p15:clr>
        </p15:guide>
        <p15:guide id="3" pos="14254">
          <p15:clr>
            <a:srgbClr val="A4A3A4"/>
          </p15:clr>
        </p15:guide>
        <p15:guide id="4" pos="7680">
          <p15:clr>
            <a:srgbClr val="A4A3A4"/>
          </p15:clr>
        </p15:guide>
        <p15:guide id="5" pos="11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1B8BCD"/>
    <a:srgbClr val="2750F0"/>
    <a:srgbClr val="19D3F0"/>
    <a:srgbClr val="FF4218"/>
    <a:srgbClr val="FF9B00"/>
    <a:srgbClr val="328CCD"/>
    <a:srgbClr val="19B49B"/>
    <a:srgbClr val="00A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37D37-436E-4CCF-BF6C-7ADFB6A44A42}" v="21300" dt="2019-05-12T21:22:11.097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9409" autoAdjust="0"/>
  </p:normalViewPr>
  <p:slideViewPr>
    <p:cSldViewPr snapToGrid="0" snapToObjects="1">
      <p:cViewPr varScale="1">
        <p:scale>
          <a:sx n="34" d="100"/>
          <a:sy n="34" d="100"/>
        </p:scale>
        <p:origin x="604" y="48"/>
      </p:cViewPr>
      <p:guideLst>
        <p:guide orient="horz" pos="8134"/>
        <p:guide orient="horz" pos="508"/>
        <p:guide pos="14254"/>
        <p:guide pos="7680"/>
        <p:guide pos="11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7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04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02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6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365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2432341" y="3457611"/>
            <a:ext cx="9950803" cy="7900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505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699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7956667" y="5627022"/>
            <a:ext cx="8357714" cy="6228342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4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355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780759" y="4356100"/>
            <a:ext cx="18814912" cy="50673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374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607122" y="3400947"/>
            <a:ext cx="7235533" cy="435358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3634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909546" y="4026454"/>
            <a:ext cx="10572304" cy="595510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547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8445731" y="3933866"/>
            <a:ext cx="3405721" cy="384670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0491595" y="3933866"/>
            <a:ext cx="3405721" cy="384670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503387" y="3933866"/>
            <a:ext cx="3405721" cy="384670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2537459" y="3933866"/>
            <a:ext cx="3405721" cy="384670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4457523" y="3933866"/>
            <a:ext cx="3405721" cy="384670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9855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345491" y="3428825"/>
            <a:ext cx="4015374" cy="4012814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2797647" y="3428825"/>
            <a:ext cx="4015374" cy="4012814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436808" y="3428825"/>
            <a:ext cx="4015374" cy="4012814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888964" y="3428825"/>
            <a:ext cx="4015374" cy="4012814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/>
              <a:t>Drag 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3319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6812229" y="4315792"/>
            <a:ext cx="3771007" cy="6690427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2088763" y="4315792"/>
            <a:ext cx="3771007" cy="6690427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639648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1352858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Roboto Light"/>
                <a:cs typeface="Roboto 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id-ID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4962536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Roboto Light"/>
                <a:cs typeface="Roboto 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id-ID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8590846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Roboto Light"/>
                <a:cs typeface="Roboto 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id-ID" noProof="0" dirty="0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12200523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Roboto Light"/>
                <a:cs typeface="Roboto 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id-ID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15814584" y="34699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Roboto Light"/>
                <a:cs typeface="Roboto 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id-ID" noProof="0" dirty="0"/>
          </a:p>
        </p:txBody>
      </p:sp>
      <p:sp>
        <p:nvSpPr>
          <p:cNvPr id="42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19436962" y="7089426"/>
            <a:ext cx="3599063" cy="36000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Roboto Light"/>
                <a:cs typeface="Roboto 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461044479"/>
      </p:ext>
    </p:extLst>
  </p:cSld>
  <p:clrMapOvr>
    <a:masterClrMapping/>
  </p:clrMapOvr>
  <p:transition spd="med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>
            <a:spLocks noChangeAspect="1"/>
          </p:cNvSpPr>
          <p:nvPr userDrawn="1"/>
        </p:nvSpPr>
        <p:spPr>
          <a:xfrm>
            <a:off x="23011909" y="726168"/>
            <a:ext cx="844153" cy="844378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3056468" y="819678"/>
            <a:ext cx="792450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791465" y="12512739"/>
            <a:ext cx="8807512" cy="553925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id-ID" sz="2400" dirty="0">
                <a:solidFill>
                  <a:schemeClr val="accent2"/>
                </a:solidFill>
                <a:latin typeface="Roboto Light"/>
                <a:cs typeface="Roboto Light"/>
              </a:rPr>
              <a:t>www.</a:t>
            </a:r>
            <a:r>
              <a:rPr lang="en-US" sz="2400" dirty="0">
                <a:solidFill>
                  <a:schemeClr val="accent2"/>
                </a:solidFill>
                <a:latin typeface="Roboto Light"/>
                <a:cs typeface="Roboto Light"/>
              </a:rPr>
              <a:t>security.psu.edu</a:t>
            </a:r>
            <a:endParaRPr lang="id-ID" sz="2400" dirty="0">
              <a:solidFill>
                <a:schemeClr val="accent2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2" r:id="rId2"/>
    <p:sldLayoutId id="2147483757" r:id="rId3"/>
    <p:sldLayoutId id="2147483781" r:id="rId4"/>
    <p:sldLayoutId id="2147483780" r:id="rId5"/>
    <p:sldLayoutId id="2147483793" r:id="rId6"/>
    <p:sldLayoutId id="2147483794" r:id="rId7"/>
    <p:sldLayoutId id="2147483811" r:id="rId8"/>
    <p:sldLayoutId id="2147483801" r:id="rId9"/>
    <p:sldLayoutId id="2147483820" r:id="rId10"/>
    <p:sldLayoutId id="2147483821" r:id="rId11"/>
    <p:sldLayoutId id="2147483822" r:id="rId12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Roboto Regular"/>
          <a:ea typeface="+mj-ea"/>
          <a:cs typeface="Roboto Regular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Roboto Regular"/>
          <a:ea typeface="+mn-ea"/>
          <a:cs typeface="Roboto Regular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Roboto Regular"/>
          <a:ea typeface="+mn-ea"/>
          <a:cs typeface="Roboto Regular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Roboto Regular"/>
          <a:ea typeface="+mn-ea"/>
          <a:cs typeface="Roboto Regular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Roboto Regular"/>
          <a:ea typeface="+mn-ea"/>
          <a:cs typeface="Roboto Regular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Roboto Regular"/>
          <a:ea typeface="+mn-ea"/>
          <a:cs typeface="Roboto Regular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eekalabama.com/2013/03/24/murder-mystery-dinner-theater-at-the-anniston-country-club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reedomrequireswings.com/2013/02/speculating-on-sherlock-holmes-dr.html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9B3AED-7E06-4E7B-906A-DC44CEFBF5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23" y="0"/>
            <a:ext cx="11767804" cy="1371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01F704-6090-40EF-B4CB-597EABD416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8" y="394429"/>
            <a:ext cx="3928179" cy="188015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650806" y="4619264"/>
            <a:ext cx="19074865" cy="255452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Bebas Neue"/>
                <a:cs typeface="Bebas Neue"/>
              </a:rPr>
              <a:t>Practice to Prevent</a:t>
            </a:r>
          </a:p>
          <a:p>
            <a:pPr algn="ctr"/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Bebas Neue"/>
                <a:cs typeface="Bebas Neue"/>
              </a:rPr>
              <a:t>Creating and Delivering IR Table Top Exercises</a:t>
            </a:r>
            <a:endParaRPr lang="id-ID" sz="8000" dirty="0">
              <a:solidFill>
                <a:schemeClr val="bg1">
                  <a:lumMod val="50000"/>
                </a:schemeClr>
              </a:solidFill>
              <a:latin typeface="Bebas Neue"/>
              <a:cs typeface="Bebas Neue"/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8847583" y="8348597"/>
            <a:ext cx="6681321" cy="3046093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Richard Sparrow</a:t>
            </a:r>
          </a:p>
          <a:p>
            <a:endParaRPr lang="en-US" sz="32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The Office of Information Security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The Pennsylvania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78675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76F928D-86D9-4C2E-9A96-D0DB23DA4747}"/>
              </a:ext>
            </a:extLst>
          </p:cNvPr>
          <p:cNvGrpSpPr/>
          <p:nvPr/>
        </p:nvGrpSpPr>
        <p:grpSpPr>
          <a:xfrm>
            <a:off x="4744623" y="4227951"/>
            <a:ext cx="14888404" cy="5260098"/>
            <a:chOff x="3863628" y="4366040"/>
            <a:chExt cx="14888404" cy="526009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603BD0-E207-41F8-B26C-D4480EB8F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0886112" y="4382192"/>
              <a:ext cx="7865920" cy="524394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510667B-8D99-49E9-A6B5-880DF54DA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3863628" y="4366040"/>
              <a:ext cx="7022484" cy="5260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277282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6EE59E-0B6C-4798-B8A0-8D4BF2A26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627" y="3798087"/>
            <a:ext cx="5169403" cy="6662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" name="Rectangle 1">
            <a:extLst>
              <a:ext uri="{FF2B5EF4-FFF2-40B4-BE49-F238E27FC236}">
                <a16:creationId xmlns:a16="http://schemas.microsoft.com/office/drawing/2014/main" id="{B14F4988-B83D-4583-A763-49C677AF5BA2}"/>
              </a:ext>
            </a:extLst>
          </p:cNvPr>
          <p:cNvSpPr>
            <a:spLocks/>
          </p:cNvSpPr>
          <p:nvPr/>
        </p:nvSpPr>
        <p:spPr bwMode="auto">
          <a:xfrm>
            <a:off x="7666638" y="1058664"/>
            <a:ext cx="904683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7600" dirty="0">
                <a:solidFill>
                  <a:schemeClr val="tx2"/>
                </a:solidFill>
                <a:latin typeface="Bebas Neue" charset="0"/>
                <a:ea typeface="ＭＳ Ｐゴシック" charset="0"/>
                <a:cs typeface="ＭＳ Ｐゴシック" charset="0"/>
                <a:sym typeface="Bebas Neue" charset="0"/>
              </a:rPr>
              <a:t>What Really Happened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6594DD-B1F1-49C0-B8A8-1A592D0D807F}"/>
              </a:ext>
            </a:extLst>
          </p:cNvPr>
          <p:cNvGrpSpPr/>
          <p:nvPr/>
        </p:nvGrpSpPr>
        <p:grpSpPr>
          <a:xfrm>
            <a:off x="11792054" y="2291140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C94BB912-B33D-4BE3-9F41-66867CF9C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34" name="Oval 4">
              <a:extLst>
                <a:ext uri="{FF2B5EF4-FFF2-40B4-BE49-F238E27FC236}">
                  <a16:creationId xmlns:a16="http://schemas.microsoft.com/office/drawing/2014/main" id="{C39D3454-6A80-4D1E-B57E-A1671E9BE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35" name="Oval 5">
              <a:extLst>
                <a:ext uri="{FF2B5EF4-FFF2-40B4-BE49-F238E27FC236}">
                  <a16:creationId xmlns:a16="http://schemas.microsoft.com/office/drawing/2014/main" id="{20D2403F-F253-45F4-BF3E-073F81430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CA07A17-E145-413F-BBDA-0F9C0650B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65" y="3447852"/>
            <a:ext cx="11887200" cy="8359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91F0D0-73E6-46C3-8AEA-0F58086CDADE}"/>
              </a:ext>
            </a:extLst>
          </p:cNvPr>
          <p:cNvCxnSpPr>
            <a:cxnSpLocks/>
          </p:cNvCxnSpPr>
          <p:nvPr/>
        </p:nvCxnSpPr>
        <p:spPr>
          <a:xfrm flipH="1" flipV="1">
            <a:off x="13430250" y="6076950"/>
            <a:ext cx="3105150" cy="228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78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6EE59E-0B6C-4798-B8A0-8D4BF2A26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039" y="3798087"/>
            <a:ext cx="5098580" cy="6662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" name="Rectangle 1">
            <a:extLst>
              <a:ext uri="{FF2B5EF4-FFF2-40B4-BE49-F238E27FC236}">
                <a16:creationId xmlns:a16="http://schemas.microsoft.com/office/drawing/2014/main" id="{B14F4988-B83D-4583-A763-49C677AF5BA2}"/>
              </a:ext>
            </a:extLst>
          </p:cNvPr>
          <p:cNvSpPr>
            <a:spLocks/>
          </p:cNvSpPr>
          <p:nvPr/>
        </p:nvSpPr>
        <p:spPr bwMode="auto">
          <a:xfrm>
            <a:off x="8844872" y="1058664"/>
            <a:ext cx="669035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7600" dirty="0">
                <a:solidFill>
                  <a:schemeClr val="tx2"/>
                </a:solidFill>
                <a:latin typeface="Bebas Neue" charset="0"/>
                <a:ea typeface="ＭＳ Ｐゴシック" charset="0"/>
                <a:cs typeface="ＭＳ Ｐゴシック" charset="0"/>
                <a:sym typeface="Bebas Neue" charset="0"/>
              </a:rPr>
              <a:t>Setting the Stage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6594DD-B1F1-49C0-B8A8-1A592D0D807F}"/>
              </a:ext>
            </a:extLst>
          </p:cNvPr>
          <p:cNvGrpSpPr/>
          <p:nvPr/>
        </p:nvGrpSpPr>
        <p:grpSpPr>
          <a:xfrm>
            <a:off x="11792054" y="2291140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C94BB912-B33D-4BE3-9F41-66867CF9C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34" name="Oval 4">
              <a:extLst>
                <a:ext uri="{FF2B5EF4-FFF2-40B4-BE49-F238E27FC236}">
                  <a16:creationId xmlns:a16="http://schemas.microsoft.com/office/drawing/2014/main" id="{C39D3454-6A80-4D1E-B57E-A1671E9BE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35" name="Oval 5">
              <a:extLst>
                <a:ext uri="{FF2B5EF4-FFF2-40B4-BE49-F238E27FC236}">
                  <a16:creationId xmlns:a16="http://schemas.microsoft.com/office/drawing/2014/main" id="{20D2403F-F253-45F4-BF3E-073F81430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DD5E516-9D38-413E-869A-40E8AFD3B5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0700" y="3061485"/>
            <a:ext cx="11887200" cy="9224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91F0D0-73E6-46C3-8AEA-0F58086CDADE}"/>
              </a:ext>
            </a:extLst>
          </p:cNvPr>
          <p:cNvCxnSpPr>
            <a:cxnSpLocks/>
          </p:cNvCxnSpPr>
          <p:nvPr/>
        </p:nvCxnSpPr>
        <p:spPr>
          <a:xfrm flipH="1" flipV="1">
            <a:off x="12901353" y="5852160"/>
            <a:ext cx="3634048" cy="4533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6EE59E-0B6C-4798-B8A0-8D4BF2A26B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849" y="3798087"/>
            <a:ext cx="5394960" cy="6662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FC373F-6C05-459D-9AB0-63F4CCC62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80" y="3798086"/>
            <a:ext cx="11887200" cy="4953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91F0D0-73E6-46C3-8AEA-0F58086CDADE}"/>
              </a:ext>
            </a:extLst>
          </p:cNvPr>
          <p:cNvCxnSpPr>
            <a:cxnSpLocks/>
          </p:cNvCxnSpPr>
          <p:nvPr/>
        </p:nvCxnSpPr>
        <p:spPr>
          <a:xfrm flipH="1">
            <a:off x="13473796" y="6302779"/>
            <a:ext cx="2812819" cy="5552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">
            <a:extLst>
              <a:ext uri="{FF2B5EF4-FFF2-40B4-BE49-F238E27FC236}">
                <a16:creationId xmlns:a16="http://schemas.microsoft.com/office/drawing/2014/main" id="{B14F4988-B83D-4583-A763-49C677AF5BA2}"/>
              </a:ext>
            </a:extLst>
          </p:cNvPr>
          <p:cNvSpPr>
            <a:spLocks/>
          </p:cNvSpPr>
          <p:nvPr/>
        </p:nvSpPr>
        <p:spPr bwMode="auto">
          <a:xfrm>
            <a:off x="9173871" y="1058664"/>
            <a:ext cx="603235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7600" dirty="0">
                <a:solidFill>
                  <a:schemeClr val="tx2"/>
                </a:solidFill>
                <a:latin typeface="Bebas Neue" charset="0"/>
                <a:ea typeface="ＭＳ Ｐゴシック" charset="0"/>
                <a:cs typeface="ＭＳ Ｐゴシック" charset="0"/>
                <a:sym typeface="Bebas Neue" charset="0"/>
              </a:rPr>
              <a:t>Getting Started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6594DD-B1F1-49C0-B8A8-1A592D0D807F}"/>
              </a:ext>
            </a:extLst>
          </p:cNvPr>
          <p:cNvGrpSpPr/>
          <p:nvPr/>
        </p:nvGrpSpPr>
        <p:grpSpPr>
          <a:xfrm>
            <a:off x="11792054" y="2291140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C94BB912-B33D-4BE3-9F41-66867CF9C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34" name="Oval 4">
              <a:extLst>
                <a:ext uri="{FF2B5EF4-FFF2-40B4-BE49-F238E27FC236}">
                  <a16:creationId xmlns:a16="http://schemas.microsoft.com/office/drawing/2014/main" id="{C39D3454-6A80-4D1E-B57E-A1671E9BE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35" name="Oval 5">
              <a:extLst>
                <a:ext uri="{FF2B5EF4-FFF2-40B4-BE49-F238E27FC236}">
                  <a16:creationId xmlns:a16="http://schemas.microsoft.com/office/drawing/2014/main" id="{20D2403F-F253-45F4-BF3E-073F81430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12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6EE59E-0B6C-4798-B8A0-8D4BF2A26B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315" y="3798087"/>
            <a:ext cx="5200027" cy="6662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" name="Rectangle 1">
            <a:extLst>
              <a:ext uri="{FF2B5EF4-FFF2-40B4-BE49-F238E27FC236}">
                <a16:creationId xmlns:a16="http://schemas.microsoft.com/office/drawing/2014/main" id="{B14F4988-B83D-4583-A763-49C677AF5BA2}"/>
              </a:ext>
            </a:extLst>
          </p:cNvPr>
          <p:cNvSpPr>
            <a:spLocks/>
          </p:cNvSpPr>
          <p:nvPr/>
        </p:nvSpPr>
        <p:spPr bwMode="auto">
          <a:xfrm>
            <a:off x="9362930" y="1058664"/>
            <a:ext cx="565424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7600" dirty="0">
                <a:solidFill>
                  <a:schemeClr val="tx2"/>
                </a:solidFill>
                <a:latin typeface="Bebas Neue" charset="0"/>
                <a:ea typeface="ＭＳ Ｐゴシック" charset="0"/>
                <a:cs typeface="ＭＳ Ｐゴシック" charset="0"/>
                <a:sym typeface="Bebas Neue" charset="0"/>
              </a:rPr>
              <a:t>First Interview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6594DD-B1F1-49C0-B8A8-1A592D0D807F}"/>
              </a:ext>
            </a:extLst>
          </p:cNvPr>
          <p:cNvGrpSpPr/>
          <p:nvPr/>
        </p:nvGrpSpPr>
        <p:grpSpPr>
          <a:xfrm>
            <a:off x="11792054" y="2291140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C94BB912-B33D-4BE3-9F41-66867CF9C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34" name="Oval 4">
              <a:extLst>
                <a:ext uri="{FF2B5EF4-FFF2-40B4-BE49-F238E27FC236}">
                  <a16:creationId xmlns:a16="http://schemas.microsoft.com/office/drawing/2014/main" id="{C39D3454-6A80-4D1E-B57E-A1671E9BE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35" name="Oval 5">
              <a:extLst>
                <a:ext uri="{FF2B5EF4-FFF2-40B4-BE49-F238E27FC236}">
                  <a16:creationId xmlns:a16="http://schemas.microsoft.com/office/drawing/2014/main" id="{20D2403F-F253-45F4-BF3E-073F81430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1694FB0-5B66-4B1F-A183-3AF2D0A7F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02" y="3732211"/>
            <a:ext cx="11887200" cy="6695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91F0D0-73E6-46C3-8AEA-0F58086CDADE}"/>
              </a:ext>
            </a:extLst>
          </p:cNvPr>
          <p:cNvCxnSpPr>
            <a:cxnSpLocks/>
          </p:cNvCxnSpPr>
          <p:nvPr/>
        </p:nvCxnSpPr>
        <p:spPr>
          <a:xfrm flipH="1" flipV="1">
            <a:off x="13464595" y="7672994"/>
            <a:ext cx="3105150" cy="228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76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6EE59E-0B6C-4798-B8A0-8D4BF2A26B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9260" y="3798087"/>
            <a:ext cx="5206138" cy="6662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" name="Rectangle 1">
            <a:extLst>
              <a:ext uri="{FF2B5EF4-FFF2-40B4-BE49-F238E27FC236}">
                <a16:creationId xmlns:a16="http://schemas.microsoft.com/office/drawing/2014/main" id="{B14F4988-B83D-4583-A763-49C677AF5BA2}"/>
              </a:ext>
            </a:extLst>
          </p:cNvPr>
          <p:cNvSpPr>
            <a:spLocks/>
          </p:cNvSpPr>
          <p:nvPr/>
        </p:nvSpPr>
        <p:spPr bwMode="auto">
          <a:xfrm>
            <a:off x="8118049" y="1058664"/>
            <a:ext cx="814402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7600" dirty="0">
                <a:solidFill>
                  <a:schemeClr val="tx2"/>
                </a:solidFill>
                <a:latin typeface="Bebas Neue" charset="0"/>
                <a:ea typeface="ＭＳ Ｐゴシック" charset="0"/>
                <a:cs typeface="ＭＳ Ｐゴシック" charset="0"/>
                <a:sym typeface="Bebas Neue" charset="0"/>
              </a:rPr>
              <a:t>Working with Unit IT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6594DD-B1F1-49C0-B8A8-1A592D0D807F}"/>
              </a:ext>
            </a:extLst>
          </p:cNvPr>
          <p:cNvGrpSpPr/>
          <p:nvPr/>
        </p:nvGrpSpPr>
        <p:grpSpPr>
          <a:xfrm>
            <a:off x="11792054" y="2291140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C94BB912-B33D-4BE3-9F41-66867CF9C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34" name="Oval 4">
              <a:extLst>
                <a:ext uri="{FF2B5EF4-FFF2-40B4-BE49-F238E27FC236}">
                  <a16:creationId xmlns:a16="http://schemas.microsoft.com/office/drawing/2014/main" id="{C39D3454-6A80-4D1E-B57E-A1671E9BE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35" name="Oval 5">
              <a:extLst>
                <a:ext uri="{FF2B5EF4-FFF2-40B4-BE49-F238E27FC236}">
                  <a16:creationId xmlns:a16="http://schemas.microsoft.com/office/drawing/2014/main" id="{20D2403F-F253-45F4-BF3E-073F81430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D4F1D4D-95FF-4009-B996-8767ED6CC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193" y="3798087"/>
            <a:ext cx="11887200" cy="8574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91F0D0-73E6-46C3-8AEA-0F58086CDADE}"/>
              </a:ext>
            </a:extLst>
          </p:cNvPr>
          <p:cNvCxnSpPr>
            <a:cxnSpLocks/>
          </p:cNvCxnSpPr>
          <p:nvPr/>
        </p:nvCxnSpPr>
        <p:spPr>
          <a:xfrm flipH="1" flipV="1">
            <a:off x="13430250" y="6076950"/>
            <a:ext cx="3105150" cy="228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21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6EE59E-0B6C-4798-B8A0-8D4BF2A26B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381" y="3798087"/>
            <a:ext cx="5149896" cy="6662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" name="Rectangle 1">
            <a:extLst>
              <a:ext uri="{FF2B5EF4-FFF2-40B4-BE49-F238E27FC236}">
                <a16:creationId xmlns:a16="http://schemas.microsoft.com/office/drawing/2014/main" id="{B14F4988-B83D-4583-A763-49C677AF5BA2}"/>
              </a:ext>
            </a:extLst>
          </p:cNvPr>
          <p:cNvSpPr>
            <a:spLocks/>
          </p:cNvSpPr>
          <p:nvPr/>
        </p:nvSpPr>
        <p:spPr bwMode="auto">
          <a:xfrm>
            <a:off x="9570741" y="1058664"/>
            <a:ext cx="523861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7600" dirty="0">
                <a:solidFill>
                  <a:schemeClr val="tx2"/>
                </a:solidFill>
                <a:latin typeface="Bebas Neue" charset="0"/>
                <a:ea typeface="ＭＳ Ｐゴシック" charset="0"/>
                <a:cs typeface="ＭＳ Ｐゴシック" charset="0"/>
                <a:sym typeface="Bebas Neue" charset="0"/>
              </a:rPr>
              <a:t>Analyst Work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6594DD-B1F1-49C0-B8A8-1A592D0D807F}"/>
              </a:ext>
            </a:extLst>
          </p:cNvPr>
          <p:cNvGrpSpPr/>
          <p:nvPr/>
        </p:nvGrpSpPr>
        <p:grpSpPr>
          <a:xfrm>
            <a:off x="11792054" y="2291140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C94BB912-B33D-4BE3-9F41-66867CF9C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34" name="Oval 4">
              <a:extLst>
                <a:ext uri="{FF2B5EF4-FFF2-40B4-BE49-F238E27FC236}">
                  <a16:creationId xmlns:a16="http://schemas.microsoft.com/office/drawing/2014/main" id="{C39D3454-6A80-4D1E-B57E-A1671E9BE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35" name="Oval 5">
              <a:extLst>
                <a:ext uri="{FF2B5EF4-FFF2-40B4-BE49-F238E27FC236}">
                  <a16:creationId xmlns:a16="http://schemas.microsoft.com/office/drawing/2014/main" id="{20D2403F-F253-45F4-BF3E-073F81430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117758C-3446-4A7A-8B5E-7714B67BF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98" y="3458617"/>
            <a:ext cx="11887200" cy="6798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91F0D0-73E6-46C3-8AEA-0F58086CDADE}"/>
              </a:ext>
            </a:extLst>
          </p:cNvPr>
          <p:cNvCxnSpPr>
            <a:cxnSpLocks/>
          </p:cNvCxnSpPr>
          <p:nvPr/>
        </p:nvCxnSpPr>
        <p:spPr>
          <a:xfrm flipH="1" flipV="1">
            <a:off x="13430250" y="6076950"/>
            <a:ext cx="3105150" cy="228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44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6EE59E-0B6C-4798-B8A0-8D4BF2A26B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891" y="3798087"/>
            <a:ext cx="5168875" cy="6662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" name="Rectangle 1">
            <a:extLst>
              <a:ext uri="{FF2B5EF4-FFF2-40B4-BE49-F238E27FC236}">
                <a16:creationId xmlns:a16="http://schemas.microsoft.com/office/drawing/2014/main" id="{B14F4988-B83D-4583-A763-49C677AF5BA2}"/>
              </a:ext>
            </a:extLst>
          </p:cNvPr>
          <p:cNvSpPr>
            <a:spLocks/>
          </p:cNvSpPr>
          <p:nvPr/>
        </p:nvSpPr>
        <p:spPr bwMode="auto">
          <a:xfrm>
            <a:off x="8506991" y="1058664"/>
            <a:ext cx="736611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7600" dirty="0">
                <a:solidFill>
                  <a:schemeClr val="tx2"/>
                </a:solidFill>
                <a:latin typeface="Bebas Neue" charset="0"/>
                <a:ea typeface="ＭＳ Ｐゴシック" charset="0"/>
                <a:cs typeface="ＭＳ Ｐゴシック" charset="0"/>
                <a:sym typeface="Bebas Neue" charset="0"/>
              </a:rPr>
              <a:t>Assessing Progress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6594DD-B1F1-49C0-B8A8-1A592D0D807F}"/>
              </a:ext>
            </a:extLst>
          </p:cNvPr>
          <p:cNvGrpSpPr/>
          <p:nvPr/>
        </p:nvGrpSpPr>
        <p:grpSpPr>
          <a:xfrm>
            <a:off x="11792054" y="2291140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C94BB912-B33D-4BE3-9F41-66867CF9C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34" name="Oval 4">
              <a:extLst>
                <a:ext uri="{FF2B5EF4-FFF2-40B4-BE49-F238E27FC236}">
                  <a16:creationId xmlns:a16="http://schemas.microsoft.com/office/drawing/2014/main" id="{C39D3454-6A80-4D1E-B57E-A1671E9BE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35" name="Oval 5">
              <a:extLst>
                <a:ext uri="{FF2B5EF4-FFF2-40B4-BE49-F238E27FC236}">
                  <a16:creationId xmlns:a16="http://schemas.microsoft.com/office/drawing/2014/main" id="{20D2403F-F253-45F4-BF3E-073F81430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9122987-2205-4151-9877-F02B92A6F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30" y="3370036"/>
            <a:ext cx="11887200" cy="7090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91F0D0-73E6-46C3-8AEA-0F58086CDADE}"/>
              </a:ext>
            </a:extLst>
          </p:cNvPr>
          <p:cNvCxnSpPr>
            <a:cxnSpLocks/>
          </p:cNvCxnSpPr>
          <p:nvPr/>
        </p:nvCxnSpPr>
        <p:spPr>
          <a:xfrm flipH="1" flipV="1">
            <a:off x="13430250" y="6076950"/>
            <a:ext cx="3105150" cy="228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15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966489" y="4146681"/>
            <a:ext cx="7757966" cy="1492674"/>
          </a:xfrm>
          <a:prstGeom prst="rect">
            <a:avLst/>
          </a:prstGeom>
          <a:noFill/>
        </p:spPr>
        <p:txBody>
          <a:bodyPr wrap="square" lIns="243797" tIns="121899" rIns="243797" bIns="121899" rtlCol="0">
            <a:spAutoFit/>
          </a:bodyPr>
          <a:lstStyle/>
          <a:p>
            <a:r>
              <a:rPr lang="en-US" sz="2700" dirty="0">
                <a:latin typeface="Lato Light"/>
                <a:ea typeface="Lato Light" charset="0"/>
                <a:cs typeface="Lato Light"/>
              </a:rPr>
              <a:t>Make sure everyone’s voice is heard.  Be prepared to expand dialog with questions. Work for good feedback.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955054" y="3637566"/>
            <a:ext cx="3553258" cy="738621"/>
          </a:xfrm>
          <a:prstGeom prst="rect">
            <a:avLst/>
          </a:prstGeom>
        </p:spPr>
        <p:txBody>
          <a:bodyPr wrap="none" lIns="243797" tIns="121899" rIns="243797" bIns="121899">
            <a:spAutoFit/>
          </a:bodyPr>
          <a:lstStyle/>
          <a:p>
            <a:r>
              <a:rPr lang="en-US" sz="3200" b="1" dirty="0">
                <a:latin typeface="Lato Light"/>
                <a:cs typeface="Lato Light"/>
              </a:rPr>
              <a:t>Solicit feedback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966489" y="6502151"/>
            <a:ext cx="7757966" cy="1908172"/>
          </a:xfrm>
          <a:prstGeom prst="rect">
            <a:avLst/>
          </a:prstGeom>
          <a:noFill/>
        </p:spPr>
        <p:txBody>
          <a:bodyPr wrap="square" lIns="243797" tIns="121899" rIns="243797" bIns="121899" rtlCol="0">
            <a:spAutoFit/>
          </a:bodyPr>
          <a:lstStyle/>
          <a:p>
            <a:r>
              <a:rPr lang="en-US" sz="2700" dirty="0">
                <a:latin typeface="Lato Light"/>
                <a:ea typeface="Lato Light" charset="0"/>
                <a:cs typeface="Lato Light"/>
              </a:rPr>
              <a:t>Conduct exercises that give the team time to digest and articulate things that went well or things that should be improved. Document the positive and the negative.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955054" y="5993036"/>
            <a:ext cx="6380827" cy="738621"/>
          </a:xfrm>
          <a:prstGeom prst="rect">
            <a:avLst/>
          </a:prstGeom>
        </p:spPr>
        <p:txBody>
          <a:bodyPr wrap="none" lIns="243797" tIns="121899" rIns="243797" bIns="121899">
            <a:spAutoFit/>
          </a:bodyPr>
          <a:lstStyle/>
          <a:p>
            <a:r>
              <a:rPr lang="en-US" sz="3200" b="1" dirty="0">
                <a:latin typeface="Lato Light"/>
                <a:cs typeface="Lato Light"/>
              </a:rPr>
              <a:t>Plus / Delta or SWOT Exercises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966489" y="9347245"/>
            <a:ext cx="7757966" cy="1492674"/>
          </a:xfrm>
          <a:prstGeom prst="rect">
            <a:avLst/>
          </a:prstGeom>
          <a:noFill/>
        </p:spPr>
        <p:txBody>
          <a:bodyPr wrap="square" lIns="243797" tIns="121899" rIns="243797" bIns="121899" rtlCol="0">
            <a:spAutoFit/>
          </a:bodyPr>
          <a:lstStyle/>
          <a:p>
            <a:r>
              <a:rPr lang="en-US" sz="2700" dirty="0">
                <a:latin typeface="Lato Light"/>
                <a:ea typeface="Lato Light" charset="0"/>
                <a:cs typeface="Lato Light"/>
              </a:rPr>
              <a:t>Create plans to incorporate ideas for improvement.  Be thoughtful and deliberate. Create action items.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955054" y="8838130"/>
            <a:ext cx="4869323" cy="738621"/>
          </a:xfrm>
          <a:prstGeom prst="rect">
            <a:avLst/>
          </a:prstGeom>
        </p:spPr>
        <p:txBody>
          <a:bodyPr wrap="none" lIns="243797" tIns="121899" rIns="243797" bIns="121899">
            <a:spAutoFit/>
          </a:bodyPr>
          <a:lstStyle/>
          <a:p>
            <a:r>
              <a:rPr lang="en-US" sz="3200" b="1" dirty="0">
                <a:latin typeface="Lato Light"/>
                <a:cs typeface="Lato Light"/>
              </a:rPr>
              <a:t>Plan for Improvement </a:t>
            </a:r>
          </a:p>
        </p:txBody>
      </p:sp>
      <p:sp>
        <p:nvSpPr>
          <p:cNvPr id="29" name="Freeform 37"/>
          <p:cNvSpPr>
            <a:spLocks/>
          </p:cNvSpPr>
          <p:nvPr/>
        </p:nvSpPr>
        <p:spPr bwMode="auto">
          <a:xfrm>
            <a:off x="13267459" y="3886413"/>
            <a:ext cx="684353" cy="596054"/>
          </a:xfrm>
          <a:custGeom>
            <a:avLst/>
            <a:gdLst>
              <a:gd name="T0" fmla="*/ 116682 w 68"/>
              <a:gd name="T1" fmla="*/ 168759 h 59"/>
              <a:gd name="T2" fmla="*/ 99522 w 68"/>
              <a:gd name="T3" fmla="*/ 168759 h 59"/>
              <a:gd name="T4" fmla="*/ 37750 w 68"/>
              <a:gd name="T5" fmla="*/ 199756 h 59"/>
              <a:gd name="T6" fmla="*/ 24023 w 68"/>
              <a:gd name="T7" fmla="*/ 203200 h 59"/>
              <a:gd name="T8" fmla="*/ 17159 w 68"/>
              <a:gd name="T9" fmla="*/ 196312 h 59"/>
              <a:gd name="T10" fmla="*/ 17159 w 68"/>
              <a:gd name="T11" fmla="*/ 196312 h 59"/>
              <a:gd name="T12" fmla="*/ 20591 w 68"/>
              <a:gd name="T13" fmla="*/ 189424 h 59"/>
              <a:gd name="T14" fmla="*/ 44614 w 68"/>
              <a:gd name="T15" fmla="*/ 151539 h 59"/>
              <a:gd name="T16" fmla="*/ 0 w 68"/>
              <a:gd name="T17" fmla="*/ 86102 h 59"/>
              <a:gd name="T18" fmla="*/ 116682 w 68"/>
              <a:gd name="T19" fmla="*/ 0 h 59"/>
              <a:gd name="T20" fmla="*/ 233363 w 68"/>
              <a:gd name="T21" fmla="*/ 86102 h 59"/>
              <a:gd name="T22" fmla="*/ 116682 w 68"/>
              <a:gd name="T23" fmla="*/ 168759 h 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8" h="59">
                <a:moveTo>
                  <a:pt x="34" y="49"/>
                </a:moveTo>
                <a:cubicBezTo>
                  <a:pt x="33" y="49"/>
                  <a:pt x="31" y="49"/>
                  <a:pt x="29" y="49"/>
                </a:cubicBezTo>
                <a:cubicBezTo>
                  <a:pt x="24" y="53"/>
                  <a:pt x="18" y="56"/>
                  <a:pt x="11" y="58"/>
                </a:cubicBezTo>
                <a:cubicBezTo>
                  <a:pt x="10" y="58"/>
                  <a:pt x="9" y="59"/>
                  <a:pt x="7" y="59"/>
                </a:cubicBezTo>
                <a:cubicBezTo>
                  <a:pt x="6" y="59"/>
                  <a:pt x="6" y="58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6"/>
                  <a:pt x="6" y="56"/>
                  <a:pt x="6" y="55"/>
                </a:cubicBezTo>
                <a:cubicBezTo>
                  <a:pt x="9" y="52"/>
                  <a:pt x="11" y="50"/>
                  <a:pt x="13" y="44"/>
                </a:cubicBezTo>
                <a:cubicBezTo>
                  <a:pt x="5" y="39"/>
                  <a:pt x="0" y="32"/>
                  <a:pt x="0" y="25"/>
                </a:cubicBezTo>
                <a:cubicBezTo>
                  <a:pt x="0" y="11"/>
                  <a:pt x="16" y="0"/>
                  <a:pt x="34" y="0"/>
                </a:cubicBezTo>
                <a:cubicBezTo>
                  <a:pt x="53" y="0"/>
                  <a:pt x="68" y="11"/>
                  <a:pt x="68" y="25"/>
                </a:cubicBezTo>
                <a:cubicBezTo>
                  <a:pt x="68" y="38"/>
                  <a:pt x="53" y="49"/>
                  <a:pt x="34" y="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243797" tIns="121899" rIns="243797" bIns="121899"/>
          <a:lstStyle/>
          <a:p>
            <a:endParaRPr lang="en-US" dirty="0">
              <a:latin typeface="Lato Light"/>
              <a:cs typeface="Lato Light"/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0420A1D0-9715-4CE5-A4DA-1E66E354F429}"/>
              </a:ext>
            </a:extLst>
          </p:cNvPr>
          <p:cNvSpPr>
            <a:spLocks/>
          </p:cNvSpPr>
          <p:nvPr/>
        </p:nvSpPr>
        <p:spPr bwMode="auto">
          <a:xfrm>
            <a:off x="8479330" y="1058664"/>
            <a:ext cx="742145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7600" dirty="0">
                <a:solidFill>
                  <a:schemeClr val="tx2"/>
                </a:solidFill>
                <a:latin typeface="Bebas Neue" charset="0"/>
                <a:ea typeface="ＭＳ Ｐゴシック" charset="0"/>
                <a:cs typeface="ＭＳ Ｐゴシック" charset="0"/>
                <a:sym typeface="Bebas Neue" charset="0"/>
              </a:rPr>
              <a:t>Wrapping it All Up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4918673-5A50-4446-9228-207C4084F3E2}"/>
              </a:ext>
            </a:extLst>
          </p:cNvPr>
          <p:cNvGrpSpPr/>
          <p:nvPr/>
        </p:nvGrpSpPr>
        <p:grpSpPr>
          <a:xfrm>
            <a:off x="11792054" y="2291140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9" name="Oval 3">
              <a:extLst>
                <a:ext uri="{FF2B5EF4-FFF2-40B4-BE49-F238E27FC236}">
                  <a16:creationId xmlns:a16="http://schemas.microsoft.com/office/drawing/2014/main" id="{D752CB4F-1A2D-4C78-B8F9-353F0FE0E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40" name="Oval 4">
              <a:extLst>
                <a:ext uri="{FF2B5EF4-FFF2-40B4-BE49-F238E27FC236}">
                  <a16:creationId xmlns:a16="http://schemas.microsoft.com/office/drawing/2014/main" id="{EBC9F1F8-B90A-442A-9F58-B678F85D1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41" name="Oval 5">
              <a:extLst>
                <a:ext uri="{FF2B5EF4-FFF2-40B4-BE49-F238E27FC236}">
                  <a16:creationId xmlns:a16="http://schemas.microsoft.com/office/drawing/2014/main" id="{F4B04030-79DA-4743-9239-8C3135CC9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AFCE134A-D97D-4425-91D6-529454B7B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73" y="4817333"/>
            <a:ext cx="7516274" cy="5058481"/>
          </a:xfrm>
          <a:prstGeom prst="rect">
            <a:avLst/>
          </a:prstGeom>
        </p:spPr>
      </p:pic>
      <p:sp>
        <p:nvSpPr>
          <p:cNvPr id="42" name="Freeform 59">
            <a:extLst>
              <a:ext uri="{FF2B5EF4-FFF2-40B4-BE49-F238E27FC236}">
                <a16:creationId xmlns:a16="http://schemas.microsoft.com/office/drawing/2014/main" id="{0A33C722-24F3-41C5-BEF5-34EA07E2F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67459" y="9055145"/>
            <a:ext cx="685800" cy="640080"/>
          </a:xfrm>
          <a:custGeom>
            <a:avLst/>
            <a:gdLst>
              <a:gd name="T0" fmla="*/ 73627430 w 581"/>
              <a:gd name="T1" fmla="*/ 67678707 h 609"/>
              <a:gd name="T2" fmla="*/ 61659637 w 581"/>
              <a:gd name="T3" fmla="*/ 78678142 h 609"/>
              <a:gd name="T4" fmla="*/ 54244957 w 581"/>
              <a:gd name="T5" fmla="*/ 72208055 h 609"/>
              <a:gd name="T6" fmla="*/ 57106883 w 581"/>
              <a:gd name="T7" fmla="*/ 65867111 h 609"/>
              <a:gd name="T8" fmla="*/ 61659637 w 581"/>
              <a:gd name="T9" fmla="*/ 69490662 h 609"/>
              <a:gd name="T10" fmla="*/ 71806401 w 581"/>
              <a:gd name="T11" fmla="*/ 61338122 h 609"/>
              <a:gd name="T12" fmla="*/ 73627430 w 581"/>
              <a:gd name="T13" fmla="*/ 67678707 h 609"/>
              <a:gd name="T14" fmla="*/ 61659637 w 581"/>
              <a:gd name="T15" fmla="*/ 64055516 h 609"/>
              <a:gd name="T16" fmla="*/ 49691843 w 581"/>
              <a:gd name="T17" fmla="*/ 69490662 h 609"/>
              <a:gd name="T18" fmla="*/ 51513233 w 581"/>
              <a:gd name="T19" fmla="*/ 75054951 h 609"/>
              <a:gd name="T20" fmla="*/ 3772261 w 581"/>
              <a:gd name="T21" fmla="*/ 78678142 h 609"/>
              <a:gd name="T22" fmla="*/ 0 w 581"/>
              <a:gd name="T23" fmla="*/ 10999436 h 609"/>
              <a:gd name="T24" fmla="*/ 10146404 w 581"/>
              <a:gd name="T25" fmla="*/ 7246742 h 609"/>
              <a:gd name="T26" fmla="*/ 17561444 w 581"/>
              <a:gd name="T27" fmla="*/ 18246178 h 609"/>
              <a:gd name="T28" fmla="*/ 24845922 w 581"/>
              <a:gd name="T29" fmla="*/ 7246742 h 609"/>
              <a:gd name="T30" fmla="*/ 28488341 w 581"/>
              <a:gd name="T31" fmla="*/ 10999436 h 609"/>
              <a:gd name="T32" fmla="*/ 43318061 w 581"/>
              <a:gd name="T33" fmla="*/ 10999436 h 609"/>
              <a:gd name="T34" fmla="*/ 46960119 w 581"/>
              <a:gd name="T35" fmla="*/ 7246742 h 609"/>
              <a:gd name="T36" fmla="*/ 54244957 w 581"/>
              <a:gd name="T37" fmla="*/ 18246178 h 609"/>
              <a:gd name="T38" fmla="*/ 61659637 w 581"/>
              <a:gd name="T39" fmla="*/ 7246742 h 609"/>
              <a:gd name="T40" fmla="*/ 71806401 w 581"/>
              <a:gd name="T41" fmla="*/ 10999436 h 609"/>
              <a:gd name="T42" fmla="*/ 66212751 w 581"/>
              <a:gd name="T43" fmla="*/ 59526167 h 609"/>
              <a:gd name="T44" fmla="*/ 10146404 w 581"/>
              <a:gd name="T45" fmla="*/ 63149718 h 609"/>
              <a:gd name="T46" fmla="*/ 12878128 w 581"/>
              <a:gd name="T47" fmla="*/ 65867111 h 609"/>
              <a:gd name="T48" fmla="*/ 39545439 w 581"/>
              <a:gd name="T49" fmla="*/ 63149718 h 609"/>
              <a:gd name="T50" fmla="*/ 39545439 w 581"/>
              <a:gd name="T51" fmla="*/ 63149718 h 609"/>
              <a:gd name="T52" fmla="*/ 39545439 w 581"/>
              <a:gd name="T53" fmla="*/ 63149718 h 609"/>
              <a:gd name="T54" fmla="*/ 12878128 w 581"/>
              <a:gd name="T55" fmla="*/ 60431965 h 609"/>
              <a:gd name="T56" fmla="*/ 58017218 w 581"/>
              <a:gd name="T57" fmla="*/ 28339815 h 609"/>
              <a:gd name="T58" fmla="*/ 13788823 w 581"/>
              <a:gd name="T59" fmla="*/ 28339815 h 609"/>
              <a:gd name="T60" fmla="*/ 13788823 w 581"/>
              <a:gd name="T61" fmla="*/ 35715700 h 609"/>
              <a:gd name="T62" fmla="*/ 61659637 w 581"/>
              <a:gd name="T63" fmla="*/ 31963007 h 609"/>
              <a:gd name="T64" fmla="*/ 58017218 w 581"/>
              <a:gd name="T65" fmla="*/ 43868240 h 609"/>
              <a:gd name="T66" fmla="*/ 35903020 w 581"/>
              <a:gd name="T67" fmla="*/ 43868240 h 609"/>
              <a:gd name="T68" fmla="*/ 13788823 w 581"/>
              <a:gd name="T69" fmla="*/ 43868240 h 609"/>
              <a:gd name="T70" fmla="*/ 13788823 w 581"/>
              <a:gd name="T71" fmla="*/ 51244484 h 609"/>
              <a:gd name="T72" fmla="*/ 35903020 w 581"/>
              <a:gd name="T73" fmla="*/ 51244484 h 609"/>
              <a:gd name="T74" fmla="*/ 61659637 w 581"/>
              <a:gd name="T75" fmla="*/ 47491791 h 609"/>
              <a:gd name="T76" fmla="*/ 54244957 w 581"/>
              <a:gd name="T77" fmla="*/ 14622627 h 609"/>
              <a:gd name="T78" fmla="*/ 50602538 w 581"/>
              <a:gd name="T79" fmla="*/ 10999436 h 609"/>
              <a:gd name="T80" fmla="*/ 54244957 w 581"/>
              <a:gd name="T81" fmla="*/ 0 h 609"/>
              <a:gd name="T82" fmla="*/ 58017218 w 581"/>
              <a:gd name="T83" fmla="*/ 10999436 h 609"/>
              <a:gd name="T84" fmla="*/ 35903020 w 581"/>
              <a:gd name="T85" fmla="*/ 14622627 h 609"/>
              <a:gd name="T86" fmla="*/ 32260601 w 581"/>
              <a:gd name="T87" fmla="*/ 10999436 h 609"/>
              <a:gd name="T88" fmla="*/ 35903020 w 581"/>
              <a:gd name="T89" fmla="*/ 0 h 609"/>
              <a:gd name="T90" fmla="*/ 39545439 w 581"/>
              <a:gd name="T91" fmla="*/ 10999436 h 609"/>
              <a:gd name="T92" fmla="*/ 17561444 w 581"/>
              <a:gd name="T93" fmla="*/ 14622627 h 609"/>
              <a:gd name="T94" fmla="*/ 13788823 w 581"/>
              <a:gd name="T95" fmla="*/ 10999436 h 609"/>
              <a:gd name="T96" fmla="*/ 17561444 w 581"/>
              <a:gd name="T97" fmla="*/ 0 h 609"/>
              <a:gd name="T98" fmla="*/ 21203502 w 581"/>
              <a:gd name="T99" fmla="*/ 1099943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Roboto Light"/>
            </a:endParaRPr>
          </a:p>
        </p:txBody>
      </p:sp>
      <p:sp>
        <p:nvSpPr>
          <p:cNvPr id="43" name="Freeform 18">
            <a:extLst>
              <a:ext uri="{FF2B5EF4-FFF2-40B4-BE49-F238E27FC236}">
                <a16:creationId xmlns:a16="http://schemas.microsoft.com/office/drawing/2014/main" id="{9802E907-A432-49BE-A6B2-5556BFBD1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0959" y="6348516"/>
            <a:ext cx="342812" cy="3556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/>
              <a:ea typeface="+mn-ea"/>
              <a:cs typeface="+mn-cs"/>
            </a:endParaRPr>
          </a:p>
        </p:txBody>
      </p:sp>
      <p:sp>
        <p:nvSpPr>
          <p:cNvPr id="44" name="Freeform 19">
            <a:extLst>
              <a:ext uri="{FF2B5EF4-FFF2-40B4-BE49-F238E27FC236}">
                <a16:creationId xmlns:a16="http://schemas.microsoft.com/office/drawing/2014/main" id="{0DAFBA22-1368-4CEF-A03A-6E753475F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2773" y="6504430"/>
            <a:ext cx="338578" cy="55032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484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962174" y="3468688"/>
            <a:ext cx="3599044" cy="3600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defTabSz="1219261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Roboto Light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1353609" y="7078663"/>
            <a:ext cx="3599044" cy="3598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defTabSz="1219261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Roboto Light"/>
              <a:cs typeface="Roboto Light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12193586" y="3468688"/>
            <a:ext cx="3599044" cy="3600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defTabSz="1219261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Roboto Light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8585020" y="7078663"/>
            <a:ext cx="3599044" cy="35988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defTabSz="1219261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Roboto Light"/>
              <a:cs typeface="Roboto Light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19415477" y="3468688"/>
            <a:ext cx="3599044" cy="3600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defTabSz="1219261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Roboto Light"/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15808498" y="7078663"/>
            <a:ext cx="3599044" cy="35988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defTabSz="1219261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Roboto Light"/>
              <a:cs typeface="Roboto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471963" y="4142047"/>
            <a:ext cx="3058095" cy="2897552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Roboto Light"/>
                <a:ea typeface="Open Sans" panose="020B0606030504020204" pitchFamily="34" charset="0"/>
                <a:cs typeface="Roboto Light"/>
              </a:rPr>
              <a:t>OIS detects a compromised workstation with a mapped drive that contains medical information.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826884" y="5355696"/>
            <a:ext cx="3058095" cy="1050892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Roboto Light"/>
                <a:ea typeface="Open Sans" panose="020B0606030504020204" pitchFamily="34" charset="0"/>
                <a:cs typeface="Open Sans" panose="020B0606030504020204" pitchFamily="34" charset="0"/>
              </a:rPr>
              <a:t>Amazon IaaS is found to be compromised.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217801" y="4574294"/>
            <a:ext cx="3058095" cy="2435887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Roboto Light"/>
                <a:ea typeface="Open Sans" panose="020B0606030504020204" pitchFamily="34" charset="0"/>
                <a:cs typeface="Open Sans" panose="020B0606030504020204" pitchFamily="34" charset="0"/>
              </a:rPr>
              <a:t>An outside agency reports suspicious activity related to APT18.  The server in question is an orphan.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843911" y="7269230"/>
            <a:ext cx="3058095" cy="3359217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Roboto Light"/>
                <a:ea typeface="Open Sans" panose="020B0606030504020204" pitchFamily="34" charset="0"/>
                <a:cs typeface="Roboto Light"/>
              </a:rPr>
              <a:t>Unit IT reported that AV detected malware on a system belonging to a faculty member who was traveling abroad. Compliance issues are discovered.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6131992" y="7418858"/>
            <a:ext cx="3058095" cy="2897552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Roboto Light"/>
                <a:ea typeface="Open Sans" panose="020B0606030504020204" pitchFamily="34" charset="0"/>
                <a:cs typeface="Open Sans" panose="020B0606030504020204" pitchFamily="34" charset="0"/>
              </a:rPr>
              <a:t>Several Penn State computers participate in a DDOS attack.  Investigation leads to a researcher who just returned from travel.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612029" y="8615874"/>
            <a:ext cx="3058095" cy="1974222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Roboto Light"/>
                <a:ea typeface="Open Sans" panose="020B0606030504020204" pitchFamily="34" charset="0"/>
                <a:cs typeface="Roboto Light"/>
              </a:rPr>
              <a:t>FBI sends a report on a suspicious IP.  The IP is correlated to a WorkDay contractor.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3" name="Rectangle 1">
            <a:extLst>
              <a:ext uri="{FF2B5EF4-FFF2-40B4-BE49-F238E27FC236}">
                <a16:creationId xmlns:a16="http://schemas.microsoft.com/office/drawing/2014/main" id="{0462C6EE-8156-4972-9BD9-29A34741240C}"/>
              </a:ext>
            </a:extLst>
          </p:cNvPr>
          <p:cNvSpPr>
            <a:spLocks/>
          </p:cNvSpPr>
          <p:nvPr/>
        </p:nvSpPr>
        <p:spPr bwMode="auto">
          <a:xfrm>
            <a:off x="9365501" y="1058664"/>
            <a:ext cx="564911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7600" dirty="0">
                <a:solidFill>
                  <a:schemeClr val="tx2"/>
                </a:solidFill>
                <a:latin typeface="Bebas Neue" charset="0"/>
                <a:ea typeface="ＭＳ Ｐゴシック" charset="0"/>
                <a:cs typeface="ＭＳ Ｐゴシック" charset="0"/>
                <a:sym typeface="Bebas Neue" charset="0"/>
              </a:rPr>
              <a:t>Past Scenarios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FBF7C50-2A91-4509-85A5-D2FAA0A3CB1B}"/>
              </a:ext>
            </a:extLst>
          </p:cNvPr>
          <p:cNvGrpSpPr/>
          <p:nvPr/>
        </p:nvGrpSpPr>
        <p:grpSpPr>
          <a:xfrm>
            <a:off x="11792054" y="2291140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66" name="Oval 3">
              <a:extLst>
                <a:ext uri="{FF2B5EF4-FFF2-40B4-BE49-F238E27FC236}">
                  <a16:creationId xmlns:a16="http://schemas.microsoft.com/office/drawing/2014/main" id="{FFDDDE5C-29F5-4E22-A977-AF515DDA7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67" name="Oval 4">
              <a:extLst>
                <a:ext uri="{FF2B5EF4-FFF2-40B4-BE49-F238E27FC236}">
                  <a16:creationId xmlns:a16="http://schemas.microsoft.com/office/drawing/2014/main" id="{A67475C0-CA43-415B-877F-F4D980290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68" name="Oval 5">
              <a:extLst>
                <a:ext uri="{FF2B5EF4-FFF2-40B4-BE49-F238E27FC236}">
                  <a16:creationId xmlns:a16="http://schemas.microsoft.com/office/drawing/2014/main" id="{BB0EE13A-CE31-446D-9A66-D08C7EBDD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21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F68B376-E3F0-46D7-B667-A025B0BC77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92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1301"/>
          <p:cNvSpPr/>
          <p:nvPr/>
        </p:nvSpPr>
        <p:spPr>
          <a:xfrm>
            <a:off x="10108629" y="6072310"/>
            <a:ext cx="4191001" cy="41910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8000" dirty="0">
                <a:latin typeface="Lato Light"/>
                <a:ea typeface="+mj-ea"/>
                <a:cs typeface="Lato Light"/>
                <a:sym typeface="Helvetica Neue UltraLight"/>
              </a:rPr>
              <a:t>Six Steps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8000" dirty="0">
                <a:latin typeface="Lato Light"/>
                <a:ea typeface="+mj-ea"/>
                <a:cs typeface="Lato Light"/>
                <a:sym typeface="Helvetica Neue UltraLight"/>
              </a:rPr>
              <a:t>Process</a:t>
            </a:r>
            <a:endParaRPr sz="8000" dirty="0">
              <a:latin typeface="Lato Light"/>
              <a:ea typeface="+mj-ea"/>
              <a:cs typeface="Lato Light"/>
              <a:sym typeface="Helvetica Neue UltraLight"/>
            </a:endParaRPr>
          </a:p>
        </p:txBody>
      </p:sp>
      <p:sp>
        <p:nvSpPr>
          <p:cNvPr id="87" name="Shape 1302"/>
          <p:cNvSpPr/>
          <p:nvPr/>
        </p:nvSpPr>
        <p:spPr>
          <a:xfrm>
            <a:off x="13157318" y="3905175"/>
            <a:ext cx="1903491" cy="1903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lang="en-US" sz="3500" cap="all" dirty="0">
                <a:solidFill>
                  <a:srgbClr val="FFFFFF"/>
                </a:solidFill>
                <a:latin typeface="Lato Light"/>
                <a:cs typeface="Lato Light"/>
              </a:rPr>
              <a:t>0</a:t>
            </a:r>
            <a:r>
              <a:rPr sz="3500" cap="all" dirty="0">
                <a:solidFill>
                  <a:srgbClr val="FFFFFF"/>
                </a:solidFill>
                <a:latin typeface="Lato Light"/>
                <a:cs typeface="Lato Light"/>
              </a:rPr>
              <a:t>2</a:t>
            </a:r>
          </a:p>
        </p:txBody>
      </p:sp>
      <p:grpSp>
        <p:nvGrpSpPr>
          <p:cNvPr id="48" name="Group 1311"/>
          <p:cNvGrpSpPr/>
          <p:nvPr/>
        </p:nvGrpSpPr>
        <p:grpSpPr>
          <a:xfrm>
            <a:off x="8520038" y="4306871"/>
            <a:ext cx="7369931" cy="7721880"/>
            <a:chOff x="0" y="0"/>
            <a:chExt cx="6699936" cy="7019889"/>
          </a:xfrm>
        </p:grpSpPr>
        <p:sp>
          <p:nvSpPr>
            <p:cNvPr id="81" name="Shape 1305"/>
            <p:cNvSpPr/>
            <p:nvPr/>
          </p:nvSpPr>
          <p:spPr>
            <a:xfrm>
              <a:off x="2746401" y="0"/>
              <a:ext cx="1221718" cy="54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563" extrusionOk="0">
                  <a:moveTo>
                    <a:pt x="0" y="11209"/>
                  </a:moveTo>
                  <a:cubicBezTo>
                    <a:pt x="9045" y="-10037"/>
                    <a:pt x="18106" y="4094"/>
                    <a:pt x="21600" y="11563"/>
                  </a:cubicBezTo>
                </a:path>
              </a:pathLst>
            </a:custGeom>
            <a:noFill/>
            <a:ln w="38100" cap="flat">
              <a:solidFill>
                <a:schemeClr val="bg1">
                  <a:lumMod val="65000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>
                <a:latin typeface="Lato Light"/>
                <a:cs typeface="Lato Light"/>
              </a:endParaRPr>
            </a:p>
          </p:txBody>
        </p:sp>
        <p:sp>
          <p:nvSpPr>
            <p:cNvPr id="82" name="Shape 1306"/>
            <p:cNvSpPr/>
            <p:nvPr/>
          </p:nvSpPr>
          <p:spPr>
            <a:xfrm rot="7172730">
              <a:off x="5764272" y="5207310"/>
              <a:ext cx="1221718" cy="54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563" extrusionOk="0">
                  <a:moveTo>
                    <a:pt x="0" y="11209"/>
                  </a:moveTo>
                  <a:cubicBezTo>
                    <a:pt x="9045" y="-10037"/>
                    <a:pt x="18106" y="4094"/>
                    <a:pt x="21600" y="11563"/>
                  </a:cubicBezTo>
                </a:path>
              </a:pathLst>
            </a:custGeom>
            <a:noFill/>
            <a:ln w="38100" cap="flat">
              <a:solidFill>
                <a:schemeClr val="bg1">
                  <a:lumMod val="65000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>
                <a:latin typeface="Lato Light"/>
                <a:cs typeface="Lato Light"/>
              </a:endParaRPr>
            </a:p>
          </p:txBody>
        </p:sp>
        <p:sp>
          <p:nvSpPr>
            <p:cNvPr id="83" name="Shape 1307"/>
            <p:cNvSpPr/>
            <p:nvPr/>
          </p:nvSpPr>
          <p:spPr>
            <a:xfrm rot="3600000">
              <a:off x="5758584" y="1748421"/>
              <a:ext cx="1221718" cy="54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563" extrusionOk="0">
                  <a:moveTo>
                    <a:pt x="0" y="11209"/>
                  </a:moveTo>
                  <a:cubicBezTo>
                    <a:pt x="9045" y="-10037"/>
                    <a:pt x="18106" y="4094"/>
                    <a:pt x="21600" y="11563"/>
                  </a:cubicBezTo>
                </a:path>
              </a:pathLst>
            </a:custGeom>
            <a:noFill/>
            <a:ln w="38100" cap="flat">
              <a:solidFill>
                <a:schemeClr val="bg1">
                  <a:lumMod val="65000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>
                <a:latin typeface="Lato Light"/>
                <a:cs typeface="Lato Light"/>
              </a:endParaRPr>
            </a:p>
          </p:txBody>
        </p:sp>
        <p:sp>
          <p:nvSpPr>
            <p:cNvPr id="84" name="Shape 1308"/>
            <p:cNvSpPr/>
            <p:nvPr/>
          </p:nvSpPr>
          <p:spPr>
            <a:xfrm rot="10800000">
              <a:off x="2730228" y="6965675"/>
              <a:ext cx="1221719" cy="54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563" extrusionOk="0">
                  <a:moveTo>
                    <a:pt x="0" y="11209"/>
                  </a:moveTo>
                  <a:cubicBezTo>
                    <a:pt x="9045" y="-10037"/>
                    <a:pt x="18106" y="4094"/>
                    <a:pt x="21600" y="11563"/>
                  </a:cubicBezTo>
                </a:path>
              </a:pathLst>
            </a:custGeom>
            <a:noFill/>
            <a:ln w="38100" cap="flat">
              <a:solidFill>
                <a:schemeClr val="bg1">
                  <a:lumMod val="65000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>
                <a:latin typeface="Lato Light"/>
                <a:cs typeface="Lato Light"/>
              </a:endParaRPr>
            </a:p>
          </p:txBody>
        </p:sp>
        <p:sp>
          <p:nvSpPr>
            <p:cNvPr id="85" name="Shape 1309"/>
            <p:cNvSpPr/>
            <p:nvPr/>
          </p:nvSpPr>
          <p:spPr>
            <a:xfrm rot="18000000">
              <a:off x="-273868" y="1734415"/>
              <a:ext cx="1221718" cy="54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563" extrusionOk="0">
                  <a:moveTo>
                    <a:pt x="0" y="11209"/>
                  </a:moveTo>
                  <a:cubicBezTo>
                    <a:pt x="9045" y="-10037"/>
                    <a:pt x="18106" y="4094"/>
                    <a:pt x="21600" y="11563"/>
                  </a:cubicBezTo>
                </a:path>
              </a:pathLst>
            </a:custGeom>
            <a:noFill/>
            <a:ln w="38100" cap="flat">
              <a:solidFill>
                <a:schemeClr val="bg1">
                  <a:lumMod val="65000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>
                <a:latin typeface="Lato Light"/>
                <a:cs typeface="Lato Light"/>
              </a:endParaRPr>
            </a:p>
          </p:txBody>
        </p:sp>
        <p:sp>
          <p:nvSpPr>
            <p:cNvPr id="86" name="Shape 1310"/>
            <p:cNvSpPr/>
            <p:nvPr/>
          </p:nvSpPr>
          <p:spPr>
            <a:xfrm rot="14400000">
              <a:off x="-281955" y="5217253"/>
              <a:ext cx="1221719" cy="54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563" extrusionOk="0">
                  <a:moveTo>
                    <a:pt x="0" y="11209"/>
                  </a:moveTo>
                  <a:cubicBezTo>
                    <a:pt x="9045" y="-10037"/>
                    <a:pt x="18106" y="4094"/>
                    <a:pt x="21600" y="11563"/>
                  </a:cubicBezTo>
                </a:path>
              </a:pathLst>
            </a:custGeom>
            <a:noFill/>
            <a:ln w="38100" cap="flat">
              <a:solidFill>
                <a:schemeClr val="bg1">
                  <a:lumMod val="65000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>
                <a:latin typeface="Lato Light"/>
                <a:cs typeface="Lato Light"/>
              </a:endParaRPr>
            </a:p>
          </p:txBody>
        </p:sp>
      </p:grpSp>
      <p:sp>
        <p:nvSpPr>
          <p:cNvPr id="79" name="Shape 1312"/>
          <p:cNvSpPr/>
          <p:nvPr/>
        </p:nvSpPr>
        <p:spPr>
          <a:xfrm>
            <a:off x="15067955" y="7192513"/>
            <a:ext cx="1903492" cy="1903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lang="en-US" sz="3500" cap="all" dirty="0">
                <a:solidFill>
                  <a:srgbClr val="FFFFFF"/>
                </a:solidFill>
                <a:latin typeface="Lato Light"/>
                <a:cs typeface="Lato Light"/>
              </a:rPr>
              <a:t>0</a:t>
            </a:r>
            <a:r>
              <a:rPr sz="3500" cap="all" dirty="0">
                <a:solidFill>
                  <a:srgbClr val="FFFFFF"/>
                </a:solidFill>
                <a:latin typeface="Lato Light"/>
                <a:cs typeface="Lato Light"/>
              </a:rPr>
              <a:t>3</a:t>
            </a:r>
          </a:p>
        </p:txBody>
      </p:sp>
      <p:sp>
        <p:nvSpPr>
          <p:cNvPr id="77" name="Shape 1315"/>
          <p:cNvSpPr/>
          <p:nvPr/>
        </p:nvSpPr>
        <p:spPr>
          <a:xfrm>
            <a:off x="7436813" y="7192513"/>
            <a:ext cx="1903490" cy="1903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lang="en-US" sz="3500" cap="all" dirty="0">
                <a:solidFill>
                  <a:srgbClr val="FFFFFF"/>
                </a:solidFill>
                <a:latin typeface="Lato Light"/>
                <a:cs typeface="Lato Light"/>
              </a:rPr>
              <a:t>0</a:t>
            </a:r>
            <a:r>
              <a:rPr sz="3500" cap="all" dirty="0">
                <a:solidFill>
                  <a:srgbClr val="FFFFFF"/>
                </a:solidFill>
                <a:latin typeface="Lato Light"/>
                <a:cs typeface="Lato Light"/>
              </a:rPr>
              <a:t>6</a:t>
            </a:r>
          </a:p>
        </p:txBody>
      </p:sp>
      <p:sp>
        <p:nvSpPr>
          <p:cNvPr id="75" name="Shape 1318"/>
          <p:cNvSpPr/>
          <p:nvPr/>
        </p:nvSpPr>
        <p:spPr>
          <a:xfrm>
            <a:off x="9344049" y="3905175"/>
            <a:ext cx="1903490" cy="1903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lang="en-US" sz="3500" cap="all" dirty="0">
                <a:solidFill>
                  <a:srgbClr val="FFFFFF"/>
                </a:solidFill>
                <a:latin typeface="Lato Light"/>
                <a:cs typeface="Lato Light"/>
              </a:rPr>
              <a:t>0</a:t>
            </a:r>
            <a:r>
              <a:rPr sz="3500" cap="all" dirty="0">
                <a:solidFill>
                  <a:srgbClr val="FFFFFF"/>
                </a:solidFill>
                <a:latin typeface="Lato Light"/>
                <a:cs typeface="Lato Light"/>
              </a:rPr>
              <a:t>1</a:t>
            </a:r>
          </a:p>
        </p:txBody>
      </p:sp>
      <p:sp>
        <p:nvSpPr>
          <p:cNvPr id="73" name="Shape 1321"/>
          <p:cNvSpPr/>
          <p:nvPr/>
        </p:nvSpPr>
        <p:spPr>
          <a:xfrm>
            <a:off x="9344049" y="10499015"/>
            <a:ext cx="1903490" cy="1903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lang="en-US" sz="3500" cap="all" dirty="0">
                <a:solidFill>
                  <a:srgbClr val="FFFFFF"/>
                </a:solidFill>
                <a:latin typeface="Lato Light"/>
                <a:cs typeface="Lato Light"/>
              </a:rPr>
              <a:t>0</a:t>
            </a:r>
            <a:r>
              <a:rPr sz="3500" cap="all" dirty="0">
                <a:solidFill>
                  <a:srgbClr val="FFFFFF"/>
                </a:solidFill>
                <a:latin typeface="Lato Light"/>
                <a:cs typeface="Lato Light"/>
              </a:rPr>
              <a:t>5</a:t>
            </a:r>
          </a:p>
        </p:txBody>
      </p:sp>
      <p:sp>
        <p:nvSpPr>
          <p:cNvPr id="71" name="Shape 1324"/>
          <p:cNvSpPr/>
          <p:nvPr/>
        </p:nvSpPr>
        <p:spPr>
          <a:xfrm>
            <a:off x="13160719" y="10499015"/>
            <a:ext cx="1903491" cy="1903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lang="en-US" sz="3500" cap="all" dirty="0">
                <a:solidFill>
                  <a:srgbClr val="FFFFFF"/>
                </a:solidFill>
                <a:latin typeface="Lato Light"/>
                <a:cs typeface="Lato Light"/>
              </a:rPr>
              <a:t>0</a:t>
            </a:r>
            <a:r>
              <a:rPr sz="3500" cap="all" dirty="0">
                <a:solidFill>
                  <a:srgbClr val="FFFFFF"/>
                </a:solidFill>
                <a:latin typeface="Lato Light"/>
                <a:cs typeface="Lato Light"/>
              </a:rPr>
              <a:t>4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5384972" y="3567899"/>
            <a:ext cx="4926597" cy="1694769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Lato Light"/>
                <a:cs typeface="Lato Light"/>
              </a:rPr>
              <a:t>Build out the exercise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Lato Light"/>
                <a:cs typeface="Lato Light"/>
              </a:rPr>
              <a:t>Use lessons learned and exercise artifacts to build out exercise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7131546" y="7251713"/>
            <a:ext cx="4926597" cy="1251571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Lato Light"/>
                <a:cs typeface="Lato Light"/>
              </a:rPr>
              <a:t>Hold the exercise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Lato Light"/>
                <a:cs typeface="Lato Light"/>
              </a:rPr>
              <a:t>Execute and manage the exercise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15384972" y="10809356"/>
            <a:ext cx="6126480" cy="1694769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Lato Light"/>
                <a:cs typeface="Lato Light"/>
              </a:rPr>
              <a:t>Assess exercise performance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Lato Light"/>
                <a:cs typeface="Lato Light"/>
              </a:rPr>
              <a:t>Use the scenario scorecard to track milestones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066081" y="3567899"/>
            <a:ext cx="5177547" cy="1694769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dirty="0">
                <a:latin typeface="Lato Light"/>
                <a:cs typeface="Lato Light"/>
              </a:rPr>
              <a:t>Create a planning team</a:t>
            </a:r>
          </a:p>
          <a:p>
            <a:pPr algn="r">
              <a:lnSpc>
                <a:spcPct val="120000"/>
              </a:lnSpc>
            </a:pPr>
            <a:r>
              <a:rPr lang="en-US" sz="2400" dirty="0">
                <a:latin typeface="Lato Light"/>
                <a:cs typeface="Lato Light"/>
              </a:rPr>
              <a:t>Pull together a cross functional from OIS and unit IT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695451" y="7251713"/>
            <a:ext cx="5644462" cy="2359567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dirty="0">
                <a:latin typeface="Lato Light"/>
                <a:cs typeface="Lato Light"/>
              </a:rPr>
              <a:t>Incorporate lessons learned into operations</a:t>
            </a:r>
          </a:p>
          <a:p>
            <a:pPr algn="r">
              <a:lnSpc>
                <a:spcPct val="120000"/>
              </a:lnSpc>
            </a:pPr>
            <a:r>
              <a:rPr lang="en-US" sz="2400" dirty="0">
                <a:latin typeface="Lato Light"/>
                <a:cs typeface="Lato Light"/>
              </a:rPr>
              <a:t>Fix documentation and process gaps, train people where needed</a:t>
            </a:r>
          </a:p>
        </p:txBody>
      </p:sp>
      <p:sp>
        <p:nvSpPr>
          <p:cNvPr id="94" name="Rectangle 93"/>
          <p:cNvSpPr/>
          <p:nvPr/>
        </p:nvSpPr>
        <p:spPr>
          <a:xfrm>
            <a:off x="1981200" y="10809356"/>
            <a:ext cx="7262430" cy="1251571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dirty="0">
                <a:latin typeface="Lato Light"/>
                <a:cs typeface="Lato Light"/>
              </a:rPr>
              <a:t>Conduct lessons learned exercise</a:t>
            </a:r>
          </a:p>
          <a:p>
            <a:pPr algn="r">
              <a:lnSpc>
                <a:spcPct val="120000"/>
              </a:lnSpc>
            </a:pPr>
            <a:r>
              <a:rPr lang="en-US" sz="2400" dirty="0">
                <a:latin typeface="Lato Light"/>
                <a:cs typeface="Lato Light"/>
              </a:rPr>
              <a:t>Review the assessment scorecard, conduct a SWOT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17D3DFE0-18FF-496D-8F23-7561DD3129DA}"/>
              </a:ext>
            </a:extLst>
          </p:cNvPr>
          <p:cNvSpPr>
            <a:spLocks/>
          </p:cNvSpPr>
          <p:nvPr/>
        </p:nvSpPr>
        <p:spPr bwMode="auto">
          <a:xfrm>
            <a:off x="9121874" y="1058664"/>
            <a:ext cx="613636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7600" dirty="0">
                <a:solidFill>
                  <a:schemeClr val="tx2"/>
                </a:solidFill>
                <a:latin typeface="Bebas Neue" charset="0"/>
                <a:ea typeface="ＭＳ Ｐゴシック" charset="0"/>
                <a:cs typeface="ＭＳ Ｐゴシック" charset="0"/>
                <a:sym typeface="Bebas Neue" charset="0"/>
              </a:rPr>
              <a:t>Exercise Phases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741700-A0E9-41D6-8D3E-1E72EAA1B935}"/>
              </a:ext>
            </a:extLst>
          </p:cNvPr>
          <p:cNvGrpSpPr/>
          <p:nvPr/>
        </p:nvGrpSpPr>
        <p:grpSpPr>
          <a:xfrm>
            <a:off x="11792054" y="2291140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9" name="Oval 3">
              <a:extLst>
                <a:ext uri="{FF2B5EF4-FFF2-40B4-BE49-F238E27FC236}">
                  <a16:creationId xmlns:a16="http://schemas.microsoft.com/office/drawing/2014/main" id="{63C312CD-F1AA-4D50-9742-7A36F3E85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30" name="Oval 4">
              <a:extLst>
                <a:ext uri="{FF2B5EF4-FFF2-40B4-BE49-F238E27FC236}">
                  <a16:creationId xmlns:a16="http://schemas.microsoft.com/office/drawing/2014/main" id="{6FBAFF4D-9A44-4D99-BEB5-BF3EF639B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31" name="Oval 5">
              <a:extLst>
                <a:ext uri="{FF2B5EF4-FFF2-40B4-BE49-F238E27FC236}">
                  <a16:creationId xmlns:a16="http://schemas.microsoft.com/office/drawing/2014/main" id="{AE755717-C350-440D-A1B3-26998277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835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flipH="1" flipV="1">
            <a:off x="17374164" y="7746994"/>
            <a:ext cx="2046755" cy="2396307"/>
          </a:xfrm>
          <a:prstGeom prst="line">
            <a:avLst/>
          </a:prstGeom>
          <a:ln>
            <a:solidFill>
              <a:srgbClr val="898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5245574" y="7746994"/>
            <a:ext cx="2128590" cy="2396309"/>
          </a:xfrm>
          <a:prstGeom prst="line">
            <a:avLst/>
          </a:prstGeom>
          <a:ln>
            <a:solidFill>
              <a:srgbClr val="898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7379105" y="6656681"/>
            <a:ext cx="3133061" cy="1090312"/>
          </a:xfrm>
          <a:prstGeom prst="line">
            <a:avLst/>
          </a:prstGeom>
          <a:ln>
            <a:solidFill>
              <a:srgbClr val="898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4172146" y="6656681"/>
            <a:ext cx="3133061" cy="1090312"/>
          </a:xfrm>
          <a:prstGeom prst="line">
            <a:avLst/>
          </a:prstGeom>
          <a:ln>
            <a:solidFill>
              <a:srgbClr val="898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7374161" y="4554215"/>
            <a:ext cx="0" cy="3192779"/>
          </a:xfrm>
          <a:prstGeom prst="line">
            <a:avLst/>
          </a:prstGeom>
          <a:ln>
            <a:solidFill>
              <a:srgbClr val="898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16055047" y="3132061"/>
            <a:ext cx="2638228" cy="2638915"/>
          </a:xfrm>
          <a:custGeom>
            <a:avLst/>
            <a:gdLst>
              <a:gd name="connsiteX0" fmla="*/ 0 w 874484"/>
              <a:gd name="connsiteY0" fmla="*/ 437242 h 874484"/>
              <a:gd name="connsiteX1" fmla="*/ 437242 w 874484"/>
              <a:gd name="connsiteY1" fmla="*/ 0 h 874484"/>
              <a:gd name="connsiteX2" fmla="*/ 874484 w 874484"/>
              <a:gd name="connsiteY2" fmla="*/ 437242 h 874484"/>
              <a:gd name="connsiteX3" fmla="*/ 437242 w 874484"/>
              <a:gd name="connsiteY3" fmla="*/ 874484 h 874484"/>
              <a:gd name="connsiteX4" fmla="*/ 0 w 874484"/>
              <a:gd name="connsiteY4" fmla="*/ 437242 h 87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484" h="874484">
                <a:moveTo>
                  <a:pt x="0" y="437242"/>
                </a:moveTo>
                <a:cubicBezTo>
                  <a:pt x="0" y="195760"/>
                  <a:pt x="195760" y="0"/>
                  <a:pt x="437242" y="0"/>
                </a:cubicBezTo>
                <a:cubicBezTo>
                  <a:pt x="678724" y="0"/>
                  <a:pt x="874484" y="195760"/>
                  <a:pt x="874484" y="437242"/>
                </a:cubicBezTo>
                <a:cubicBezTo>
                  <a:pt x="874484" y="678724"/>
                  <a:pt x="678724" y="874484"/>
                  <a:pt x="437242" y="874484"/>
                </a:cubicBezTo>
                <a:cubicBezTo>
                  <a:pt x="195760" y="874484"/>
                  <a:pt x="0" y="678724"/>
                  <a:pt x="0" y="4372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50925" tIns="150925" rIns="150925" bIns="150925" numCol="1" spcCol="1270" anchor="ctr" anchorCtr="0">
            <a:noAutofit/>
          </a:bodyPr>
          <a:lstStyle/>
          <a:p>
            <a:pPr algn="ctr" defTabSz="2133227">
              <a:lnSpc>
                <a:spcPct val="90000"/>
              </a:lnSpc>
              <a:spcBef>
                <a:spcPct val="0"/>
              </a:spcBef>
            </a:pPr>
            <a:endParaRPr lang="en-US" dirty="0">
              <a:solidFill>
                <a:srgbClr val="FFFFFF"/>
              </a:solidFill>
              <a:latin typeface="Roboto Regular"/>
              <a:cs typeface="Roboto Regular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19193054" y="5252687"/>
            <a:ext cx="2638228" cy="2638915"/>
          </a:xfrm>
          <a:custGeom>
            <a:avLst/>
            <a:gdLst>
              <a:gd name="connsiteX0" fmla="*/ 0 w 874484"/>
              <a:gd name="connsiteY0" fmla="*/ 437242 h 874484"/>
              <a:gd name="connsiteX1" fmla="*/ 437242 w 874484"/>
              <a:gd name="connsiteY1" fmla="*/ 0 h 874484"/>
              <a:gd name="connsiteX2" fmla="*/ 874484 w 874484"/>
              <a:gd name="connsiteY2" fmla="*/ 437242 h 874484"/>
              <a:gd name="connsiteX3" fmla="*/ 437242 w 874484"/>
              <a:gd name="connsiteY3" fmla="*/ 874484 h 874484"/>
              <a:gd name="connsiteX4" fmla="*/ 0 w 874484"/>
              <a:gd name="connsiteY4" fmla="*/ 437242 h 87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484" h="874484">
                <a:moveTo>
                  <a:pt x="0" y="437242"/>
                </a:moveTo>
                <a:cubicBezTo>
                  <a:pt x="0" y="195760"/>
                  <a:pt x="195760" y="0"/>
                  <a:pt x="437242" y="0"/>
                </a:cubicBezTo>
                <a:cubicBezTo>
                  <a:pt x="678724" y="0"/>
                  <a:pt x="874484" y="195760"/>
                  <a:pt x="874484" y="437242"/>
                </a:cubicBezTo>
                <a:cubicBezTo>
                  <a:pt x="874484" y="678724"/>
                  <a:pt x="678724" y="874484"/>
                  <a:pt x="437242" y="874484"/>
                </a:cubicBezTo>
                <a:cubicBezTo>
                  <a:pt x="195760" y="874484"/>
                  <a:pt x="0" y="678724"/>
                  <a:pt x="0" y="4372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50925" tIns="150925" rIns="150925" bIns="150925" numCol="1" spcCol="1270" anchor="ctr" anchorCtr="0">
            <a:noAutofit/>
          </a:bodyPr>
          <a:lstStyle/>
          <a:p>
            <a:pPr algn="ctr" defTabSz="213322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solidFill>
                <a:srgbClr val="FFFFFF"/>
              </a:solidFill>
              <a:latin typeface="Roboto Regular"/>
              <a:cs typeface="Roboto Regular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18074217" y="8808833"/>
            <a:ext cx="2638228" cy="2638915"/>
          </a:xfrm>
          <a:custGeom>
            <a:avLst/>
            <a:gdLst>
              <a:gd name="connsiteX0" fmla="*/ 0 w 874484"/>
              <a:gd name="connsiteY0" fmla="*/ 437242 h 874484"/>
              <a:gd name="connsiteX1" fmla="*/ 437242 w 874484"/>
              <a:gd name="connsiteY1" fmla="*/ 0 h 874484"/>
              <a:gd name="connsiteX2" fmla="*/ 874484 w 874484"/>
              <a:gd name="connsiteY2" fmla="*/ 437242 h 874484"/>
              <a:gd name="connsiteX3" fmla="*/ 437242 w 874484"/>
              <a:gd name="connsiteY3" fmla="*/ 874484 h 874484"/>
              <a:gd name="connsiteX4" fmla="*/ 0 w 874484"/>
              <a:gd name="connsiteY4" fmla="*/ 437242 h 87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484" h="874484">
                <a:moveTo>
                  <a:pt x="0" y="437242"/>
                </a:moveTo>
                <a:cubicBezTo>
                  <a:pt x="0" y="195760"/>
                  <a:pt x="195760" y="0"/>
                  <a:pt x="437242" y="0"/>
                </a:cubicBezTo>
                <a:cubicBezTo>
                  <a:pt x="678724" y="0"/>
                  <a:pt x="874484" y="195760"/>
                  <a:pt x="874484" y="437242"/>
                </a:cubicBezTo>
                <a:cubicBezTo>
                  <a:pt x="874484" y="678724"/>
                  <a:pt x="678724" y="874484"/>
                  <a:pt x="437242" y="874484"/>
                </a:cubicBezTo>
                <a:cubicBezTo>
                  <a:pt x="195760" y="874484"/>
                  <a:pt x="0" y="678724"/>
                  <a:pt x="0" y="4372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50925" tIns="150925" rIns="150925" bIns="150925" numCol="1" spcCol="1270" anchor="ctr" anchorCtr="0">
            <a:noAutofit/>
          </a:bodyPr>
          <a:lstStyle/>
          <a:p>
            <a:pPr algn="ctr" defTabSz="213322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solidFill>
                <a:srgbClr val="FFFFFF"/>
              </a:solidFill>
              <a:latin typeface="Roboto Regular"/>
              <a:cs typeface="Roboto Regular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13927787" y="8808833"/>
            <a:ext cx="2638228" cy="2638915"/>
          </a:xfrm>
          <a:custGeom>
            <a:avLst/>
            <a:gdLst>
              <a:gd name="connsiteX0" fmla="*/ 0 w 874484"/>
              <a:gd name="connsiteY0" fmla="*/ 437242 h 874484"/>
              <a:gd name="connsiteX1" fmla="*/ 437242 w 874484"/>
              <a:gd name="connsiteY1" fmla="*/ 0 h 874484"/>
              <a:gd name="connsiteX2" fmla="*/ 874484 w 874484"/>
              <a:gd name="connsiteY2" fmla="*/ 437242 h 874484"/>
              <a:gd name="connsiteX3" fmla="*/ 437242 w 874484"/>
              <a:gd name="connsiteY3" fmla="*/ 874484 h 874484"/>
              <a:gd name="connsiteX4" fmla="*/ 0 w 874484"/>
              <a:gd name="connsiteY4" fmla="*/ 437242 h 87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484" h="874484">
                <a:moveTo>
                  <a:pt x="0" y="437242"/>
                </a:moveTo>
                <a:cubicBezTo>
                  <a:pt x="0" y="195760"/>
                  <a:pt x="195760" y="0"/>
                  <a:pt x="437242" y="0"/>
                </a:cubicBezTo>
                <a:cubicBezTo>
                  <a:pt x="678724" y="0"/>
                  <a:pt x="874484" y="195760"/>
                  <a:pt x="874484" y="437242"/>
                </a:cubicBezTo>
                <a:cubicBezTo>
                  <a:pt x="874484" y="678724"/>
                  <a:pt x="678724" y="874484"/>
                  <a:pt x="437242" y="874484"/>
                </a:cubicBezTo>
                <a:cubicBezTo>
                  <a:pt x="195760" y="874484"/>
                  <a:pt x="0" y="678724"/>
                  <a:pt x="0" y="4372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50925" tIns="150925" rIns="150925" bIns="150925" numCol="1" spcCol="1270" anchor="ctr" anchorCtr="0">
            <a:noAutofit/>
          </a:bodyPr>
          <a:lstStyle/>
          <a:p>
            <a:pPr algn="ctr" defTabSz="213322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solidFill>
                <a:srgbClr val="FFFFFF"/>
              </a:solidFill>
              <a:latin typeface="Roboto Regular"/>
              <a:cs typeface="Roboto Regular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12881585" y="5252687"/>
            <a:ext cx="2638228" cy="2638915"/>
          </a:xfrm>
          <a:custGeom>
            <a:avLst/>
            <a:gdLst>
              <a:gd name="connsiteX0" fmla="*/ 0 w 874484"/>
              <a:gd name="connsiteY0" fmla="*/ 437242 h 874484"/>
              <a:gd name="connsiteX1" fmla="*/ 437242 w 874484"/>
              <a:gd name="connsiteY1" fmla="*/ 0 h 874484"/>
              <a:gd name="connsiteX2" fmla="*/ 874484 w 874484"/>
              <a:gd name="connsiteY2" fmla="*/ 437242 h 874484"/>
              <a:gd name="connsiteX3" fmla="*/ 437242 w 874484"/>
              <a:gd name="connsiteY3" fmla="*/ 874484 h 874484"/>
              <a:gd name="connsiteX4" fmla="*/ 0 w 874484"/>
              <a:gd name="connsiteY4" fmla="*/ 437242 h 87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484" h="874484">
                <a:moveTo>
                  <a:pt x="0" y="437242"/>
                </a:moveTo>
                <a:cubicBezTo>
                  <a:pt x="0" y="195760"/>
                  <a:pt x="195760" y="0"/>
                  <a:pt x="437242" y="0"/>
                </a:cubicBezTo>
                <a:cubicBezTo>
                  <a:pt x="678724" y="0"/>
                  <a:pt x="874484" y="195760"/>
                  <a:pt x="874484" y="437242"/>
                </a:cubicBezTo>
                <a:cubicBezTo>
                  <a:pt x="874484" y="678724"/>
                  <a:pt x="678724" y="874484"/>
                  <a:pt x="437242" y="874484"/>
                </a:cubicBezTo>
                <a:cubicBezTo>
                  <a:pt x="195760" y="874484"/>
                  <a:pt x="0" y="678724"/>
                  <a:pt x="0" y="4372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50925" tIns="150925" rIns="150925" bIns="150925" numCol="1" spcCol="1270" anchor="ctr" anchorCtr="0">
            <a:noAutofit/>
          </a:bodyPr>
          <a:lstStyle/>
          <a:p>
            <a:pPr algn="ctr" defTabSz="213322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solidFill>
                <a:srgbClr val="FFFFFF"/>
              </a:solidFill>
              <a:latin typeface="Roboto Regular"/>
              <a:cs typeface="Roboto Regular"/>
            </a:endParaRPr>
          </a:p>
        </p:txBody>
      </p:sp>
      <p:sp>
        <p:nvSpPr>
          <p:cNvPr id="68" name="Freeform 102"/>
          <p:cNvSpPr>
            <a:spLocks noChangeArrowheads="1"/>
          </p:cNvSpPr>
          <p:nvPr/>
        </p:nvSpPr>
        <p:spPr bwMode="auto">
          <a:xfrm>
            <a:off x="13596980" y="6077222"/>
            <a:ext cx="1192862" cy="1073856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643955" y="3555442"/>
            <a:ext cx="7575696" cy="846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3466"/>
              </a:lnSpc>
            </a:pPr>
            <a:r>
              <a:rPr lang="en-US" sz="2100" dirty="0">
                <a:latin typeface="Roboto Light"/>
                <a:ea typeface="Open Sans" panose="020B0606030504020204" pitchFamily="34" charset="0"/>
                <a:cs typeface="Roboto Light"/>
              </a:rPr>
              <a:t>Change with interview format allowed the team to focus on the quality of the information they received and transmitted.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634757" y="2992186"/>
            <a:ext cx="6352508" cy="5116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533"/>
              </a:lnSpc>
              <a:spcAft>
                <a:spcPts val="1600"/>
              </a:spcAft>
            </a:pPr>
            <a:r>
              <a:rPr lang="en-US" sz="2700" b="1" cap="all" spc="53" dirty="0">
                <a:latin typeface="Roboto Regular"/>
                <a:cs typeface="Roboto Regular"/>
              </a:rPr>
              <a:t>Communication Really Matters</a:t>
            </a:r>
          </a:p>
        </p:txBody>
      </p:sp>
      <p:sp>
        <p:nvSpPr>
          <p:cNvPr id="71" name="Oval 70"/>
          <p:cNvSpPr/>
          <p:nvPr/>
        </p:nvSpPr>
        <p:spPr>
          <a:xfrm>
            <a:off x="1952872" y="3154497"/>
            <a:ext cx="953858" cy="95410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 Ligh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82450" y="3369844"/>
            <a:ext cx="4776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b="1" cap="all" spc="53" dirty="0">
                <a:solidFill>
                  <a:schemeClr val="bg1"/>
                </a:solidFill>
                <a:latin typeface="Roboto Regular"/>
                <a:cs typeface="Roboto Regular"/>
              </a:rPr>
              <a:t>01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643955" y="5592020"/>
            <a:ext cx="7575696" cy="846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3466"/>
              </a:lnSpc>
            </a:pPr>
            <a:r>
              <a:rPr lang="en-US" sz="2100" dirty="0">
                <a:latin typeface="Roboto Light"/>
                <a:ea typeface="Open Sans" panose="020B0606030504020204" pitchFamily="34" charset="0"/>
                <a:cs typeface="Roboto Light"/>
              </a:rPr>
              <a:t>Key participant evidence gathering and interviews provide a good time for brainstorming activities to keep people engaged.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634757" y="5028764"/>
            <a:ext cx="6854377" cy="5116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533"/>
              </a:lnSpc>
              <a:spcAft>
                <a:spcPts val="1600"/>
              </a:spcAft>
            </a:pPr>
            <a:r>
              <a:rPr lang="en-US" sz="2700" b="1" cap="all" spc="53" dirty="0">
                <a:latin typeface="Roboto Regular"/>
                <a:cs typeface="Roboto Regular"/>
              </a:rPr>
              <a:t>Need to have engaging Activities </a:t>
            </a:r>
          </a:p>
        </p:txBody>
      </p:sp>
      <p:sp>
        <p:nvSpPr>
          <p:cNvPr id="75" name="Oval 74"/>
          <p:cNvSpPr/>
          <p:nvPr/>
        </p:nvSpPr>
        <p:spPr>
          <a:xfrm>
            <a:off x="1952872" y="5191076"/>
            <a:ext cx="953858" cy="954107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 Ligh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82450" y="5406423"/>
            <a:ext cx="4776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b="1" cap="all" spc="53" dirty="0">
                <a:solidFill>
                  <a:schemeClr val="bg1"/>
                </a:solidFill>
                <a:latin typeface="Roboto Regular"/>
                <a:cs typeface="Roboto Regular"/>
              </a:rPr>
              <a:t>02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643955" y="11625988"/>
            <a:ext cx="7575696" cy="3979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3466"/>
              </a:lnSpc>
            </a:pPr>
            <a:r>
              <a:rPr lang="en-US" sz="2100" dirty="0">
                <a:latin typeface="Roboto Light"/>
                <a:ea typeface="Open Sans" panose="020B0606030504020204" pitchFamily="34" charset="0"/>
                <a:cs typeface="Roboto Light"/>
              </a:rPr>
              <a:t>Without exception, unit IT came to value the experience.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634757" y="11062732"/>
            <a:ext cx="4432688" cy="5116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533"/>
              </a:lnSpc>
              <a:spcAft>
                <a:spcPts val="1600"/>
              </a:spcAft>
            </a:pPr>
            <a:r>
              <a:rPr lang="en-US" sz="2700" b="1" cap="all" spc="53" dirty="0">
                <a:latin typeface="Roboto Regular"/>
                <a:cs typeface="Roboto Regular"/>
              </a:rPr>
              <a:t>Unit IT realized value</a:t>
            </a:r>
          </a:p>
        </p:txBody>
      </p:sp>
      <p:sp>
        <p:nvSpPr>
          <p:cNvPr id="79" name="Oval 78"/>
          <p:cNvSpPr/>
          <p:nvPr/>
        </p:nvSpPr>
        <p:spPr>
          <a:xfrm>
            <a:off x="1952872" y="11225044"/>
            <a:ext cx="953858" cy="954107"/>
          </a:xfrm>
          <a:prstGeom prst="ellipse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 Ligh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182450" y="11440391"/>
            <a:ext cx="4776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b="1" cap="all" spc="53" dirty="0">
                <a:solidFill>
                  <a:schemeClr val="bg1"/>
                </a:solidFill>
                <a:latin typeface="Roboto Regular"/>
                <a:cs typeface="Roboto Regular"/>
              </a:rPr>
              <a:t>05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643955" y="7628599"/>
            <a:ext cx="7575696" cy="846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3466"/>
              </a:lnSpc>
            </a:pPr>
            <a:r>
              <a:rPr lang="en-US" sz="2100" dirty="0">
                <a:latin typeface="Roboto Light"/>
                <a:ea typeface="Open Sans" panose="020B0606030504020204" pitchFamily="34" charset="0"/>
                <a:cs typeface="Roboto Light"/>
              </a:rPr>
              <a:t>Use PowerPoint slides to give participants a sense of time.  Example: Day is ending, what are the wrap up task.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634757" y="7065343"/>
            <a:ext cx="6725559" cy="5116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533"/>
              </a:lnSpc>
              <a:spcAft>
                <a:spcPts val="1600"/>
              </a:spcAft>
            </a:pPr>
            <a:r>
              <a:rPr lang="en-US" sz="2700" b="1" cap="all" spc="53" dirty="0">
                <a:latin typeface="Roboto Regular"/>
                <a:cs typeface="Roboto Regular"/>
              </a:rPr>
              <a:t>A need to keep the clock moving</a:t>
            </a:r>
          </a:p>
        </p:txBody>
      </p:sp>
      <p:sp>
        <p:nvSpPr>
          <p:cNvPr id="83" name="Oval 82"/>
          <p:cNvSpPr/>
          <p:nvPr/>
        </p:nvSpPr>
        <p:spPr>
          <a:xfrm>
            <a:off x="1952872" y="7227655"/>
            <a:ext cx="953858" cy="954107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 Ligh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82450" y="7443002"/>
            <a:ext cx="4776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b="1" cap="all" spc="53" dirty="0">
                <a:solidFill>
                  <a:schemeClr val="bg1"/>
                </a:solidFill>
                <a:latin typeface="Roboto Regular"/>
                <a:cs typeface="Roboto Regular"/>
              </a:rPr>
              <a:t>03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643955" y="9665175"/>
            <a:ext cx="7575696" cy="846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3466"/>
              </a:lnSpc>
            </a:pPr>
            <a:r>
              <a:rPr lang="en-US" sz="2100" dirty="0">
                <a:latin typeface="Roboto Light"/>
                <a:ea typeface="Open Sans" panose="020B0606030504020204" pitchFamily="34" charset="0"/>
                <a:cs typeface="Roboto Light"/>
              </a:rPr>
              <a:t>The team made significant strides.  New members to the IR process could perform adequate triage.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634757" y="9101919"/>
            <a:ext cx="4772332" cy="5116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533"/>
              </a:lnSpc>
              <a:spcAft>
                <a:spcPts val="1600"/>
              </a:spcAft>
            </a:pPr>
            <a:r>
              <a:rPr lang="en-US" sz="2700" b="1" cap="all" spc="53" dirty="0">
                <a:latin typeface="Roboto Regular"/>
                <a:cs typeface="Roboto Regular"/>
              </a:rPr>
              <a:t>Consistency increased</a:t>
            </a:r>
          </a:p>
        </p:txBody>
      </p:sp>
      <p:sp>
        <p:nvSpPr>
          <p:cNvPr id="87" name="Oval 86"/>
          <p:cNvSpPr/>
          <p:nvPr/>
        </p:nvSpPr>
        <p:spPr>
          <a:xfrm>
            <a:off x="1952872" y="9264231"/>
            <a:ext cx="953858" cy="954107"/>
          </a:xfrm>
          <a:prstGeom prst="ellipse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 Ligh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82450" y="9479578"/>
            <a:ext cx="4776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b="1" cap="all" spc="53" dirty="0">
                <a:solidFill>
                  <a:schemeClr val="bg1"/>
                </a:solidFill>
                <a:latin typeface="Roboto Regular"/>
                <a:cs typeface="Roboto Regular"/>
              </a:rPr>
              <a:t>04</a:t>
            </a:r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FA374D20-97B1-4BDF-8DED-16E1D178ED58}"/>
              </a:ext>
            </a:extLst>
          </p:cNvPr>
          <p:cNvSpPr>
            <a:spLocks/>
          </p:cNvSpPr>
          <p:nvPr/>
        </p:nvSpPr>
        <p:spPr bwMode="auto">
          <a:xfrm>
            <a:off x="5436317" y="1058664"/>
            <a:ext cx="1350748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7600" dirty="0">
                <a:solidFill>
                  <a:schemeClr val="tx2"/>
                </a:solidFill>
                <a:latin typeface="Bebas Neue" charset="0"/>
                <a:ea typeface="ＭＳ Ｐゴシック" charset="0"/>
                <a:cs typeface="ＭＳ Ｐゴシック" charset="0"/>
                <a:sym typeface="Bebas Neue" charset="0"/>
              </a:rPr>
              <a:t>Things We Learned Along the Way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9C18CE9-7425-4089-A6D9-F58E2731FEFD}"/>
              </a:ext>
            </a:extLst>
          </p:cNvPr>
          <p:cNvGrpSpPr/>
          <p:nvPr/>
        </p:nvGrpSpPr>
        <p:grpSpPr>
          <a:xfrm>
            <a:off x="11792054" y="2291140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47" name="Oval 3">
              <a:extLst>
                <a:ext uri="{FF2B5EF4-FFF2-40B4-BE49-F238E27FC236}">
                  <a16:creationId xmlns:a16="http://schemas.microsoft.com/office/drawing/2014/main" id="{F4E6A8F9-30D2-49D3-AB0E-303C314D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48" name="Oval 4">
              <a:extLst>
                <a:ext uri="{FF2B5EF4-FFF2-40B4-BE49-F238E27FC236}">
                  <a16:creationId xmlns:a16="http://schemas.microsoft.com/office/drawing/2014/main" id="{1B7E8536-F642-42BB-B9F0-F78C71D06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49" name="Oval 5">
              <a:extLst>
                <a:ext uri="{FF2B5EF4-FFF2-40B4-BE49-F238E27FC236}">
                  <a16:creationId xmlns:a16="http://schemas.microsoft.com/office/drawing/2014/main" id="{FF792CC2-DE7B-4B5E-A4FB-B537A517C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</p:grpSp>
      <p:sp>
        <p:nvSpPr>
          <p:cNvPr id="53" name="Freeform 87">
            <a:extLst>
              <a:ext uri="{FF2B5EF4-FFF2-40B4-BE49-F238E27FC236}">
                <a16:creationId xmlns:a16="http://schemas.microsoft.com/office/drawing/2014/main" id="{109347E2-B467-410B-BA82-46DBDCAC9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7823" y="9548941"/>
            <a:ext cx="1188720" cy="1188720"/>
          </a:xfrm>
          <a:custGeom>
            <a:avLst/>
            <a:gdLst>
              <a:gd name="T0" fmla="*/ 39678193 w 602"/>
              <a:gd name="T1" fmla="*/ 78678142 h 609"/>
              <a:gd name="T2" fmla="*/ 39678193 w 602"/>
              <a:gd name="T3" fmla="*/ 78678142 h 609"/>
              <a:gd name="T4" fmla="*/ 0 w 602"/>
              <a:gd name="T5" fmla="*/ 39339251 h 609"/>
              <a:gd name="T6" fmla="*/ 39678193 w 602"/>
              <a:gd name="T7" fmla="*/ 0 h 609"/>
              <a:gd name="T8" fmla="*/ 78442719 w 602"/>
              <a:gd name="T9" fmla="*/ 39339251 h 609"/>
              <a:gd name="T10" fmla="*/ 39678193 w 602"/>
              <a:gd name="T11" fmla="*/ 78678142 h 609"/>
              <a:gd name="T12" fmla="*/ 39678193 w 602"/>
              <a:gd name="T13" fmla="*/ 7376244 h 609"/>
              <a:gd name="T14" fmla="*/ 39678193 w 602"/>
              <a:gd name="T15" fmla="*/ 7376244 h 609"/>
              <a:gd name="T16" fmla="*/ 7308970 w 602"/>
              <a:gd name="T17" fmla="*/ 39339251 h 609"/>
              <a:gd name="T18" fmla="*/ 39678193 w 602"/>
              <a:gd name="T19" fmla="*/ 71431400 h 609"/>
              <a:gd name="T20" fmla="*/ 71002968 w 602"/>
              <a:gd name="T21" fmla="*/ 39339251 h 609"/>
              <a:gd name="T22" fmla="*/ 39678193 w 602"/>
              <a:gd name="T23" fmla="*/ 7376244 h 609"/>
              <a:gd name="T24" fmla="*/ 55340580 w 602"/>
              <a:gd name="T25" fmla="*/ 43091945 h 609"/>
              <a:gd name="T26" fmla="*/ 55340580 w 602"/>
              <a:gd name="T27" fmla="*/ 43091945 h 609"/>
              <a:gd name="T28" fmla="*/ 47900829 w 602"/>
              <a:gd name="T29" fmla="*/ 43091945 h 609"/>
              <a:gd name="T30" fmla="*/ 43332858 w 602"/>
              <a:gd name="T31" fmla="*/ 43091945 h 609"/>
              <a:gd name="T32" fmla="*/ 39678193 w 602"/>
              <a:gd name="T33" fmla="*/ 43091945 h 609"/>
              <a:gd name="T34" fmla="*/ 39678193 w 602"/>
              <a:gd name="T35" fmla="*/ 43091945 h 609"/>
              <a:gd name="T36" fmla="*/ 36023527 w 602"/>
              <a:gd name="T37" fmla="*/ 39339251 h 609"/>
              <a:gd name="T38" fmla="*/ 36023527 w 602"/>
              <a:gd name="T39" fmla="*/ 17469523 h 609"/>
              <a:gd name="T40" fmla="*/ 39678193 w 602"/>
              <a:gd name="T41" fmla="*/ 13846331 h 609"/>
              <a:gd name="T42" fmla="*/ 43332858 w 602"/>
              <a:gd name="T43" fmla="*/ 17469523 h 609"/>
              <a:gd name="T44" fmla="*/ 43332858 w 602"/>
              <a:gd name="T45" fmla="*/ 35715700 h 609"/>
              <a:gd name="T46" fmla="*/ 47900829 w 602"/>
              <a:gd name="T47" fmla="*/ 35715700 h 609"/>
              <a:gd name="T48" fmla="*/ 55340580 w 602"/>
              <a:gd name="T49" fmla="*/ 35715700 h 609"/>
              <a:gd name="T50" fmla="*/ 58995246 w 602"/>
              <a:gd name="T51" fmla="*/ 39339251 h 609"/>
              <a:gd name="T52" fmla="*/ 55340580 w 602"/>
              <a:gd name="T53" fmla="*/ 43091945 h 6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2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1" y="135"/>
                  <a:pt x="601" y="304"/>
                </a:cubicBezTo>
                <a:cubicBezTo>
                  <a:pt x="601" y="474"/>
                  <a:pt x="466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52"/>
                  <a:pt x="304" y="552"/>
                </a:cubicBezTo>
                <a:cubicBezTo>
                  <a:pt x="438" y="552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67" y="333"/>
                  <a:pt x="367" y="333"/>
                  <a:pt x="367" y="333"/>
                </a:cubicBezTo>
                <a:cubicBezTo>
                  <a:pt x="332" y="333"/>
                  <a:pt x="332" y="333"/>
                  <a:pt x="332" y="333"/>
                </a:cubicBezTo>
                <a:cubicBezTo>
                  <a:pt x="304" y="333"/>
                  <a:pt x="304" y="333"/>
                  <a:pt x="304" y="333"/>
                </a:cubicBezTo>
                <a:cubicBezTo>
                  <a:pt x="283" y="333"/>
                  <a:pt x="276" y="319"/>
                  <a:pt x="276" y="304"/>
                </a:cubicBezTo>
                <a:cubicBezTo>
                  <a:pt x="276" y="135"/>
                  <a:pt x="276" y="135"/>
                  <a:pt x="276" y="135"/>
                </a:cubicBezTo>
                <a:cubicBezTo>
                  <a:pt x="276" y="121"/>
                  <a:pt x="283" y="107"/>
                  <a:pt x="304" y="107"/>
                </a:cubicBezTo>
                <a:cubicBezTo>
                  <a:pt x="318" y="107"/>
                  <a:pt x="332" y="121"/>
                  <a:pt x="332" y="135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67" y="276"/>
                  <a:pt x="367" y="276"/>
                  <a:pt x="36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ubicBezTo>
                  <a:pt x="452" y="319"/>
                  <a:pt x="438" y="333"/>
                  <a:pt x="424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Roboto Light"/>
            </a:endParaRPr>
          </a:p>
        </p:txBody>
      </p:sp>
      <p:sp>
        <p:nvSpPr>
          <p:cNvPr id="89" name="Freeform 34">
            <a:extLst>
              <a:ext uri="{FF2B5EF4-FFF2-40B4-BE49-F238E27FC236}">
                <a16:creationId xmlns:a16="http://schemas.microsoft.com/office/drawing/2014/main" id="{0B102CA9-913D-45ED-95FC-6DE108EC3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5814" y="5991264"/>
            <a:ext cx="1188720" cy="1188720"/>
          </a:xfrm>
          <a:custGeom>
            <a:avLst/>
            <a:gdLst>
              <a:gd name="T0" fmla="*/ 573 w 602"/>
              <a:gd name="T1" fmla="*/ 113 h 601"/>
              <a:gd name="T2" fmla="*/ 573 w 602"/>
              <a:gd name="T3" fmla="*/ 113 h 601"/>
              <a:gd name="T4" fmla="*/ 544 w 602"/>
              <a:gd name="T5" fmla="*/ 113 h 601"/>
              <a:gd name="T6" fmla="*/ 544 w 602"/>
              <a:gd name="T7" fmla="*/ 268 h 601"/>
              <a:gd name="T8" fmla="*/ 544 w 602"/>
              <a:gd name="T9" fmla="*/ 402 h 601"/>
              <a:gd name="T10" fmla="*/ 544 w 602"/>
              <a:gd name="T11" fmla="*/ 431 h 601"/>
              <a:gd name="T12" fmla="*/ 516 w 602"/>
              <a:gd name="T13" fmla="*/ 459 h 601"/>
              <a:gd name="T14" fmla="*/ 368 w 602"/>
              <a:gd name="T15" fmla="*/ 459 h 601"/>
              <a:gd name="T16" fmla="*/ 460 w 602"/>
              <a:gd name="T17" fmla="*/ 551 h 601"/>
              <a:gd name="T18" fmla="*/ 460 w 602"/>
              <a:gd name="T19" fmla="*/ 551 h 601"/>
              <a:gd name="T20" fmla="*/ 467 w 602"/>
              <a:gd name="T21" fmla="*/ 572 h 601"/>
              <a:gd name="T22" fmla="*/ 438 w 602"/>
              <a:gd name="T23" fmla="*/ 600 h 601"/>
              <a:gd name="T24" fmla="*/ 424 w 602"/>
              <a:gd name="T25" fmla="*/ 593 h 601"/>
              <a:gd name="T26" fmla="*/ 424 w 602"/>
              <a:gd name="T27" fmla="*/ 593 h 601"/>
              <a:gd name="T28" fmla="*/ 325 w 602"/>
              <a:gd name="T29" fmla="*/ 502 h 601"/>
              <a:gd name="T30" fmla="*/ 325 w 602"/>
              <a:gd name="T31" fmla="*/ 572 h 601"/>
              <a:gd name="T32" fmla="*/ 297 w 602"/>
              <a:gd name="T33" fmla="*/ 600 h 601"/>
              <a:gd name="T34" fmla="*/ 269 w 602"/>
              <a:gd name="T35" fmla="*/ 572 h 601"/>
              <a:gd name="T36" fmla="*/ 269 w 602"/>
              <a:gd name="T37" fmla="*/ 502 h 601"/>
              <a:gd name="T38" fmla="*/ 177 w 602"/>
              <a:gd name="T39" fmla="*/ 593 h 601"/>
              <a:gd name="T40" fmla="*/ 177 w 602"/>
              <a:gd name="T41" fmla="*/ 593 h 601"/>
              <a:gd name="T42" fmla="*/ 156 w 602"/>
              <a:gd name="T43" fmla="*/ 600 h 601"/>
              <a:gd name="T44" fmla="*/ 127 w 602"/>
              <a:gd name="T45" fmla="*/ 572 h 601"/>
              <a:gd name="T46" fmla="*/ 142 w 602"/>
              <a:gd name="T47" fmla="*/ 551 h 601"/>
              <a:gd name="T48" fmla="*/ 142 w 602"/>
              <a:gd name="T49" fmla="*/ 551 h 601"/>
              <a:gd name="T50" fmla="*/ 233 w 602"/>
              <a:gd name="T51" fmla="*/ 459 h 601"/>
              <a:gd name="T52" fmla="*/ 85 w 602"/>
              <a:gd name="T53" fmla="*/ 459 h 601"/>
              <a:gd name="T54" fmla="*/ 57 w 602"/>
              <a:gd name="T55" fmla="*/ 431 h 601"/>
              <a:gd name="T56" fmla="*/ 57 w 602"/>
              <a:gd name="T57" fmla="*/ 402 h 601"/>
              <a:gd name="T58" fmla="*/ 57 w 602"/>
              <a:gd name="T59" fmla="*/ 268 h 601"/>
              <a:gd name="T60" fmla="*/ 57 w 602"/>
              <a:gd name="T61" fmla="*/ 113 h 601"/>
              <a:gd name="T62" fmla="*/ 29 w 602"/>
              <a:gd name="T63" fmla="*/ 113 h 601"/>
              <a:gd name="T64" fmla="*/ 0 w 602"/>
              <a:gd name="T65" fmla="*/ 84 h 601"/>
              <a:gd name="T66" fmla="*/ 29 w 602"/>
              <a:gd name="T67" fmla="*/ 56 h 601"/>
              <a:gd name="T68" fmla="*/ 269 w 602"/>
              <a:gd name="T69" fmla="*/ 56 h 601"/>
              <a:gd name="T70" fmla="*/ 269 w 602"/>
              <a:gd name="T71" fmla="*/ 28 h 601"/>
              <a:gd name="T72" fmla="*/ 297 w 602"/>
              <a:gd name="T73" fmla="*/ 0 h 601"/>
              <a:gd name="T74" fmla="*/ 325 w 602"/>
              <a:gd name="T75" fmla="*/ 28 h 601"/>
              <a:gd name="T76" fmla="*/ 325 w 602"/>
              <a:gd name="T77" fmla="*/ 56 h 601"/>
              <a:gd name="T78" fmla="*/ 573 w 602"/>
              <a:gd name="T79" fmla="*/ 56 h 601"/>
              <a:gd name="T80" fmla="*/ 601 w 602"/>
              <a:gd name="T81" fmla="*/ 84 h 601"/>
              <a:gd name="T82" fmla="*/ 573 w 602"/>
              <a:gd name="T83" fmla="*/ 113 h 601"/>
              <a:gd name="T84" fmla="*/ 488 w 602"/>
              <a:gd name="T85" fmla="*/ 240 h 601"/>
              <a:gd name="T86" fmla="*/ 488 w 602"/>
              <a:gd name="T87" fmla="*/ 240 h 601"/>
              <a:gd name="T88" fmla="*/ 488 w 602"/>
              <a:gd name="T89" fmla="*/ 212 h 601"/>
              <a:gd name="T90" fmla="*/ 488 w 602"/>
              <a:gd name="T91" fmla="*/ 113 h 601"/>
              <a:gd name="T92" fmla="*/ 113 w 602"/>
              <a:gd name="T93" fmla="*/ 113 h 601"/>
              <a:gd name="T94" fmla="*/ 113 w 602"/>
              <a:gd name="T95" fmla="*/ 212 h 601"/>
              <a:gd name="T96" fmla="*/ 113 w 602"/>
              <a:gd name="T97" fmla="*/ 240 h 601"/>
              <a:gd name="T98" fmla="*/ 113 w 602"/>
              <a:gd name="T99" fmla="*/ 402 h 601"/>
              <a:gd name="T100" fmla="*/ 488 w 602"/>
              <a:gd name="T101" fmla="*/ 402 h 601"/>
              <a:gd name="T102" fmla="*/ 488 w 602"/>
              <a:gd name="T10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601">
                <a:moveTo>
                  <a:pt x="573" y="113"/>
                </a:moveTo>
                <a:lnTo>
                  <a:pt x="573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44" y="268"/>
                  <a:pt x="544" y="268"/>
                  <a:pt x="544" y="268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31"/>
                  <a:pt x="544" y="431"/>
                  <a:pt x="544" y="431"/>
                </a:cubicBezTo>
                <a:cubicBezTo>
                  <a:pt x="544" y="445"/>
                  <a:pt x="530" y="459"/>
                  <a:pt x="516" y="459"/>
                </a:cubicBezTo>
                <a:cubicBezTo>
                  <a:pt x="368" y="459"/>
                  <a:pt x="368" y="459"/>
                  <a:pt x="368" y="459"/>
                </a:cubicBezTo>
                <a:cubicBezTo>
                  <a:pt x="460" y="551"/>
                  <a:pt x="460" y="551"/>
                  <a:pt x="460" y="551"/>
                </a:cubicBezTo>
                <a:lnTo>
                  <a:pt x="460" y="551"/>
                </a:lnTo>
                <a:cubicBezTo>
                  <a:pt x="467" y="558"/>
                  <a:pt x="467" y="565"/>
                  <a:pt x="467" y="572"/>
                </a:cubicBezTo>
                <a:cubicBezTo>
                  <a:pt x="467" y="586"/>
                  <a:pt x="460" y="600"/>
                  <a:pt x="438" y="600"/>
                </a:cubicBezTo>
                <a:cubicBezTo>
                  <a:pt x="431" y="600"/>
                  <a:pt x="424" y="600"/>
                  <a:pt x="424" y="593"/>
                </a:cubicBezTo>
                <a:lnTo>
                  <a:pt x="424" y="593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572"/>
                  <a:pt x="325" y="572"/>
                  <a:pt x="325" y="572"/>
                </a:cubicBezTo>
                <a:cubicBezTo>
                  <a:pt x="325" y="586"/>
                  <a:pt x="318" y="600"/>
                  <a:pt x="297" y="600"/>
                </a:cubicBezTo>
                <a:cubicBezTo>
                  <a:pt x="283" y="600"/>
                  <a:pt x="269" y="586"/>
                  <a:pt x="269" y="572"/>
                </a:cubicBezTo>
                <a:cubicBezTo>
                  <a:pt x="269" y="502"/>
                  <a:pt x="269" y="502"/>
                  <a:pt x="269" y="502"/>
                </a:cubicBezTo>
                <a:cubicBezTo>
                  <a:pt x="177" y="593"/>
                  <a:pt x="177" y="593"/>
                  <a:pt x="177" y="593"/>
                </a:cubicBezTo>
                <a:lnTo>
                  <a:pt x="177" y="593"/>
                </a:lnTo>
                <a:cubicBezTo>
                  <a:pt x="170" y="600"/>
                  <a:pt x="163" y="600"/>
                  <a:pt x="156" y="600"/>
                </a:cubicBezTo>
                <a:cubicBezTo>
                  <a:pt x="142" y="600"/>
                  <a:pt x="127" y="586"/>
                  <a:pt x="127" y="572"/>
                </a:cubicBezTo>
                <a:cubicBezTo>
                  <a:pt x="127" y="565"/>
                  <a:pt x="135" y="558"/>
                  <a:pt x="142" y="551"/>
                </a:cubicBezTo>
                <a:lnTo>
                  <a:pt x="142" y="551"/>
                </a:lnTo>
                <a:cubicBezTo>
                  <a:pt x="233" y="459"/>
                  <a:pt x="233" y="459"/>
                  <a:pt x="233" y="459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64" y="459"/>
                  <a:pt x="57" y="445"/>
                  <a:pt x="57" y="431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63"/>
                  <a:pt x="601" y="84"/>
                </a:cubicBezTo>
                <a:cubicBezTo>
                  <a:pt x="601" y="98"/>
                  <a:pt x="587" y="113"/>
                  <a:pt x="573" y="113"/>
                </a:cubicBezTo>
                <a:close/>
                <a:moveTo>
                  <a:pt x="488" y="240"/>
                </a:moveTo>
                <a:lnTo>
                  <a:pt x="488" y="240"/>
                </a:lnTo>
                <a:cubicBezTo>
                  <a:pt x="488" y="212"/>
                  <a:pt x="488" y="212"/>
                  <a:pt x="488" y="212"/>
                </a:cubicBezTo>
                <a:cubicBezTo>
                  <a:pt x="488" y="113"/>
                  <a:pt x="488" y="113"/>
                  <a:pt x="48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402"/>
                  <a:pt x="113" y="402"/>
                  <a:pt x="113" y="402"/>
                </a:cubicBezTo>
                <a:cubicBezTo>
                  <a:pt x="488" y="402"/>
                  <a:pt x="488" y="402"/>
                  <a:pt x="488" y="402"/>
                </a:cubicBezTo>
                <a:lnTo>
                  <a:pt x="488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Roboto Light"/>
              <a:ea typeface="+mn-ea"/>
              <a:cs typeface="+mn-cs"/>
            </a:endParaRPr>
          </a:p>
        </p:txBody>
      </p:sp>
      <p:sp>
        <p:nvSpPr>
          <p:cNvPr id="90" name="Freeform 70">
            <a:extLst>
              <a:ext uri="{FF2B5EF4-FFF2-40B4-BE49-F238E27FC236}">
                <a16:creationId xmlns:a16="http://schemas.microsoft.com/office/drawing/2014/main" id="{D70990D6-19AD-43A8-BFA5-AAD5CB4AF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6126" y="3898764"/>
            <a:ext cx="1188720" cy="118872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/>
              <a:ea typeface="+mn-ea"/>
              <a:cs typeface="+mn-cs"/>
            </a:endParaRPr>
          </a:p>
        </p:txBody>
      </p:sp>
      <p:sp>
        <p:nvSpPr>
          <p:cNvPr id="91" name="Freeform 170">
            <a:extLst>
              <a:ext uri="{FF2B5EF4-FFF2-40B4-BE49-F238E27FC236}">
                <a16:creationId xmlns:a16="http://schemas.microsoft.com/office/drawing/2014/main" id="{E431DC87-BA9B-46C9-9332-38E696C0E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1711" y="9540083"/>
            <a:ext cx="1097280" cy="1097280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5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120955" y="5875899"/>
            <a:ext cx="16135739" cy="255452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Bebas Neue"/>
                <a:cs typeface="Bebas Neue"/>
              </a:rPr>
              <a:t>What is one step you can take to prepare your school?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31FC52-2833-4898-9BD9-F3719D9168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23" y="0"/>
            <a:ext cx="11767804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3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1C010D-1C72-4D4E-98BA-3E34866F06CB}"/>
              </a:ext>
            </a:extLst>
          </p:cNvPr>
          <p:cNvSpPr txBox="1"/>
          <p:nvPr/>
        </p:nvSpPr>
        <p:spPr>
          <a:xfrm>
            <a:off x="10318461" y="1432684"/>
            <a:ext cx="3740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+mj-lt"/>
              </a:rPr>
              <a:t>Q &amp; 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27FA1-3B5A-4105-9BAE-846857030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369" y="3964521"/>
            <a:ext cx="10452911" cy="70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7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320157" y="4769752"/>
            <a:ext cx="19399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Roboto Regular"/>
                <a:cs typeface="Roboto Regular"/>
              </a:rPr>
              <a:t>EMAIL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64197" y="5210743"/>
            <a:ext cx="6963679" cy="984010"/>
          </a:xfrm>
          <a:prstGeom prst="rect">
            <a:avLst/>
          </a:prstGeom>
          <a:noFill/>
        </p:spPr>
        <p:txBody>
          <a:bodyPr wrap="none" lIns="243797" tIns="121899" rIns="243797" bIns="12189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dirty="0">
                <a:latin typeface="Roboto Light"/>
                <a:ea typeface="Open Sans" panose="020B0606030504020204" pitchFamily="34" charset="0"/>
                <a:cs typeface="Roboto Light"/>
              </a:rPr>
              <a:t>richard.sparrow@psu.edu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342437" y="6307055"/>
            <a:ext cx="22557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Roboto Regular"/>
                <a:cs typeface="Roboto Regular"/>
              </a:rPr>
              <a:t>website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64197" y="6748046"/>
            <a:ext cx="5909608" cy="984010"/>
          </a:xfrm>
          <a:prstGeom prst="rect">
            <a:avLst/>
          </a:prstGeom>
          <a:noFill/>
        </p:spPr>
        <p:txBody>
          <a:bodyPr wrap="none" lIns="243797" tIns="121899" rIns="243797" bIns="12189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dirty="0">
                <a:latin typeface="Roboto Light"/>
                <a:ea typeface="Open Sans" panose="020B0606030504020204" pitchFamily="34" charset="0"/>
                <a:cs typeface="Roboto Light"/>
              </a:rPr>
              <a:t>www.security.psu.edu</a:t>
            </a: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D3014FA4-21E5-49B9-83AF-A0B2F3450F53}"/>
              </a:ext>
            </a:extLst>
          </p:cNvPr>
          <p:cNvSpPr>
            <a:spLocks/>
          </p:cNvSpPr>
          <p:nvPr/>
        </p:nvSpPr>
        <p:spPr bwMode="auto">
          <a:xfrm>
            <a:off x="8218173" y="1058664"/>
            <a:ext cx="794377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7600" dirty="0">
                <a:solidFill>
                  <a:schemeClr val="tx2"/>
                </a:solidFill>
                <a:latin typeface="Bebas Neue" charset="0"/>
                <a:ea typeface="ＭＳ Ｐゴシック" charset="0"/>
                <a:cs typeface="ＭＳ Ｐゴシック" charset="0"/>
                <a:sym typeface="Bebas Neue" charset="0"/>
              </a:rPr>
              <a:t>Contact Information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55F6A061-96C1-4533-AA7F-3BAE45479B2F}"/>
              </a:ext>
            </a:extLst>
          </p:cNvPr>
          <p:cNvSpPr>
            <a:spLocks/>
          </p:cNvSpPr>
          <p:nvPr/>
        </p:nvSpPr>
        <p:spPr bwMode="auto">
          <a:xfrm>
            <a:off x="9296180" y="729718"/>
            <a:ext cx="5791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Roboto Regular"/>
                <a:ea typeface="ＭＳ Ｐゴシック" charset="0"/>
                <a:cs typeface="Roboto Regular"/>
                <a:sym typeface="Montserrat-Regular" charset="0"/>
              </a:rPr>
              <a:t>The Office of Information Security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E7CE3AB-6096-4782-9766-BA3A233C8BD1}"/>
              </a:ext>
            </a:extLst>
          </p:cNvPr>
          <p:cNvGrpSpPr/>
          <p:nvPr/>
        </p:nvGrpSpPr>
        <p:grpSpPr>
          <a:xfrm>
            <a:off x="11792054" y="2291140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2" name="Oval 3">
              <a:extLst>
                <a:ext uri="{FF2B5EF4-FFF2-40B4-BE49-F238E27FC236}">
                  <a16:creationId xmlns:a16="http://schemas.microsoft.com/office/drawing/2014/main" id="{ADF6C115-5C19-4684-B6B9-1C7A420BF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33" name="Oval 4">
              <a:extLst>
                <a:ext uri="{FF2B5EF4-FFF2-40B4-BE49-F238E27FC236}">
                  <a16:creationId xmlns:a16="http://schemas.microsoft.com/office/drawing/2014/main" id="{C856DEB6-0D87-4DDE-B58E-3740A9F7C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34" name="Oval 5">
              <a:extLst>
                <a:ext uri="{FF2B5EF4-FFF2-40B4-BE49-F238E27FC236}">
                  <a16:creationId xmlns:a16="http://schemas.microsoft.com/office/drawing/2014/main" id="{21B52BF6-7E2D-4BFF-ACAA-303B5E424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37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B675F-DE88-4F41-B268-0D68697154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85994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13933681" y="4346198"/>
            <a:ext cx="7575696" cy="846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3466"/>
              </a:lnSpc>
            </a:pPr>
            <a:r>
              <a:rPr lang="en-US" sz="2100" dirty="0">
                <a:latin typeface="Roboto Light"/>
                <a:ea typeface="Open Sans" panose="020B0606030504020204" pitchFamily="34" charset="0"/>
                <a:cs typeface="Roboto Light"/>
              </a:rPr>
              <a:t>Suspicious network traffic quickly escalated when Mimikatz was discovered.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3924483" y="3782942"/>
            <a:ext cx="3496085" cy="5112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533"/>
              </a:lnSpc>
              <a:spcAft>
                <a:spcPts val="1600"/>
              </a:spcAft>
            </a:pPr>
            <a:r>
              <a:rPr lang="en-US" sz="2700" b="1" cap="all" spc="53" dirty="0">
                <a:latin typeface="Lato" panose="020F0502020204030203" pitchFamily="34" charset="0"/>
              </a:rPr>
              <a:t>Routine incident?</a:t>
            </a:r>
          </a:p>
        </p:txBody>
      </p:sp>
      <p:sp>
        <p:nvSpPr>
          <p:cNvPr id="54" name="Oval 53"/>
          <p:cNvSpPr/>
          <p:nvPr/>
        </p:nvSpPr>
        <p:spPr>
          <a:xfrm>
            <a:off x="12242598" y="3945253"/>
            <a:ext cx="953858" cy="95410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 Ligh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472176" y="4160600"/>
            <a:ext cx="4776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b="1" cap="all" spc="53" dirty="0">
                <a:solidFill>
                  <a:schemeClr val="bg1"/>
                </a:solidFill>
                <a:latin typeface="Roboto Regular"/>
                <a:cs typeface="Roboto Regular"/>
              </a:rPr>
              <a:t>01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3933681" y="6382776"/>
            <a:ext cx="7575696" cy="846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3466"/>
              </a:lnSpc>
            </a:pPr>
            <a:r>
              <a:rPr lang="en-US" sz="2100" dirty="0">
                <a:latin typeface="Roboto Light"/>
                <a:ea typeface="Open Sans" panose="020B0606030504020204" pitchFamily="34" charset="0"/>
                <a:cs typeface="Roboto Light"/>
              </a:rPr>
              <a:t>Key team members were not available through a combination of illness and family matters.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924483" y="5819520"/>
            <a:ext cx="4428841" cy="5112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533"/>
              </a:lnSpc>
              <a:spcAft>
                <a:spcPts val="1600"/>
              </a:spcAft>
            </a:pPr>
            <a:r>
              <a:rPr lang="en-US" sz="2700" b="1" cap="all" spc="53" dirty="0">
                <a:latin typeface="Lato" panose="020F0502020204030203" pitchFamily="34" charset="0"/>
              </a:rPr>
              <a:t>Missing team members</a:t>
            </a:r>
          </a:p>
        </p:txBody>
      </p:sp>
      <p:sp>
        <p:nvSpPr>
          <p:cNvPr id="65" name="Oval 64"/>
          <p:cNvSpPr/>
          <p:nvPr/>
        </p:nvSpPr>
        <p:spPr>
          <a:xfrm>
            <a:off x="12242598" y="5981832"/>
            <a:ext cx="953858" cy="954107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 Ligh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472176" y="6197179"/>
            <a:ext cx="4776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b="1" cap="all" spc="53" dirty="0">
                <a:solidFill>
                  <a:schemeClr val="bg1"/>
                </a:solidFill>
                <a:latin typeface="Roboto Regular"/>
                <a:cs typeface="Roboto Regular"/>
              </a:rPr>
              <a:t>02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933681" y="10455931"/>
            <a:ext cx="7575696" cy="846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3466"/>
              </a:lnSpc>
            </a:pPr>
            <a:r>
              <a:rPr lang="en-US" sz="2100" dirty="0">
                <a:latin typeface="Roboto Light"/>
                <a:ea typeface="Open Sans" panose="020B0606030504020204" pitchFamily="34" charset="0"/>
                <a:cs typeface="Roboto Light"/>
              </a:rPr>
              <a:t>The scale of the response created stress.  This led to time wasting mistakes, duplicated task, and failed communication.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924483" y="9892675"/>
            <a:ext cx="6962675" cy="5112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533"/>
              </a:lnSpc>
              <a:spcAft>
                <a:spcPts val="1600"/>
              </a:spcAft>
            </a:pPr>
            <a:r>
              <a:rPr lang="en-US" sz="2700" b="1" cap="all" spc="53" dirty="0">
                <a:latin typeface="Lato" panose="020F0502020204030203" pitchFamily="34" charset="0"/>
              </a:rPr>
              <a:t>Stress caused problems and delays</a:t>
            </a:r>
          </a:p>
        </p:txBody>
      </p:sp>
      <p:sp>
        <p:nvSpPr>
          <p:cNvPr id="69" name="Oval 68"/>
          <p:cNvSpPr/>
          <p:nvPr/>
        </p:nvSpPr>
        <p:spPr>
          <a:xfrm>
            <a:off x="12242598" y="10054987"/>
            <a:ext cx="953858" cy="954107"/>
          </a:xfrm>
          <a:prstGeom prst="ellipse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472176" y="10270334"/>
            <a:ext cx="4776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b="1" cap="all" spc="53" dirty="0">
                <a:solidFill>
                  <a:schemeClr val="bg1"/>
                </a:solidFill>
                <a:latin typeface="Roboto Regular"/>
                <a:cs typeface="Roboto Regular"/>
              </a:rPr>
              <a:t>04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3933681" y="8419355"/>
            <a:ext cx="7575696" cy="846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3466"/>
              </a:lnSpc>
            </a:pPr>
            <a:r>
              <a:rPr lang="en-US" sz="2100" dirty="0">
                <a:latin typeface="Roboto Light"/>
                <a:ea typeface="Open Sans" panose="020B0606030504020204" pitchFamily="34" charset="0"/>
                <a:cs typeface="Roboto Light"/>
              </a:rPr>
              <a:t>Working with unit IT proved to be challenging at first.  They were completely unfamiliar with our plan and approach.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3924483" y="7856099"/>
            <a:ext cx="5278368" cy="5112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533"/>
              </a:lnSpc>
              <a:spcAft>
                <a:spcPts val="1600"/>
              </a:spcAft>
            </a:pPr>
            <a:r>
              <a:rPr lang="en-US" sz="2700" b="1" cap="all" spc="53" dirty="0">
                <a:latin typeface="Lato" panose="020F0502020204030203" pitchFamily="34" charset="0"/>
              </a:rPr>
              <a:t>Collaboration challenges</a:t>
            </a:r>
          </a:p>
        </p:txBody>
      </p:sp>
      <p:sp>
        <p:nvSpPr>
          <p:cNvPr id="73" name="Oval 72"/>
          <p:cNvSpPr/>
          <p:nvPr/>
        </p:nvSpPr>
        <p:spPr>
          <a:xfrm>
            <a:off x="12242598" y="8018411"/>
            <a:ext cx="953858" cy="954107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 Ligh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472176" y="8233758"/>
            <a:ext cx="4776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b="1" cap="all" spc="53" dirty="0">
                <a:solidFill>
                  <a:schemeClr val="bg1"/>
                </a:solidFill>
                <a:latin typeface="Roboto Regular"/>
                <a:cs typeface="Roboto Regular"/>
              </a:rPr>
              <a:t>03</a:t>
            </a:r>
          </a:p>
        </p:txBody>
      </p:sp>
      <p:sp>
        <p:nvSpPr>
          <p:cNvPr id="75" name="Rectangle 1"/>
          <p:cNvSpPr>
            <a:spLocks/>
          </p:cNvSpPr>
          <p:nvPr/>
        </p:nvSpPr>
        <p:spPr bwMode="auto">
          <a:xfrm>
            <a:off x="8742515" y="1058664"/>
            <a:ext cx="689509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7600" dirty="0">
                <a:solidFill>
                  <a:schemeClr val="tx2"/>
                </a:solidFill>
                <a:latin typeface="Bebas Neue" charset="0"/>
                <a:ea typeface="ＭＳ Ｐゴシック" charset="0"/>
                <a:cs typeface="ＭＳ Ｐゴシック" charset="0"/>
                <a:sym typeface="Bebas Neue" charset="0"/>
              </a:rPr>
              <a:t>The Aha Moment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11792054" y="2291140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78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79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80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</p:grpSp>
      <p:cxnSp>
        <p:nvCxnSpPr>
          <p:cNvPr id="134" name="Straight Connector 133"/>
          <p:cNvCxnSpPr/>
          <p:nvPr/>
        </p:nvCxnSpPr>
        <p:spPr>
          <a:xfrm flipH="1">
            <a:off x="8820258" y="4608483"/>
            <a:ext cx="2904956" cy="2161906"/>
          </a:xfrm>
          <a:prstGeom prst="line">
            <a:avLst/>
          </a:prstGeom>
          <a:ln w="12700">
            <a:solidFill>
              <a:schemeClr val="tx1">
                <a:lumMod val="9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8918120" y="7467901"/>
            <a:ext cx="2359215" cy="24403"/>
          </a:xfrm>
          <a:prstGeom prst="line">
            <a:avLst/>
          </a:prstGeom>
          <a:ln w="12700">
            <a:solidFill>
              <a:schemeClr val="tx1">
                <a:lumMod val="9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8841685" y="8203341"/>
            <a:ext cx="2883529" cy="2099132"/>
          </a:xfrm>
          <a:prstGeom prst="line">
            <a:avLst/>
          </a:prstGeom>
          <a:ln w="12700">
            <a:solidFill>
              <a:schemeClr val="tx1">
                <a:lumMod val="9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2FA1D8E-2F8B-4AF9-9DFE-2A58E19C0C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05" y="4983435"/>
            <a:ext cx="7100715" cy="507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95DCC1-CE9B-4D2E-9474-CCFB83B05C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23" y="0"/>
            <a:ext cx="11767804" cy="13716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871891" y="5875899"/>
            <a:ext cx="10650251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Bebas Neue"/>
                <a:cs typeface="Bebas Neue"/>
              </a:rPr>
              <a:t>Committed to Improving</a:t>
            </a:r>
            <a:endParaRPr lang="id-ID" sz="8000" b="1" dirty="0">
              <a:solidFill>
                <a:schemeClr val="tx2"/>
              </a:solidFill>
              <a:latin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140532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">
            <a:extLst>
              <a:ext uri="{FF2B5EF4-FFF2-40B4-BE49-F238E27FC236}">
                <a16:creationId xmlns:a16="http://schemas.microsoft.com/office/drawing/2014/main" id="{6F9FBD4A-B415-488D-B8CE-C5C2EE432302}"/>
              </a:ext>
            </a:extLst>
          </p:cNvPr>
          <p:cNvSpPr>
            <a:spLocks/>
          </p:cNvSpPr>
          <p:nvPr/>
        </p:nvSpPr>
        <p:spPr bwMode="auto">
          <a:xfrm>
            <a:off x="8336819" y="1058664"/>
            <a:ext cx="770647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7600" dirty="0">
                <a:solidFill>
                  <a:schemeClr val="tx2"/>
                </a:solidFill>
                <a:latin typeface="Bebas Neue" charset="0"/>
                <a:ea typeface="ＭＳ Ｐゴシック" charset="0"/>
                <a:cs typeface="ＭＳ Ｐゴシック" charset="0"/>
                <a:sym typeface="Bebas Neue" charset="0"/>
              </a:rPr>
              <a:t>Honest Assessment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CCFE434-88D3-44B2-AE9B-82CF73EDB435}"/>
              </a:ext>
            </a:extLst>
          </p:cNvPr>
          <p:cNvGrpSpPr/>
          <p:nvPr/>
        </p:nvGrpSpPr>
        <p:grpSpPr>
          <a:xfrm>
            <a:off x="11792054" y="2291140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68DAF197-7ED0-4E86-80BA-E14FB5514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34" name="Oval 4">
              <a:extLst>
                <a:ext uri="{FF2B5EF4-FFF2-40B4-BE49-F238E27FC236}">
                  <a16:creationId xmlns:a16="http://schemas.microsoft.com/office/drawing/2014/main" id="{E9675BF4-67D9-41F3-98BD-16D9A6F8E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35" name="Oval 5">
              <a:extLst>
                <a:ext uri="{FF2B5EF4-FFF2-40B4-BE49-F238E27FC236}">
                  <a16:creationId xmlns:a16="http://schemas.microsoft.com/office/drawing/2014/main" id="{D0557EC4-541D-46EB-8312-ACBAD36CA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</p:grpSp>
      <p:sp>
        <p:nvSpPr>
          <p:cNvPr id="24" name="Chevron 6">
            <a:extLst>
              <a:ext uri="{FF2B5EF4-FFF2-40B4-BE49-F238E27FC236}">
                <a16:creationId xmlns:a16="http://schemas.microsoft.com/office/drawing/2014/main" id="{A4E592F1-4F4A-4E23-BA00-7B5E8C79B98E}"/>
              </a:ext>
            </a:extLst>
          </p:cNvPr>
          <p:cNvSpPr/>
          <p:nvPr/>
        </p:nvSpPr>
        <p:spPr>
          <a:xfrm>
            <a:off x="16879508" y="5139369"/>
            <a:ext cx="6146301" cy="3270484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5687" tIns="0" rIns="182843" bIns="182843" rtlCol="0" anchor="ctr" anchorCtr="0"/>
          <a:lstStyle/>
          <a:p>
            <a:pPr algn="ctr"/>
            <a:r>
              <a:rPr lang="en-US" sz="6400" dirty="0">
                <a:solidFill>
                  <a:srgbClr val="FFFFFF"/>
                </a:solidFill>
                <a:latin typeface="Lato Light"/>
                <a:cs typeface="Lato Light"/>
              </a:rPr>
              <a:t>Unit IT</a:t>
            </a:r>
          </a:p>
          <a:p>
            <a:pPr algn="ctr"/>
            <a:r>
              <a:rPr lang="en-US" sz="2700" dirty="0">
                <a:solidFill>
                  <a:srgbClr val="FFFFFF"/>
                </a:solidFill>
                <a:latin typeface="Lato Light"/>
                <a:cs typeface="Lato Light"/>
              </a:rPr>
              <a:t>Unit IT had high expectations, we could not fall short</a:t>
            </a:r>
          </a:p>
        </p:txBody>
      </p:sp>
      <p:sp>
        <p:nvSpPr>
          <p:cNvPr id="25" name="Chevron 20">
            <a:extLst>
              <a:ext uri="{FF2B5EF4-FFF2-40B4-BE49-F238E27FC236}">
                <a16:creationId xmlns:a16="http://schemas.microsoft.com/office/drawing/2014/main" id="{8003C54C-DD16-4474-BC12-4360330A8516}"/>
              </a:ext>
            </a:extLst>
          </p:cNvPr>
          <p:cNvSpPr/>
          <p:nvPr/>
        </p:nvSpPr>
        <p:spPr>
          <a:xfrm>
            <a:off x="11462923" y="5139369"/>
            <a:ext cx="6146301" cy="3270484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5687" tIns="0" rIns="182843" bIns="182843" rtlCol="0" anchor="ctr" anchorCtr="0"/>
          <a:lstStyle/>
          <a:p>
            <a:pPr algn="ctr"/>
            <a:r>
              <a:rPr lang="en-US" sz="6400" dirty="0">
                <a:solidFill>
                  <a:srgbClr val="FFFFFF"/>
                </a:solidFill>
                <a:latin typeface="Lato Light"/>
                <a:cs typeface="Lato Light"/>
              </a:rPr>
              <a:t>Static</a:t>
            </a:r>
          </a:p>
          <a:p>
            <a:pPr algn="ctr"/>
            <a:r>
              <a:rPr lang="en-US" sz="2700" dirty="0">
                <a:solidFill>
                  <a:srgbClr val="FFFFFF"/>
                </a:solidFill>
                <a:latin typeface="Lato Light"/>
                <a:cs typeface="Lato Light"/>
              </a:rPr>
              <a:t>We had grown used to handling volume, not complexity</a:t>
            </a:r>
          </a:p>
        </p:txBody>
      </p:sp>
      <p:sp>
        <p:nvSpPr>
          <p:cNvPr id="26" name="Chevron 21">
            <a:extLst>
              <a:ext uri="{FF2B5EF4-FFF2-40B4-BE49-F238E27FC236}">
                <a16:creationId xmlns:a16="http://schemas.microsoft.com/office/drawing/2014/main" id="{722FC9C9-6E89-497A-A9CB-4235B8F005A8}"/>
              </a:ext>
            </a:extLst>
          </p:cNvPr>
          <p:cNvSpPr/>
          <p:nvPr/>
        </p:nvSpPr>
        <p:spPr>
          <a:xfrm>
            <a:off x="6046334" y="5139369"/>
            <a:ext cx="6146305" cy="3270484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5687" tIns="0" rIns="182843" bIns="182843" rtlCol="0" anchor="ctr" anchorCtr="0"/>
          <a:lstStyle/>
          <a:p>
            <a:pPr algn="ctr"/>
            <a:r>
              <a:rPr lang="en-US" sz="6400" dirty="0">
                <a:solidFill>
                  <a:srgbClr val="FFFFFF"/>
                </a:solidFill>
                <a:latin typeface="Lato Light"/>
                <a:cs typeface="Lato Light"/>
              </a:rPr>
              <a:t>Resilience</a:t>
            </a:r>
          </a:p>
          <a:p>
            <a:pPr algn="ctr"/>
            <a:r>
              <a:rPr lang="en-US" sz="2700" dirty="0">
                <a:solidFill>
                  <a:srgbClr val="FFFFFF"/>
                </a:solidFill>
                <a:latin typeface="Lato Light"/>
                <a:cs typeface="Lato Light"/>
              </a:rPr>
              <a:t>People were not prepared to step into other roles.</a:t>
            </a:r>
          </a:p>
        </p:txBody>
      </p:sp>
      <p:sp>
        <p:nvSpPr>
          <p:cNvPr id="28" name="Pentagon 3">
            <a:extLst>
              <a:ext uri="{FF2B5EF4-FFF2-40B4-BE49-F238E27FC236}">
                <a16:creationId xmlns:a16="http://schemas.microsoft.com/office/drawing/2014/main" id="{318AD512-0AD6-44B6-8097-42541F855A0E}"/>
              </a:ext>
            </a:extLst>
          </p:cNvPr>
          <p:cNvSpPr/>
          <p:nvPr/>
        </p:nvSpPr>
        <p:spPr>
          <a:xfrm>
            <a:off x="1610694" y="5139369"/>
            <a:ext cx="5165355" cy="3270484"/>
          </a:xfrm>
          <a:prstGeom prst="homePlate">
            <a:avLst>
              <a:gd name="adj" fmla="val 22102"/>
            </a:avLst>
          </a:prstGeom>
          <a:solidFill>
            <a:schemeClr val="accent1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43" tIns="0" rIns="182843" bIns="182843" rtlCol="0" anchor="ctr" anchorCtr="0"/>
          <a:lstStyle/>
          <a:p>
            <a:pPr algn="ctr"/>
            <a:r>
              <a:rPr lang="en-US" sz="6400" dirty="0">
                <a:solidFill>
                  <a:srgbClr val="FFFFFF"/>
                </a:solidFill>
                <a:latin typeface="Lato Light"/>
                <a:cs typeface="Lato Light"/>
              </a:rPr>
              <a:t>Plan</a:t>
            </a:r>
          </a:p>
          <a:p>
            <a:pPr algn="ctr">
              <a:lnSpc>
                <a:spcPct val="90000"/>
              </a:lnSpc>
            </a:pPr>
            <a:r>
              <a:rPr lang="en-US" sz="2700" dirty="0">
                <a:solidFill>
                  <a:srgbClr val="FFFFFF"/>
                </a:solidFill>
                <a:latin typeface="Lato Light"/>
                <a:cs typeface="Lato Light"/>
              </a:rPr>
              <a:t>It was clear that not everyone was aware we had a plan.</a:t>
            </a:r>
          </a:p>
        </p:txBody>
      </p:sp>
    </p:spTree>
    <p:extLst>
      <p:ext uri="{BB962C8B-B14F-4D97-AF65-F5344CB8AC3E}">
        <p14:creationId xmlns:p14="http://schemas.microsoft.com/office/powerpoint/2010/main" val="32437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327444" y="3615888"/>
            <a:ext cx="7738056" cy="7738056"/>
            <a:chOff x="3170172" y="418973"/>
            <a:chExt cx="2668031" cy="2668031"/>
          </a:xfrm>
        </p:grpSpPr>
        <p:sp>
          <p:nvSpPr>
            <p:cNvPr id="36" name="Oval 35"/>
            <p:cNvSpPr/>
            <p:nvPr/>
          </p:nvSpPr>
          <p:spPr>
            <a:xfrm>
              <a:off x="3170172" y="418973"/>
              <a:ext cx="2668031" cy="266803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559919" y="761387"/>
              <a:ext cx="2169474" cy="2215738"/>
              <a:chOff x="3578894" y="1188309"/>
              <a:chExt cx="2357065" cy="2407330"/>
            </a:xfrm>
          </p:grpSpPr>
          <p:sp>
            <p:nvSpPr>
              <p:cNvPr id="42" name="Arc 41"/>
              <p:cNvSpPr/>
              <p:nvPr/>
            </p:nvSpPr>
            <p:spPr>
              <a:xfrm rot="7200000">
                <a:off x="3578894" y="1251915"/>
                <a:ext cx="2041163" cy="2041163"/>
              </a:xfrm>
              <a:prstGeom prst="arc">
                <a:avLst>
                  <a:gd name="adj1" fmla="val 13037108"/>
                  <a:gd name="adj2" fmla="val 20341672"/>
                </a:avLst>
              </a:prstGeom>
              <a:ln w="307975">
                <a:solidFill>
                  <a:schemeClr val="accent2"/>
                </a:solidFill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45" name="Arc 44"/>
              <p:cNvSpPr/>
              <p:nvPr/>
            </p:nvSpPr>
            <p:spPr>
              <a:xfrm>
                <a:off x="3578894" y="1251915"/>
                <a:ext cx="2041163" cy="2041163"/>
              </a:xfrm>
              <a:prstGeom prst="arc">
                <a:avLst>
                  <a:gd name="adj1" fmla="val 13124794"/>
                  <a:gd name="adj2" fmla="val 20775230"/>
                </a:avLst>
              </a:prstGeom>
              <a:ln w="307975">
                <a:solidFill>
                  <a:schemeClr val="accent1"/>
                </a:solidFill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46" name="Arc 45"/>
              <p:cNvSpPr/>
              <p:nvPr/>
            </p:nvSpPr>
            <p:spPr>
              <a:xfrm rot="14400000">
                <a:off x="3578894" y="1251915"/>
                <a:ext cx="2041163" cy="2041163"/>
              </a:xfrm>
              <a:prstGeom prst="arc">
                <a:avLst>
                  <a:gd name="adj1" fmla="val 13009644"/>
                  <a:gd name="adj2" fmla="val 20438234"/>
                </a:avLst>
              </a:prstGeom>
              <a:ln w="307975">
                <a:solidFill>
                  <a:schemeClr val="accent3"/>
                </a:solidFill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 rot="9936452">
                <a:off x="5181733" y="1772462"/>
                <a:ext cx="754226" cy="496035"/>
              </a:xfrm>
              <a:prstGeom prst="triangle">
                <a:avLst>
                  <a:gd name="adj" fmla="val 48198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2734381">
                <a:off x="3532432" y="1317404"/>
                <a:ext cx="754226" cy="496035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 rot="17179612">
                <a:off x="3959244" y="2970508"/>
                <a:ext cx="754226" cy="49603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</p:grpSp>
      </p:grpSp>
      <p:sp>
        <p:nvSpPr>
          <p:cNvPr id="50" name="Round Same Side Corner Rectangle 49"/>
          <p:cNvSpPr/>
          <p:nvPr/>
        </p:nvSpPr>
        <p:spPr>
          <a:xfrm rot="10800000" flipH="1">
            <a:off x="11603286" y="3619313"/>
            <a:ext cx="133039" cy="137078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Calibri Light"/>
            </a:endParaRPr>
          </a:p>
        </p:txBody>
      </p:sp>
      <p:sp>
        <p:nvSpPr>
          <p:cNvPr id="51" name="Round Same Side Corner Rectangle 50"/>
          <p:cNvSpPr/>
          <p:nvPr/>
        </p:nvSpPr>
        <p:spPr>
          <a:xfrm rot="10800000" flipH="1">
            <a:off x="11598915" y="5702753"/>
            <a:ext cx="133039" cy="137078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Calibri Light"/>
            </a:endParaRPr>
          </a:p>
        </p:txBody>
      </p:sp>
      <p:sp>
        <p:nvSpPr>
          <p:cNvPr id="52" name="Round Same Side Corner Rectangle 51"/>
          <p:cNvSpPr/>
          <p:nvPr/>
        </p:nvSpPr>
        <p:spPr>
          <a:xfrm rot="10800000" flipH="1">
            <a:off x="11603286" y="7596439"/>
            <a:ext cx="133039" cy="137078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Calibri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969327" y="4102467"/>
            <a:ext cx="991614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cs typeface="Lato Light"/>
              </a:rPr>
              <a:t>We needed to get better in all aspects of communication, collaboration, and organization. We had become over-reliant on key players and did not prepare others to take over when needed.</a:t>
            </a:r>
            <a:endParaRPr lang="en-US" sz="2500" dirty="0">
              <a:latin typeface="Lato Light"/>
              <a:ea typeface="Lato Light" charset="0"/>
              <a:cs typeface="Lato Ligh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969327" y="3432057"/>
            <a:ext cx="405098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>
                <a:latin typeface="Lato Light"/>
                <a:cs typeface="Lato Light"/>
              </a:rPr>
              <a:t>Face the hard truth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969327" y="6128896"/>
            <a:ext cx="99161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cs typeface="Lato Light"/>
              </a:rPr>
              <a:t>We needed to find ways to improve without relying on lessons learned from major events.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1969327" y="5458486"/>
            <a:ext cx="447346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>
                <a:cs typeface="Lato Light"/>
              </a:rPr>
              <a:t>Seek ways to improve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969327" y="8155326"/>
            <a:ext cx="991614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cs typeface="Lato Light"/>
              </a:rPr>
              <a:t>We need to build teams that understood the value of processes and consistency.  Processes needed to be useful.  Outcomes needed to be consistent.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1969327" y="7484916"/>
            <a:ext cx="594156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>
                <a:cs typeface="Lato Light"/>
              </a:rPr>
              <a:t>Focus on process and people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1598915" y="9446487"/>
            <a:ext cx="12778735" cy="1917659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0" name="Shape 188"/>
          <p:cNvSpPr/>
          <p:nvPr/>
        </p:nvSpPr>
        <p:spPr>
          <a:xfrm>
            <a:off x="11879476" y="9695442"/>
            <a:ext cx="10974174" cy="1350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8288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Result: We would design a test of our incident response plan that would challenge our weaknesses and expose gaps. We would incorporate lessons learned and seek to improve with every test.</a:t>
            </a: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48F85839-45C6-4D1A-AF27-FA211A5F21B8}"/>
              </a:ext>
            </a:extLst>
          </p:cNvPr>
          <p:cNvSpPr>
            <a:spLocks/>
          </p:cNvSpPr>
          <p:nvPr/>
        </p:nvSpPr>
        <p:spPr bwMode="auto">
          <a:xfrm>
            <a:off x="4907616" y="1058664"/>
            <a:ext cx="1456488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7600" dirty="0">
                <a:solidFill>
                  <a:schemeClr val="tx2"/>
                </a:solidFill>
                <a:latin typeface="Bebas Neue" charset="0"/>
                <a:ea typeface="ＭＳ Ｐゴシック" charset="0"/>
                <a:cs typeface="ＭＳ Ｐゴシック" charset="0"/>
                <a:sym typeface="Bebas Neue" charset="0"/>
              </a:rPr>
              <a:t>Embracing Continuous Improvement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2966E5-FD08-4809-AC4B-C9E945FE3E10}"/>
              </a:ext>
            </a:extLst>
          </p:cNvPr>
          <p:cNvGrpSpPr/>
          <p:nvPr/>
        </p:nvGrpSpPr>
        <p:grpSpPr>
          <a:xfrm>
            <a:off x="11792054" y="2291140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7" name="Oval 3">
              <a:extLst>
                <a:ext uri="{FF2B5EF4-FFF2-40B4-BE49-F238E27FC236}">
                  <a16:creationId xmlns:a16="http://schemas.microsoft.com/office/drawing/2014/main" id="{32B6E78C-BF5B-4559-9067-AC3C5FB1B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38" name="Oval 4">
              <a:extLst>
                <a:ext uri="{FF2B5EF4-FFF2-40B4-BE49-F238E27FC236}">
                  <a16:creationId xmlns:a16="http://schemas.microsoft.com/office/drawing/2014/main" id="{8E219F80-F325-4106-8622-053DDCC91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39" name="Oval 5">
              <a:extLst>
                <a:ext uri="{FF2B5EF4-FFF2-40B4-BE49-F238E27FC236}">
                  <a16:creationId xmlns:a16="http://schemas.microsoft.com/office/drawing/2014/main" id="{7B350645-F47D-4D48-BEE7-A9B1B10B6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17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/>
          <p:cNvSpPr/>
          <p:nvPr/>
        </p:nvSpPr>
        <p:spPr>
          <a:xfrm>
            <a:off x="10627020" y="6677568"/>
            <a:ext cx="4437437" cy="1458825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dirty="0">
                <a:ea typeface="Open Sans" panose="020B0606030504020204" pitchFamily="34" charset="0"/>
                <a:cs typeface="Roboto Light"/>
              </a:rPr>
              <a:t>We will grade exercise performance. Spend time on learning lessons.</a:t>
            </a:r>
            <a:endParaRPr lang="en-US" sz="2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0619106" y="5971644"/>
            <a:ext cx="3783077" cy="757672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ea typeface="Open Sans" panose="020B0606030504020204" pitchFamily="34" charset="0"/>
                <a:cs typeface="Roboto Regular"/>
              </a:rPr>
              <a:t>Assess the Exercise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17021240" y="6677568"/>
            <a:ext cx="4437437" cy="1018704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dirty="0">
                <a:ea typeface="Open Sans" panose="020B0606030504020204" pitchFamily="34" charset="0"/>
                <a:cs typeface="Open Sans" panose="020B0606030504020204" pitchFamily="34" charset="0"/>
              </a:rPr>
              <a:t>Consistency is valued.  Trust the process.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17013326" y="5971644"/>
            <a:ext cx="3625790" cy="757672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ea typeface="Open Sans" panose="020B0606030504020204" pitchFamily="34" charset="0"/>
                <a:cs typeface="Roboto Regular"/>
              </a:rPr>
              <a:t>Work the process 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4187954" y="6677568"/>
            <a:ext cx="4437437" cy="1458825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dirty="0">
                <a:ea typeface="Open Sans" panose="020B0606030504020204" pitchFamily="34" charset="0"/>
                <a:cs typeface="Open Sans" panose="020B0606030504020204" pitchFamily="34" charset="0"/>
              </a:rPr>
              <a:t>Need to create a safe place.  Set the tone that the test is designed to show gaps.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180040" y="5971644"/>
            <a:ext cx="2163018" cy="757672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ea typeface="Open Sans" panose="020B0606030504020204" pitchFamily="34" charset="0"/>
                <a:cs typeface="Roboto Regular"/>
              </a:rPr>
              <a:t>Find Gaps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10627020" y="8899876"/>
            <a:ext cx="4437437" cy="1018704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dirty="0">
                <a:ea typeface="Open Sans" panose="020B0606030504020204" pitchFamily="34" charset="0"/>
                <a:cs typeface="Roboto Light"/>
              </a:rPr>
              <a:t>Constantly look for ways to improve the table top exercises.</a:t>
            </a:r>
            <a:endParaRPr lang="en-US" sz="2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10619106" y="8193952"/>
            <a:ext cx="5188077" cy="757672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ea typeface="Open Sans" panose="020B0606030504020204" pitchFamily="34" charset="0"/>
                <a:cs typeface="Roboto Regular"/>
              </a:rPr>
              <a:t>Incorporate Improvements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17021240" y="8899876"/>
            <a:ext cx="4437437" cy="1458825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dirty="0">
                <a:ea typeface="Open Sans" panose="020B0606030504020204" pitchFamily="34" charset="0"/>
                <a:cs typeface="Open Sans" panose="020B0606030504020204" pitchFamily="34" charset="0"/>
              </a:rPr>
              <a:t>Exercises need to be engaging for participants.  Find value add activities to fill the gaps.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17013326" y="8193952"/>
            <a:ext cx="3855789" cy="757672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ea typeface="Open Sans" panose="020B0606030504020204" pitchFamily="34" charset="0"/>
                <a:cs typeface="Roboto Regular"/>
              </a:rPr>
              <a:t>Use the time wisely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4187954" y="8899876"/>
            <a:ext cx="4437437" cy="1458825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dirty="0">
                <a:ea typeface="Open Sans" panose="020B0606030504020204" pitchFamily="34" charset="0"/>
                <a:cs typeface="Roboto Light"/>
              </a:rPr>
              <a:t>Team members need to be ready to step in.  There is always a red herring.</a:t>
            </a:r>
            <a:endParaRPr lang="en-US" sz="2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4180040" y="8193952"/>
            <a:ext cx="4524241" cy="757672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ea typeface="Open Sans" panose="020B0606030504020204" pitchFamily="34" charset="0"/>
                <a:cs typeface="Roboto Regular"/>
              </a:rPr>
              <a:t>Expect the Unexpected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10627020" y="4640290"/>
            <a:ext cx="4437437" cy="1458825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dirty="0">
                <a:ea typeface="Open Sans" panose="020B0606030504020204" pitchFamily="34" charset="0"/>
                <a:cs typeface="Roboto Light"/>
              </a:rPr>
              <a:t>Units would be recruited to participate in planning and exercise management.</a:t>
            </a:r>
            <a:endParaRPr lang="en-US" sz="2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10619106" y="3934366"/>
            <a:ext cx="5022390" cy="757672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ea typeface="Open Sans" panose="020B0606030504020204" pitchFamily="34" charset="0"/>
                <a:cs typeface="Roboto Regular"/>
              </a:rPr>
              <a:t>Outside Unit Participation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17021240" y="4640290"/>
            <a:ext cx="4437437" cy="1458825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dirty="0">
                <a:ea typeface="Open Sans" panose="020B0606030504020204" pitchFamily="34" charset="0"/>
                <a:cs typeface="Open Sans" panose="020B0606030504020204" pitchFamily="34" charset="0"/>
              </a:rPr>
              <a:t>Exercises are designed and executed by different team members.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17013326" y="3934366"/>
            <a:ext cx="4424022" cy="757672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ea typeface="Open Sans" panose="020B0606030504020204" pitchFamily="34" charset="0"/>
                <a:cs typeface="Roboto Regular"/>
              </a:rPr>
              <a:t>Everyone helps design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4187954" y="4640290"/>
            <a:ext cx="4437437" cy="1458825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dirty="0">
                <a:ea typeface="Open Sans" panose="020B0606030504020204" pitchFamily="34" charset="0"/>
                <a:cs typeface="Open Sans" panose="020B0606030504020204" pitchFamily="34" charset="0"/>
              </a:rPr>
              <a:t>Table tops needed to be repeatable.  Exercises are scheduled months in advance.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180040" y="3934366"/>
            <a:ext cx="4418827" cy="757672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ea typeface="Open Sans" panose="020B0606030504020204" pitchFamily="34" charset="0"/>
                <a:cs typeface="Roboto Regular"/>
              </a:rPr>
              <a:t>Practice Makes Perfect</a:t>
            </a:r>
          </a:p>
        </p:txBody>
      </p:sp>
      <p:sp>
        <p:nvSpPr>
          <p:cNvPr id="52" name="AutoShape 7"/>
          <p:cNvSpPr>
            <a:spLocks noChangeAspect="1"/>
          </p:cNvSpPr>
          <p:nvPr/>
        </p:nvSpPr>
        <p:spPr bwMode="auto">
          <a:xfrm>
            <a:off x="3899726" y="4275944"/>
            <a:ext cx="273956" cy="27432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5600" dirty="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4" name="AutoShape 9"/>
          <p:cNvSpPr>
            <a:spLocks noChangeAspect="1"/>
          </p:cNvSpPr>
          <p:nvPr/>
        </p:nvSpPr>
        <p:spPr bwMode="auto">
          <a:xfrm>
            <a:off x="3899726" y="6314696"/>
            <a:ext cx="273956" cy="27432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5600" dirty="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5" name="AutoShape 10"/>
          <p:cNvSpPr>
            <a:spLocks noChangeAspect="1"/>
          </p:cNvSpPr>
          <p:nvPr/>
        </p:nvSpPr>
        <p:spPr bwMode="auto">
          <a:xfrm>
            <a:off x="3899726" y="8514117"/>
            <a:ext cx="273956" cy="27432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5600" dirty="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8" name="AutoShape 13"/>
          <p:cNvSpPr>
            <a:spLocks noChangeAspect="1"/>
          </p:cNvSpPr>
          <p:nvPr/>
        </p:nvSpPr>
        <p:spPr bwMode="auto">
          <a:xfrm>
            <a:off x="10315213" y="4275944"/>
            <a:ext cx="274250" cy="27432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5600" dirty="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9" name="AutoShape 14"/>
          <p:cNvSpPr>
            <a:spLocks noChangeAspect="1"/>
          </p:cNvSpPr>
          <p:nvPr/>
        </p:nvSpPr>
        <p:spPr bwMode="auto">
          <a:xfrm>
            <a:off x="10315213" y="6323690"/>
            <a:ext cx="274250" cy="27432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5600" dirty="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0" name="AutoShape 15"/>
          <p:cNvSpPr>
            <a:spLocks noChangeAspect="1"/>
          </p:cNvSpPr>
          <p:nvPr/>
        </p:nvSpPr>
        <p:spPr bwMode="auto">
          <a:xfrm>
            <a:off x="10315213" y="8520391"/>
            <a:ext cx="274250" cy="27432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5600" dirty="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4" name="AutoShape 19"/>
          <p:cNvSpPr>
            <a:spLocks noChangeAspect="1"/>
          </p:cNvSpPr>
          <p:nvPr/>
        </p:nvSpPr>
        <p:spPr bwMode="auto">
          <a:xfrm>
            <a:off x="16724577" y="4275944"/>
            <a:ext cx="273956" cy="27432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5600" dirty="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6" name="AutoShape 21"/>
          <p:cNvSpPr>
            <a:spLocks noChangeAspect="1"/>
          </p:cNvSpPr>
          <p:nvPr/>
        </p:nvSpPr>
        <p:spPr bwMode="auto">
          <a:xfrm>
            <a:off x="16724577" y="6340632"/>
            <a:ext cx="273956" cy="27432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5600" dirty="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7" name="AutoShape 22"/>
          <p:cNvSpPr>
            <a:spLocks noChangeAspect="1"/>
          </p:cNvSpPr>
          <p:nvPr/>
        </p:nvSpPr>
        <p:spPr bwMode="auto">
          <a:xfrm>
            <a:off x="16724577" y="8524942"/>
            <a:ext cx="273956" cy="27432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5600" dirty="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1" name="Rectangle 1">
            <a:extLst>
              <a:ext uri="{FF2B5EF4-FFF2-40B4-BE49-F238E27FC236}">
                <a16:creationId xmlns:a16="http://schemas.microsoft.com/office/drawing/2014/main" id="{6BC3C75D-E9F0-4E4C-9AE3-ED93F3A0C8F8}"/>
              </a:ext>
            </a:extLst>
          </p:cNvPr>
          <p:cNvSpPr>
            <a:spLocks/>
          </p:cNvSpPr>
          <p:nvPr/>
        </p:nvSpPr>
        <p:spPr bwMode="auto">
          <a:xfrm>
            <a:off x="9028518" y="1058664"/>
            <a:ext cx="632307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7600" dirty="0">
                <a:solidFill>
                  <a:schemeClr val="tx2"/>
                </a:solidFill>
                <a:latin typeface="Bebas Neue" charset="0"/>
                <a:ea typeface="ＭＳ Ｐゴシック" charset="0"/>
                <a:cs typeface="ＭＳ Ｐゴシック" charset="0"/>
                <a:sym typeface="Bebas Neue" charset="0"/>
              </a:rPr>
              <a:t>Exercise Criteria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4C58E25-E3C6-4C5E-B3E2-144A335E936E}"/>
              </a:ext>
            </a:extLst>
          </p:cNvPr>
          <p:cNvGrpSpPr/>
          <p:nvPr/>
        </p:nvGrpSpPr>
        <p:grpSpPr>
          <a:xfrm>
            <a:off x="11792054" y="2291140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57" name="Oval 3">
              <a:extLst>
                <a:ext uri="{FF2B5EF4-FFF2-40B4-BE49-F238E27FC236}">
                  <a16:creationId xmlns:a16="http://schemas.microsoft.com/office/drawing/2014/main" id="{35F6819F-427B-49EA-B5CC-B97D1CA4F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61" name="Oval 4">
              <a:extLst>
                <a:ext uri="{FF2B5EF4-FFF2-40B4-BE49-F238E27FC236}">
                  <a16:creationId xmlns:a16="http://schemas.microsoft.com/office/drawing/2014/main" id="{1B332AFB-0C5B-44F4-9E0D-B364C8598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  <p:sp>
          <p:nvSpPr>
            <p:cNvPr id="62" name="Oval 5">
              <a:extLst>
                <a:ext uri="{FF2B5EF4-FFF2-40B4-BE49-F238E27FC236}">
                  <a16:creationId xmlns:a16="http://schemas.microsoft.com/office/drawing/2014/main" id="{2060C3E8-0E9B-4175-AAEF-82C7015C5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41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917697" y="5875899"/>
            <a:ext cx="14558693" cy="255452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Bebas Neue"/>
                <a:cs typeface="Bebas Neue"/>
              </a:rPr>
              <a:t>What incident response scenario </a:t>
            </a:r>
          </a:p>
          <a:p>
            <a:pPr algn="ctr"/>
            <a:r>
              <a:rPr lang="en-US" sz="8000" b="1" dirty="0">
                <a:solidFill>
                  <a:schemeClr val="tx2"/>
                </a:solidFill>
                <a:latin typeface="Bebas Neue"/>
                <a:cs typeface="Bebas Neue"/>
              </a:rPr>
              <a:t>keeps you up at night?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31FC52-2833-4898-9BD9-F3719D9168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23" y="0"/>
            <a:ext cx="11767804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AAA237-367C-455F-95D5-39042BCAEC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23" y="0"/>
            <a:ext cx="11767804" cy="13716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325411" y="5875899"/>
            <a:ext cx="9743208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Bebas Neue"/>
                <a:cs typeface="Bebas Neue"/>
              </a:rPr>
              <a:t>Penn State’s Approach</a:t>
            </a:r>
            <a:endParaRPr lang="id-ID" sz="8000" b="1" dirty="0">
              <a:solidFill>
                <a:schemeClr val="tx2"/>
              </a:solidFill>
              <a:latin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60704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Default Theme">
  <a:themeElements>
    <a:clrScheme name="Jetfabrik - Corporate Color 2 - Light">
      <a:dk1>
        <a:srgbClr val="1C2835"/>
      </a:dk1>
      <a:lt1>
        <a:sysClr val="window" lastClr="FFFFFF"/>
      </a:lt1>
      <a:dk2>
        <a:srgbClr val="1C2835"/>
      </a:dk2>
      <a:lt2>
        <a:srgbClr val="F6F7FA"/>
      </a:lt2>
      <a:accent1>
        <a:srgbClr val="165AB6"/>
      </a:accent1>
      <a:accent2>
        <a:srgbClr val="1B8BCD"/>
      </a:accent2>
      <a:accent3>
        <a:srgbClr val="27C7CF"/>
      </a:accent3>
      <a:accent4>
        <a:srgbClr val="27C78A"/>
      </a:accent4>
      <a:accent5>
        <a:srgbClr val="70C456"/>
      </a:accent5>
      <a:accent6>
        <a:srgbClr val="CAC9D0"/>
      </a:accent6>
      <a:hlink>
        <a:srgbClr val="216BA9"/>
      </a:hlink>
      <a:folHlink>
        <a:srgbClr val="1FB18A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IS - 16x9 - Main Color - Light.pptx" id="{8D94A130-C6E2-4AE2-A52C-72A1FC5D238A}" vid="{FF7E2DC6-5D4C-4813-BB1E-DD7C79F1D7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OIS - 16x9 - Main Color - Light</Template>
  <TotalTime>0</TotalTime>
  <Words>910</Words>
  <Application>Microsoft Office PowerPoint</Application>
  <PresentationFormat>Custom</PresentationFormat>
  <Paragraphs>130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Bebas Neue</vt:lpstr>
      <vt:lpstr>Calibri Light</vt:lpstr>
      <vt:lpstr>Gill Sans</vt:lpstr>
      <vt:lpstr>Lato</vt:lpstr>
      <vt:lpstr>Lato Light</vt:lpstr>
      <vt:lpstr>Open Sans</vt:lpstr>
      <vt:lpstr>Roboto Light</vt:lpstr>
      <vt:lpstr>Roboto Regular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2019-05-12T21:19:37Z</dcterms:created>
  <dcterms:modified xsi:type="dcterms:W3CDTF">2019-05-13T14:16:16Z</dcterms:modified>
  <cp:category/>
</cp:coreProperties>
</file>