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9" r:id="rId2"/>
    <p:sldId id="301" r:id="rId3"/>
    <p:sldId id="261" r:id="rId4"/>
    <p:sldId id="276" r:id="rId5"/>
    <p:sldId id="263" r:id="rId6"/>
    <p:sldId id="266" r:id="rId7"/>
    <p:sldId id="270" r:id="rId8"/>
    <p:sldId id="298" r:id="rId9"/>
    <p:sldId id="271" r:id="rId10"/>
    <p:sldId id="302" r:id="rId11"/>
    <p:sldId id="303" r:id="rId12"/>
    <p:sldId id="304" r:id="rId13"/>
    <p:sldId id="305" r:id="rId14"/>
    <p:sldId id="267" r:id="rId15"/>
    <p:sldId id="265" r:id="rId16"/>
    <p:sldId id="273" r:id="rId17"/>
    <p:sldId id="269" r:id="rId18"/>
    <p:sldId id="280" r:id="rId19"/>
    <p:sldId id="277" r:id="rId20"/>
    <p:sldId id="272" r:id="rId21"/>
    <p:sldId id="306" r:id="rId22"/>
    <p:sldId id="307" r:id="rId23"/>
    <p:sldId id="308" r:id="rId24"/>
    <p:sldId id="309" r:id="rId25"/>
    <p:sldId id="275" r:id="rId26"/>
    <p:sldId id="293" r:id="rId27"/>
    <p:sldId id="294" r:id="rId28"/>
    <p:sldId id="295" r:id="rId29"/>
    <p:sldId id="299" r:id="rId30"/>
    <p:sldId id="296" r:id="rId31"/>
    <p:sldId id="297" r:id="rId32"/>
    <p:sldId id="281" r:id="rId33"/>
    <p:sldId id="274" r:id="rId34"/>
    <p:sldId id="262" r:id="rId35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6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7731"/>
    <a:srgbClr val="B22F39"/>
    <a:srgbClr val="D2D3D5"/>
    <a:srgbClr val="004D66"/>
    <a:srgbClr val="003B71"/>
    <a:srgbClr val="2C5159"/>
    <a:srgbClr val="524F4F"/>
    <a:srgbClr val="2B7A9F"/>
    <a:srgbClr val="B70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7" autoAdjust="0"/>
    <p:restoredTop sz="83489" autoAdjust="0"/>
  </p:normalViewPr>
  <p:slideViewPr>
    <p:cSldViewPr snapToGrid="0" snapToObjects="1">
      <p:cViewPr varScale="1">
        <p:scale>
          <a:sx n="122" d="100"/>
          <a:sy n="122" d="100"/>
        </p:scale>
        <p:origin x="1320" y="192"/>
      </p:cViewPr>
      <p:guideLst>
        <p:guide orient="horz" pos="2160"/>
        <p:guide pos="2856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89D522-62B5-41C2-BFA8-299781B44391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8CDC15F-D038-4190-A80B-8432586BE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64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125680C-C8D5-46BB-9B34-EFBC640F0B8D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47B29C7-399B-4BFF-AE3C-3A186934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81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26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06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95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29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14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38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98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36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11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33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01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83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98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07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20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287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46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12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39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94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79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34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36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37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17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4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/>
          </p:nvPr>
        </p:nvSpPr>
        <p:spPr>
          <a:xfrm>
            <a:off x="376990" y="1713850"/>
            <a:ext cx="8442455" cy="998621"/>
          </a:xfrm>
          <a:prstGeom prst="rect">
            <a:avLst/>
          </a:prstGeom>
        </p:spPr>
        <p:txBody>
          <a:bodyPr vert="horz" anchor="ctr"/>
          <a:lstStyle>
            <a:lvl1pPr algn="ctr">
              <a:defRPr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047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5758" y="187248"/>
            <a:ext cx="6369799" cy="2457097"/>
          </a:xfrm>
          <a:prstGeom prst="rect">
            <a:avLst/>
          </a:prstGeom>
        </p:spPr>
        <p:txBody>
          <a:bodyPr vert="horz" anchor="ctr"/>
          <a:lstStyle>
            <a:lvl1pPr algn="l">
              <a:defRPr baseline="0">
                <a:ln>
                  <a:noFill/>
                </a:ln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9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67792" y="1213510"/>
            <a:ext cx="6689559" cy="3080084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indent="-28575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7791" y="212286"/>
            <a:ext cx="6689560" cy="860258"/>
          </a:xfrm>
          <a:prstGeom prst="rect">
            <a:avLst/>
          </a:prstGeom>
        </p:spPr>
        <p:txBody>
          <a:bodyPr vert="horz"/>
          <a:lstStyle>
            <a:lvl1pPr algn="l">
              <a:defRPr sz="4000" baseline="0">
                <a:solidFill>
                  <a:srgbClr val="003B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1359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68005" y="1238224"/>
            <a:ext cx="8157411" cy="3080084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indent="-28575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68005" y="236999"/>
            <a:ext cx="8157412" cy="860258"/>
          </a:xfrm>
          <a:prstGeom prst="rect">
            <a:avLst/>
          </a:prstGeom>
        </p:spPr>
        <p:txBody>
          <a:bodyPr vert="horz"/>
          <a:lstStyle>
            <a:lvl1pPr algn="l">
              <a:defRPr sz="4000" baseline="0">
                <a:solidFill>
                  <a:srgbClr val="003B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671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84266" y="1122893"/>
            <a:ext cx="8778502" cy="3391442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indent="-28575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84266" y="171096"/>
            <a:ext cx="8778502" cy="860258"/>
          </a:xfrm>
          <a:prstGeom prst="rect">
            <a:avLst/>
          </a:prstGeom>
        </p:spPr>
        <p:txBody>
          <a:bodyPr vert="horz"/>
          <a:lstStyle>
            <a:lvl1pPr algn="l">
              <a:defRPr sz="4000" baseline="0">
                <a:solidFill>
                  <a:srgbClr val="003B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512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6A79-47E9-4B4E-937E-DE2CBFDEB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B1914-CC9F-024B-A5A6-20044D7BE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285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78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  <p:sldLayoutId id="2147483654" r:id="rId5"/>
    <p:sldLayoutId id="2147483655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hyperlink" Target="https://commons.wikimedia.org/wiki/File:Lake_Michigan_at_Chicago_(9691411481).jpg" TargetMode="Externa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Lake_Michigan_at_Chicago_(9691411481).jp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Lake_Michigan_at_Chicago_(9691411481)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le:Lake Michigan at Chicago (9691411481).jpg - Wikimedia ...">
            <a:extLst>
              <a:ext uri="{FF2B5EF4-FFF2-40B4-BE49-F238E27FC236}">
                <a16:creationId xmlns:a16="http://schemas.microsoft.com/office/drawing/2014/main" id="{B5B4A638-14C2-AB4A-AA25-660C254B6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2922" r="10561" b="-893"/>
          <a:stretch/>
        </p:blipFill>
        <p:spPr>
          <a:xfrm>
            <a:off x="-1" y="0"/>
            <a:ext cx="9144001" cy="52120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79625B-9039-3041-BF4B-929865499BE5}"/>
              </a:ext>
            </a:extLst>
          </p:cNvPr>
          <p:cNvSpPr/>
          <p:nvPr/>
        </p:nvSpPr>
        <p:spPr>
          <a:xfrm>
            <a:off x="0" y="-42438"/>
            <a:ext cx="5097517" cy="5212080"/>
          </a:xfrm>
          <a:prstGeom prst="rect">
            <a:avLst/>
          </a:prstGeom>
          <a:gradFill flip="none" rotWithShape="1">
            <a:gsLst>
              <a:gs pos="27000">
                <a:srgbClr val="D2D3D5"/>
              </a:gs>
              <a:gs pos="64000">
                <a:srgbClr val="F4F4F5">
                  <a:alpha val="80000"/>
                  <a:lumMod val="94000"/>
                </a:srgbClr>
              </a:gs>
              <a:gs pos="47000">
                <a:srgbClr val="E9E9EA">
                  <a:alpha val="90000"/>
                </a:srgbClr>
              </a:gs>
              <a:gs pos="100000">
                <a:srgbClr val="D2D3D5">
                  <a:alpha val="0"/>
                  <a:lumMod val="10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6B9C852-9D08-A04B-8CE6-A2BCDE7CA270}"/>
              </a:ext>
            </a:extLst>
          </p:cNvPr>
          <p:cNvSpPr txBox="1">
            <a:spLocks/>
          </p:cNvSpPr>
          <p:nvPr/>
        </p:nvSpPr>
        <p:spPr>
          <a:xfrm>
            <a:off x="164228" y="155718"/>
            <a:ext cx="4008380" cy="1946351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rgbClr val="003B7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Bringing a </a:t>
            </a:r>
          </a:p>
          <a:p>
            <a:r>
              <a:rPr lang="en-US" dirty="0"/>
              <a:t>Security Data </a:t>
            </a:r>
          </a:p>
          <a:p>
            <a:r>
              <a:rPr lang="en-US" dirty="0"/>
              <a:t>Lake into 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A4990-1416-9C4B-B6C2-F295166EF90B}"/>
              </a:ext>
            </a:extLst>
          </p:cNvPr>
          <p:cNvSpPr txBox="1"/>
          <p:nvPr/>
        </p:nvSpPr>
        <p:spPr>
          <a:xfrm>
            <a:off x="164228" y="2222846"/>
            <a:ext cx="221111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Philip </a:t>
            </a:r>
            <a:r>
              <a:rPr lang="en-US" sz="2200" dirty="0" err="1"/>
              <a:t>Kobezak</a:t>
            </a:r>
            <a:endParaRPr lang="en-US" sz="2200" dirty="0"/>
          </a:p>
          <a:p>
            <a:r>
              <a:rPr lang="en-US" sz="2200" dirty="0"/>
              <a:t>Randy </a:t>
            </a:r>
            <a:r>
              <a:rPr lang="en-US" sz="2200" dirty="0" err="1"/>
              <a:t>Marchany</a:t>
            </a:r>
            <a:endParaRPr lang="en-US" sz="2200" dirty="0"/>
          </a:p>
          <a:p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5D98FAE-5EF3-6B46-AE0C-04F2F5FC3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2187" y="3139989"/>
            <a:ext cx="2211110" cy="676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F3E94-672B-DC46-AE59-C0EAC2A1505F}"/>
              </a:ext>
            </a:extLst>
          </p:cNvPr>
          <p:cNvSpPr txBox="1"/>
          <p:nvPr/>
        </p:nvSpPr>
        <p:spPr>
          <a:xfrm>
            <a:off x="5833244" y="4904057"/>
            <a:ext cx="3510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Lake Michigan at Chicago by Roman </a:t>
            </a:r>
            <a:r>
              <a:rPr lang="en-US" sz="900" dirty="0" err="1"/>
              <a:t>Boed</a:t>
            </a:r>
            <a:r>
              <a:rPr lang="en-US" sz="900" dirty="0"/>
              <a:t> is licensed under </a:t>
            </a:r>
            <a:r>
              <a:rPr lang="en-US" sz="900" dirty="0">
                <a:hlinkClick r:id="rId7" tooltip="https://creativecommons.org/licenses/by-sa/3.0/"/>
              </a:rPr>
              <a:t>CC BY-SA</a:t>
            </a:r>
            <a:endParaRPr lang="en-US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443DC9-3516-924A-9D55-193914580330}"/>
              </a:ext>
            </a:extLst>
          </p:cNvPr>
          <p:cNvSpPr txBox="1"/>
          <p:nvPr/>
        </p:nvSpPr>
        <p:spPr>
          <a:xfrm>
            <a:off x="1418948" y="4341207"/>
            <a:ext cx="2953355" cy="55880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200" dirty="0"/>
              <a:t>Security Professionals</a:t>
            </a:r>
          </a:p>
          <a:p>
            <a:r>
              <a:rPr lang="en-US" sz="2200" dirty="0"/>
              <a:t>Conference 2019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DE623B-AC2D-364F-8920-EB9944F4C8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3" t="9560" r="3817" b="11477"/>
          <a:stretch/>
        </p:blipFill>
        <p:spPr>
          <a:xfrm>
            <a:off x="287389" y="4341207"/>
            <a:ext cx="1047750" cy="240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40A54-7C33-3747-BB99-0061DF8CCB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512" y="4632061"/>
            <a:ext cx="135255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6"/>
    </mc:Choice>
    <mc:Fallback xmlns="">
      <p:transition spd="slow" advTm="2240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0E9842-2409-4947-847A-5211454098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E60A92-D0CA-CF42-AB85-ECF6515D5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1CA12-ABC2-6143-8890-36768E7CE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59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0BEB83-9BF3-314D-B188-9A771444B7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2FF7B4-4478-DC46-BC3E-31920FDB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CDE36-B2BA-B948-941F-40679A46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14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778EC3-243B-6944-BD4A-0A86C3019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9E8492-C2C0-3843-94FC-A13E2F46D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AD998-C256-1D49-A312-5FF144E3C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03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7C8835-0295-C748-B9E6-DDEDBAA264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69B2F7-25E3-1D46-A834-21A628247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E9116-34DC-2F49-90E7-10A9E5410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09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1ABFB2-EEB1-234F-B928-04812BBC7D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Big initiative in 2015: Log Archiving and Analysis</a:t>
            </a:r>
          </a:p>
          <a:p>
            <a:pPr lvl="1"/>
            <a:r>
              <a:rPr lang="en-US" dirty="0"/>
              <a:t>Supports central IT, distributed IT, compliance efforts</a:t>
            </a:r>
          </a:p>
          <a:p>
            <a:pPr lvl="1"/>
            <a:r>
              <a:rPr lang="en-US" dirty="0"/>
              <a:t>Deployed ELK + Kafka for several thousand sources</a:t>
            </a:r>
          </a:p>
          <a:p>
            <a:pPr lvl="1"/>
            <a:r>
              <a:rPr lang="en-US" dirty="0"/>
              <a:t>Supports SOC and IT service operations</a:t>
            </a:r>
          </a:p>
          <a:p>
            <a:pPr lvl="1"/>
            <a:r>
              <a:rPr lang="en-US" dirty="0"/>
              <a:t>More than 100 people with access</a:t>
            </a:r>
          </a:p>
          <a:p>
            <a:pPr lvl="1"/>
            <a:r>
              <a:rPr lang="en-US" dirty="0"/>
              <a:t>Successful but need more tools and better data access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3DA4C7-7347-6443-9083-5DA893B76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Virginia Tech Approach</a:t>
            </a:r>
          </a:p>
        </p:txBody>
      </p:sp>
    </p:spTree>
    <p:extLst>
      <p:ext uri="{BB962C8B-B14F-4D97-AF65-F5344CB8AC3E}">
        <p14:creationId xmlns:p14="http://schemas.microsoft.com/office/powerpoint/2010/main" val="901307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3846F7-428B-7942-B5D2-14D7E70B0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Virginia Tech Approach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D925B2-1856-DC4E-A69D-AAEBDF099FCC}"/>
              </a:ext>
            </a:extLst>
          </p:cNvPr>
          <p:cNvSpPr/>
          <p:nvPr/>
        </p:nvSpPr>
        <p:spPr>
          <a:xfrm>
            <a:off x="295814" y="1418406"/>
            <a:ext cx="3668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Evolution of log analysis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4A733E-1B23-CD49-9086-3A127035F057}"/>
              </a:ext>
            </a:extLst>
          </p:cNvPr>
          <p:cNvSpPr/>
          <p:nvPr/>
        </p:nvSpPr>
        <p:spPr>
          <a:xfrm>
            <a:off x="5614121" y="2194694"/>
            <a:ext cx="1385192" cy="13803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Scalable &amp; Flexible</a:t>
            </a:r>
          </a:p>
          <a:p>
            <a:pPr algn="ctr"/>
            <a:r>
              <a:rPr lang="en-US" dirty="0"/>
              <a:t>(Splunk, ELK)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603BE-55FD-C147-9BF1-91AA4411A497}"/>
              </a:ext>
            </a:extLst>
          </p:cNvPr>
          <p:cNvSpPr/>
          <p:nvPr/>
        </p:nvSpPr>
        <p:spPr>
          <a:xfrm>
            <a:off x="7370256" y="2194694"/>
            <a:ext cx="1385192" cy="13803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Security</a:t>
            </a:r>
          </a:p>
          <a:p>
            <a:pPr algn="ctr"/>
            <a:r>
              <a:rPr lang="en-US" dirty="0"/>
              <a:t>Data Lake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4E62B6-855F-9E40-8103-0DE5601886C9}"/>
              </a:ext>
            </a:extLst>
          </p:cNvPr>
          <p:cNvSpPr/>
          <p:nvPr/>
        </p:nvSpPr>
        <p:spPr>
          <a:xfrm>
            <a:off x="3857988" y="2194694"/>
            <a:ext cx="1385192" cy="13803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SIEM</a:t>
            </a:r>
          </a:p>
          <a:p>
            <a:pPr algn="ctr"/>
            <a:r>
              <a:rPr lang="en-US" dirty="0"/>
              <a:t>(RDBMS)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7B2F46-D624-CE4E-BE77-1541B208D6BC}"/>
              </a:ext>
            </a:extLst>
          </p:cNvPr>
          <p:cNvSpPr/>
          <p:nvPr/>
        </p:nvSpPr>
        <p:spPr>
          <a:xfrm>
            <a:off x="2101855" y="2194694"/>
            <a:ext cx="1385192" cy="13803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Centralized</a:t>
            </a:r>
          </a:p>
          <a:p>
            <a:pPr algn="ctr"/>
            <a:r>
              <a:rPr lang="en-US" dirty="0"/>
              <a:t>(Syslog)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BB2413-85C1-4B45-9B0A-6A0D9864C901}"/>
              </a:ext>
            </a:extLst>
          </p:cNvPr>
          <p:cNvSpPr/>
          <p:nvPr/>
        </p:nvSpPr>
        <p:spPr>
          <a:xfrm>
            <a:off x="345722" y="2194694"/>
            <a:ext cx="1385192" cy="13803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Local Files </a:t>
            </a:r>
          </a:p>
          <a:p>
            <a:pPr algn="ctr"/>
            <a:r>
              <a:rPr lang="en-US" dirty="0"/>
              <a:t>&amp; Review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E6812C5-E084-4C4F-A3A8-F823669895A6}"/>
              </a:ext>
            </a:extLst>
          </p:cNvPr>
          <p:cNvSpPr/>
          <p:nvPr/>
        </p:nvSpPr>
        <p:spPr>
          <a:xfrm>
            <a:off x="1763984" y="2727372"/>
            <a:ext cx="304800" cy="314960"/>
          </a:xfrm>
          <a:prstGeom prst="rightArrow">
            <a:avLst/>
          </a:prstGeom>
          <a:gradFill>
            <a:gsLst>
              <a:gs pos="0">
                <a:srgbClr val="B22F39"/>
              </a:gs>
              <a:gs pos="100000">
                <a:srgbClr val="B22F39">
                  <a:lumMod val="68000"/>
                  <a:lumOff val="32000"/>
                </a:srgb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2D5C4CC6-53A0-5445-BEA7-C1BB03CCF8D6}"/>
              </a:ext>
            </a:extLst>
          </p:cNvPr>
          <p:cNvSpPr/>
          <p:nvPr/>
        </p:nvSpPr>
        <p:spPr>
          <a:xfrm>
            <a:off x="3520117" y="2727372"/>
            <a:ext cx="304800" cy="314960"/>
          </a:xfrm>
          <a:prstGeom prst="rightArrow">
            <a:avLst/>
          </a:prstGeom>
          <a:gradFill>
            <a:gsLst>
              <a:gs pos="0">
                <a:srgbClr val="B22F39"/>
              </a:gs>
              <a:gs pos="100000">
                <a:srgbClr val="B22F39">
                  <a:lumMod val="68000"/>
                  <a:lumOff val="32000"/>
                </a:srgb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F1E7B6C3-A40E-514F-A2C4-A14CB23E8FFF}"/>
              </a:ext>
            </a:extLst>
          </p:cNvPr>
          <p:cNvSpPr/>
          <p:nvPr/>
        </p:nvSpPr>
        <p:spPr>
          <a:xfrm>
            <a:off x="5276250" y="2727372"/>
            <a:ext cx="304800" cy="314960"/>
          </a:xfrm>
          <a:prstGeom prst="rightArrow">
            <a:avLst/>
          </a:prstGeom>
          <a:gradFill>
            <a:gsLst>
              <a:gs pos="0">
                <a:srgbClr val="B22F39"/>
              </a:gs>
              <a:gs pos="100000">
                <a:srgbClr val="B22F39">
                  <a:lumMod val="68000"/>
                  <a:lumOff val="32000"/>
                </a:srgb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24166FB0-D727-DF48-89AE-67E0B15296F9}"/>
              </a:ext>
            </a:extLst>
          </p:cNvPr>
          <p:cNvSpPr/>
          <p:nvPr/>
        </p:nvSpPr>
        <p:spPr>
          <a:xfrm>
            <a:off x="7035195" y="2727372"/>
            <a:ext cx="304800" cy="314960"/>
          </a:xfrm>
          <a:prstGeom prst="rightArrow">
            <a:avLst/>
          </a:prstGeom>
          <a:gradFill>
            <a:gsLst>
              <a:gs pos="0">
                <a:srgbClr val="B22F39"/>
              </a:gs>
              <a:gs pos="100000">
                <a:srgbClr val="B22F39">
                  <a:lumMod val="68000"/>
                  <a:lumOff val="32000"/>
                </a:srgb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53"/>
    </mc:Choice>
    <mc:Fallback xmlns="">
      <p:transition spd="slow" advTm="22235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11912-A587-3040-81F9-83A540F56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PaaS (AWS S3, Kinesis, Lambda, Glue, Athena)</a:t>
            </a:r>
          </a:p>
          <a:p>
            <a:pPr lvl="1"/>
            <a:r>
              <a:rPr lang="en-US" dirty="0"/>
              <a:t>Serverless allows minimal operational overhead</a:t>
            </a:r>
          </a:p>
          <a:p>
            <a:pPr lvl="1"/>
            <a:r>
              <a:rPr lang="en-US" dirty="0"/>
              <a:t>Mirror Data Lake pilot and eventually merge </a:t>
            </a:r>
          </a:p>
          <a:p>
            <a:r>
              <a:rPr lang="en-US" dirty="0"/>
              <a:t>On-</a:t>
            </a:r>
            <a:r>
              <a:rPr lang="en-US" dirty="0" err="1"/>
              <a:t>prem</a:t>
            </a:r>
            <a:r>
              <a:rPr lang="en-US" dirty="0"/>
              <a:t> and cloud originating logs</a:t>
            </a:r>
          </a:p>
          <a:p>
            <a:pPr lvl="1"/>
            <a:r>
              <a:rPr lang="en-US" dirty="0"/>
              <a:t>Stream both to AWS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41EC63-0249-2147-B525-5B90181CA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Virginia Tech Approach</a:t>
            </a:r>
          </a:p>
        </p:txBody>
      </p:sp>
    </p:spTree>
    <p:extLst>
      <p:ext uri="{BB962C8B-B14F-4D97-AF65-F5344CB8AC3E}">
        <p14:creationId xmlns:p14="http://schemas.microsoft.com/office/powerpoint/2010/main" val="41501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03"/>
    </mc:Choice>
    <mc:Fallback xmlns="">
      <p:transition spd="slow" advTm="14730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h4.googleusercontent.com/r-C2kZrbWqJbjiykphLAy6EruCz1Odp15SGOi_S1c4Wbe0cPyPK_uVfIvYPvlplAtjGUgsknhue6k7vrSc6KvtFssxUBkdVUOC8PbrCTbgiDPMKNtvlmVjqCtaoZEbPsoP7FQkRD">
            <a:extLst>
              <a:ext uri="{FF2B5EF4-FFF2-40B4-BE49-F238E27FC236}">
                <a16:creationId xmlns:a16="http://schemas.microsoft.com/office/drawing/2014/main" id="{E1037C7F-F443-6740-8F72-F050C4A0B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58"/>
          <a:stretch/>
        </p:blipFill>
        <p:spPr bwMode="auto">
          <a:xfrm>
            <a:off x="178676" y="94592"/>
            <a:ext cx="8786648" cy="476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90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3"/>
    </mc:Choice>
    <mc:Fallback xmlns="">
      <p:transition spd="slow" advTm="2564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7B1C30-777E-314F-A329-1D0191FC7B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Privacy considerations and research</a:t>
            </a:r>
          </a:p>
          <a:p>
            <a:pPr lvl="1"/>
            <a:r>
              <a:rPr lang="en-US" dirty="0"/>
              <a:t>University and ITSL students</a:t>
            </a:r>
          </a:p>
          <a:p>
            <a:pPr lvl="1"/>
            <a:r>
              <a:rPr lang="en-US" dirty="0"/>
              <a:t>Operational research</a:t>
            </a:r>
          </a:p>
          <a:p>
            <a:pPr lvl="1"/>
            <a:r>
              <a:rPr lang="en-US" dirty="0"/>
              <a:t>De-identification of events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8AD7A0-D440-A84B-9BA1-46CAE2F92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Virginia Tech Approach</a:t>
            </a:r>
          </a:p>
        </p:txBody>
      </p:sp>
    </p:spTree>
    <p:extLst>
      <p:ext uri="{BB962C8B-B14F-4D97-AF65-F5344CB8AC3E}">
        <p14:creationId xmlns:p14="http://schemas.microsoft.com/office/powerpoint/2010/main" val="27652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88"/>
    </mc:Choice>
    <mc:Fallback xmlns="">
      <p:transition spd="slow" advTm="10968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64E81D9-27C2-F744-A39E-A4F4567F9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2879" y="443570"/>
            <a:ext cx="7183134" cy="40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"/>
    </mc:Choice>
    <mc:Fallback xmlns="">
      <p:transition spd="slow" advTm="142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le:Lake Michigan at Chicago (9691411481).jpg - Wikimedia ...">
            <a:extLst>
              <a:ext uri="{FF2B5EF4-FFF2-40B4-BE49-F238E27FC236}">
                <a16:creationId xmlns:a16="http://schemas.microsoft.com/office/drawing/2014/main" id="{E577F955-2D16-9F4E-8223-D856E2D26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2950" r="10561" b="-2119"/>
          <a:stretch/>
        </p:blipFill>
        <p:spPr>
          <a:xfrm>
            <a:off x="0" y="0"/>
            <a:ext cx="9144001" cy="53035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225949-0940-0547-85C0-F073C2000C79}"/>
              </a:ext>
            </a:extLst>
          </p:cNvPr>
          <p:cNvSpPr/>
          <p:nvPr/>
        </p:nvSpPr>
        <p:spPr>
          <a:xfrm>
            <a:off x="0" y="-42438"/>
            <a:ext cx="5097517" cy="5212080"/>
          </a:xfrm>
          <a:prstGeom prst="rect">
            <a:avLst/>
          </a:prstGeom>
          <a:gradFill flip="none" rotWithShape="1">
            <a:gsLst>
              <a:gs pos="27000">
                <a:srgbClr val="D2D3D5"/>
              </a:gs>
              <a:gs pos="64000">
                <a:srgbClr val="F4F4F5">
                  <a:alpha val="80000"/>
                  <a:lumMod val="94000"/>
                </a:srgbClr>
              </a:gs>
              <a:gs pos="47000">
                <a:srgbClr val="E9E9EA">
                  <a:alpha val="90000"/>
                </a:srgbClr>
              </a:gs>
              <a:gs pos="100000">
                <a:srgbClr val="D2D3D5">
                  <a:alpha val="0"/>
                  <a:lumMod val="10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0FB3AB-CE8E-8E49-B6A8-CC97C579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141A5D-26A4-3C4D-9703-F0E6BF1643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4266" y="1555531"/>
            <a:ext cx="8778502" cy="2617076"/>
          </a:xfrm>
          <a:effectLst/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Enable Research, </a:t>
            </a:r>
          </a:p>
          <a:p>
            <a:pPr marL="0" indent="0">
              <a:buNone/>
            </a:pPr>
            <a:r>
              <a:rPr lang="en-US" sz="4400" dirty="0"/>
              <a:t>Responsibly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FF39D3-9EA8-9D48-9CF5-25E911A3451D}"/>
              </a:ext>
            </a:extLst>
          </p:cNvPr>
          <p:cNvSpPr txBox="1"/>
          <p:nvPr/>
        </p:nvSpPr>
        <p:spPr>
          <a:xfrm>
            <a:off x="5822731" y="4926352"/>
            <a:ext cx="3510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Lake Michigan at Chicago by Roman </a:t>
            </a:r>
            <a:r>
              <a:rPr lang="en-US" sz="900" dirty="0" err="1"/>
              <a:t>Boed</a:t>
            </a:r>
            <a:r>
              <a:rPr lang="en-US" sz="900" dirty="0"/>
              <a:t>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9EF98-8DCA-8A43-B391-652E070309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3" t="9560" r="3817" b="11477"/>
          <a:stretch/>
        </p:blipFill>
        <p:spPr>
          <a:xfrm>
            <a:off x="7814107" y="4665670"/>
            <a:ext cx="1047750" cy="240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7175A6-6762-1440-AB92-05E427971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12" y="4632061"/>
            <a:ext cx="135255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3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36"/>
    </mc:Choice>
    <mc:Fallback xmlns="">
      <p:transition spd="slow" advTm="3723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DCB24C-195D-A347-9E8F-930764E17C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PollEv.com</a:t>
            </a:r>
            <a:r>
              <a:rPr lang="en-US" dirty="0"/>
              <a:t>/philipk241</a:t>
            </a:r>
          </a:p>
          <a:p>
            <a:r>
              <a:rPr lang="en-US" dirty="0"/>
              <a:t>We have four questions, we’ll ask one at a time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2439B0-BBE7-4E41-80A7-DA573086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#2: Security Data Analysis</a:t>
            </a:r>
          </a:p>
        </p:txBody>
      </p:sp>
    </p:spTree>
    <p:extLst>
      <p:ext uri="{BB962C8B-B14F-4D97-AF65-F5344CB8AC3E}">
        <p14:creationId xmlns:p14="http://schemas.microsoft.com/office/powerpoint/2010/main" val="23019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"/>
    </mc:Choice>
    <mc:Fallback xmlns="">
      <p:transition spd="slow" advTm="118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006C38-816D-0045-9A35-B41E2900A9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23410D-4137-184D-A767-E71968B4D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9E0C3-B777-534C-8E51-AA02EAEB9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41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7807A1-BCCF-394C-91F3-823FD8FC4F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FF2F5E-45EE-F948-8119-268138348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4F822C-3A7F-A044-A8A8-B4DC8F721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23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AAC9E3-7503-774F-9CC4-544576F79E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635AFF-A3A0-5447-AE6B-07738D112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0AC48A-9331-4C46-AD23-4B1BF21F8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60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78B9FE-C4AC-154B-84C6-C89D756FC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BA6CB0-38F1-0E47-AF31-137D05D07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894BC-0FD5-A243-AF24-CED19EA78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44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73C591-D045-3445-AB05-B08B39B340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Select examples of research projects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5FA3FF-FDC7-F246-92F4-29936DB3C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Examples</a:t>
            </a:r>
          </a:p>
        </p:txBody>
      </p:sp>
    </p:spTree>
    <p:extLst>
      <p:ext uri="{BB962C8B-B14F-4D97-AF65-F5344CB8AC3E}">
        <p14:creationId xmlns:p14="http://schemas.microsoft.com/office/powerpoint/2010/main" val="964469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54277E-309F-C647-9B12-75FC0C58B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59" y="0"/>
            <a:ext cx="79585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18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A43F3-1518-3F47-A7FF-AB897E9DA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09"/>
          <a:stretch/>
        </p:blipFill>
        <p:spPr>
          <a:xfrm>
            <a:off x="315310" y="105104"/>
            <a:ext cx="8082456" cy="47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33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70F460-2936-784A-B8FE-7CCF2198B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639" y="0"/>
            <a:ext cx="66567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23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612DA6-22F9-F543-B849-20C5C3B49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904"/>
            <a:ext cx="8997184" cy="44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2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le:Lake Michigan at Chicago (9691411481).jpg - Wikimedia ...">
            <a:extLst>
              <a:ext uri="{FF2B5EF4-FFF2-40B4-BE49-F238E27FC236}">
                <a16:creationId xmlns:a16="http://schemas.microsoft.com/office/drawing/2014/main" id="{E577F955-2D16-9F4E-8223-D856E2D26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2950" r="10561" b="-2119"/>
          <a:stretch/>
        </p:blipFill>
        <p:spPr>
          <a:xfrm>
            <a:off x="0" y="0"/>
            <a:ext cx="9144001" cy="53035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225949-0940-0547-85C0-F073C2000C79}"/>
              </a:ext>
            </a:extLst>
          </p:cNvPr>
          <p:cNvSpPr/>
          <p:nvPr/>
        </p:nvSpPr>
        <p:spPr>
          <a:xfrm>
            <a:off x="0" y="-42438"/>
            <a:ext cx="5097517" cy="5212080"/>
          </a:xfrm>
          <a:prstGeom prst="rect">
            <a:avLst/>
          </a:prstGeom>
          <a:gradFill flip="none" rotWithShape="1">
            <a:gsLst>
              <a:gs pos="27000">
                <a:srgbClr val="D2D3D5"/>
              </a:gs>
              <a:gs pos="64000">
                <a:srgbClr val="F4F4F5">
                  <a:alpha val="80000"/>
                  <a:lumMod val="94000"/>
                </a:srgbClr>
              </a:gs>
              <a:gs pos="47000">
                <a:srgbClr val="E9E9EA">
                  <a:alpha val="90000"/>
                </a:srgbClr>
              </a:gs>
              <a:gs pos="100000">
                <a:srgbClr val="D2D3D5">
                  <a:alpha val="0"/>
                  <a:lumMod val="10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0FB3AB-CE8E-8E49-B6A8-CC97C579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141A5D-26A4-3C4D-9703-F0E6BF1643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4266" y="1070340"/>
            <a:ext cx="8778502" cy="3522563"/>
          </a:xfrm>
          <a:effectLst/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Data Lake Concept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Poll #1 (</a:t>
            </a:r>
            <a:r>
              <a:rPr lang="en-US" sz="2800" dirty="0" err="1"/>
              <a:t>pollev.com</a:t>
            </a:r>
            <a:r>
              <a:rPr lang="en-US" sz="2800" dirty="0"/>
              <a:t>/philipk241)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Virginia Tech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Poll #2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Research Examples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Other Approaches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Audience Discussion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FF39D3-9EA8-9D48-9CF5-25E911A3451D}"/>
              </a:ext>
            </a:extLst>
          </p:cNvPr>
          <p:cNvSpPr txBox="1"/>
          <p:nvPr/>
        </p:nvSpPr>
        <p:spPr>
          <a:xfrm>
            <a:off x="5822731" y="4926352"/>
            <a:ext cx="3510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Lake Michigan at Chicago by Roman </a:t>
            </a:r>
            <a:r>
              <a:rPr lang="en-US" sz="900" dirty="0" err="1"/>
              <a:t>Boed</a:t>
            </a:r>
            <a:r>
              <a:rPr lang="en-US" sz="900" dirty="0"/>
              <a:t>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9EF98-8DCA-8A43-B391-652E070309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3" t="9560" r="3817" b="11477"/>
          <a:stretch/>
        </p:blipFill>
        <p:spPr>
          <a:xfrm>
            <a:off x="7814107" y="4665670"/>
            <a:ext cx="1047750" cy="240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7175A6-6762-1440-AB92-05E427971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12" y="4632061"/>
            <a:ext cx="135255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36"/>
    </mc:Choice>
    <mc:Fallback xmlns="">
      <p:transition spd="slow" advTm="3723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AF769F-6632-F347-9B2F-41DBE38EE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59" b="20511"/>
          <a:stretch/>
        </p:blipFill>
        <p:spPr>
          <a:xfrm>
            <a:off x="18888" y="0"/>
            <a:ext cx="9652221" cy="45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82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vt2.0">
            <a:hlinkClick r:id="" action="ppaction://media"/>
            <a:extLst>
              <a:ext uri="{FF2B5EF4-FFF2-40B4-BE49-F238E27FC236}">
                <a16:creationId xmlns:a16="http://schemas.microsoft.com/office/drawing/2014/main" id="{8315C819-C17E-534A-97C6-48482D592B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3175"/>
            <a:ext cx="9144000" cy="514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5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53C063-6167-2040-B529-C80126D9EE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Duke</a:t>
            </a:r>
          </a:p>
          <a:p>
            <a:pPr lvl="1"/>
            <a:r>
              <a:rPr lang="en-US" dirty="0"/>
              <a:t>Open architecture - Apache Spark</a:t>
            </a:r>
          </a:p>
          <a:p>
            <a:pPr lvl="2"/>
            <a:r>
              <a:rPr lang="en-US" dirty="0"/>
              <a:t>Python &amp; SQL queries</a:t>
            </a:r>
          </a:p>
          <a:p>
            <a:pPr lvl="2"/>
            <a:r>
              <a:rPr lang="en-US" dirty="0" err="1"/>
              <a:t>Jupyter</a:t>
            </a:r>
            <a:r>
              <a:rPr lang="en-US" dirty="0"/>
              <a:t> notebooks, </a:t>
            </a:r>
            <a:r>
              <a:rPr lang="en-US" dirty="0" err="1"/>
              <a:t>JupyterLab</a:t>
            </a:r>
            <a:r>
              <a:rPr lang="en-US" dirty="0"/>
              <a:t> dashboards</a:t>
            </a:r>
          </a:p>
          <a:p>
            <a:r>
              <a:rPr lang="en-US" dirty="0"/>
              <a:t>University of Michigan</a:t>
            </a:r>
          </a:p>
          <a:p>
            <a:pPr lvl="1"/>
            <a:r>
              <a:rPr lang="en-US" dirty="0" err="1"/>
              <a:t>PrivaScope</a:t>
            </a:r>
            <a:endParaRPr lang="en-US" dirty="0"/>
          </a:p>
          <a:p>
            <a:pPr lvl="2"/>
            <a:r>
              <a:rPr lang="en-US" dirty="0" err="1"/>
              <a:t>its.umich.edu</a:t>
            </a:r>
            <a:r>
              <a:rPr lang="en-US" dirty="0"/>
              <a:t>/academics-research/research/</a:t>
            </a:r>
            <a:r>
              <a:rPr lang="en-US" dirty="0" err="1"/>
              <a:t>privascope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1F4C0-DCC0-BB46-B219-3C1B88445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Approaches</a:t>
            </a:r>
          </a:p>
        </p:txBody>
      </p:sp>
    </p:spTree>
    <p:extLst>
      <p:ext uri="{BB962C8B-B14F-4D97-AF65-F5344CB8AC3E}">
        <p14:creationId xmlns:p14="http://schemas.microsoft.com/office/powerpoint/2010/main" val="3242019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EA6B5C-4E10-9A46-856F-51F80A2F58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you doing for security data analysis?</a:t>
            </a:r>
          </a:p>
          <a:p>
            <a:r>
              <a:rPr lang="en-US" dirty="0"/>
              <a:t>Successes or failures?</a:t>
            </a:r>
          </a:p>
          <a:p>
            <a:r>
              <a:rPr lang="en-US" dirty="0"/>
              <a:t>How can we enable research using this data and maintain privacy?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CA447D-24BA-B44E-9E1E-89C20C3C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Discussion</a:t>
            </a:r>
          </a:p>
        </p:txBody>
      </p:sp>
    </p:spTree>
    <p:extLst>
      <p:ext uri="{BB962C8B-B14F-4D97-AF65-F5344CB8AC3E}">
        <p14:creationId xmlns:p14="http://schemas.microsoft.com/office/powerpoint/2010/main" val="1318857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0FB3AB-CE8E-8E49-B6A8-CC97C579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Evaluations</a:t>
            </a:r>
            <a:br>
              <a:rPr lang="en-US" dirty="0"/>
            </a:br>
            <a:r>
              <a:rPr lang="en-US" sz="2000" dirty="0"/>
              <a:t>There are two ways to access the session and presenter evaluations: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264F12-82BE-40B8-9995-DA45B3DAED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4266" y="1354488"/>
            <a:ext cx="8778875" cy="3392487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F1702-74C7-4182-A974-2CFAA46DFC39}"/>
              </a:ext>
            </a:extLst>
          </p:cNvPr>
          <p:cNvSpPr txBox="1"/>
          <p:nvPr/>
        </p:nvSpPr>
        <p:spPr>
          <a:xfrm>
            <a:off x="664051" y="1566865"/>
            <a:ext cx="2771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the online agenda, click on the “</a:t>
            </a:r>
            <a:r>
              <a:rPr lang="en-US" sz="1600" dirty="0">
                <a:solidFill>
                  <a:srgbClr val="B7002B"/>
                </a:solidFill>
              </a:rPr>
              <a:t>Evaluate Session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 link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14618-C1CC-4815-999E-88230CCBAEBA}"/>
              </a:ext>
            </a:extLst>
          </p:cNvPr>
          <p:cNvSpPr txBox="1"/>
          <p:nvPr/>
        </p:nvSpPr>
        <p:spPr>
          <a:xfrm>
            <a:off x="664051" y="2914147"/>
            <a:ext cx="2816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the mobile app, click on the session you want from the schedule &gt; then click the associated resources &gt; and the </a:t>
            </a:r>
            <a:r>
              <a:rPr lang="en-US" sz="1600" dirty="0">
                <a:solidFill>
                  <a:srgbClr val="B7002B"/>
                </a:solidFill>
              </a:rPr>
              <a:t>evaluation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will pop up in the list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E21F13-B5A8-4505-8F3F-D1D648241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207" y="1260071"/>
            <a:ext cx="4801130" cy="1250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ED1B80-71E6-4790-ACC2-375F962D6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207" y="2662058"/>
            <a:ext cx="4801130" cy="19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76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609F71-910C-A54B-B77F-8CADC4F18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6" y="171096"/>
            <a:ext cx="8778502" cy="860258"/>
          </a:xfrm>
        </p:spPr>
        <p:txBody>
          <a:bodyPr/>
          <a:lstStyle/>
          <a:p>
            <a:r>
              <a:rPr lang="en-US" dirty="0"/>
              <a:t>But First…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C61BB6-36E3-A048-906F-3B997E72B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1671146" y="1349721"/>
            <a:ext cx="5595315" cy="2259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9D0F04-0CCC-1247-B72D-5660C738AE96}"/>
              </a:ext>
            </a:extLst>
          </p:cNvPr>
          <p:cNvSpPr txBox="1"/>
          <p:nvPr/>
        </p:nvSpPr>
        <p:spPr>
          <a:xfrm>
            <a:off x="804377" y="3810231"/>
            <a:ext cx="825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Security and Privacy – two sides of the same coin</a:t>
            </a:r>
          </a:p>
        </p:txBody>
      </p:sp>
    </p:spTree>
    <p:extLst>
      <p:ext uri="{BB962C8B-B14F-4D97-AF65-F5344CB8AC3E}">
        <p14:creationId xmlns:p14="http://schemas.microsoft.com/office/powerpoint/2010/main" val="27064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64"/>
    </mc:Choice>
    <mc:Fallback xmlns="">
      <p:transition spd="slow" advTm="4556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2D3BA4-10A5-4747-B2C7-6F99C2997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 define a data lake as </a:t>
            </a:r>
          </a:p>
          <a:p>
            <a:pPr lvl="1"/>
            <a:r>
              <a:rPr lang="en-US" dirty="0"/>
              <a:t>Many sources in one place</a:t>
            </a:r>
          </a:p>
          <a:p>
            <a:pPr lvl="1"/>
            <a:r>
              <a:rPr lang="en-US" dirty="0"/>
              <a:t>Flexible query tools </a:t>
            </a:r>
          </a:p>
          <a:p>
            <a:pPr lvl="1"/>
            <a:r>
              <a:rPr lang="en-US" dirty="0"/>
              <a:t>Data democratization </a:t>
            </a:r>
          </a:p>
          <a:p>
            <a:r>
              <a:rPr lang="en-US" dirty="0"/>
              <a:t>Developed out of business needs </a:t>
            </a:r>
          </a:p>
          <a:p>
            <a:pPr lvl="1"/>
            <a:r>
              <a:rPr lang="en-US" dirty="0"/>
              <a:t>for administrative and learning mgmt. data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99F229-FFD0-7349-901B-26823CE7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Lake Concept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8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63"/>
    </mc:Choice>
    <mc:Fallback xmlns="">
      <p:transition spd="slow" advTm="9416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344B1C-A1E8-4D43-9559-937289005C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VT Data Lake Pilot</a:t>
            </a:r>
          </a:p>
          <a:p>
            <a:pPr lvl="1"/>
            <a:r>
              <a:rPr lang="en-US" dirty="0"/>
              <a:t>Started as a “sandbox effort” – now a pilot</a:t>
            </a:r>
          </a:p>
          <a:p>
            <a:pPr lvl="2"/>
            <a:r>
              <a:rPr lang="en-US" dirty="0"/>
              <a:t>Involves Provost’s Office</a:t>
            </a:r>
          </a:p>
          <a:p>
            <a:pPr lvl="1"/>
            <a:r>
              <a:rPr lang="en-US" dirty="0"/>
              <a:t>AWS account using S3 storage and Glue</a:t>
            </a:r>
          </a:p>
          <a:p>
            <a:pPr lvl="2"/>
            <a:r>
              <a:rPr lang="en-US" dirty="0"/>
              <a:t>S3 is economical</a:t>
            </a:r>
          </a:p>
          <a:p>
            <a:pPr lvl="2"/>
            <a:r>
              <a:rPr lang="en-US" dirty="0"/>
              <a:t>Glue catalogs for Athena (SQL access)</a:t>
            </a:r>
          </a:p>
          <a:p>
            <a:pPr lvl="2"/>
            <a:r>
              <a:rPr lang="en-US" dirty="0"/>
              <a:t>Customers built web apps and RDBs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22489D-63F7-0049-90A9-459BFAE88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Lake Concept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62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60"/>
    </mc:Choice>
    <mc:Fallback xmlns="">
      <p:transition spd="slow" advTm="8326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EE04E88-7756-FF42-A274-7E87C0391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290478" y="-298481"/>
            <a:ext cx="10613154" cy="79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31"/>
    </mc:Choice>
    <mc:Fallback xmlns="">
      <p:transition spd="slow" advTm="5843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950A8D-F77E-0745-A0DE-49C65B3CA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 Summarize:</a:t>
            </a:r>
          </a:p>
          <a:p>
            <a:pPr lvl="1"/>
            <a:r>
              <a:rPr lang="en-US" dirty="0"/>
              <a:t>More data accessible by more people</a:t>
            </a:r>
          </a:p>
          <a:p>
            <a:pPr lvl="1"/>
            <a:r>
              <a:rPr lang="en-US" dirty="0"/>
              <a:t>Consistent data catalog</a:t>
            </a:r>
          </a:p>
          <a:p>
            <a:pPr lvl="1"/>
            <a:r>
              <a:rPr lang="en-US" dirty="0"/>
              <a:t>Derived copies refreshed as required</a:t>
            </a:r>
          </a:p>
          <a:p>
            <a:r>
              <a:rPr lang="en-US" dirty="0"/>
              <a:t>Data lakes may very slightly in implementation</a:t>
            </a:r>
          </a:p>
          <a:p>
            <a:r>
              <a:rPr lang="en-US" dirty="0"/>
              <a:t>This is an evolving concept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A9FC57-7BC4-DA44-8DC0-B7945A3F4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Lake Concept</a:t>
            </a:r>
          </a:p>
        </p:txBody>
      </p:sp>
    </p:spTree>
    <p:extLst>
      <p:ext uri="{BB962C8B-B14F-4D97-AF65-F5344CB8AC3E}">
        <p14:creationId xmlns:p14="http://schemas.microsoft.com/office/powerpoint/2010/main" val="30577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70"/>
    </mc:Choice>
    <mc:Fallback xmlns="">
      <p:transition spd="slow" advTm="6677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D2F21-696D-0A47-8F18-3540EB2607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PollEv.com</a:t>
            </a:r>
            <a:r>
              <a:rPr lang="en-US" dirty="0"/>
              <a:t>/philipk241</a:t>
            </a:r>
          </a:p>
          <a:p>
            <a:r>
              <a:rPr lang="en-US" dirty="0"/>
              <a:t>We have four questions, we’ll ask one at a time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57B2F6-869B-9A45-A471-C3EFB705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# 1: Data Lake and Enterprise Data</a:t>
            </a:r>
          </a:p>
        </p:txBody>
      </p:sp>
    </p:spTree>
    <p:extLst>
      <p:ext uri="{BB962C8B-B14F-4D97-AF65-F5344CB8AC3E}">
        <p14:creationId xmlns:p14="http://schemas.microsoft.com/office/powerpoint/2010/main" val="282646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82"/>
    </mc:Choice>
    <mc:Fallback xmlns="">
      <p:transition spd="slow" advTm="30482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524F4F"/>
      </a:dk2>
      <a:lt2>
        <a:srgbClr val="EEECE1"/>
      </a:lt2>
      <a:accent1>
        <a:srgbClr val="417CA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13383</TotalTime>
  <Words>522</Words>
  <Application>Microsoft Macintosh PowerPoint</Application>
  <PresentationFormat>On-screen Show (16:9)</PresentationFormat>
  <Paragraphs>133</Paragraphs>
  <Slides>34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PowerPoint Presentation</vt:lpstr>
      <vt:lpstr>PowerPoint Presentation</vt:lpstr>
      <vt:lpstr>Agenda</vt:lpstr>
      <vt:lpstr>But First…</vt:lpstr>
      <vt:lpstr>Data Lake Concept </vt:lpstr>
      <vt:lpstr>Data Lake Concept </vt:lpstr>
      <vt:lpstr>PowerPoint Presentation</vt:lpstr>
      <vt:lpstr>Data Lake Concept</vt:lpstr>
      <vt:lpstr>Poll # 1: Data Lake and Enterprise Data</vt:lpstr>
      <vt:lpstr>PowerPoint Presentation</vt:lpstr>
      <vt:lpstr>PowerPoint Presentation</vt:lpstr>
      <vt:lpstr>PowerPoint Presentation</vt:lpstr>
      <vt:lpstr>PowerPoint Presentation</vt:lpstr>
      <vt:lpstr>Virginia Tech Approach</vt:lpstr>
      <vt:lpstr>Virginia Tech Approach</vt:lpstr>
      <vt:lpstr>Virginia Tech Approach</vt:lpstr>
      <vt:lpstr>PowerPoint Presentation</vt:lpstr>
      <vt:lpstr>Virginia Tech Approach</vt:lpstr>
      <vt:lpstr>PowerPoint Presentation</vt:lpstr>
      <vt:lpstr>Poll #2: Security Data Analysis</vt:lpstr>
      <vt:lpstr>PowerPoint Presentation</vt:lpstr>
      <vt:lpstr>PowerPoint Presentation</vt:lpstr>
      <vt:lpstr>PowerPoint Presentation</vt:lpstr>
      <vt:lpstr>PowerPoint Presentation</vt:lpstr>
      <vt:lpstr>Research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Approaches</vt:lpstr>
      <vt:lpstr>Audience Discussion</vt:lpstr>
      <vt:lpstr>Session Evaluations There are two ways to access the session and presenter evaluations:</vt:lpstr>
    </vt:vector>
  </TitlesOfParts>
  <Company>EDUCAUSE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Burrows</dc:creator>
  <cp:lastModifiedBy>Kobezak, Philip</cp:lastModifiedBy>
  <cp:revision>266</cp:revision>
  <cp:lastPrinted>2019-05-15T19:43:54Z</cp:lastPrinted>
  <dcterms:created xsi:type="dcterms:W3CDTF">2013-06-12T15:30:12Z</dcterms:created>
  <dcterms:modified xsi:type="dcterms:W3CDTF">2019-05-15T20:01:03Z</dcterms:modified>
</cp:coreProperties>
</file>