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1"/>
  </p:notesMasterIdLst>
  <p:handoutMasterIdLst>
    <p:handoutMasterId r:id="rId62"/>
  </p:handoutMasterIdLst>
  <p:sldIdLst>
    <p:sldId id="257" r:id="rId2"/>
    <p:sldId id="258" r:id="rId3"/>
    <p:sldId id="263" r:id="rId4"/>
    <p:sldId id="259" r:id="rId5"/>
    <p:sldId id="265" r:id="rId6"/>
    <p:sldId id="266" r:id="rId7"/>
    <p:sldId id="315" r:id="rId8"/>
    <p:sldId id="268" r:id="rId9"/>
    <p:sldId id="267" r:id="rId10"/>
    <p:sldId id="279" r:id="rId11"/>
    <p:sldId id="316" r:id="rId12"/>
    <p:sldId id="324" r:id="rId13"/>
    <p:sldId id="334" r:id="rId14"/>
    <p:sldId id="295" r:id="rId15"/>
    <p:sldId id="297" r:id="rId16"/>
    <p:sldId id="337" r:id="rId17"/>
    <p:sldId id="326" r:id="rId18"/>
    <p:sldId id="327" r:id="rId19"/>
    <p:sldId id="338" r:id="rId20"/>
    <p:sldId id="329" r:id="rId21"/>
    <p:sldId id="330" r:id="rId22"/>
    <p:sldId id="339" r:id="rId23"/>
    <p:sldId id="332" r:id="rId24"/>
    <p:sldId id="333" r:id="rId25"/>
    <p:sldId id="278" r:id="rId26"/>
    <p:sldId id="343" r:id="rId27"/>
    <p:sldId id="292" r:id="rId28"/>
    <p:sldId id="303" r:id="rId29"/>
    <p:sldId id="304" r:id="rId30"/>
    <p:sldId id="282" r:id="rId31"/>
    <p:sldId id="284" r:id="rId32"/>
    <p:sldId id="269" r:id="rId33"/>
    <p:sldId id="277" r:id="rId34"/>
    <p:sldId id="305" r:id="rId35"/>
    <p:sldId id="300" r:id="rId36"/>
    <p:sldId id="306" r:id="rId37"/>
    <p:sldId id="317" r:id="rId38"/>
    <p:sldId id="318" r:id="rId39"/>
    <p:sldId id="319" r:id="rId40"/>
    <p:sldId id="308" r:id="rId41"/>
    <p:sldId id="320" r:id="rId42"/>
    <p:sldId id="322" r:id="rId43"/>
    <p:sldId id="321" r:id="rId44"/>
    <p:sldId id="293" r:id="rId45"/>
    <p:sldId id="275" r:id="rId46"/>
    <p:sldId id="307" r:id="rId47"/>
    <p:sldId id="296" r:id="rId48"/>
    <p:sldId id="288" r:id="rId49"/>
    <p:sldId id="290" r:id="rId50"/>
    <p:sldId id="289" r:id="rId51"/>
    <p:sldId id="286" r:id="rId52"/>
    <p:sldId id="270" r:id="rId53"/>
    <p:sldId id="291" r:id="rId54"/>
    <p:sldId id="272" r:id="rId55"/>
    <p:sldId id="314" r:id="rId56"/>
    <p:sldId id="262" r:id="rId57"/>
    <p:sldId id="341" r:id="rId58"/>
    <p:sldId id="273" r:id="rId59"/>
    <p:sldId id="340" r:id="rId6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D66"/>
    <a:srgbClr val="003B71"/>
    <a:srgbClr val="2C5159"/>
    <a:srgbClr val="524F4F"/>
    <a:srgbClr val="2B7A9F"/>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86071" autoAdjust="0"/>
  </p:normalViewPr>
  <p:slideViewPr>
    <p:cSldViewPr snapToGrid="0" snapToObjects="1">
      <p:cViewPr varScale="1">
        <p:scale>
          <a:sx n="109" d="100"/>
          <a:sy n="109" d="100"/>
        </p:scale>
        <p:origin x="960" y="176"/>
      </p:cViewPr>
      <p:guideLst>
        <p:guide orient="horz" pos="2160"/>
        <p:guide pos="2856"/>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289D522-62B5-41C2-BFA8-299781B44391}" type="datetimeFigureOut">
              <a:rPr lang="en-US" smtClean="0"/>
              <a:t>5/15/19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CDC15F-D038-4190-A80B-8432586BE9A6}" type="slidenum">
              <a:rPr lang="en-US" smtClean="0"/>
              <a:t>‹#›</a:t>
            </a:fld>
            <a:endParaRPr lang="en-US"/>
          </a:p>
        </p:txBody>
      </p:sp>
    </p:spTree>
    <p:extLst>
      <p:ext uri="{BB962C8B-B14F-4D97-AF65-F5344CB8AC3E}">
        <p14:creationId xmlns:p14="http://schemas.microsoft.com/office/powerpoint/2010/main" val="349806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25680C-C8D5-46BB-9B34-EFBC640F0B8D}" type="datetimeFigureOut">
              <a:rPr lang="en-US" smtClean="0"/>
              <a:t>5/15/19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7B29C7-399B-4BFF-AE3C-3A1869343FA2}" type="slidenum">
              <a:rPr lang="en-US" smtClean="0"/>
              <a:t>‹#›</a:t>
            </a:fld>
            <a:endParaRPr lang="en-US"/>
          </a:p>
        </p:txBody>
      </p:sp>
    </p:spTree>
    <p:extLst>
      <p:ext uri="{BB962C8B-B14F-4D97-AF65-F5344CB8AC3E}">
        <p14:creationId xmlns:p14="http://schemas.microsoft.com/office/powerpoint/2010/main" val="37087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5</a:t>
            </a:fld>
            <a:endParaRPr lang="en-US"/>
          </a:p>
        </p:txBody>
      </p:sp>
    </p:spTree>
    <p:extLst>
      <p:ext uri="{BB962C8B-B14F-4D97-AF65-F5344CB8AC3E}">
        <p14:creationId xmlns:p14="http://schemas.microsoft.com/office/powerpoint/2010/main" val="31531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15</a:t>
            </a:fld>
            <a:endParaRPr lang="en-US"/>
          </a:p>
        </p:txBody>
      </p:sp>
    </p:spTree>
    <p:extLst>
      <p:ext uri="{BB962C8B-B14F-4D97-AF65-F5344CB8AC3E}">
        <p14:creationId xmlns:p14="http://schemas.microsoft.com/office/powerpoint/2010/main" val="262376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16</a:t>
            </a:fld>
            <a:endParaRPr lang="en-US"/>
          </a:p>
        </p:txBody>
      </p:sp>
    </p:spTree>
    <p:extLst>
      <p:ext uri="{BB962C8B-B14F-4D97-AF65-F5344CB8AC3E}">
        <p14:creationId xmlns:p14="http://schemas.microsoft.com/office/powerpoint/2010/main" val="379346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19</a:t>
            </a:fld>
            <a:endParaRPr lang="en-US"/>
          </a:p>
        </p:txBody>
      </p:sp>
    </p:spTree>
    <p:extLst>
      <p:ext uri="{BB962C8B-B14F-4D97-AF65-F5344CB8AC3E}">
        <p14:creationId xmlns:p14="http://schemas.microsoft.com/office/powerpoint/2010/main" val="120797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22</a:t>
            </a:fld>
            <a:endParaRPr lang="en-US"/>
          </a:p>
        </p:txBody>
      </p:sp>
    </p:spTree>
    <p:extLst>
      <p:ext uri="{BB962C8B-B14F-4D97-AF65-F5344CB8AC3E}">
        <p14:creationId xmlns:p14="http://schemas.microsoft.com/office/powerpoint/2010/main" val="414977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23</a:t>
            </a:fld>
            <a:endParaRPr lang="en-US"/>
          </a:p>
        </p:txBody>
      </p:sp>
    </p:spTree>
    <p:extLst>
      <p:ext uri="{BB962C8B-B14F-4D97-AF65-F5344CB8AC3E}">
        <p14:creationId xmlns:p14="http://schemas.microsoft.com/office/powerpoint/2010/main" val="128598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24</a:t>
            </a:fld>
            <a:endParaRPr lang="en-US"/>
          </a:p>
        </p:txBody>
      </p:sp>
    </p:spTree>
    <p:extLst>
      <p:ext uri="{BB962C8B-B14F-4D97-AF65-F5344CB8AC3E}">
        <p14:creationId xmlns:p14="http://schemas.microsoft.com/office/powerpoint/2010/main" val="350509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25</a:t>
            </a:fld>
            <a:endParaRPr lang="en-US"/>
          </a:p>
        </p:txBody>
      </p:sp>
    </p:spTree>
    <p:extLst>
      <p:ext uri="{BB962C8B-B14F-4D97-AF65-F5344CB8AC3E}">
        <p14:creationId xmlns:p14="http://schemas.microsoft.com/office/powerpoint/2010/main" val="214547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27</a:t>
            </a:fld>
            <a:endParaRPr lang="en-US"/>
          </a:p>
        </p:txBody>
      </p:sp>
    </p:spTree>
    <p:extLst>
      <p:ext uri="{BB962C8B-B14F-4D97-AF65-F5344CB8AC3E}">
        <p14:creationId xmlns:p14="http://schemas.microsoft.com/office/powerpoint/2010/main" val="116846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28</a:t>
            </a:fld>
            <a:endParaRPr lang="en-US"/>
          </a:p>
        </p:txBody>
      </p:sp>
    </p:spTree>
    <p:extLst>
      <p:ext uri="{BB962C8B-B14F-4D97-AF65-F5344CB8AC3E}">
        <p14:creationId xmlns:p14="http://schemas.microsoft.com/office/powerpoint/2010/main" val="3347899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31</a:t>
            </a:fld>
            <a:endParaRPr lang="en-US"/>
          </a:p>
        </p:txBody>
      </p:sp>
    </p:spTree>
    <p:extLst>
      <p:ext uri="{BB962C8B-B14F-4D97-AF65-F5344CB8AC3E}">
        <p14:creationId xmlns:p14="http://schemas.microsoft.com/office/powerpoint/2010/main" val="128893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6</a:t>
            </a:fld>
            <a:endParaRPr lang="en-US"/>
          </a:p>
        </p:txBody>
      </p:sp>
    </p:spTree>
    <p:extLst>
      <p:ext uri="{BB962C8B-B14F-4D97-AF65-F5344CB8AC3E}">
        <p14:creationId xmlns:p14="http://schemas.microsoft.com/office/powerpoint/2010/main" val="843532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32</a:t>
            </a:fld>
            <a:endParaRPr lang="en-US"/>
          </a:p>
        </p:txBody>
      </p:sp>
    </p:spTree>
    <p:extLst>
      <p:ext uri="{BB962C8B-B14F-4D97-AF65-F5344CB8AC3E}">
        <p14:creationId xmlns:p14="http://schemas.microsoft.com/office/powerpoint/2010/main" val="87846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33</a:t>
            </a:fld>
            <a:endParaRPr lang="en-US"/>
          </a:p>
        </p:txBody>
      </p:sp>
    </p:spTree>
    <p:extLst>
      <p:ext uri="{BB962C8B-B14F-4D97-AF65-F5344CB8AC3E}">
        <p14:creationId xmlns:p14="http://schemas.microsoft.com/office/powerpoint/2010/main" val="4166823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34</a:t>
            </a:fld>
            <a:endParaRPr lang="en-US"/>
          </a:p>
        </p:txBody>
      </p:sp>
    </p:spTree>
    <p:extLst>
      <p:ext uri="{BB962C8B-B14F-4D97-AF65-F5344CB8AC3E}">
        <p14:creationId xmlns:p14="http://schemas.microsoft.com/office/powerpoint/2010/main" val="837457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35</a:t>
            </a:fld>
            <a:endParaRPr lang="en-US"/>
          </a:p>
        </p:txBody>
      </p:sp>
    </p:spTree>
    <p:extLst>
      <p:ext uri="{BB962C8B-B14F-4D97-AF65-F5344CB8AC3E}">
        <p14:creationId xmlns:p14="http://schemas.microsoft.com/office/powerpoint/2010/main" val="184782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36</a:t>
            </a:fld>
            <a:endParaRPr lang="en-US"/>
          </a:p>
        </p:txBody>
      </p:sp>
    </p:spTree>
    <p:extLst>
      <p:ext uri="{BB962C8B-B14F-4D97-AF65-F5344CB8AC3E}">
        <p14:creationId xmlns:p14="http://schemas.microsoft.com/office/powerpoint/2010/main" val="1793352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37</a:t>
            </a:fld>
            <a:endParaRPr lang="en-US"/>
          </a:p>
        </p:txBody>
      </p:sp>
    </p:spTree>
    <p:extLst>
      <p:ext uri="{BB962C8B-B14F-4D97-AF65-F5344CB8AC3E}">
        <p14:creationId xmlns:p14="http://schemas.microsoft.com/office/powerpoint/2010/main" val="346235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38</a:t>
            </a:fld>
            <a:endParaRPr lang="en-US"/>
          </a:p>
        </p:txBody>
      </p:sp>
    </p:spTree>
    <p:extLst>
      <p:ext uri="{BB962C8B-B14F-4D97-AF65-F5344CB8AC3E}">
        <p14:creationId xmlns:p14="http://schemas.microsoft.com/office/powerpoint/2010/main" val="1493950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39</a:t>
            </a:fld>
            <a:endParaRPr lang="en-US"/>
          </a:p>
        </p:txBody>
      </p:sp>
    </p:spTree>
    <p:extLst>
      <p:ext uri="{BB962C8B-B14F-4D97-AF65-F5344CB8AC3E}">
        <p14:creationId xmlns:p14="http://schemas.microsoft.com/office/powerpoint/2010/main" val="768699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40</a:t>
            </a:fld>
            <a:endParaRPr lang="en-US"/>
          </a:p>
        </p:txBody>
      </p:sp>
    </p:spTree>
    <p:extLst>
      <p:ext uri="{BB962C8B-B14F-4D97-AF65-F5344CB8AC3E}">
        <p14:creationId xmlns:p14="http://schemas.microsoft.com/office/powerpoint/2010/main" val="2291084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41</a:t>
            </a:fld>
            <a:endParaRPr lang="en-US"/>
          </a:p>
        </p:txBody>
      </p:sp>
    </p:spTree>
    <p:extLst>
      <p:ext uri="{BB962C8B-B14F-4D97-AF65-F5344CB8AC3E}">
        <p14:creationId xmlns:p14="http://schemas.microsoft.com/office/powerpoint/2010/main" val="419132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7</a:t>
            </a:fld>
            <a:endParaRPr lang="en-US"/>
          </a:p>
        </p:txBody>
      </p:sp>
    </p:spTree>
    <p:extLst>
      <p:ext uri="{BB962C8B-B14F-4D97-AF65-F5344CB8AC3E}">
        <p14:creationId xmlns:p14="http://schemas.microsoft.com/office/powerpoint/2010/main" val="3609318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42</a:t>
            </a:fld>
            <a:endParaRPr lang="en-US"/>
          </a:p>
        </p:txBody>
      </p:sp>
    </p:spTree>
    <p:extLst>
      <p:ext uri="{BB962C8B-B14F-4D97-AF65-F5344CB8AC3E}">
        <p14:creationId xmlns:p14="http://schemas.microsoft.com/office/powerpoint/2010/main" val="178891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43</a:t>
            </a:fld>
            <a:endParaRPr lang="en-US"/>
          </a:p>
        </p:txBody>
      </p:sp>
    </p:spTree>
    <p:extLst>
      <p:ext uri="{BB962C8B-B14F-4D97-AF65-F5344CB8AC3E}">
        <p14:creationId xmlns:p14="http://schemas.microsoft.com/office/powerpoint/2010/main" val="1496202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44</a:t>
            </a:fld>
            <a:endParaRPr lang="en-US"/>
          </a:p>
        </p:txBody>
      </p:sp>
    </p:spTree>
    <p:extLst>
      <p:ext uri="{BB962C8B-B14F-4D97-AF65-F5344CB8AC3E}">
        <p14:creationId xmlns:p14="http://schemas.microsoft.com/office/powerpoint/2010/main" val="3196360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45</a:t>
            </a:fld>
            <a:endParaRPr lang="en-US"/>
          </a:p>
        </p:txBody>
      </p:sp>
    </p:spTree>
    <p:extLst>
      <p:ext uri="{BB962C8B-B14F-4D97-AF65-F5344CB8AC3E}">
        <p14:creationId xmlns:p14="http://schemas.microsoft.com/office/powerpoint/2010/main" val="1123401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46</a:t>
            </a:fld>
            <a:endParaRPr lang="en-US"/>
          </a:p>
        </p:txBody>
      </p:sp>
    </p:spTree>
    <p:extLst>
      <p:ext uri="{BB962C8B-B14F-4D97-AF65-F5344CB8AC3E}">
        <p14:creationId xmlns:p14="http://schemas.microsoft.com/office/powerpoint/2010/main" val="288191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47</a:t>
            </a:fld>
            <a:endParaRPr lang="en-US"/>
          </a:p>
        </p:txBody>
      </p:sp>
    </p:spTree>
    <p:extLst>
      <p:ext uri="{BB962C8B-B14F-4D97-AF65-F5344CB8AC3E}">
        <p14:creationId xmlns:p14="http://schemas.microsoft.com/office/powerpoint/2010/main" val="2040772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51</a:t>
            </a:fld>
            <a:endParaRPr lang="en-US"/>
          </a:p>
        </p:txBody>
      </p:sp>
    </p:spTree>
    <p:extLst>
      <p:ext uri="{BB962C8B-B14F-4D97-AF65-F5344CB8AC3E}">
        <p14:creationId xmlns:p14="http://schemas.microsoft.com/office/powerpoint/2010/main" val="1652299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52</a:t>
            </a:fld>
            <a:endParaRPr lang="en-US"/>
          </a:p>
        </p:txBody>
      </p:sp>
    </p:spTree>
    <p:extLst>
      <p:ext uri="{BB962C8B-B14F-4D97-AF65-F5344CB8AC3E}">
        <p14:creationId xmlns:p14="http://schemas.microsoft.com/office/powerpoint/2010/main" val="1633416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53</a:t>
            </a:fld>
            <a:endParaRPr lang="en-US"/>
          </a:p>
        </p:txBody>
      </p:sp>
    </p:spTree>
    <p:extLst>
      <p:ext uri="{BB962C8B-B14F-4D97-AF65-F5344CB8AC3E}">
        <p14:creationId xmlns:p14="http://schemas.microsoft.com/office/powerpoint/2010/main" val="1190258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7B29C7-399B-4BFF-AE3C-3A1869343FA2}" type="slidenum">
              <a:rPr lang="en-US" smtClean="0"/>
              <a:t>55</a:t>
            </a:fld>
            <a:endParaRPr lang="en-US"/>
          </a:p>
        </p:txBody>
      </p:sp>
    </p:spTree>
    <p:extLst>
      <p:ext uri="{BB962C8B-B14F-4D97-AF65-F5344CB8AC3E}">
        <p14:creationId xmlns:p14="http://schemas.microsoft.com/office/powerpoint/2010/main" val="147609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8</a:t>
            </a:fld>
            <a:endParaRPr lang="en-US"/>
          </a:p>
        </p:txBody>
      </p:sp>
    </p:spTree>
    <p:extLst>
      <p:ext uri="{BB962C8B-B14F-4D97-AF65-F5344CB8AC3E}">
        <p14:creationId xmlns:p14="http://schemas.microsoft.com/office/powerpoint/2010/main" val="1827741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56</a:t>
            </a:fld>
            <a:endParaRPr lang="en-US"/>
          </a:p>
        </p:txBody>
      </p:sp>
    </p:spTree>
    <p:extLst>
      <p:ext uri="{BB962C8B-B14F-4D97-AF65-F5344CB8AC3E}">
        <p14:creationId xmlns:p14="http://schemas.microsoft.com/office/powerpoint/2010/main" val="616766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57</a:t>
            </a:fld>
            <a:endParaRPr lang="en-US"/>
          </a:p>
        </p:txBody>
      </p:sp>
    </p:spTree>
    <p:extLst>
      <p:ext uri="{BB962C8B-B14F-4D97-AF65-F5344CB8AC3E}">
        <p14:creationId xmlns:p14="http://schemas.microsoft.com/office/powerpoint/2010/main" val="194709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9</a:t>
            </a:fld>
            <a:endParaRPr lang="en-US"/>
          </a:p>
        </p:txBody>
      </p:sp>
    </p:spTree>
    <p:extLst>
      <p:ext uri="{BB962C8B-B14F-4D97-AF65-F5344CB8AC3E}">
        <p14:creationId xmlns:p14="http://schemas.microsoft.com/office/powerpoint/2010/main" val="198941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10</a:t>
            </a:fld>
            <a:endParaRPr lang="en-US"/>
          </a:p>
        </p:txBody>
      </p:sp>
    </p:spTree>
    <p:extLst>
      <p:ext uri="{BB962C8B-B14F-4D97-AF65-F5344CB8AC3E}">
        <p14:creationId xmlns:p14="http://schemas.microsoft.com/office/powerpoint/2010/main" val="5811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11</a:t>
            </a:fld>
            <a:endParaRPr lang="en-US"/>
          </a:p>
        </p:txBody>
      </p:sp>
    </p:spTree>
    <p:extLst>
      <p:ext uri="{BB962C8B-B14F-4D97-AF65-F5344CB8AC3E}">
        <p14:creationId xmlns:p14="http://schemas.microsoft.com/office/powerpoint/2010/main" val="71959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12</a:t>
            </a:fld>
            <a:endParaRPr lang="en-US"/>
          </a:p>
        </p:txBody>
      </p:sp>
    </p:spTree>
    <p:extLst>
      <p:ext uri="{BB962C8B-B14F-4D97-AF65-F5344CB8AC3E}">
        <p14:creationId xmlns:p14="http://schemas.microsoft.com/office/powerpoint/2010/main" val="399390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13</a:t>
            </a:fld>
            <a:endParaRPr lang="en-US"/>
          </a:p>
        </p:txBody>
      </p:sp>
    </p:spTree>
    <p:extLst>
      <p:ext uri="{BB962C8B-B14F-4D97-AF65-F5344CB8AC3E}">
        <p14:creationId xmlns:p14="http://schemas.microsoft.com/office/powerpoint/2010/main" val="2029996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7"/>
          <p:cNvSpPr>
            <a:spLocks noGrp="1"/>
          </p:cNvSpPr>
          <p:nvPr>
            <p:ph type="title"/>
          </p:nvPr>
        </p:nvSpPr>
        <p:spPr>
          <a:xfrm>
            <a:off x="376990" y="1713850"/>
            <a:ext cx="8442455" cy="998621"/>
          </a:xfrm>
          <a:prstGeom prst="rect">
            <a:avLst/>
          </a:prstGeom>
        </p:spPr>
        <p:txBody>
          <a:bodyPr vert="horz" anchor="ctr"/>
          <a:lstStyle>
            <a:lvl1pPr algn="ctr">
              <a:defRPr baseline="0">
                <a:ln>
                  <a:noFill/>
                </a:ln>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8047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95758" y="187248"/>
            <a:ext cx="6369799" cy="2457097"/>
          </a:xfrm>
          <a:prstGeom prst="rect">
            <a:avLst/>
          </a:prstGeom>
        </p:spPr>
        <p:txBody>
          <a:bodyPr vert="horz" anchor="ctr"/>
          <a:lstStyle>
            <a:lvl1pPr algn="l">
              <a:defRPr baseline="0">
                <a:ln>
                  <a:noFill/>
                </a:ln>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67792" y="1213510"/>
            <a:ext cx="6689559" cy="3080084"/>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167791" y="212286"/>
            <a:ext cx="6689560"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68005" y="1238224"/>
            <a:ext cx="8157411" cy="3080084"/>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868005" y="236999"/>
            <a:ext cx="8157412"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49671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184266" y="1122893"/>
            <a:ext cx="8778502" cy="3391442"/>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5"/>
          <p:cNvSpPr>
            <a:spLocks noGrp="1"/>
          </p:cNvSpPr>
          <p:nvPr>
            <p:ph type="title"/>
          </p:nvPr>
        </p:nvSpPr>
        <p:spPr>
          <a:xfrm>
            <a:off x="184266" y="171096"/>
            <a:ext cx="8778502"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2545125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merriam-webster.com/dictionary/diversity"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rriam-webster.com/dictionary/diversity"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imdb.com/title/tt0080455/characters/nm0000101"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aU4pyiB-kq0"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hyperlink" Target="https://www.vecteezy.com/vector-art/65424-blues-brothers" TargetMode="External"/><Relationship Id="rId4" Type="http://schemas.openxmlformats.org/officeDocument/2006/relationships/hyperlink" Target="https://www.youtube.com/watch?v=lYNJK5sHHeo"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youtube.com/watch?v=lYNJK5sHHeo" TargetMode="External"/><Relationship Id="rId3" Type="http://schemas.openxmlformats.org/officeDocument/2006/relationships/hyperlink" Target="https://www.udel.edu/2fa" TargetMode="External"/><Relationship Id="rId7" Type="http://schemas.openxmlformats.org/officeDocument/2006/relationships/hyperlink" Target="https://hbr.org/2008/02/three-keys-to-effective-execut" TargetMode="External"/><Relationship Id="rId2" Type="http://schemas.openxmlformats.org/officeDocument/2006/relationships/hyperlink" Target="https://www.educause.edu/about/diversity-equity-and-inclusion/resources" TargetMode="External"/><Relationship Id="rId1" Type="http://schemas.openxmlformats.org/officeDocument/2006/relationships/slideLayout" Target="../slideLayouts/slideLayout4.xml"/><Relationship Id="rId6" Type="http://schemas.openxmlformats.org/officeDocument/2006/relationships/hyperlink" Target="https://open.nytimes.com/diversity-inclusion-and-culture-steps-for-building-great-teams-ca157bd98c07" TargetMode="External"/><Relationship Id="rId5" Type="http://schemas.openxmlformats.org/officeDocument/2006/relationships/hyperlink" Target="https://www.inc.com/shama-hyder/creating-a-diverse-team-is-harder-than-it-looks-heres-how-to-fix-it.html" TargetMode="External"/><Relationship Id="rId4" Type="http://schemas.openxmlformats.org/officeDocument/2006/relationships/hyperlink" Target="https://er.educause.edu/blogs/2019/4/cds-spotlight-campus-mfa-practice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lYNJK5sHHeo" TargetMode="External"/><Relationship Id="rId7" Type="http://schemas.openxmlformats.org/officeDocument/2006/relationships/hyperlink" Target="https://www.merriam-webster.com/dictionary/diversity" TargetMode="External"/><Relationship Id="rId2" Type="http://schemas.openxmlformats.org/officeDocument/2006/relationships/hyperlink" Target="https://www.commondreams.org/views/2013/11/02/gmo-mumbo-jumbo" TargetMode="External"/><Relationship Id="rId1" Type="http://schemas.openxmlformats.org/officeDocument/2006/relationships/slideLayout" Target="../slideLayouts/slideLayout4.xml"/><Relationship Id="rId6" Type="http://schemas.openxmlformats.org/officeDocument/2006/relationships/hyperlink" Target="https://en.wikipedia.org/wiki/Diversity" TargetMode="External"/><Relationship Id="rId5" Type="http://schemas.openxmlformats.org/officeDocument/2006/relationships/hyperlink" Target="https://www.publicdomainpictures.net/en/view-image.php?image=76001&amp;picture=we-can-do-it-poster" TargetMode="External"/><Relationship Id="rId4" Type="http://schemas.openxmlformats.org/officeDocument/2006/relationships/hyperlink" Target="https://www.publicdomainpictures.net/en/view-image.php?image=11672&amp;picture=purple-orchi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eniuskitchen.com/recipe/deep-dish-pizza-casserole-5645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University_of_Delawar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917C-4A09-144A-9C80-4C4A3C27776A}"/>
              </a:ext>
            </a:extLst>
          </p:cNvPr>
          <p:cNvSpPr>
            <a:spLocks noGrp="1"/>
          </p:cNvSpPr>
          <p:nvPr>
            <p:ph type="title"/>
          </p:nvPr>
        </p:nvSpPr>
        <p:spPr>
          <a:xfrm>
            <a:off x="376990" y="2213160"/>
            <a:ext cx="8442455" cy="998621"/>
          </a:xfrm>
        </p:spPr>
        <p:txBody>
          <a:bodyPr/>
          <a:lstStyle/>
          <a:p>
            <a:r>
              <a:rPr lang="en-US" dirty="0"/>
              <a:t>From the Bottom Up: Diversity Perspectives from a Security Engineer</a:t>
            </a:r>
          </a:p>
        </p:txBody>
      </p:sp>
    </p:spTree>
    <p:extLst>
      <p:ext uri="{BB962C8B-B14F-4D97-AF65-F5344CB8AC3E}">
        <p14:creationId xmlns:p14="http://schemas.microsoft.com/office/powerpoint/2010/main" val="298160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dirty="0"/>
              <a:t>The program is labeled 2FA instead of MFA</a:t>
            </a:r>
          </a:p>
          <a:p>
            <a:r>
              <a:rPr lang="en-US" dirty="0"/>
              <a:t>Over 49052 accounts configured for 2FA</a:t>
            </a:r>
          </a:p>
          <a:p>
            <a:pPr lvl="1"/>
            <a:r>
              <a:rPr lang="en-US" dirty="0"/>
              <a:t>Includes some exceptions but covers the majority of staff, students, and faculty</a:t>
            </a:r>
          </a:p>
          <a:p>
            <a:r>
              <a:rPr lang="en-US" dirty="0"/>
              <a:t>Changed phishing and account compromise remediations from daily to ad-hoc </a:t>
            </a:r>
            <a:br>
              <a:rPr lang="en-US" dirty="0"/>
            </a:br>
            <a:endParaRPr lang="en-US"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sz="3600" dirty="0"/>
              <a:t>About MFA at the University of Delaware</a:t>
            </a:r>
          </a:p>
        </p:txBody>
      </p:sp>
    </p:spTree>
    <p:extLst>
      <p:ext uri="{BB962C8B-B14F-4D97-AF65-F5344CB8AC3E}">
        <p14:creationId xmlns:p14="http://schemas.microsoft.com/office/powerpoint/2010/main" val="253496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sz="2800" dirty="0"/>
              <a:t>When I joined the project, all of the fun decisions and coding were complete.</a:t>
            </a:r>
          </a:p>
          <a:p>
            <a:pPr lvl="1" fontAlgn="base"/>
            <a:r>
              <a:rPr lang="en-US" sz="2400" dirty="0"/>
              <a:t>Secrets storage complete</a:t>
            </a:r>
          </a:p>
          <a:p>
            <a:pPr lvl="1" fontAlgn="base"/>
            <a:r>
              <a:rPr lang="en-US" sz="2400" dirty="0"/>
              <a:t>Directory and database integration</a:t>
            </a:r>
          </a:p>
          <a:p>
            <a:pPr lvl="1" fontAlgn="base"/>
            <a:r>
              <a:rPr lang="en-US" sz="2400" dirty="0"/>
              <a:t>Development of opt out functions</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My MFA journey</a:t>
            </a:r>
          </a:p>
        </p:txBody>
      </p:sp>
    </p:spTree>
    <p:extLst>
      <p:ext uri="{BB962C8B-B14F-4D97-AF65-F5344CB8AC3E}">
        <p14:creationId xmlns:p14="http://schemas.microsoft.com/office/powerpoint/2010/main" val="198107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sz="2800" dirty="0"/>
              <a:t>“Other duties as required”</a:t>
            </a:r>
          </a:p>
          <a:p>
            <a:pPr lvl="1" fontAlgn="base"/>
            <a:r>
              <a:rPr lang="en-US" sz="2400" dirty="0"/>
              <a:t>Scheduling deployments including students</a:t>
            </a:r>
          </a:p>
          <a:p>
            <a:pPr lvl="1" fontAlgn="base"/>
            <a:r>
              <a:rPr lang="en-US" sz="2400" dirty="0"/>
              <a:t>Handling feedback on the expense of tokens</a:t>
            </a:r>
          </a:p>
          <a:p>
            <a:pPr lvl="1" fontAlgn="base"/>
            <a:r>
              <a:rPr lang="en-US" sz="2400" dirty="0"/>
              <a:t>Present 2FA to clients</a:t>
            </a:r>
          </a:p>
          <a:p>
            <a:pPr fontAlgn="base"/>
            <a:r>
              <a:rPr lang="en-US" sz="2800" dirty="0"/>
              <a:t>I was not comfortable handling “non-technical” tasks</a:t>
            </a:r>
          </a:p>
          <a:p>
            <a:pPr fontAlgn="base"/>
            <a:r>
              <a:rPr lang="en-US" sz="2800" dirty="0"/>
              <a:t>I leveraged a framework I created/learned during my previous job to help </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My MFA journey</a:t>
            </a:r>
          </a:p>
        </p:txBody>
      </p:sp>
    </p:spTree>
    <p:extLst>
      <p:ext uri="{BB962C8B-B14F-4D97-AF65-F5344CB8AC3E}">
        <p14:creationId xmlns:p14="http://schemas.microsoft.com/office/powerpoint/2010/main" val="228866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Situational Awareness</a:t>
            </a:r>
          </a:p>
        </p:txBody>
      </p:sp>
      <p:graphicFrame>
        <p:nvGraphicFramePr>
          <p:cNvPr id="6" name="Table 5">
            <a:extLst>
              <a:ext uri="{FF2B5EF4-FFF2-40B4-BE49-F238E27FC236}">
                <a16:creationId xmlns:a16="http://schemas.microsoft.com/office/drawing/2014/main" id="{557A5ABD-0EA4-DD41-833A-12547C8E5535}"/>
              </a:ext>
            </a:extLst>
          </p:cNvPr>
          <p:cNvGraphicFramePr>
            <a:graphicFrameLocks noGrp="1"/>
          </p:cNvGraphicFramePr>
          <p:nvPr>
            <p:extLst>
              <p:ext uri="{D42A27DB-BD31-4B8C-83A1-F6EECF244321}">
                <p14:modId xmlns:p14="http://schemas.microsoft.com/office/powerpoint/2010/main" val="3525121569"/>
              </p:ext>
            </p:extLst>
          </p:nvPr>
        </p:nvGraphicFramePr>
        <p:xfrm>
          <a:off x="1077369" y="1529623"/>
          <a:ext cx="7738684" cy="3108960"/>
        </p:xfrm>
        <a:graphic>
          <a:graphicData uri="http://schemas.openxmlformats.org/drawingml/2006/table">
            <a:tbl>
              <a:tblPr firstRow="1" bandRow="1">
                <a:tableStyleId>{5C22544A-7EE6-4342-B048-85BDC9FD1C3A}</a:tableStyleId>
              </a:tblPr>
              <a:tblGrid>
                <a:gridCol w="1668379">
                  <a:extLst>
                    <a:ext uri="{9D8B030D-6E8A-4147-A177-3AD203B41FA5}">
                      <a16:colId xmlns:a16="http://schemas.microsoft.com/office/drawing/2014/main" val="119816845"/>
                    </a:ext>
                  </a:extLst>
                </a:gridCol>
                <a:gridCol w="6070305">
                  <a:extLst>
                    <a:ext uri="{9D8B030D-6E8A-4147-A177-3AD203B41FA5}">
                      <a16:colId xmlns:a16="http://schemas.microsoft.com/office/drawing/2014/main" val="1917942960"/>
                    </a:ext>
                  </a:extLst>
                </a:gridCol>
              </a:tblGrid>
              <a:tr h="363668">
                <a:tc>
                  <a:txBody>
                    <a:bodyPr/>
                    <a:lstStyle/>
                    <a:p>
                      <a:r>
                        <a:rPr lang="en-US" dirty="0"/>
                        <a:t>Steps</a:t>
                      </a:r>
                    </a:p>
                  </a:txBody>
                  <a:tcPr/>
                </a:tc>
                <a:tc>
                  <a:txBody>
                    <a:bodyPr/>
                    <a:lstStyle/>
                    <a:p>
                      <a:r>
                        <a:rPr lang="en-US" dirty="0"/>
                        <a:t>Testing prompts</a:t>
                      </a:r>
                    </a:p>
                  </a:txBody>
                  <a:tcPr/>
                </a:tc>
                <a:extLst>
                  <a:ext uri="{0D108BD9-81ED-4DB2-BD59-A6C34878D82A}">
                    <a16:rowId xmlns:a16="http://schemas.microsoft.com/office/drawing/2014/main" val="805885495"/>
                  </a:ext>
                </a:extLst>
              </a:tr>
              <a:tr h="896713">
                <a:tc>
                  <a:txBody>
                    <a:bodyPr/>
                    <a:lstStyle/>
                    <a:p>
                      <a:r>
                        <a:rPr lang="en-US" dirty="0"/>
                        <a:t>Communication (Goals)</a:t>
                      </a:r>
                    </a:p>
                  </a:txBody>
                  <a:tcPr/>
                </a:tc>
                <a:tc>
                  <a:txBody>
                    <a:bodyPr/>
                    <a:lstStyle/>
                    <a:p>
                      <a:r>
                        <a:rPr lang="en-US" dirty="0"/>
                        <a:t>What do I want?</a:t>
                      </a:r>
                    </a:p>
                    <a:p>
                      <a:r>
                        <a:rPr lang="en-US" dirty="0"/>
                        <a:t>Did I ask for it?</a:t>
                      </a:r>
                    </a:p>
                    <a:p>
                      <a:r>
                        <a:rPr lang="en-US" dirty="0"/>
                        <a:t>Can I ask for it?</a:t>
                      </a:r>
                    </a:p>
                  </a:txBody>
                  <a:tcPr/>
                </a:tc>
                <a:extLst>
                  <a:ext uri="{0D108BD9-81ED-4DB2-BD59-A6C34878D82A}">
                    <a16:rowId xmlns:a16="http://schemas.microsoft.com/office/drawing/2014/main" val="2960110747"/>
                  </a:ext>
                </a:extLst>
              </a:tr>
              <a:tr h="896713">
                <a:tc>
                  <a:txBody>
                    <a:bodyPr/>
                    <a:lstStyle/>
                    <a:p>
                      <a:r>
                        <a:rPr lang="en-US" dirty="0"/>
                        <a:t>Evaluation (Deciding)</a:t>
                      </a:r>
                    </a:p>
                  </a:txBody>
                  <a:tcPr/>
                </a:tc>
                <a:tc>
                  <a:txBody>
                    <a:bodyPr/>
                    <a:lstStyle/>
                    <a:p>
                      <a:r>
                        <a:rPr lang="en-US" dirty="0"/>
                        <a:t>Will this improve outcomes?</a:t>
                      </a:r>
                    </a:p>
                    <a:p>
                      <a:r>
                        <a:rPr lang="en-US" dirty="0"/>
                        <a:t>Will this make things worse?</a:t>
                      </a:r>
                    </a:p>
                    <a:p>
                      <a:r>
                        <a:rPr lang="en-US" dirty="0"/>
                        <a:t>Do I need more information?</a:t>
                      </a:r>
                    </a:p>
                  </a:txBody>
                  <a:tcPr/>
                </a:tc>
                <a:extLst>
                  <a:ext uri="{0D108BD9-81ED-4DB2-BD59-A6C34878D82A}">
                    <a16:rowId xmlns:a16="http://schemas.microsoft.com/office/drawing/2014/main" val="2974289065"/>
                  </a:ext>
                </a:extLst>
              </a:tr>
              <a:tr h="896713">
                <a:tc>
                  <a:txBody>
                    <a:bodyPr/>
                    <a:lstStyle/>
                    <a:p>
                      <a:r>
                        <a:rPr lang="en-US" dirty="0"/>
                        <a:t>Execution (Doing)</a:t>
                      </a:r>
                    </a:p>
                  </a:txBody>
                  <a:tcPr/>
                </a:tc>
                <a:tc>
                  <a:txBody>
                    <a:bodyPr/>
                    <a:lstStyle/>
                    <a:p>
                      <a:r>
                        <a:rPr lang="en-US" dirty="0"/>
                        <a:t>Can this be done?</a:t>
                      </a:r>
                    </a:p>
                    <a:p>
                      <a:r>
                        <a:rPr lang="en-US" dirty="0"/>
                        <a:t>Should this be done?</a:t>
                      </a:r>
                    </a:p>
                    <a:p>
                      <a:r>
                        <a:rPr lang="en-US" dirty="0"/>
                        <a:t>When do I need to finish?</a:t>
                      </a:r>
                    </a:p>
                  </a:txBody>
                  <a:tcPr/>
                </a:tc>
                <a:extLst>
                  <a:ext uri="{0D108BD9-81ED-4DB2-BD59-A6C34878D82A}">
                    <a16:rowId xmlns:a16="http://schemas.microsoft.com/office/drawing/2014/main" val="4060506646"/>
                  </a:ext>
                </a:extLst>
              </a:tr>
            </a:tbl>
          </a:graphicData>
        </a:graphic>
      </p:graphicFrame>
      <p:sp>
        <p:nvSpPr>
          <p:cNvPr id="9" name="TextBox 8">
            <a:extLst>
              <a:ext uri="{FF2B5EF4-FFF2-40B4-BE49-F238E27FC236}">
                <a16:creationId xmlns:a16="http://schemas.microsoft.com/office/drawing/2014/main" id="{751D9E6F-64B3-AF49-9D62-71075EEA31F2}"/>
              </a:ext>
            </a:extLst>
          </p:cNvPr>
          <p:cNvSpPr txBox="1"/>
          <p:nvPr/>
        </p:nvSpPr>
        <p:spPr>
          <a:xfrm>
            <a:off x="1112233" y="1097257"/>
            <a:ext cx="7703820" cy="369332"/>
          </a:xfrm>
          <a:prstGeom prst="rect">
            <a:avLst/>
          </a:prstGeom>
          <a:noFill/>
        </p:spPr>
        <p:txBody>
          <a:bodyPr wrap="square" rtlCol="0">
            <a:spAutoFit/>
          </a:bodyPr>
          <a:lstStyle/>
          <a:p>
            <a:pPr algn="ctr"/>
            <a:r>
              <a:rPr lang="en-US" dirty="0"/>
              <a:t>Communication-Evaluation-Execution (CEE)</a:t>
            </a:r>
          </a:p>
        </p:txBody>
      </p:sp>
    </p:spTree>
    <p:extLst>
      <p:ext uri="{BB962C8B-B14F-4D97-AF65-F5344CB8AC3E}">
        <p14:creationId xmlns:p14="http://schemas.microsoft.com/office/powerpoint/2010/main" val="359799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sz="2400" dirty="0"/>
              <a:t>Other frameworks</a:t>
            </a:r>
          </a:p>
          <a:p>
            <a:pPr lvl="1" fontAlgn="base"/>
            <a:r>
              <a:rPr lang="en-US" sz="2000" dirty="0"/>
              <a:t>Rotary 4 way test</a:t>
            </a:r>
          </a:p>
          <a:p>
            <a:pPr lvl="1" fontAlgn="base"/>
            <a:r>
              <a:rPr lang="en-US" sz="2000" dirty="0"/>
              <a:t>Observe–Orient–Decide–Act (OODA Loop)</a:t>
            </a:r>
          </a:p>
          <a:p>
            <a:pPr lvl="1" fontAlgn="base"/>
            <a:r>
              <a:rPr lang="en-US" sz="2000" dirty="0"/>
              <a:t>Plan-Do-Check-Act (Deming cycle)</a:t>
            </a:r>
          </a:p>
          <a:p>
            <a:r>
              <a:rPr lang="en-US" sz="2400" dirty="0"/>
              <a:t>To reduce the impact of personal bias, it has been helpful to me to use a framework to evaluate ideas and tasks</a:t>
            </a:r>
          </a:p>
          <a:p>
            <a:r>
              <a:rPr lang="en-US" sz="2400" dirty="0"/>
              <a:t>The framework selected should align with the project and team goals</a:t>
            </a:r>
            <a:br>
              <a:rPr lang="en-US" dirty="0"/>
            </a:br>
            <a:endParaRPr lang="en-US"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Situational Awareness</a:t>
            </a:r>
          </a:p>
        </p:txBody>
      </p:sp>
    </p:spTree>
    <p:extLst>
      <p:ext uri="{BB962C8B-B14F-4D97-AF65-F5344CB8AC3E}">
        <p14:creationId xmlns:p14="http://schemas.microsoft.com/office/powerpoint/2010/main" val="230108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dirty="0"/>
              <a:t>Scheduling deployment of 2FA (including students)</a:t>
            </a:r>
          </a:p>
          <a:p>
            <a:pPr fontAlgn="base"/>
            <a:r>
              <a:rPr lang="en-US" dirty="0"/>
              <a:t>Challenges</a:t>
            </a:r>
          </a:p>
          <a:p>
            <a:pPr lvl="1" fontAlgn="base"/>
            <a:r>
              <a:rPr lang="en-US" sz="2400" dirty="0"/>
              <a:t>I was the only African-American in the meeting</a:t>
            </a:r>
          </a:p>
          <a:p>
            <a:pPr lvl="1" fontAlgn="base"/>
            <a:r>
              <a:rPr lang="en-US" sz="2400" dirty="0"/>
              <a:t>I did not recognize my biases and assumption as roadblocks. I held multiple assumptions.  These included:</a:t>
            </a:r>
          </a:p>
          <a:p>
            <a:pPr lvl="2" fontAlgn="base"/>
            <a:r>
              <a:rPr lang="en-US" sz="2000" dirty="0"/>
              <a:t>Leadership is not technical</a:t>
            </a:r>
          </a:p>
          <a:p>
            <a:pPr lvl="2" fontAlgn="base"/>
            <a:r>
              <a:rPr lang="en-US" sz="2000" dirty="0"/>
              <a:t>I need to make an impact move the project forward</a:t>
            </a:r>
          </a:p>
          <a:p>
            <a:pPr marL="914400" lvl="2" indent="0" fontAlgn="base">
              <a:buNone/>
            </a:pPr>
            <a:endParaRPr lang="en-US" sz="1400"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Scheduling deployments</a:t>
            </a:r>
          </a:p>
        </p:txBody>
      </p:sp>
    </p:spTree>
    <p:extLst>
      <p:ext uri="{BB962C8B-B14F-4D97-AF65-F5344CB8AC3E}">
        <p14:creationId xmlns:p14="http://schemas.microsoft.com/office/powerpoint/2010/main" val="1165726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Situational Awareness</a:t>
            </a:r>
          </a:p>
        </p:txBody>
      </p:sp>
      <p:graphicFrame>
        <p:nvGraphicFramePr>
          <p:cNvPr id="6" name="Table 5">
            <a:extLst>
              <a:ext uri="{FF2B5EF4-FFF2-40B4-BE49-F238E27FC236}">
                <a16:creationId xmlns:a16="http://schemas.microsoft.com/office/drawing/2014/main" id="{557A5ABD-0EA4-DD41-833A-12547C8E5535}"/>
              </a:ext>
            </a:extLst>
          </p:cNvPr>
          <p:cNvGraphicFramePr>
            <a:graphicFrameLocks noGrp="1"/>
          </p:cNvGraphicFramePr>
          <p:nvPr>
            <p:extLst>
              <p:ext uri="{D42A27DB-BD31-4B8C-83A1-F6EECF244321}">
                <p14:modId xmlns:p14="http://schemas.microsoft.com/office/powerpoint/2010/main" val="98116509"/>
              </p:ext>
            </p:extLst>
          </p:nvPr>
        </p:nvGraphicFramePr>
        <p:xfrm>
          <a:off x="1085276" y="923832"/>
          <a:ext cx="7722870" cy="3773721"/>
        </p:xfrm>
        <a:graphic>
          <a:graphicData uri="http://schemas.openxmlformats.org/drawingml/2006/table">
            <a:tbl>
              <a:tblPr firstRow="1" bandRow="1">
                <a:tableStyleId>{5C22544A-7EE6-4342-B048-85BDC9FD1C3A}</a:tableStyleId>
              </a:tblPr>
              <a:tblGrid>
                <a:gridCol w="1664970">
                  <a:extLst>
                    <a:ext uri="{9D8B030D-6E8A-4147-A177-3AD203B41FA5}">
                      <a16:colId xmlns:a16="http://schemas.microsoft.com/office/drawing/2014/main" val="119816845"/>
                    </a:ext>
                  </a:extLst>
                </a:gridCol>
                <a:gridCol w="6057900">
                  <a:extLst>
                    <a:ext uri="{9D8B030D-6E8A-4147-A177-3AD203B41FA5}">
                      <a16:colId xmlns:a16="http://schemas.microsoft.com/office/drawing/2014/main" val="1917942960"/>
                    </a:ext>
                  </a:extLst>
                </a:gridCol>
              </a:tblGrid>
              <a:tr h="435809">
                <a:tc>
                  <a:txBody>
                    <a:bodyPr/>
                    <a:lstStyle/>
                    <a:p>
                      <a:r>
                        <a:rPr lang="en-US" dirty="0"/>
                        <a:t>Steps</a:t>
                      </a:r>
                    </a:p>
                  </a:txBody>
                  <a:tcPr/>
                </a:tc>
                <a:tc>
                  <a:txBody>
                    <a:bodyPr/>
                    <a:lstStyle/>
                    <a:p>
                      <a:r>
                        <a:rPr lang="en-US" dirty="0"/>
                        <a:t>Testing prompts</a:t>
                      </a:r>
                    </a:p>
                  </a:txBody>
                  <a:tcPr/>
                </a:tc>
                <a:extLst>
                  <a:ext uri="{0D108BD9-81ED-4DB2-BD59-A6C34878D82A}">
                    <a16:rowId xmlns:a16="http://schemas.microsoft.com/office/drawing/2014/main" val="805885495"/>
                  </a:ext>
                </a:extLst>
              </a:tr>
              <a:tr h="1074596">
                <a:tc>
                  <a:txBody>
                    <a:bodyPr/>
                    <a:lstStyle/>
                    <a:p>
                      <a:r>
                        <a:rPr lang="en-US" dirty="0"/>
                        <a:t>Communication (Goals)</a:t>
                      </a:r>
                    </a:p>
                  </a:txBody>
                  <a:tcPr/>
                </a:tc>
                <a:tc>
                  <a:txBody>
                    <a:bodyPr/>
                    <a:lstStyle/>
                    <a:p>
                      <a:r>
                        <a:rPr lang="en-US" dirty="0"/>
                        <a:t>To be respected as a key team member</a:t>
                      </a:r>
                    </a:p>
                    <a:p>
                      <a:r>
                        <a:rPr lang="en-US" dirty="0"/>
                        <a:t>To complete 2FA deployment</a:t>
                      </a:r>
                    </a:p>
                  </a:txBody>
                  <a:tcPr/>
                </a:tc>
                <a:extLst>
                  <a:ext uri="{0D108BD9-81ED-4DB2-BD59-A6C34878D82A}">
                    <a16:rowId xmlns:a16="http://schemas.microsoft.com/office/drawing/2014/main" val="2960110747"/>
                  </a:ext>
                </a:extLst>
              </a:tr>
              <a:tr h="1074596">
                <a:tc>
                  <a:txBody>
                    <a:bodyPr/>
                    <a:lstStyle/>
                    <a:p>
                      <a:r>
                        <a:rPr lang="en-US" dirty="0"/>
                        <a:t>Evaluation (Deciding)</a:t>
                      </a:r>
                    </a:p>
                  </a:txBody>
                  <a:tcPr/>
                </a:tc>
                <a:tc>
                  <a:txBody>
                    <a:bodyPr/>
                    <a:lstStyle/>
                    <a:p>
                      <a:r>
                        <a:rPr lang="en-US" dirty="0"/>
                        <a:t>Political, technical and logistical issue were being introduced along with plans to remediate each</a:t>
                      </a:r>
                    </a:p>
                    <a:p>
                      <a:r>
                        <a:rPr lang="en-US" dirty="0"/>
                        <a:t>The team including a manager that I believed was not technical who demonstrated deeper skills than I have</a:t>
                      </a:r>
                    </a:p>
                  </a:txBody>
                  <a:tcPr/>
                </a:tc>
                <a:extLst>
                  <a:ext uri="{0D108BD9-81ED-4DB2-BD59-A6C34878D82A}">
                    <a16:rowId xmlns:a16="http://schemas.microsoft.com/office/drawing/2014/main" val="2974289065"/>
                  </a:ext>
                </a:extLst>
              </a:tr>
              <a:tr h="1074596">
                <a:tc>
                  <a:txBody>
                    <a:bodyPr/>
                    <a:lstStyle/>
                    <a:p>
                      <a:r>
                        <a:rPr lang="en-US" dirty="0"/>
                        <a:t>Execution (Doing)</a:t>
                      </a:r>
                    </a:p>
                  </a:txBody>
                  <a:tcPr/>
                </a:tc>
                <a:tc>
                  <a:txBody>
                    <a:bodyPr/>
                    <a:lstStyle/>
                    <a:p>
                      <a:r>
                        <a:rPr lang="en-US" dirty="0"/>
                        <a:t>Do not interfere with success</a:t>
                      </a:r>
                    </a:p>
                    <a:p>
                      <a:r>
                        <a:rPr lang="en-US" dirty="0"/>
                        <a:t>Participate as requested</a:t>
                      </a:r>
                    </a:p>
                  </a:txBody>
                  <a:tcPr/>
                </a:tc>
                <a:extLst>
                  <a:ext uri="{0D108BD9-81ED-4DB2-BD59-A6C34878D82A}">
                    <a16:rowId xmlns:a16="http://schemas.microsoft.com/office/drawing/2014/main" val="4060506646"/>
                  </a:ext>
                </a:extLst>
              </a:tr>
            </a:tbl>
          </a:graphicData>
        </a:graphic>
      </p:graphicFrame>
    </p:spTree>
    <p:extLst>
      <p:ext uri="{BB962C8B-B14F-4D97-AF65-F5344CB8AC3E}">
        <p14:creationId xmlns:p14="http://schemas.microsoft.com/office/powerpoint/2010/main" val="387564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dirty="0"/>
              <a:t>Lessons learned:</a:t>
            </a:r>
          </a:p>
          <a:p>
            <a:pPr lvl="1" fontAlgn="base"/>
            <a:r>
              <a:rPr lang="en-US" sz="2400" dirty="0"/>
              <a:t>Find out or ask about the skills of team members.  Assumptions are not facts</a:t>
            </a:r>
          </a:p>
          <a:p>
            <a:pPr lvl="1" fontAlgn="base"/>
            <a:r>
              <a:rPr lang="en-US" sz="2400" dirty="0"/>
              <a:t>I felt the need to prove my competence.  It is ok to sit back and learn if the core project needs are met</a:t>
            </a:r>
          </a:p>
          <a:p>
            <a:pPr lvl="1" fontAlgn="base"/>
            <a:r>
              <a:rPr lang="en-US" sz="2400" dirty="0"/>
              <a:t>A diverse team will usually defy expectations in ways you do not expect due to your own biases.  The biases prevent fair evaluation of team capabilities</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Scheduling deployments</a:t>
            </a:r>
          </a:p>
        </p:txBody>
      </p:sp>
    </p:spTree>
    <p:extLst>
      <p:ext uri="{BB962C8B-B14F-4D97-AF65-F5344CB8AC3E}">
        <p14:creationId xmlns:p14="http://schemas.microsoft.com/office/powerpoint/2010/main" val="345307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sz="2400" dirty="0"/>
              <a:t>Handling feedback on the expense of phones as tokens</a:t>
            </a:r>
          </a:p>
          <a:p>
            <a:pPr fontAlgn="base"/>
            <a:r>
              <a:rPr lang="en-US" sz="2400" dirty="0"/>
              <a:t>Challenges</a:t>
            </a:r>
          </a:p>
          <a:p>
            <a:pPr lvl="1" fontAlgn="base"/>
            <a:r>
              <a:rPr lang="en-US" sz="2400" dirty="0"/>
              <a:t>During a follow-up conversation with a staff member, I heard “I would expect you to be concerned about high initial costs” </a:t>
            </a:r>
          </a:p>
          <a:p>
            <a:pPr lvl="1" fontAlgn="base"/>
            <a:r>
              <a:rPr lang="en-US" sz="2400" dirty="0"/>
              <a:t>I did not expect my emotional reaction later that day</a:t>
            </a:r>
          </a:p>
          <a:p>
            <a:pPr lvl="1" fontAlgn="base"/>
            <a:r>
              <a:rPr lang="en-US" sz="2400" dirty="0"/>
              <a:t>I was a low income student with work study job and debt</a:t>
            </a:r>
          </a:p>
          <a:p>
            <a:pPr lvl="1" fontAlgn="base"/>
            <a:r>
              <a:rPr lang="en-US" sz="2400" dirty="0"/>
              <a:t>Is this coming up due to bias?</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Token costs</a:t>
            </a:r>
          </a:p>
        </p:txBody>
      </p:sp>
    </p:spTree>
    <p:extLst>
      <p:ext uri="{BB962C8B-B14F-4D97-AF65-F5344CB8AC3E}">
        <p14:creationId xmlns:p14="http://schemas.microsoft.com/office/powerpoint/2010/main" val="44867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Situational Awareness</a:t>
            </a:r>
          </a:p>
        </p:txBody>
      </p:sp>
      <p:graphicFrame>
        <p:nvGraphicFramePr>
          <p:cNvPr id="6" name="Table 5">
            <a:extLst>
              <a:ext uri="{FF2B5EF4-FFF2-40B4-BE49-F238E27FC236}">
                <a16:creationId xmlns:a16="http://schemas.microsoft.com/office/drawing/2014/main" id="{557A5ABD-0EA4-DD41-833A-12547C8E5535}"/>
              </a:ext>
            </a:extLst>
          </p:cNvPr>
          <p:cNvGraphicFramePr>
            <a:graphicFrameLocks noGrp="1"/>
          </p:cNvGraphicFramePr>
          <p:nvPr>
            <p:extLst>
              <p:ext uri="{D42A27DB-BD31-4B8C-83A1-F6EECF244321}">
                <p14:modId xmlns:p14="http://schemas.microsoft.com/office/powerpoint/2010/main" val="4021855901"/>
              </p:ext>
            </p:extLst>
          </p:nvPr>
        </p:nvGraphicFramePr>
        <p:xfrm>
          <a:off x="1085276" y="923832"/>
          <a:ext cx="7722870" cy="3659597"/>
        </p:xfrm>
        <a:graphic>
          <a:graphicData uri="http://schemas.openxmlformats.org/drawingml/2006/table">
            <a:tbl>
              <a:tblPr firstRow="1" bandRow="1">
                <a:tableStyleId>{5C22544A-7EE6-4342-B048-85BDC9FD1C3A}</a:tableStyleId>
              </a:tblPr>
              <a:tblGrid>
                <a:gridCol w="1664970">
                  <a:extLst>
                    <a:ext uri="{9D8B030D-6E8A-4147-A177-3AD203B41FA5}">
                      <a16:colId xmlns:a16="http://schemas.microsoft.com/office/drawing/2014/main" val="119816845"/>
                    </a:ext>
                  </a:extLst>
                </a:gridCol>
                <a:gridCol w="6057900">
                  <a:extLst>
                    <a:ext uri="{9D8B030D-6E8A-4147-A177-3AD203B41FA5}">
                      <a16:colId xmlns:a16="http://schemas.microsoft.com/office/drawing/2014/main" val="1917942960"/>
                    </a:ext>
                  </a:extLst>
                </a:gridCol>
              </a:tblGrid>
              <a:tr h="435809">
                <a:tc>
                  <a:txBody>
                    <a:bodyPr/>
                    <a:lstStyle/>
                    <a:p>
                      <a:r>
                        <a:rPr lang="en-US" dirty="0"/>
                        <a:t>Steps</a:t>
                      </a:r>
                    </a:p>
                  </a:txBody>
                  <a:tcPr/>
                </a:tc>
                <a:tc>
                  <a:txBody>
                    <a:bodyPr/>
                    <a:lstStyle/>
                    <a:p>
                      <a:r>
                        <a:rPr lang="en-US" dirty="0"/>
                        <a:t>Testing prompts</a:t>
                      </a:r>
                    </a:p>
                  </a:txBody>
                  <a:tcPr/>
                </a:tc>
                <a:extLst>
                  <a:ext uri="{0D108BD9-81ED-4DB2-BD59-A6C34878D82A}">
                    <a16:rowId xmlns:a16="http://schemas.microsoft.com/office/drawing/2014/main" val="805885495"/>
                  </a:ext>
                </a:extLst>
              </a:tr>
              <a:tr h="1074596">
                <a:tc>
                  <a:txBody>
                    <a:bodyPr/>
                    <a:lstStyle/>
                    <a:p>
                      <a:r>
                        <a:rPr lang="en-US" dirty="0"/>
                        <a:t>Communication (Goals)</a:t>
                      </a:r>
                    </a:p>
                  </a:txBody>
                  <a:tcPr/>
                </a:tc>
                <a:tc>
                  <a:txBody>
                    <a:bodyPr/>
                    <a:lstStyle/>
                    <a:p>
                      <a:r>
                        <a:rPr lang="en-US" dirty="0"/>
                        <a:t>To be respected as a key team member</a:t>
                      </a:r>
                    </a:p>
                    <a:p>
                      <a:r>
                        <a:rPr lang="en-US" dirty="0"/>
                        <a:t>To complete 2FA deployment</a:t>
                      </a:r>
                    </a:p>
                  </a:txBody>
                  <a:tcPr/>
                </a:tc>
                <a:extLst>
                  <a:ext uri="{0D108BD9-81ED-4DB2-BD59-A6C34878D82A}">
                    <a16:rowId xmlns:a16="http://schemas.microsoft.com/office/drawing/2014/main" val="2960110747"/>
                  </a:ext>
                </a:extLst>
              </a:tr>
              <a:tr h="1074596">
                <a:tc>
                  <a:txBody>
                    <a:bodyPr/>
                    <a:lstStyle/>
                    <a:p>
                      <a:r>
                        <a:rPr lang="en-US" dirty="0"/>
                        <a:t>Evaluation (Deciding)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Need to clearly analyze the options for lower income students and ensure the options are reasonable</a:t>
                      </a:r>
                    </a:p>
                  </a:txBody>
                  <a:tcPr/>
                </a:tc>
                <a:extLst>
                  <a:ext uri="{0D108BD9-81ED-4DB2-BD59-A6C34878D82A}">
                    <a16:rowId xmlns:a16="http://schemas.microsoft.com/office/drawing/2014/main" val="2974289065"/>
                  </a:ext>
                </a:extLst>
              </a:tr>
              <a:tr h="1074596">
                <a:tc>
                  <a:txBody>
                    <a:bodyPr/>
                    <a:lstStyle/>
                    <a:p>
                      <a:r>
                        <a:rPr lang="en-US" dirty="0"/>
                        <a:t>Execution (Doing)</a:t>
                      </a:r>
                    </a:p>
                  </a:txBody>
                  <a:tcPr/>
                </a:tc>
                <a:tc>
                  <a:txBody>
                    <a:bodyPr/>
                    <a:lstStyle/>
                    <a:p>
                      <a:r>
                        <a:rPr lang="en-US" dirty="0"/>
                        <a:t>Technical options were already in place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 worked to improve the documentation of the process to ensure alternatives were clear</a:t>
                      </a:r>
                    </a:p>
                  </a:txBody>
                  <a:tcPr/>
                </a:tc>
                <a:extLst>
                  <a:ext uri="{0D108BD9-81ED-4DB2-BD59-A6C34878D82A}">
                    <a16:rowId xmlns:a16="http://schemas.microsoft.com/office/drawing/2014/main" val="4060506646"/>
                  </a:ext>
                </a:extLst>
              </a:tr>
            </a:tbl>
          </a:graphicData>
        </a:graphic>
      </p:graphicFrame>
    </p:spTree>
    <p:extLst>
      <p:ext uri="{BB962C8B-B14F-4D97-AF65-F5344CB8AC3E}">
        <p14:creationId xmlns:p14="http://schemas.microsoft.com/office/powerpoint/2010/main" val="73821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2982-F4C0-D341-8FD3-D3DFC60F77D5}"/>
              </a:ext>
            </a:extLst>
          </p:cNvPr>
          <p:cNvSpPr>
            <a:spLocks noGrp="1"/>
          </p:cNvSpPr>
          <p:nvPr>
            <p:ph type="title"/>
          </p:nvPr>
        </p:nvSpPr>
        <p:spPr/>
        <p:txBody>
          <a:bodyPr/>
          <a:lstStyle/>
          <a:p>
            <a:r>
              <a:rPr lang="en-US" sz="3200" dirty="0"/>
              <a:t>Presenter Information</a:t>
            </a:r>
            <a:br>
              <a:rPr lang="en-US" sz="3200" dirty="0"/>
            </a:br>
            <a:r>
              <a:rPr lang="en-US" sz="3200" dirty="0"/>
              <a:t>Tyrone Smith, CISSP</a:t>
            </a:r>
            <a:br>
              <a:rPr lang="en-US" sz="3200" dirty="0"/>
            </a:br>
            <a:r>
              <a:rPr lang="en-US" sz="3200" dirty="0"/>
              <a:t>University of Delaware</a:t>
            </a:r>
            <a:br>
              <a:rPr lang="en-US" sz="3200" dirty="0"/>
            </a:br>
            <a:r>
              <a:rPr lang="en-US" sz="3200" dirty="0"/>
              <a:t>Security Engineer</a:t>
            </a:r>
            <a:br>
              <a:rPr lang="en-US" dirty="0"/>
            </a:br>
            <a:endParaRPr lang="en-US" dirty="0"/>
          </a:p>
        </p:txBody>
      </p:sp>
    </p:spTree>
    <p:extLst>
      <p:ext uri="{BB962C8B-B14F-4D97-AF65-F5344CB8AC3E}">
        <p14:creationId xmlns:p14="http://schemas.microsoft.com/office/powerpoint/2010/main" val="3473393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sz="3600" dirty="0"/>
              <a:t>Lessons learned</a:t>
            </a:r>
            <a:r>
              <a:rPr lang="en-US" sz="2800" dirty="0"/>
              <a:t> </a:t>
            </a:r>
          </a:p>
          <a:p>
            <a:pPr lvl="1" fontAlgn="base"/>
            <a:r>
              <a:rPr lang="en-US" dirty="0"/>
              <a:t>Clear communication in diverse teams is difficult</a:t>
            </a:r>
          </a:p>
          <a:p>
            <a:pPr lvl="1" fontAlgn="base"/>
            <a:r>
              <a:rPr lang="en-US" dirty="0"/>
              <a:t>I am not sure if “what I heard” was “what was said” however my personal boundaries were not crossed</a:t>
            </a:r>
          </a:p>
          <a:p>
            <a:pPr lvl="1" fontAlgn="base"/>
            <a:r>
              <a:rPr lang="en-US" dirty="0"/>
              <a:t>An important set of stakeholders were considered which improved the rollout for everyone  </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Token Costs</a:t>
            </a:r>
          </a:p>
        </p:txBody>
      </p:sp>
    </p:spTree>
    <p:extLst>
      <p:ext uri="{BB962C8B-B14F-4D97-AF65-F5344CB8AC3E}">
        <p14:creationId xmlns:p14="http://schemas.microsoft.com/office/powerpoint/2010/main" val="304327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sz="2800" dirty="0"/>
              <a:t>Offering presentations that communicate effectively while reducing the impact of biases</a:t>
            </a:r>
          </a:p>
          <a:p>
            <a:pPr fontAlgn="base"/>
            <a:r>
              <a:rPr lang="en-US" sz="2800" dirty="0"/>
              <a:t>Challenges</a:t>
            </a:r>
          </a:p>
          <a:p>
            <a:pPr lvl="1" fontAlgn="base"/>
            <a:r>
              <a:rPr lang="en-US" dirty="0"/>
              <a:t>Why me?</a:t>
            </a:r>
          </a:p>
          <a:p>
            <a:pPr lvl="1" fontAlgn="base"/>
            <a:r>
              <a:rPr lang="en-US" dirty="0"/>
              <a:t>Handling my biases</a:t>
            </a:r>
          </a:p>
          <a:p>
            <a:pPr lvl="1" fontAlgn="base"/>
            <a:r>
              <a:rPr lang="en-US" dirty="0"/>
              <a:t>Handling the biases of others</a:t>
            </a:r>
          </a:p>
          <a:p>
            <a:endParaRPr lang="en-US"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Present 2FA to clients</a:t>
            </a:r>
            <a:br>
              <a:rPr lang="en-US" dirty="0"/>
            </a:br>
            <a:endParaRPr lang="en-US" dirty="0"/>
          </a:p>
        </p:txBody>
      </p:sp>
    </p:spTree>
    <p:extLst>
      <p:ext uri="{BB962C8B-B14F-4D97-AF65-F5344CB8AC3E}">
        <p14:creationId xmlns:p14="http://schemas.microsoft.com/office/powerpoint/2010/main" val="273928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Situational Awareness</a:t>
            </a:r>
          </a:p>
        </p:txBody>
      </p:sp>
      <p:graphicFrame>
        <p:nvGraphicFramePr>
          <p:cNvPr id="6" name="Table 5">
            <a:extLst>
              <a:ext uri="{FF2B5EF4-FFF2-40B4-BE49-F238E27FC236}">
                <a16:creationId xmlns:a16="http://schemas.microsoft.com/office/drawing/2014/main" id="{557A5ABD-0EA4-DD41-833A-12547C8E5535}"/>
              </a:ext>
            </a:extLst>
          </p:cNvPr>
          <p:cNvGraphicFramePr>
            <a:graphicFrameLocks noGrp="1"/>
          </p:cNvGraphicFramePr>
          <p:nvPr>
            <p:extLst>
              <p:ext uri="{D42A27DB-BD31-4B8C-83A1-F6EECF244321}">
                <p14:modId xmlns:p14="http://schemas.microsoft.com/office/powerpoint/2010/main" val="1408875843"/>
              </p:ext>
            </p:extLst>
          </p:nvPr>
        </p:nvGraphicFramePr>
        <p:xfrm>
          <a:off x="1085276" y="923832"/>
          <a:ext cx="7722870" cy="3773721"/>
        </p:xfrm>
        <a:graphic>
          <a:graphicData uri="http://schemas.openxmlformats.org/drawingml/2006/table">
            <a:tbl>
              <a:tblPr firstRow="1" bandRow="1">
                <a:tableStyleId>{5C22544A-7EE6-4342-B048-85BDC9FD1C3A}</a:tableStyleId>
              </a:tblPr>
              <a:tblGrid>
                <a:gridCol w="1664970">
                  <a:extLst>
                    <a:ext uri="{9D8B030D-6E8A-4147-A177-3AD203B41FA5}">
                      <a16:colId xmlns:a16="http://schemas.microsoft.com/office/drawing/2014/main" val="119816845"/>
                    </a:ext>
                  </a:extLst>
                </a:gridCol>
                <a:gridCol w="6057900">
                  <a:extLst>
                    <a:ext uri="{9D8B030D-6E8A-4147-A177-3AD203B41FA5}">
                      <a16:colId xmlns:a16="http://schemas.microsoft.com/office/drawing/2014/main" val="1917942960"/>
                    </a:ext>
                  </a:extLst>
                </a:gridCol>
              </a:tblGrid>
              <a:tr h="435809">
                <a:tc>
                  <a:txBody>
                    <a:bodyPr/>
                    <a:lstStyle/>
                    <a:p>
                      <a:r>
                        <a:rPr lang="en-US" dirty="0"/>
                        <a:t>Steps</a:t>
                      </a:r>
                    </a:p>
                  </a:txBody>
                  <a:tcPr/>
                </a:tc>
                <a:tc>
                  <a:txBody>
                    <a:bodyPr/>
                    <a:lstStyle/>
                    <a:p>
                      <a:r>
                        <a:rPr lang="en-US" dirty="0"/>
                        <a:t>Testing prompts</a:t>
                      </a:r>
                    </a:p>
                  </a:txBody>
                  <a:tcPr/>
                </a:tc>
                <a:extLst>
                  <a:ext uri="{0D108BD9-81ED-4DB2-BD59-A6C34878D82A}">
                    <a16:rowId xmlns:a16="http://schemas.microsoft.com/office/drawing/2014/main" val="805885495"/>
                  </a:ext>
                </a:extLst>
              </a:tr>
              <a:tr h="1074596">
                <a:tc>
                  <a:txBody>
                    <a:bodyPr/>
                    <a:lstStyle/>
                    <a:p>
                      <a:r>
                        <a:rPr lang="en-US" dirty="0"/>
                        <a:t>Communication (Goals)</a:t>
                      </a:r>
                    </a:p>
                  </a:txBody>
                  <a:tcPr/>
                </a:tc>
                <a:tc>
                  <a:txBody>
                    <a:bodyPr/>
                    <a:lstStyle/>
                    <a:p>
                      <a:r>
                        <a:rPr lang="en-US" dirty="0"/>
                        <a:t>To be respected as a key team member</a:t>
                      </a:r>
                    </a:p>
                    <a:p>
                      <a:r>
                        <a:rPr lang="en-US" dirty="0"/>
                        <a:t>To complete 2FA deployment</a:t>
                      </a:r>
                    </a:p>
                  </a:txBody>
                  <a:tcPr/>
                </a:tc>
                <a:extLst>
                  <a:ext uri="{0D108BD9-81ED-4DB2-BD59-A6C34878D82A}">
                    <a16:rowId xmlns:a16="http://schemas.microsoft.com/office/drawing/2014/main" val="2960110747"/>
                  </a:ext>
                </a:extLst>
              </a:tr>
              <a:tr h="1074596">
                <a:tc>
                  <a:txBody>
                    <a:bodyPr/>
                    <a:lstStyle/>
                    <a:p>
                      <a:r>
                        <a:rPr lang="en-US" dirty="0"/>
                        <a:t>Evaluation (Deciding)</a:t>
                      </a:r>
                    </a:p>
                  </a:txBody>
                  <a:tcPr/>
                </a:tc>
                <a:tc>
                  <a:txBody>
                    <a:bodyPr/>
                    <a:lstStyle/>
                    <a:p>
                      <a:r>
                        <a:rPr lang="en-US" dirty="0"/>
                        <a:t>These presentations are important to client adoption and improving client  security practices</a:t>
                      </a:r>
                    </a:p>
                    <a:p>
                      <a:r>
                        <a:rPr lang="en-US" dirty="0"/>
                        <a:t>I have life skills and can leverage privilege I do have to make this happen</a:t>
                      </a:r>
                    </a:p>
                  </a:txBody>
                  <a:tcPr/>
                </a:tc>
                <a:extLst>
                  <a:ext uri="{0D108BD9-81ED-4DB2-BD59-A6C34878D82A}">
                    <a16:rowId xmlns:a16="http://schemas.microsoft.com/office/drawing/2014/main" val="2974289065"/>
                  </a:ext>
                </a:extLst>
              </a:tr>
              <a:tr h="1074596">
                <a:tc>
                  <a:txBody>
                    <a:bodyPr/>
                    <a:lstStyle/>
                    <a:p>
                      <a:r>
                        <a:rPr lang="en-US" dirty="0"/>
                        <a:t>Execution (Doing)</a:t>
                      </a:r>
                    </a:p>
                  </a:txBody>
                  <a:tcPr/>
                </a:tc>
                <a:tc>
                  <a:txBody>
                    <a:bodyPr/>
                    <a:lstStyle/>
                    <a:p>
                      <a:r>
                        <a:rPr lang="en-US" dirty="0"/>
                        <a:t>Move forward.</a:t>
                      </a:r>
                    </a:p>
                    <a:p>
                      <a:r>
                        <a:rPr lang="en-US" dirty="0"/>
                        <a:t>Don’t allow my preferences and biases to stand in the way of the goals</a:t>
                      </a:r>
                    </a:p>
                  </a:txBody>
                  <a:tcPr/>
                </a:tc>
                <a:extLst>
                  <a:ext uri="{0D108BD9-81ED-4DB2-BD59-A6C34878D82A}">
                    <a16:rowId xmlns:a16="http://schemas.microsoft.com/office/drawing/2014/main" val="4060506646"/>
                  </a:ext>
                </a:extLst>
              </a:tr>
            </a:tbl>
          </a:graphicData>
        </a:graphic>
      </p:graphicFrame>
    </p:spTree>
    <p:extLst>
      <p:ext uri="{BB962C8B-B14F-4D97-AF65-F5344CB8AC3E}">
        <p14:creationId xmlns:p14="http://schemas.microsoft.com/office/powerpoint/2010/main" val="383575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a:xfrm>
            <a:off x="868005" y="826744"/>
            <a:ext cx="8157411" cy="3080084"/>
          </a:xfrm>
        </p:spPr>
        <p:txBody>
          <a:bodyPr/>
          <a:lstStyle/>
          <a:p>
            <a:pPr fontAlgn="base"/>
            <a:r>
              <a:rPr lang="en-US" sz="2000" dirty="0"/>
              <a:t>Lessons learned</a:t>
            </a:r>
          </a:p>
          <a:p>
            <a:pPr lvl="1" fontAlgn="base"/>
            <a:r>
              <a:rPr lang="en-US" sz="2000" dirty="0"/>
              <a:t>Code switching is a useful life skill</a:t>
            </a:r>
          </a:p>
          <a:p>
            <a:pPr lvl="2" fontAlgn="base"/>
            <a:r>
              <a:rPr lang="en-US" sz="2000" dirty="0"/>
              <a:t>This is a life skill developed by most members of minority groups</a:t>
            </a:r>
          </a:p>
          <a:p>
            <a:pPr lvl="2" fontAlgn="base"/>
            <a:r>
              <a:rPr lang="en-US" sz="2000" dirty="0"/>
              <a:t>Adjusting a message to the audience</a:t>
            </a:r>
          </a:p>
          <a:p>
            <a:pPr lvl="1" fontAlgn="base"/>
            <a:r>
              <a:rPr lang="en-US" sz="2000" dirty="0"/>
              <a:t>Dress code</a:t>
            </a:r>
          </a:p>
          <a:p>
            <a:pPr lvl="2" fontAlgn="base"/>
            <a:r>
              <a:rPr lang="en-US" sz="2000" dirty="0"/>
              <a:t>My glasses, a proclivity to business casual, and collared shirts should not matter </a:t>
            </a:r>
          </a:p>
          <a:p>
            <a:pPr lvl="2" fontAlgn="base"/>
            <a:r>
              <a:rPr lang="en-US" sz="2000" dirty="0"/>
              <a:t>However, it does help</a:t>
            </a:r>
          </a:p>
          <a:p>
            <a:pPr lvl="1" fontAlgn="base"/>
            <a:r>
              <a:rPr lang="en-US" sz="2000" dirty="0"/>
              <a:t>Offering personal experience</a:t>
            </a:r>
          </a:p>
          <a:p>
            <a:pPr lvl="2" fontAlgn="base"/>
            <a:r>
              <a:rPr lang="en-US" sz="2000" dirty="0"/>
              <a:t>I </a:t>
            </a:r>
            <a:r>
              <a:rPr lang="en-US" sz="2000" strike="sngStrike" dirty="0"/>
              <a:t>hate</a:t>
            </a:r>
            <a:r>
              <a:rPr lang="en-US" sz="2000" dirty="0"/>
              <a:t> dislike giving insight into my personal life</a:t>
            </a:r>
          </a:p>
          <a:p>
            <a:pPr lvl="2" fontAlgn="base"/>
            <a:r>
              <a:rPr lang="en-US" sz="2000" dirty="0"/>
              <a:t>It is a powerful rapport builder</a:t>
            </a:r>
          </a:p>
          <a:p>
            <a:pPr fontAlgn="base"/>
            <a:endParaRPr lang="en-US" sz="2000"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Present 2FA to clients</a:t>
            </a:r>
            <a:br>
              <a:rPr lang="en-US" dirty="0"/>
            </a:br>
            <a:endParaRPr lang="en-US" dirty="0"/>
          </a:p>
        </p:txBody>
      </p:sp>
    </p:spTree>
    <p:extLst>
      <p:ext uri="{BB962C8B-B14F-4D97-AF65-F5344CB8AC3E}">
        <p14:creationId xmlns:p14="http://schemas.microsoft.com/office/powerpoint/2010/main" val="240587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Present 2FA to clients</a:t>
            </a:r>
            <a:br>
              <a:rPr lang="en-US" dirty="0"/>
            </a:br>
            <a:endParaRPr lang="en-US" dirty="0"/>
          </a:p>
        </p:txBody>
      </p:sp>
      <p:pic>
        <p:nvPicPr>
          <p:cNvPr id="7" name="Picture 6" title="Cute pictures of my dog">
            <a:extLst>
              <a:ext uri="{FF2B5EF4-FFF2-40B4-BE49-F238E27FC236}">
                <a16:creationId xmlns:a16="http://schemas.microsoft.com/office/drawing/2014/main" id="{F79EEAE7-457D-B942-A906-5C8252DBAFB9}"/>
              </a:ext>
            </a:extLst>
          </p:cNvPr>
          <p:cNvPicPr>
            <a:picLocks noChangeAspect="1"/>
          </p:cNvPicPr>
          <p:nvPr/>
        </p:nvPicPr>
        <p:blipFill>
          <a:blip r:embed="rId3"/>
          <a:stretch>
            <a:fillRect/>
          </a:stretch>
        </p:blipFill>
        <p:spPr>
          <a:xfrm>
            <a:off x="1165124" y="903744"/>
            <a:ext cx="7563173" cy="3699251"/>
          </a:xfrm>
          <a:prstGeom prst="rect">
            <a:avLst/>
          </a:prstGeom>
        </p:spPr>
      </p:pic>
    </p:spTree>
    <p:extLst>
      <p:ext uri="{BB962C8B-B14F-4D97-AF65-F5344CB8AC3E}">
        <p14:creationId xmlns:p14="http://schemas.microsoft.com/office/powerpoint/2010/main" val="361698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fontAlgn="base"/>
            <a:r>
              <a:rPr lang="en-US" sz="2800" dirty="0"/>
              <a:t>Each project brings together a team of people.  Each person brings skills, perspectives, and biases to a project</a:t>
            </a:r>
          </a:p>
          <a:p>
            <a:r>
              <a:rPr lang="en-US" sz="2800" dirty="0"/>
              <a:t>I learned new things through each experience and brought unique skills to each issue</a:t>
            </a:r>
          </a:p>
          <a:p>
            <a:r>
              <a:rPr lang="en-US" sz="2800" dirty="0"/>
              <a:t>But something is missing…</a:t>
            </a:r>
            <a:br>
              <a:rPr lang="en-US" dirty="0"/>
            </a:br>
            <a:endParaRPr lang="en-US"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So what?</a:t>
            </a:r>
          </a:p>
        </p:txBody>
      </p:sp>
    </p:spTree>
    <p:extLst>
      <p:ext uri="{BB962C8B-B14F-4D97-AF65-F5344CB8AC3E}">
        <p14:creationId xmlns:p14="http://schemas.microsoft.com/office/powerpoint/2010/main" val="2831293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41A5D-26A4-3C4D-9703-F0E6BF16431E}"/>
              </a:ext>
            </a:extLst>
          </p:cNvPr>
          <p:cNvSpPr>
            <a:spLocks noGrp="1"/>
          </p:cNvSpPr>
          <p:nvPr>
            <p:ph type="body" sz="quarter" idx="10"/>
          </p:nvPr>
        </p:nvSpPr>
        <p:spPr/>
        <p:txBody>
          <a:bodyPr/>
          <a:lstStyle/>
          <a:p>
            <a:r>
              <a:rPr lang="en-US" dirty="0"/>
              <a:t>An understanding of why diversity is beneficial</a:t>
            </a:r>
          </a:p>
          <a:p>
            <a:r>
              <a:rPr lang="en-US" dirty="0"/>
              <a:t>A snappy, short, slogan to summarize this understanding</a:t>
            </a:r>
          </a:p>
          <a:p>
            <a:r>
              <a:rPr lang="en-US" dirty="0"/>
              <a:t>To establish diverse teams and reap the benefits …</a:t>
            </a:r>
          </a:p>
          <a:p>
            <a:pPr marL="0" indent="0">
              <a:buNone/>
            </a:pPr>
            <a:endParaRPr lang="en-US" dirty="0"/>
          </a:p>
          <a:p>
            <a:pPr marL="0" indent="0">
              <a:buNone/>
            </a:pPr>
            <a:br>
              <a:rPr lang="en-US" dirty="0"/>
            </a:br>
            <a:endParaRPr lang="en-US" dirty="0"/>
          </a:p>
        </p:txBody>
      </p:sp>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A Grand Unified Theory  </a:t>
            </a:r>
          </a:p>
        </p:txBody>
      </p:sp>
    </p:spTree>
    <p:extLst>
      <p:ext uri="{BB962C8B-B14F-4D97-AF65-F5344CB8AC3E}">
        <p14:creationId xmlns:p14="http://schemas.microsoft.com/office/powerpoint/2010/main" val="1712215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41A5D-26A4-3C4D-9703-F0E6BF16431E}"/>
              </a:ext>
            </a:extLst>
          </p:cNvPr>
          <p:cNvSpPr>
            <a:spLocks noGrp="1"/>
          </p:cNvSpPr>
          <p:nvPr>
            <p:ph type="body" sz="quarter" idx="10"/>
          </p:nvPr>
        </p:nvSpPr>
        <p:spPr/>
        <p:txBody>
          <a:bodyPr/>
          <a:lstStyle/>
          <a:p>
            <a:r>
              <a:rPr lang="en-US" dirty="0"/>
              <a:t>Step 1</a:t>
            </a:r>
          </a:p>
          <a:p>
            <a:pPr lvl="1"/>
            <a:r>
              <a:rPr lang="en-US" dirty="0"/>
              <a:t>Implement diverse teams </a:t>
            </a:r>
          </a:p>
          <a:p>
            <a:r>
              <a:rPr lang="en-US" dirty="0"/>
              <a:t>Step 3</a:t>
            </a:r>
          </a:p>
          <a:p>
            <a:pPr lvl="1"/>
            <a:r>
              <a:rPr lang="en-US"/>
              <a:t>Profit</a:t>
            </a:r>
            <a:endParaRPr lang="en-US" dirty="0"/>
          </a:p>
        </p:txBody>
      </p:sp>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Slogan 1</a:t>
            </a:r>
          </a:p>
        </p:txBody>
      </p:sp>
    </p:spTree>
    <p:extLst>
      <p:ext uri="{BB962C8B-B14F-4D97-AF65-F5344CB8AC3E}">
        <p14:creationId xmlns:p14="http://schemas.microsoft.com/office/powerpoint/2010/main" val="490387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8C38D-9E7D-794F-8EB0-644056D6E19D}"/>
              </a:ext>
            </a:extLst>
          </p:cNvPr>
          <p:cNvSpPr>
            <a:spLocks noGrp="1"/>
          </p:cNvSpPr>
          <p:nvPr>
            <p:ph type="body" sz="quarter" idx="10"/>
          </p:nvPr>
        </p:nvSpPr>
        <p:spPr/>
        <p:txBody>
          <a:bodyPr/>
          <a:lstStyle/>
          <a:p>
            <a:r>
              <a:rPr lang="en-US" dirty="0"/>
              <a:t>Step 2 is always a problem</a:t>
            </a:r>
          </a:p>
          <a:p>
            <a:r>
              <a:rPr lang="en-US" dirty="0"/>
              <a:t>The writers from South Park may sue</a:t>
            </a:r>
          </a:p>
        </p:txBody>
      </p:sp>
      <p:sp>
        <p:nvSpPr>
          <p:cNvPr id="3" name="Title 2">
            <a:extLst>
              <a:ext uri="{FF2B5EF4-FFF2-40B4-BE49-F238E27FC236}">
                <a16:creationId xmlns:a16="http://schemas.microsoft.com/office/drawing/2014/main" id="{66E3FDC7-5F35-2C45-B222-30C6BCED6ED5}"/>
              </a:ext>
            </a:extLst>
          </p:cNvPr>
          <p:cNvSpPr>
            <a:spLocks noGrp="1"/>
          </p:cNvSpPr>
          <p:nvPr>
            <p:ph type="title"/>
          </p:nvPr>
        </p:nvSpPr>
        <p:spPr/>
        <p:txBody>
          <a:bodyPr/>
          <a:lstStyle/>
          <a:p>
            <a:r>
              <a:rPr lang="en-US" dirty="0"/>
              <a:t>But …</a:t>
            </a:r>
          </a:p>
        </p:txBody>
      </p:sp>
    </p:spTree>
    <p:extLst>
      <p:ext uri="{BB962C8B-B14F-4D97-AF65-F5344CB8AC3E}">
        <p14:creationId xmlns:p14="http://schemas.microsoft.com/office/powerpoint/2010/main" val="1725788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Slogan 2 - Plant the seeds</a:t>
            </a:r>
          </a:p>
        </p:txBody>
      </p:sp>
      <p:pic>
        <p:nvPicPr>
          <p:cNvPr id="2" name="Picture 1" descr="Hand planting seeds" title="Hand planting see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19" y="817122"/>
            <a:ext cx="7504196" cy="3876797"/>
          </a:xfrm>
          <a:prstGeom prst="rect">
            <a:avLst/>
          </a:prstGeom>
        </p:spPr>
      </p:pic>
    </p:spTree>
    <p:extLst>
      <p:ext uri="{BB962C8B-B14F-4D97-AF65-F5344CB8AC3E}">
        <p14:creationId xmlns:p14="http://schemas.microsoft.com/office/powerpoint/2010/main" val="304583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41A5D-26A4-3C4D-9703-F0E6BF16431E}"/>
              </a:ext>
            </a:extLst>
          </p:cNvPr>
          <p:cNvSpPr>
            <a:spLocks noGrp="1"/>
          </p:cNvSpPr>
          <p:nvPr>
            <p:ph type="body" sz="quarter" idx="10"/>
          </p:nvPr>
        </p:nvSpPr>
        <p:spPr/>
        <p:txBody>
          <a:bodyPr/>
          <a:lstStyle/>
          <a:p>
            <a:r>
              <a:rPr lang="en-US" sz="2400" dirty="0"/>
              <a:t>The opinions expressed in this presentation are mine.  They do not represent the University of Delaware or any entity which I have been or am now affiliated.</a:t>
            </a:r>
          </a:p>
          <a:p>
            <a:r>
              <a:rPr lang="en-US" sz="2400" dirty="0"/>
              <a:t>These are my opinions.  Take what you like and leave the rest</a:t>
            </a:r>
          </a:p>
          <a:p>
            <a:r>
              <a:rPr lang="en-US" sz="2400" dirty="0"/>
              <a:t>This presentation leaves copyright of the content to the presenter. Unless otherwise noted in the materials, uploaded content carries the Creative Commons Attribution 4.0 International (CC BY 4.0), which grants usage to the general public, with appropriate credit to the author.</a:t>
            </a:r>
          </a:p>
        </p:txBody>
      </p:sp>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Disclaimers</a:t>
            </a:r>
          </a:p>
        </p:txBody>
      </p:sp>
    </p:spTree>
    <p:extLst>
      <p:ext uri="{BB962C8B-B14F-4D97-AF65-F5344CB8AC3E}">
        <p14:creationId xmlns:p14="http://schemas.microsoft.com/office/powerpoint/2010/main" val="1801419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 Let them grow</a:t>
            </a:r>
          </a:p>
        </p:txBody>
      </p:sp>
      <p:pic>
        <p:nvPicPr>
          <p:cNvPr id="5" name="Picture 4" descr="Orchids blooming" title="Orchids blooming">
            <a:extLst>
              <a:ext uri="{FF2B5EF4-FFF2-40B4-BE49-F238E27FC236}">
                <a16:creationId xmlns:a16="http://schemas.microsoft.com/office/drawing/2014/main" id="{23D6E668-066B-9A4D-BC0B-32375B57319D}"/>
              </a:ext>
            </a:extLst>
          </p:cNvPr>
          <p:cNvPicPr>
            <a:picLocks noChangeAspect="1"/>
          </p:cNvPicPr>
          <p:nvPr/>
        </p:nvPicPr>
        <p:blipFill>
          <a:blip r:embed="rId2"/>
          <a:stretch>
            <a:fillRect/>
          </a:stretch>
        </p:blipFill>
        <p:spPr>
          <a:xfrm>
            <a:off x="892009" y="1031354"/>
            <a:ext cx="7363016" cy="3642915"/>
          </a:xfrm>
          <a:prstGeom prst="rect">
            <a:avLst/>
          </a:prstGeom>
        </p:spPr>
      </p:pic>
    </p:spTree>
    <p:extLst>
      <p:ext uri="{BB962C8B-B14F-4D97-AF65-F5344CB8AC3E}">
        <p14:creationId xmlns:p14="http://schemas.microsoft.com/office/powerpoint/2010/main" val="1250156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8C38D-9E7D-794F-8EB0-644056D6E19D}"/>
              </a:ext>
            </a:extLst>
          </p:cNvPr>
          <p:cNvSpPr>
            <a:spLocks noGrp="1"/>
          </p:cNvSpPr>
          <p:nvPr>
            <p:ph type="body" sz="quarter" idx="10"/>
          </p:nvPr>
        </p:nvSpPr>
        <p:spPr/>
        <p:txBody>
          <a:bodyPr/>
          <a:lstStyle/>
          <a:p>
            <a:r>
              <a:rPr lang="en-US" dirty="0"/>
              <a:t>The analogy may be off looking at my current garden (of weeds)</a:t>
            </a:r>
          </a:p>
          <a:p>
            <a:r>
              <a:rPr lang="en-US" dirty="0"/>
              <a:t>Each part of this oversimplified formula doesn’t provide enough direction or context</a:t>
            </a:r>
          </a:p>
        </p:txBody>
      </p:sp>
      <p:sp>
        <p:nvSpPr>
          <p:cNvPr id="3" name="Title 2">
            <a:extLst>
              <a:ext uri="{FF2B5EF4-FFF2-40B4-BE49-F238E27FC236}">
                <a16:creationId xmlns:a16="http://schemas.microsoft.com/office/drawing/2014/main" id="{66E3FDC7-5F35-2C45-B222-30C6BCED6ED5}"/>
              </a:ext>
            </a:extLst>
          </p:cNvPr>
          <p:cNvSpPr>
            <a:spLocks noGrp="1"/>
          </p:cNvSpPr>
          <p:nvPr>
            <p:ph type="title"/>
          </p:nvPr>
        </p:nvSpPr>
        <p:spPr/>
        <p:txBody>
          <a:bodyPr/>
          <a:lstStyle/>
          <a:p>
            <a:r>
              <a:rPr lang="en-US" dirty="0"/>
              <a:t>But …</a:t>
            </a:r>
          </a:p>
        </p:txBody>
      </p:sp>
    </p:spTree>
    <p:extLst>
      <p:ext uri="{BB962C8B-B14F-4D97-AF65-F5344CB8AC3E}">
        <p14:creationId xmlns:p14="http://schemas.microsoft.com/office/powerpoint/2010/main" val="3938017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sz="2800" dirty="0"/>
              <a:t>Scope</a:t>
            </a:r>
          </a:p>
          <a:p>
            <a:pPr lvl="1"/>
            <a:r>
              <a:rPr lang="en-US" sz="2400" dirty="0"/>
              <a:t>Complex team projects and tasks</a:t>
            </a:r>
          </a:p>
          <a:p>
            <a:r>
              <a:rPr lang="en-US" sz="2800" dirty="0"/>
              <a:t>Diversity</a:t>
            </a:r>
          </a:p>
          <a:p>
            <a:pPr lvl="1"/>
            <a:r>
              <a:rPr lang="en-US" sz="2400" dirty="0"/>
              <a:t>A complex topic with multiple definitions</a:t>
            </a:r>
          </a:p>
          <a:p>
            <a:pPr lvl="1"/>
            <a:r>
              <a:rPr lang="en-US" sz="2400" dirty="0"/>
              <a:t>There are more opinions of what diversity means than definitions</a:t>
            </a:r>
          </a:p>
          <a:p>
            <a:r>
              <a:rPr lang="en-US" sz="2800" dirty="0"/>
              <a:t>Documenting what I mean may help form a slogan</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Set the scope and definitions</a:t>
            </a:r>
          </a:p>
        </p:txBody>
      </p:sp>
    </p:spTree>
    <p:extLst>
      <p:ext uri="{BB962C8B-B14F-4D97-AF65-F5344CB8AC3E}">
        <p14:creationId xmlns:p14="http://schemas.microsoft.com/office/powerpoint/2010/main" val="2850458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sz="2000" dirty="0"/>
              <a:t>“… </a:t>
            </a:r>
            <a:r>
              <a:rPr lang="en-US" dirty="0"/>
              <a:t>the inclusion of different types of people (such as people of different races or cultures) in a group or organization</a:t>
            </a:r>
            <a:r>
              <a:rPr lang="en-US" sz="2000" dirty="0"/>
              <a:t>”</a:t>
            </a:r>
            <a:endParaRPr lang="en-US" sz="1600" dirty="0"/>
          </a:p>
          <a:p>
            <a:pPr marL="0" indent="0">
              <a:buNone/>
            </a:pPr>
            <a:r>
              <a:rPr lang="en-US" dirty="0">
                <a:hlinkClick r:id="rId3"/>
              </a:rPr>
              <a:t>https://www.merriam-webster.com/dictionary/diversity</a:t>
            </a:r>
            <a:endParaRPr lang="en-US" dirty="0"/>
          </a:p>
          <a:p>
            <a:pPr marL="0" indent="0">
              <a:buNone/>
            </a:pPr>
            <a:br>
              <a:rPr lang="en-US" dirty="0"/>
            </a:br>
            <a:endParaRPr lang="en-US" dirty="0"/>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sz="2800" dirty="0"/>
              <a:t>What is diversity? – Definition 1</a:t>
            </a:r>
          </a:p>
        </p:txBody>
      </p:sp>
    </p:spTree>
    <p:extLst>
      <p:ext uri="{BB962C8B-B14F-4D97-AF65-F5344CB8AC3E}">
        <p14:creationId xmlns:p14="http://schemas.microsoft.com/office/powerpoint/2010/main" val="3456269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sz="2000" dirty="0"/>
              <a:t>“… </a:t>
            </a:r>
            <a:r>
              <a:rPr lang="en-US" dirty="0"/>
              <a:t>being composed of differing elements or qualities…</a:t>
            </a:r>
            <a:r>
              <a:rPr lang="en-US" sz="2000" dirty="0"/>
              <a:t>”</a:t>
            </a:r>
          </a:p>
          <a:p>
            <a:pPr marL="0" indent="0">
              <a:buNone/>
            </a:pPr>
            <a:r>
              <a:rPr lang="en-US" dirty="0">
                <a:hlinkClick r:id="rId3"/>
              </a:rPr>
              <a:t>https://www.merriam-webster.com/dictionary/diversity</a:t>
            </a:r>
            <a:endParaRPr lang="en-US" dirty="0"/>
          </a:p>
          <a:p>
            <a:pPr marL="0" indent="0">
              <a:buNone/>
            </a:pPr>
            <a:br>
              <a:rPr lang="en-US" dirty="0"/>
            </a:br>
            <a:endParaRPr lang="en-US" dirty="0"/>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sz="2800" dirty="0"/>
              <a:t>What is diversity? – Definition 2</a:t>
            </a:r>
          </a:p>
        </p:txBody>
      </p:sp>
    </p:spTree>
    <p:extLst>
      <p:ext uri="{BB962C8B-B14F-4D97-AF65-F5344CB8AC3E}">
        <p14:creationId xmlns:p14="http://schemas.microsoft.com/office/powerpoint/2010/main" val="1709466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dirty="0"/>
              <a:t>A union of </a:t>
            </a:r>
            <a:r>
              <a:rPr lang="en-US" b="1" dirty="0"/>
              <a:t>unique</a:t>
            </a:r>
            <a:r>
              <a:rPr lang="en-US" dirty="0"/>
              <a:t> attributes of the individuals in the team including temperament, current skills, and other attributes</a:t>
            </a:r>
            <a:br>
              <a:rPr lang="en-US" dirty="0"/>
            </a:br>
            <a:endParaRPr lang="en-US" dirty="0"/>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sz="2800" dirty="0"/>
              <a:t>What is a diverse team?</a:t>
            </a:r>
          </a:p>
        </p:txBody>
      </p:sp>
    </p:spTree>
    <p:extLst>
      <p:ext uri="{BB962C8B-B14F-4D97-AF65-F5344CB8AC3E}">
        <p14:creationId xmlns:p14="http://schemas.microsoft.com/office/powerpoint/2010/main" val="1748331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sz="4000" dirty="0"/>
              <a:t>Types of human diversity</a:t>
            </a:r>
          </a:p>
          <a:p>
            <a:pPr lvl="1"/>
            <a:r>
              <a:rPr lang="en-US" sz="3200" dirty="0"/>
              <a:t>Racial</a:t>
            </a:r>
          </a:p>
          <a:p>
            <a:pPr lvl="1"/>
            <a:r>
              <a:rPr lang="en-US" sz="3200" dirty="0"/>
              <a:t>Gender</a:t>
            </a:r>
          </a:p>
          <a:p>
            <a:pPr lvl="1"/>
            <a:r>
              <a:rPr lang="en-US" sz="3200" dirty="0"/>
              <a:t>Religious</a:t>
            </a:r>
          </a:p>
          <a:p>
            <a:pPr lvl="1"/>
            <a:r>
              <a:rPr lang="en-US" sz="3200" dirty="0"/>
              <a:t>… continued …</a:t>
            </a:r>
            <a:endParaRPr lang="en-US" sz="4000" dirty="0"/>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sz="2800" dirty="0"/>
              <a:t>How do label unique attributes?</a:t>
            </a:r>
          </a:p>
        </p:txBody>
      </p:sp>
    </p:spTree>
    <p:extLst>
      <p:ext uri="{BB962C8B-B14F-4D97-AF65-F5344CB8AC3E}">
        <p14:creationId xmlns:p14="http://schemas.microsoft.com/office/powerpoint/2010/main" val="2683013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dirty="0"/>
              <a:t>Types of human diversity</a:t>
            </a:r>
          </a:p>
          <a:p>
            <a:pPr lvl="1"/>
            <a:r>
              <a:rPr lang="en-US" sz="2400" dirty="0"/>
              <a:t>Cultural</a:t>
            </a:r>
          </a:p>
          <a:p>
            <a:pPr lvl="2"/>
            <a:r>
              <a:rPr lang="en-US" sz="1800" dirty="0"/>
              <a:t>Includes cultural and ethnic groups</a:t>
            </a:r>
          </a:p>
          <a:p>
            <a:pPr lvl="1"/>
            <a:r>
              <a:rPr lang="en-US" sz="2400" dirty="0"/>
              <a:t>Functional</a:t>
            </a:r>
          </a:p>
          <a:p>
            <a:pPr lvl="2"/>
            <a:r>
              <a:rPr lang="en-US" sz="1800" dirty="0"/>
              <a:t>Includes physical disabilities and impairments</a:t>
            </a:r>
          </a:p>
          <a:p>
            <a:pPr lvl="1"/>
            <a:r>
              <a:rPr lang="en-US" sz="2400" dirty="0"/>
              <a:t>Neurodiversity</a:t>
            </a:r>
          </a:p>
          <a:p>
            <a:pPr lvl="2"/>
            <a:r>
              <a:rPr lang="en-US" sz="1800" dirty="0"/>
              <a:t>Includes neurological differences such as learning disabilities and the autism spectrum</a:t>
            </a:r>
          </a:p>
          <a:p>
            <a:pPr lvl="1"/>
            <a:r>
              <a:rPr lang="en-US" sz="2400" dirty="0"/>
              <a:t>And many more …</a:t>
            </a:r>
            <a:br>
              <a:rPr lang="en-US" dirty="0"/>
            </a:br>
            <a:endParaRPr lang="en-US" dirty="0"/>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sz="2800" dirty="0"/>
              <a:t>How do label unique attributes?</a:t>
            </a:r>
          </a:p>
        </p:txBody>
      </p:sp>
    </p:spTree>
    <p:extLst>
      <p:ext uri="{BB962C8B-B14F-4D97-AF65-F5344CB8AC3E}">
        <p14:creationId xmlns:p14="http://schemas.microsoft.com/office/powerpoint/2010/main" val="3447632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41A5D-26A4-3C4D-9703-F0E6BF16431E}"/>
              </a:ext>
            </a:extLst>
          </p:cNvPr>
          <p:cNvSpPr>
            <a:spLocks noGrp="1"/>
          </p:cNvSpPr>
          <p:nvPr>
            <p:ph type="body" sz="quarter" idx="10"/>
          </p:nvPr>
        </p:nvSpPr>
        <p:spPr/>
        <p:txBody>
          <a:bodyPr/>
          <a:lstStyle/>
          <a:p>
            <a:r>
              <a:rPr lang="en-US" dirty="0"/>
              <a:t>Build diverse teams because humans are diverse</a:t>
            </a:r>
          </a:p>
        </p:txBody>
      </p:sp>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Slogan 3</a:t>
            </a:r>
          </a:p>
        </p:txBody>
      </p:sp>
    </p:spTree>
    <p:extLst>
      <p:ext uri="{BB962C8B-B14F-4D97-AF65-F5344CB8AC3E}">
        <p14:creationId xmlns:p14="http://schemas.microsoft.com/office/powerpoint/2010/main" val="2905685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8C38D-9E7D-794F-8EB0-644056D6E19D}"/>
              </a:ext>
            </a:extLst>
          </p:cNvPr>
          <p:cNvSpPr>
            <a:spLocks noGrp="1"/>
          </p:cNvSpPr>
          <p:nvPr>
            <p:ph type="body" sz="quarter" idx="10"/>
          </p:nvPr>
        </p:nvSpPr>
        <p:spPr/>
        <p:txBody>
          <a:bodyPr/>
          <a:lstStyle/>
          <a:p>
            <a:r>
              <a:rPr lang="en-US" dirty="0"/>
              <a:t>It’s too long</a:t>
            </a:r>
          </a:p>
          <a:p>
            <a:r>
              <a:rPr lang="en-US" dirty="0"/>
              <a:t>A statement of truth is not a great slogan</a:t>
            </a:r>
          </a:p>
          <a:p>
            <a:r>
              <a:rPr lang="en-US" dirty="0"/>
              <a:t>If it can be easily followed by a sarcastic “Yes, Captain Obvious”, it is not great slogan </a:t>
            </a:r>
          </a:p>
        </p:txBody>
      </p:sp>
      <p:sp>
        <p:nvSpPr>
          <p:cNvPr id="3" name="Title 2">
            <a:extLst>
              <a:ext uri="{FF2B5EF4-FFF2-40B4-BE49-F238E27FC236}">
                <a16:creationId xmlns:a16="http://schemas.microsoft.com/office/drawing/2014/main" id="{66E3FDC7-5F35-2C45-B222-30C6BCED6ED5}"/>
              </a:ext>
            </a:extLst>
          </p:cNvPr>
          <p:cNvSpPr>
            <a:spLocks noGrp="1"/>
          </p:cNvSpPr>
          <p:nvPr>
            <p:ph type="title"/>
          </p:nvPr>
        </p:nvSpPr>
        <p:spPr/>
        <p:txBody>
          <a:bodyPr/>
          <a:lstStyle/>
          <a:p>
            <a:r>
              <a:rPr lang="en-US" dirty="0"/>
              <a:t>But …</a:t>
            </a:r>
          </a:p>
        </p:txBody>
      </p:sp>
    </p:spTree>
    <p:extLst>
      <p:ext uri="{BB962C8B-B14F-4D97-AF65-F5344CB8AC3E}">
        <p14:creationId xmlns:p14="http://schemas.microsoft.com/office/powerpoint/2010/main" val="399651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dirty="0"/>
              <a:t>About …</a:t>
            </a:r>
          </a:p>
          <a:p>
            <a:pPr lvl="1"/>
            <a:r>
              <a:rPr lang="en-US" dirty="0"/>
              <a:t>My MFA journey – a few stories</a:t>
            </a:r>
          </a:p>
          <a:p>
            <a:r>
              <a:rPr lang="en-US" dirty="0"/>
              <a:t>Chasing a “Grand Unified” Theory</a:t>
            </a:r>
          </a:p>
          <a:p>
            <a:pPr lvl="1"/>
            <a:r>
              <a:rPr lang="en-US" dirty="0"/>
              <a:t>Top Down Diversity</a:t>
            </a:r>
          </a:p>
          <a:p>
            <a:pPr lvl="1"/>
            <a:r>
              <a:rPr lang="en-US" dirty="0"/>
              <a:t>Bottom Up Diversity</a:t>
            </a:r>
          </a:p>
          <a:p>
            <a:r>
              <a:rPr lang="en-US" dirty="0"/>
              <a:t>Summary</a:t>
            </a:r>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471910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sz="2400" dirty="0"/>
              <a:t>When teams are built with a majority of people with common experiences and skills, the methodology and output of the team is more likely to stay the same</a:t>
            </a:r>
          </a:p>
          <a:p>
            <a:r>
              <a:rPr lang="en-US" b="1" dirty="0"/>
              <a:t>If nothing changes, nothing changes</a:t>
            </a:r>
            <a:br>
              <a:rPr lang="en-US" dirty="0"/>
            </a:br>
            <a:endParaRPr lang="en-US" dirty="0"/>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sz="2800" dirty="0"/>
              <a:t>Why is diversity needed in teams?</a:t>
            </a:r>
          </a:p>
        </p:txBody>
      </p:sp>
    </p:spTree>
    <p:extLst>
      <p:ext uri="{BB962C8B-B14F-4D97-AF65-F5344CB8AC3E}">
        <p14:creationId xmlns:p14="http://schemas.microsoft.com/office/powerpoint/2010/main" val="2888785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dirty="0"/>
              <a:t>Management</a:t>
            </a:r>
          </a:p>
          <a:p>
            <a:r>
              <a:rPr lang="en-US" dirty="0"/>
              <a:t>Teams</a:t>
            </a:r>
          </a:p>
          <a:p>
            <a:r>
              <a:rPr lang="en-US" dirty="0"/>
              <a:t>Individuals</a:t>
            </a:r>
            <a:br>
              <a:rPr lang="en-US" dirty="0"/>
            </a:br>
            <a:endParaRPr lang="en-US" dirty="0"/>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sz="2800" dirty="0"/>
              <a:t>Who is impacted by diverse teams?</a:t>
            </a:r>
          </a:p>
        </p:txBody>
      </p:sp>
    </p:spTree>
    <p:extLst>
      <p:ext uri="{BB962C8B-B14F-4D97-AF65-F5344CB8AC3E}">
        <p14:creationId xmlns:p14="http://schemas.microsoft.com/office/powerpoint/2010/main" val="275678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pPr fontAlgn="base"/>
            <a:r>
              <a:rPr lang="en-US" sz="4000" dirty="0"/>
              <a:t>What does this mean</a:t>
            </a:r>
          </a:p>
          <a:p>
            <a:pPr lvl="1"/>
            <a:r>
              <a:rPr lang="en-US" sz="3200" dirty="0"/>
              <a:t>Management provides resources and guidance to create and maintain diverse teams</a:t>
            </a:r>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dirty="0"/>
              <a:t>Top Down Diversity</a:t>
            </a:r>
          </a:p>
        </p:txBody>
      </p:sp>
    </p:spTree>
    <p:extLst>
      <p:ext uri="{BB962C8B-B14F-4D97-AF65-F5344CB8AC3E}">
        <p14:creationId xmlns:p14="http://schemas.microsoft.com/office/powerpoint/2010/main" val="34500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pPr fontAlgn="base"/>
            <a:r>
              <a:rPr lang="en-US" dirty="0"/>
              <a:t>What is the work required for management to realize the benefits of diverse teams?</a:t>
            </a:r>
          </a:p>
          <a:p>
            <a:pPr lvl="1" fontAlgn="base"/>
            <a:r>
              <a:rPr lang="en-US" dirty="0"/>
              <a:t>Communication</a:t>
            </a:r>
          </a:p>
          <a:p>
            <a:pPr lvl="1" fontAlgn="base"/>
            <a:r>
              <a:rPr lang="en-US" dirty="0"/>
              <a:t>Tolerance</a:t>
            </a:r>
          </a:p>
          <a:p>
            <a:pPr lvl="1" fontAlgn="base"/>
            <a:r>
              <a:rPr lang="en-US" dirty="0"/>
              <a:t>Leadership</a:t>
            </a:r>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dirty="0"/>
              <a:t>Top Down Diversity</a:t>
            </a:r>
          </a:p>
        </p:txBody>
      </p:sp>
    </p:spTree>
    <p:extLst>
      <p:ext uri="{BB962C8B-B14F-4D97-AF65-F5344CB8AC3E}">
        <p14:creationId xmlns:p14="http://schemas.microsoft.com/office/powerpoint/2010/main" val="3302112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sz="2800" dirty="0"/>
              <a:t>How do organizations build diverse teams?</a:t>
            </a:r>
          </a:p>
          <a:p>
            <a:pPr lvl="1"/>
            <a:r>
              <a:rPr lang="en-US" sz="2000" dirty="0"/>
              <a:t>This is a widely studied problem</a:t>
            </a:r>
          </a:p>
          <a:p>
            <a:pPr lvl="1"/>
            <a:r>
              <a:rPr lang="en-US" sz="2000" dirty="0"/>
              <a:t>Because this is primarily a management responsibility, I will skip my opinions on this critical part of creating diverse teams</a:t>
            </a:r>
          </a:p>
          <a:p>
            <a:pPr lvl="1"/>
            <a:r>
              <a:rPr lang="en-US" sz="2000" dirty="0"/>
              <a:t>[Find new team members can explain why something is a bad idea, this ability shows more advanced communications skills]</a:t>
            </a:r>
            <a:br>
              <a:rPr lang="en-US" dirty="0"/>
            </a:br>
            <a:endParaRPr lang="en-US" dirty="0"/>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dirty="0"/>
              <a:t>Top Down Diversity</a:t>
            </a:r>
          </a:p>
        </p:txBody>
      </p:sp>
    </p:spTree>
    <p:extLst>
      <p:ext uri="{BB962C8B-B14F-4D97-AF65-F5344CB8AC3E}">
        <p14:creationId xmlns:p14="http://schemas.microsoft.com/office/powerpoint/2010/main" val="3798485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pPr fontAlgn="base"/>
            <a:r>
              <a:rPr lang="en-US" dirty="0"/>
              <a:t>What does this mean</a:t>
            </a:r>
          </a:p>
          <a:p>
            <a:pPr lvl="1"/>
            <a:r>
              <a:rPr lang="en-US" sz="2400" dirty="0"/>
              <a:t>Individuals leverage their unique talents to expand their skills, extend the capabilities of their teams, and deliver better outcomes</a:t>
            </a:r>
          </a:p>
          <a:p>
            <a:pPr lvl="1"/>
            <a:r>
              <a:rPr lang="en-US" sz="2400" dirty="0"/>
              <a:t>Team goals are met in unique ways providing additional paths to team success</a:t>
            </a:r>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dirty="0"/>
              <a:t>Bottom Up Diversity</a:t>
            </a:r>
          </a:p>
        </p:txBody>
      </p:sp>
    </p:spTree>
    <p:extLst>
      <p:ext uri="{BB962C8B-B14F-4D97-AF65-F5344CB8AC3E}">
        <p14:creationId xmlns:p14="http://schemas.microsoft.com/office/powerpoint/2010/main" val="1103637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pPr fontAlgn="base"/>
            <a:r>
              <a:rPr lang="en-US" sz="2800" dirty="0"/>
              <a:t>What is the work required for teams to realize the benefits of diverse teams?</a:t>
            </a:r>
          </a:p>
          <a:p>
            <a:pPr lvl="1" fontAlgn="base"/>
            <a:r>
              <a:rPr lang="en-US" dirty="0"/>
              <a:t>Communication</a:t>
            </a:r>
          </a:p>
          <a:p>
            <a:pPr lvl="1" fontAlgn="base"/>
            <a:r>
              <a:rPr lang="en-US" dirty="0"/>
              <a:t>Maintain Situational Awareness</a:t>
            </a:r>
          </a:p>
          <a:p>
            <a:pPr lvl="1" fontAlgn="base"/>
            <a:r>
              <a:rPr lang="en-US" dirty="0"/>
              <a:t>Tolerance</a:t>
            </a:r>
          </a:p>
          <a:p>
            <a:pPr lvl="1" fontAlgn="base"/>
            <a:r>
              <a:rPr lang="en-US" dirty="0"/>
              <a:t>Teamwork</a:t>
            </a:r>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dirty="0"/>
              <a:t>Bottom Up Diversity</a:t>
            </a:r>
          </a:p>
        </p:txBody>
      </p:sp>
    </p:spTree>
    <p:extLst>
      <p:ext uri="{BB962C8B-B14F-4D97-AF65-F5344CB8AC3E}">
        <p14:creationId xmlns:p14="http://schemas.microsoft.com/office/powerpoint/2010/main" val="800475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9D95-5D8E-224F-8B26-38DA1EB7B694}"/>
              </a:ext>
            </a:extLst>
          </p:cNvPr>
          <p:cNvSpPr>
            <a:spLocks noGrp="1"/>
          </p:cNvSpPr>
          <p:nvPr>
            <p:ph type="body" sz="quarter" idx="10"/>
          </p:nvPr>
        </p:nvSpPr>
        <p:spPr/>
        <p:txBody>
          <a:bodyPr/>
          <a:lstStyle/>
          <a:p>
            <a:r>
              <a:rPr lang="en-US" sz="3600" dirty="0"/>
              <a:t>How do we (team members) drive creation of diverse teams ?</a:t>
            </a:r>
          </a:p>
          <a:p>
            <a:pPr lvl="1"/>
            <a:r>
              <a:rPr lang="en-US" dirty="0"/>
              <a:t>Mindfulness?</a:t>
            </a:r>
          </a:p>
          <a:p>
            <a:pPr lvl="1"/>
            <a:r>
              <a:rPr lang="en-US" dirty="0"/>
              <a:t>What is the sound of one hand clapping?</a:t>
            </a:r>
          </a:p>
          <a:p>
            <a:pPr lvl="1"/>
            <a:r>
              <a:rPr lang="en-US" dirty="0"/>
              <a:t>Communication</a:t>
            </a:r>
          </a:p>
        </p:txBody>
      </p:sp>
      <p:sp>
        <p:nvSpPr>
          <p:cNvPr id="3" name="Title 2">
            <a:extLst>
              <a:ext uri="{FF2B5EF4-FFF2-40B4-BE49-F238E27FC236}">
                <a16:creationId xmlns:a16="http://schemas.microsoft.com/office/drawing/2014/main" id="{78C26D08-9573-0B40-B4E2-C95A9421D218}"/>
              </a:ext>
            </a:extLst>
          </p:cNvPr>
          <p:cNvSpPr>
            <a:spLocks noGrp="1"/>
          </p:cNvSpPr>
          <p:nvPr>
            <p:ph type="title"/>
          </p:nvPr>
        </p:nvSpPr>
        <p:spPr/>
        <p:txBody>
          <a:bodyPr/>
          <a:lstStyle/>
          <a:p>
            <a:r>
              <a:rPr lang="en-US" dirty="0"/>
              <a:t>Bottom Up Diversity</a:t>
            </a:r>
          </a:p>
        </p:txBody>
      </p:sp>
    </p:spTree>
    <p:extLst>
      <p:ext uri="{BB962C8B-B14F-4D97-AF65-F5344CB8AC3E}">
        <p14:creationId xmlns:p14="http://schemas.microsoft.com/office/powerpoint/2010/main" val="2369507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Slogan 4 - Plant the seeds</a:t>
            </a:r>
          </a:p>
        </p:txBody>
      </p:sp>
      <p:pic>
        <p:nvPicPr>
          <p:cNvPr id="2" name="Picture 1" descr="Hand planting seeds" title="Hand planting see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19" y="831272"/>
            <a:ext cx="7504196" cy="3862647"/>
          </a:xfrm>
          <a:prstGeom prst="rect">
            <a:avLst/>
          </a:prstGeom>
        </p:spPr>
      </p:pic>
    </p:spTree>
    <p:extLst>
      <p:ext uri="{BB962C8B-B14F-4D97-AF65-F5344CB8AC3E}">
        <p14:creationId xmlns:p14="http://schemas.microsoft.com/office/powerpoint/2010/main" val="4276136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Add the work</a:t>
            </a:r>
          </a:p>
        </p:txBody>
      </p:sp>
      <p:pic>
        <p:nvPicPr>
          <p:cNvPr id="4" name="Picture 3" descr="We can do it poster" title="We can do it poster">
            <a:extLst>
              <a:ext uri="{FF2B5EF4-FFF2-40B4-BE49-F238E27FC236}">
                <a16:creationId xmlns:a16="http://schemas.microsoft.com/office/drawing/2014/main" id="{56C7BB5F-8A57-464A-94E8-3960FD9C8C97}"/>
              </a:ext>
            </a:extLst>
          </p:cNvPr>
          <p:cNvPicPr>
            <a:picLocks noChangeAspect="1"/>
          </p:cNvPicPr>
          <p:nvPr/>
        </p:nvPicPr>
        <p:blipFill>
          <a:blip r:embed="rId2"/>
          <a:stretch>
            <a:fillRect/>
          </a:stretch>
        </p:blipFill>
        <p:spPr>
          <a:xfrm>
            <a:off x="2816977" y="855785"/>
            <a:ext cx="3513080" cy="4145400"/>
          </a:xfrm>
          <a:prstGeom prst="rect">
            <a:avLst/>
          </a:prstGeom>
        </p:spPr>
      </p:pic>
    </p:spTree>
    <p:extLst>
      <p:ext uri="{BB962C8B-B14F-4D97-AF65-F5344CB8AC3E}">
        <p14:creationId xmlns:p14="http://schemas.microsoft.com/office/powerpoint/2010/main" val="198066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dirty="0"/>
              <a:t>How did this happen?</a:t>
            </a:r>
          </a:p>
          <a:p>
            <a:r>
              <a:rPr lang="en-US" dirty="0"/>
              <a:t>Did you read the disclaimers?</a:t>
            </a:r>
          </a:p>
          <a:p>
            <a:r>
              <a:rPr lang="en-US" dirty="0"/>
              <a:t>I am not an expert in Diversity and Inclusion programs</a:t>
            </a:r>
          </a:p>
          <a:p>
            <a:pPr marL="0" indent="0">
              <a:buNone/>
            </a:pPr>
            <a:endParaRPr lang="en-US"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About this Presentation</a:t>
            </a:r>
          </a:p>
        </p:txBody>
      </p:sp>
    </p:spTree>
    <p:extLst>
      <p:ext uri="{BB962C8B-B14F-4D97-AF65-F5344CB8AC3E}">
        <p14:creationId xmlns:p14="http://schemas.microsoft.com/office/powerpoint/2010/main" val="338692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Let them grow</a:t>
            </a:r>
          </a:p>
        </p:txBody>
      </p:sp>
      <p:pic>
        <p:nvPicPr>
          <p:cNvPr id="5" name="Picture 4" descr="Orchids blooming" title="Orchids blooming">
            <a:extLst>
              <a:ext uri="{FF2B5EF4-FFF2-40B4-BE49-F238E27FC236}">
                <a16:creationId xmlns:a16="http://schemas.microsoft.com/office/drawing/2014/main" id="{23D6E668-066B-9A4D-BC0B-32375B57319D}"/>
              </a:ext>
            </a:extLst>
          </p:cNvPr>
          <p:cNvPicPr>
            <a:picLocks noChangeAspect="1"/>
          </p:cNvPicPr>
          <p:nvPr/>
        </p:nvPicPr>
        <p:blipFill>
          <a:blip r:embed="rId2"/>
          <a:stretch>
            <a:fillRect/>
          </a:stretch>
        </p:blipFill>
        <p:spPr>
          <a:xfrm>
            <a:off x="892009" y="1031354"/>
            <a:ext cx="7363016" cy="3642915"/>
          </a:xfrm>
          <a:prstGeom prst="rect">
            <a:avLst/>
          </a:prstGeom>
        </p:spPr>
      </p:pic>
    </p:spTree>
    <p:extLst>
      <p:ext uri="{BB962C8B-B14F-4D97-AF65-F5344CB8AC3E}">
        <p14:creationId xmlns:p14="http://schemas.microsoft.com/office/powerpoint/2010/main" val="402012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dirty="0"/>
              <a:t>(To establish diverse teams and reap the benefits)</a:t>
            </a:r>
          </a:p>
          <a:p>
            <a:r>
              <a:rPr lang="en-US" dirty="0"/>
              <a:t>Plant the seeds,</a:t>
            </a:r>
          </a:p>
          <a:p>
            <a:r>
              <a:rPr lang="en-US" dirty="0"/>
              <a:t>Add the work,</a:t>
            </a:r>
          </a:p>
          <a:p>
            <a:r>
              <a:rPr lang="en-US" dirty="0"/>
              <a:t>Let them grow</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Summary – Slogan</a:t>
            </a:r>
          </a:p>
        </p:txBody>
      </p:sp>
    </p:spTree>
    <p:extLst>
      <p:ext uri="{BB962C8B-B14F-4D97-AF65-F5344CB8AC3E}">
        <p14:creationId xmlns:p14="http://schemas.microsoft.com/office/powerpoint/2010/main" val="4029971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dirty="0"/>
              <a:t>MFA is awesome.  Implement it as soon as possible.  Implementing MFA has been my favorite project</a:t>
            </a:r>
          </a:p>
          <a:p>
            <a:r>
              <a:rPr lang="en-US" dirty="0"/>
              <a:t>Situation awareness is key to processing challenges and growing from them</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Summary – My Experience</a:t>
            </a:r>
          </a:p>
        </p:txBody>
      </p:sp>
    </p:spTree>
    <p:extLst>
      <p:ext uri="{BB962C8B-B14F-4D97-AF65-F5344CB8AC3E}">
        <p14:creationId xmlns:p14="http://schemas.microsoft.com/office/powerpoint/2010/main" val="2884877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sz="3000" dirty="0"/>
              <a:t>Diversity + Work = Growth</a:t>
            </a:r>
          </a:p>
          <a:p>
            <a:r>
              <a:rPr lang="en-US" sz="3000" dirty="0"/>
              <a:t>Growth is required to address management requests for innovation and handle the pace of change in cybersecurity</a:t>
            </a:r>
          </a:p>
          <a:p>
            <a:r>
              <a:rPr lang="en-US" sz="3000" dirty="0"/>
              <a:t>Growth in both Top Down and Bottom Up efforts are required for better outcomes</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Summary – Almost the last slide </a:t>
            </a:r>
          </a:p>
        </p:txBody>
      </p:sp>
    </p:spTree>
    <p:extLst>
      <p:ext uri="{BB962C8B-B14F-4D97-AF65-F5344CB8AC3E}">
        <p14:creationId xmlns:p14="http://schemas.microsoft.com/office/powerpoint/2010/main" val="750099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dirty="0"/>
              <a:t>?</a:t>
            </a:r>
          </a:p>
          <a:p>
            <a:r>
              <a:rPr lang="en-US" dirty="0"/>
              <a:t>?</a:t>
            </a:r>
          </a:p>
          <a:p>
            <a:r>
              <a:rPr lang="en-US" dirty="0"/>
              <a:t>?</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Questions? Comments?  Concerns?</a:t>
            </a:r>
          </a:p>
        </p:txBody>
      </p:sp>
    </p:spTree>
    <p:extLst>
      <p:ext uri="{BB962C8B-B14F-4D97-AF65-F5344CB8AC3E}">
        <p14:creationId xmlns:p14="http://schemas.microsoft.com/office/powerpoint/2010/main" val="222653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pPr marL="0" indent="0">
              <a:buNone/>
            </a:pPr>
            <a:r>
              <a:rPr lang="en-US" b="1" dirty="0">
                <a:hlinkClick r:id="rId3"/>
              </a:rPr>
              <a:t>Elwood </a:t>
            </a:r>
            <a:r>
              <a:rPr lang="en-US" b="1" dirty="0"/>
              <a:t>: </a:t>
            </a:r>
            <a:r>
              <a:rPr lang="en-US" dirty="0"/>
              <a:t>Try not to be so negative all the time. Why don't you offer a little... constructive criticism?</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If you did not like this presentation, …</a:t>
            </a:r>
          </a:p>
        </p:txBody>
      </p:sp>
      <p:pic>
        <p:nvPicPr>
          <p:cNvPr id="5" name="Picture 4">
            <a:extLst>
              <a:ext uri="{FF2B5EF4-FFF2-40B4-BE49-F238E27FC236}">
                <a16:creationId xmlns:a16="http://schemas.microsoft.com/office/drawing/2014/main" id="{8816F7C2-D7A4-934C-8128-F0EC5D4A4932}"/>
              </a:ext>
            </a:extLst>
          </p:cNvPr>
          <p:cNvPicPr>
            <a:picLocks noChangeAspect="1"/>
          </p:cNvPicPr>
          <p:nvPr/>
        </p:nvPicPr>
        <p:blipFill>
          <a:blip r:embed="rId4"/>
          <a:stretch>
            <a:fillRect/>
          </a:stretch>
        </p:blipFill>
        <p:spPr>
          <a:xfrm>
            <a:off x="2969358" y="2778266"/>
            <a:ext cx="3111500" cy="2209800"/>
          </a:xfrm>
          <a:prstGeom prst="rect">
            <a:avLst/>
          </a:prstGeom>
        </p:spPr>
      </p:pic>
    </p:spTree>
    <p:extLst>
      <p:ext uri="{BB962C8B-B14F-4D97-AF65-F5344CB8AC3E}">
        <p14:creationId xmlns:p14="http://schemas.microsoft.com/office/powerpoint/2010/main" val="1281159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Session Evaluations</a:t>
            </a:r>
            <a:br>
              <a:rPr lang="en-US" dirty="0"/>
            </a:br>
            <a:r>
              <a:rPr lang="en-US" sz="2000" dirty="0"/>
              <a:t>There are two ways to access the session and presenter evaluations:</a:t>
            </a:r>
            <a:endParaRPr lang="en-US" dirty="0"/>
          </a:p>
        </p:txBody>
      </p:sp>
      <p:sp>
        <p:nvSpPr>
          <p:cNvPr id="4" name="Content Placeholder 2">
            <a:extLst>
              <a:ext uri="{FF2B5EF4-FFF2-40B4-BE49-F238E27FC236}">
                <a16:creationId xmlns:a16="http://schemas.microsoft.com/office/drawing/2014/main" id="{4C264F12-82BE-40B8-9995-DA45B3DAEDDF}"/>
              </a:ext>
            </a:extLst>
          </p:cNvPr>
          <p:cNvSpPr>
            <a:spLocks noGrp="1"/>
          </p:cNvSpPr>
          <p:nvPr>
            <p:ph type="body" sz="quarter" idx="10"/>
          </p:nvPr>
        </p:nvSpPr>
        <p:spPr>
          <a:xfrm>
            <a:off x="184266" y="1354488"/>
            <a:ext cx="8778875" cy="3392487"/>
          </a:xfrm>
        </p:spPr>
        <p:txBody>
          <a:bodyPr/>
          <a:lstStyle/>
          <a:p>
            <a:pPr marL="0" indent="0">
              <a:buNone/>
            </a:pPr>
            <a:r>
              <a:rPr lang="en-US" sz="4000" dirty="0">
                <a:solidFill>
                  <a:schemeClr val="tx1">
                    <a:lumMod val="50000"/>
                    <a:lumOff val="50000"/>
                  </a:schemeClr>
                </a:solidFill>
              </a:rPr>
              <a:t>1</a:t>
            </a:r>
          </a:p>
          <a:p>
            <a:pPr marL="0" indent="0">
              <a:buNone/>
            </a:pPr>
            <a:endParaRPr lang="en-US" dirty="0">
              <a:solidFill>
                <a:schemeClr val="tx1">
                  <a:lumMod val="50000"/>
                  <a:lumOff val="50000"/>
                </a:schemeClr>
              </a:solidFill>
            </a:endParaRPr>
          </a:p>
          <a:p>
            <a:pPr marL="0" indent="0">
              <a:buNone/>
            </a:pPr>
            <a:r>
              <a:rPr lang="en-US" sz="4000" dirty="0">
                <a:solidFill>
                  <a:schemeClr val="tx1">
                    <a:lumMod val="50000"/>
                    <a:lumOff val="50000"/>
                  </a:schemeClr>
                </a:solidFill>
              </a:rPr>
              <a:t>2</a:t>
            </a:r>
            <a:endParaRPr lang="en-US" sz="4000" dirty="0"/>
          </a:p>
        </p:txBody>
      </p:sp>
      <p:sp>
        <p:nvSpPr>
          <p:cNvPr id="5" name="TextBox 4">
            <a:extLst>
              <a:ext uri="{FF2B5EF4-FFF2-40B4-BE49-F238E27FC236}">
                <a16:creationId xmlns:a16="http://schemas.microsoft.com/office/drawing/2014/main" id="{681F1702-74C7-4182-A974-2CFAA46DFC39}"/>
              </a:ext>
            </a:extLst>
          </p:cNvPr>
          <p:cNvSpPr txBox="1"/>
          <p:nvPr/>
        </p:nvSpPr>
        <p:spPr>
          <a:xfrm>
            <a:off x="664051" y="1566865"/>
            <a:ext cx="2771747" cy="584775"/>
          </a:xfrm>
          <a:prstGeom prst="rect">
            <a:avLst/>
          </a:prstGeom>
          <a:noFill/>
        </p:spPr>
        <p:txBody>
          <a:bodyPr wrap="square" rtlCol="0">
            <a:spAutoFit/>
          </a:bodyPr>
          <a:lstStyle/>
          <a:p>
            <a:r>
              <a:rPr lang="en-US" sz="1600" dirty="0">
                <a:solidFill>
                  <a:schemeClr val="tx1">
                    <a:lumMod val="65000"/>
                    <a:lumOff val="35000"/>
                  </a:schemeClr>
                </a:solidFill>
              </a:rPr>
              <a:t>In the online agenda, click on the “</a:t>
            </a:r>
            <a:r>
              <a:rPr lang="en-US" sz="1600" dirty="0">
                <a:solidFill>
                  <a:srgbClr val="B7002B"/>
                </a:solidFill>
              </a:rPr>
              <a:t>Evaluate Session</a:t>
            </a:r>
            <a:r>
              <a:rPr lang="en-US" sz="1600" dirty="0">
                <a:solidFill>
                  <a:schemeClr val="tx1">
                    <a:lumMod val="65000"/>
                    <a:lumOff val="35000"/>
                  </a:schemeClr>
                </a:solidFill>
              </a:rPr>
              <a:t>” link</a:t>
            </a:r>
          </a:p>
        </p:txBody>
      </p:sp>
      <p:sp>
        <p:nvSpPr>
          <p:cNvPr id="6" name="TextBox 5">
            <a:extLst>
              <a:ext uri="{FF2B5EF4-FFF2-40B4-BE49-F238E27FC236}">
                <a16:creationId xmlns:a16="http://schemas.microsoft.com/office/drawing/2014/main" id="{98414618-C1CC-4815-999E-88230CCBAEBA}"/>
              </a:ext>
            </a:extLst>
          </p:cNvPr>
          <p:cNvSpPr txBox="1"/>
          <p:nvPr/>
        </p:nvSpPr>
        <p:spPr>
          <a:xfrm>
            <a:off x="664051" y="2914147"/>
            <a:ext cx="2816353" cy="1323439"/>
          </a:xfrm>
          <a:prstGeom prst="rect">
            <a:avLst/>
          </a:prstGeom>
          <a:noFill/>
        </p:spPr>
        <p:txBody>
          <a:bodyPr wrap="square" rtlCol="0">
            <a:spAutoFit/>
          </a:bodyPr>
          <a:lstStyle/>
          <a:p>
            <a:r>
              <a:rPr lang="en-US" sz="1600" dirty="0">
                <a:solidFill>
                  <a:schemeClr val="tx1">
                    <a:lumMod val="65000"/>
                    <a:lumOff val="35000"/>
                  </a:schemeClr>
                </a:solidFill>
              </a:rPr>
              <a:t>From the mobile app, click on the session you want from the schedule &gt; then click the associated resources &gt; and the </a:t>
            </a:r>
            <a:r>
              <a:rPr lang="en-US" sz="1600" dirty="0">
                <a:solidFill>
                  <a:srgbClr val="B7002B"/>
                </a:solidFill>
              </a:rPr>
              <a:t>evaluation</a:t>
            </a:r>
            <a:r>
              <a:rPr lang="en-US" sz="1600" dirty="0"/>
              <a:t> </a:t>
            </a:r>
            <a:r>
              <a:rPr lang="en-US" sz="1600" dirty="0">
                <a:solidFill>
                  <a:schemeClr val="tx1">
                    <a:lumMod val="65000"/>
                    <a:lumOff val="35000"/>
                  </a:schemeClr>
                </a:solidFill>
              </a:rPr>
              <a:t>will pop up in the list</a:t>
            </a:r>
          </a:p>
        </p:txBody>
      </p:sp>
      <p:pic>
        <p:nvPicPr>
          <p:cNvPr id="7" name="Picture 6">
            <a:extLst>
              <a:ext uri="{FF2B5EF4-FFF2-40B4-BE49-F238E27FC236}">
                <a16:creationId xmlns:a16="http://schemas.microsoft.com/office/drawing/2014/main" id="{E7E21F13-B5A8-4505-8F3F-D1D648241D62}"/>
              </a:ext>
            </a:extLst>
          </p:cNvPr>
          <p:cNvPicPr>
            <a:picLocks noChangeAspect="1"/>
          </p:cNvPicPr>
          <p:nvPr/>
        </p:nvPicPr>
        <p:blipFill>
          <a:blip r:embed="rId3"/>
          <a:stretch>
            <a:fillRect/>
          </a:stretch>
        </p:blipFill>
        <p:spPr>
          <a:xfrm>
            <a:off x="3659207" y="1260071"/>
            <a:ext cx="4801130" cy="1250018"/>
          </a:xfrm>
          <a:prstGeom prst="rect">
            <a:avLst/>
          </a:prstGeom>
        </p:spPr>
      </p:pic>
      <p:pic>
        <p:nvPicPr>
          <p:cNvPr id="8" name="Picture 7">
            <a:extLst>
              <a:ext uri="{FF2B5EF4-FFF2-40B4-BE49-F238E27FC236}">
                <a16:creationId xmlns:a16="http://schemas.microsoft.com/office/drawing/2014/main" id="{D6ED1B80-71E6-4790-ACC2-375F962D6D58}"/>
              </a:ext>
            </a:extLst>
          </p:cNvPr>
          <p:cNvPicPr>
            <a:picLocks noChangeAspect="1"/>
          </p:cNvPicPr>
          <p:nvPr/>
        </p:nvPicPr>
        <p:blipFill>
          <a:blip r:embed="rId4"/>
          <a:stretch>
            <a:fillRect/>
          </a:stretch>
        </p:blipFill>
        <p:spPr>
          <a:xfrm>
            <a:off x="3659207" y="2662058"/>
            <a:ext cx="4801130" cy="1932948"/>
          </a:xfrm>
          <a:prstGeom prst="rect">
            <a:avLst/>
          </a:prstGeom>
        </p:spPr>
      </p:pic>
    </p:spTree>
    <p:extLst>
      <p:ext uri="{BB962C8B-B14F-4D97-AF65-F5344CB8AC3E}">
        <p14:creationId xmlns:p14="http://schemas.microsoft.com/office/powerpoint/2010/main" val="3921576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a:xfrm>
            <a:off x="868005" y="1634349"/>
            <a:ext cx="8157411" cy="3080084"/>
          </a:xfrm>
        </p:spPr>
        <p:txBody>
          <a:bodyPr/>
          <a:lstStyle/>
          <a:p>
            <a:r>
              <a:rPr lang="en-US" sz="2400" u="sng" dirty="0">
                <a:hlinkClick r:id="rId3"/>
              </a:rPr>
              <a:t>Schoolhouse Rock - 3 Is A Magic Number - YouTube</a:t>
            </a:r>
          </a:p>
          <a:p>
            <a:r>
              <a:rPr lang="en-US" sz="2400" u="sng" dirty="0">
                <a:hlinkClick r:id="rId4"/>
              </a:rPr>
              <a:t>James Brown I Don't Want Nobody To Give Me Nothing MDS 1969 ...</a:t>
            </a:r>
          </a:p>
          <a:p>
            <a:r>
              <a:rPr lang="en-US" sz="2400" dirty="0"/>
              <a:t>Blues Brothers graphic provided by </a:t>
            </a:r>
            <a:r>
              <a:rPr lang="en-US" sz="2400" dirty="0" err="1">
                <a:hlinkClick r:id="rId5"/>
              </a:rPr>
              <a:t>Vectezy</a:t>
            </a:r>
            <a:endParaRPr lang="en-US" sz="2400"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Some references</a:t>
            </a:r>
          </a:p>
        </p:txBody>
      </p:sp>
      <p:sp>
        <p:nvSpPr>
          <p:cNvPr id="4" name="TextBox 3"/>
          <p:cNvSpPr txBox="1"/>
          <p:nvPr/>
        </p:nvSpPr>
        <p:spPr>
          <a:xfrm>
            <a:off x="868005" y="774091"/>
            <a:ext cx="7860632" cy="923330"/>
          </a:xfrm>
          <a:prstGeom prst="rect">
            <a:avLst/>
          </a:prstGeom>
          <a:noFill/>
        </p:spPr>
        <p:txBody>
          <a:bodyPr wrap="square" rtlCol="0">
            <a:spAutoFit/>
          </a:bodyPr>
          <a:lstStyle/>
          <a:p>
            <a:r>
              <a:rPr lang="en-US" dirty="0"/>
              <a:t>These pages items include articles and media inspiring the presentation but may or may not be directly referenced.  Copyright and usage is governed by the content owners. </a:t>
            </a:r>
          </a:p>
        </p:txBody>
      </p:sp>
    </p:spTree>
    <p:extLst>
      <p:ext uri="{BB962C8B-B14F-4D97-AF65-F5344CB8AC3E}">
        <p14:creationId xmlns:p14="http://schemas.microsoft.com/office/powerpoint/2010/main" val="329465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sz="2000" b="1" dirty="0">
                <a:hlinkClick r:id="rId2"/>
              </a:rPr>
              <a:t>https://www.educause.edu/about/diversity-equity-and-inclusion/resources</a:t>
            </a:r>
            <a:r>
              <a:rPr lang="en-US" sz="2000" b="1" dirty="0"/>
              <a:t> - Excellent resource</a:t>
            </a:r>
          </a:p>
          <a:p>
            <a:r>
              <a:rPr lang="en-US" sz="2000" dirty="0">
                <a:hlinkClick r:id="rId3"/>
              </a:rPr>
              <a:t>https://www.udel.edu/2fa</a:t>
            </a:r>
            <a:r>
              <a:rPr lang="en-US" sz="2000" dirty="0"/>
              <a:t> </a:t>
            </a:r>
          </a:p>
          <a:p>
            <a:r>
              <a:rPr lang="en-US" sz="2000" dirty="0">
                <a:hlinkClick r:id="rId4"/>
              </a:rPr>
              <a:t>https://er.educause.edu/blogs/2019/4/cds-spotlight-campus-mfa-practices</a:t>
            </a:r>
            <a:endParaRPr lang="en-US" sz="2000" dirty="0"/>
          </a:p>
          <a:p>
            <a:r>
              <a:rPr lang="en-US" sz="2000" u="sng" dirty="0">
                <a:hlinkClick r:id="rId5"/>
              </a:rPr>
              <a:t>https://www.inc.com/shama-hyder/creating-a-diverse-team-is-harder-than-it-looks-heres-how-to-fix-it.html</a:t>
            </a:r>
            <a:endParaRPr lang="en-US" sz="2000" dirty="0"/>
          </a:p>
          <a:p>
            <a:r>
              <a:rPr lang="en-US" sz="2000" u="sng" dirty="0">
                <a:hlinkClick r:id="rId6"/>
              </a:rPr>
              <a:t>https://open.nytimes.com/diversity-inclusion-and-culture-steps-for-building-great-teams-ca157bd98c07</a:t>
            </a:r>
            <a:endParaRPr lang="en-US" sz="2000" u="sng" dirty="0"/>
          </a:p>
          <a:p>
            <a:r>
              <a:rPr lang="en-US" sz="2000" dirty="0">
                <a:hlinkClick r:id="rId7"/>
              </a:rPr>
              <a:t>https://hbr.org/2008/02/three-keys-to-effective-execut</a:t>
            </a:r>
            <a:endParaRPr lang="en-US" sz="2000" u="sng" dirty="0">
              <a:hlinkClick r:id="rId8"/>
            </a:endParaRPr>
          </a:p>
          <a:p>
            <a:endParaRPr lang="en-US" sz="2000" u="sng" dirty="0"/>
          </a:p>
          <a:p>
            <a:endParaRPr lang="en-US" sz="2400" u="sng"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Some references</a:t>
            </a:r>
          </a:p>
        </p:txBody>
      </p:sp>
    </p:spTree>
    <p:extLst>
      <p:ext uri="{BB962C8B-B14F-4D97-AF65-F5344CB8AC3E}">
        <p14:creationId xmlns:p14="http://schemas.microsoft.com/office/powerpoint/2010/main" val="1043889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sz="2000" dirty="0">
                <a:hlinkClick r:id="rId2"/>
              </a:rPr>
              <a:t>https://www.commondreams.org/views/2013/11/02/gmo-mumbo-jumbo</a:t>
            </a:r>
            <a:r>
              <a:rPr lang="en-US" sz="2000" dirty="0"/>
              <a:t> - Just needed the picture</a:t>
            </a:r>
            <a:endParaRPr lang="en-US" sz="2000" u="sng" dirty="0">
              <a:hlinkClick r:id="rId3"/>
            </a:endParaRPr>
          </a:p>
          <a:p>
            <a:r>
              <a:rPr lang="en-US" sz="2000" dirty="0">
                <a:hlinkClick r:id="rId4"/>
              </a:rPr>
              <a:t>https://www.publicdomainpictures.net/en/view-image.php?image=11672&amp;picture=purple-orchids</a:t>
            </a:r>
            <a:endParaRPr lang="en-US" sz="2000" dirty="0"/>
          </a:p>
          <a:p>
            <a:r>
              <a:rPr lang="en-US" sz="2000" dirty="0">
                <a:hlinkClick r:id="rId5"/>
              </a:rPr>
              <a:t>https://www.publicdomainpictures.net/en/view-image.php?image=76001&amp;picture=we-can-do-it-poster</a:t>
            </a:r>
            <a:endParaRPr lang="en-US" sz="2000" dirty="0"/>
          </a:p>
          <a:p>
            <a:r>
              <a:rPr lang="en-US" sz="2000" dirty="0">
                <a:hlinkClick r:id="rId6"/>
              </a:rPr>
              <a:t>https://en.wikipedia.org/wiki/Diversity</a:t>
            </a:r>
            <a:endParaRPr lang="en-US" sz="2000" dirty="0"/>
          </a:p>
          <a:p>
            <a:r>
              <a:rPr lang="en-US" sz="2000" dirty="0">
                <a:hlinkClick r:id="rId7"/>
              </a:rPr>
              <a:t>https://www.merriam-webster.com/dictionary/diversity</a:t>
            </a:r>
            <a:endParaRPr lang="en-US" sz="2000" dirty="0"/>
          </a:p>
          <a:p>
            <a:endParaRPr lang="en-US" sz="2000"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Some references</a:t>
            </a:r>
          </a:p>
        </p:txBody>
      </p:sp>
    </p:spTree>
    <p:extLst>
      <p:ext uri="{BB962C8B-B14F-4D97-AF65-F5344CB8AC3E}">
        <p14:creationId xmlns:p14="http://schemas.microsoft.com/office/powerpoint/2010/main" val="292505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a:xfrm>
            <a:off x="868005" y="1238224"/>
            <a:ext cx="8157411" cy="3333776"/>
          </a:xfrm>
        </p:spPr>
        <p:txBody>
          <a:bodyPr/>
          <a:lstStyle/>
          <a:p>
            <a:r>
              <a:rPr lang="en-US" sz="2800" dirty="0"/>
              <a:t>Something I know</a:t>
            </a:r>
          </a:p>
          <a:p>
            <a:pPr lvl="1"/>
            <a:r>
              <a:rPr lang="en-US" sz="2400" dirty="0"/>
              <a:t>Deep dish pizza is a casserole</a:t>
            </a:r>
          </a:p>
          <a:p>
            <a:pPr lvl="1"/>
            <a:r>
              <a:rPr lang="en-US" sz="1400" u="sng" dirty="0">
                <a:hlinkClick r:id="rId3"/>
              </a:rPr>
              <a:t>https://www.geniuskitchen.com/recipe/deep-dish-pizza-casserole-56451</a:t>
            </a:r>
            <a:endParaRPr lang="en-US" sz="1400" dirty="0"/>
          </a:p>
          <a:p>
            <a:r>
              <a:rPr lang="en-US" sz="2800" dirty="0"/>
              <a:t>Something I have</a:t>
            </a:r>
          </a:p>
          <a:p>
            <a:pPr lvl="1"/>
            <a:r>
              <a:rPr lang="en-US" sz="2400" dirty="0"/>
              <a:t>Self administered tracking device … if I do anything of interest </a:t>
            </a:r>
          </a:p>
          <a:p>
            <a:r>
              <a:rPr lang="en-US" sz="2800" dirty="0"/>
              <a:t>Something I am</a:t>
            </a:r>
          </a:p>
          <a:p>
            <a:pPr lvl="1"/>
            <a:r>
              <a:rPr lang="en-US" sz="2400" dirty="0"/>
              <a:t>A tall Black guy with glasses</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About the Presenter</a:t>
            </a:r>
          </a:p>
        </p:txBody>
      </p:sp>
    </p:spTree>
    <p:extLst>
      <p:ext uri="{BB962C8B-B14F-4D97-AF65-F5344CB8AC3E}">
        <p14:creationId xmlns:p14="http://schemas.microsoft.com/office/powerpoint/2010/main" val="251559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A3854-3B9E-B441-ABAE-76BD4FCFAFFC}"/>
              </a:ext>
            </a:extLst>
          </p:cNvPr>
          <p:cNvSpPr>
            <a:spLocks noGrp="1"/>
          </p:cNvSpPr>
          <p:nvPr>
            <p:ph type="body" sz="quarter" idx="10"/>
          </p:nvPr>
        </p:nvSpPr>
        <p:spPr/>
        <p:txBody>
          <a:bodyPr/>
          <a:lstStyle/>
          <a:p>
            <a:r>
              <a:rPr lang="en-US" dirty="0"/>
              <a:t>Transferred from financial services (Citi)</a:t>
            </a:r>
          </a:p>
          <a:p>
            <a:r>
              <a:rPr lang="en-US" dirty="0"/>
              <a:t>Member of our four person IT - Security Operations team</a:t>
            </a:r>
          </a:p>
          <a:p>
            <a:pPr lvl="1"/>
            <a:r>
              <a:rPr lang="en-US" dirty="0"/>
              <a:t>Responsibilities include regular security stuff AND </a:t>
            </a:r>
            <a:r>
              <a:rPr lang="en-US" u="sng" dirty="0"/>
              <a:t>“Other duties as required”</a:t>
            </a:r>
            <a:br>
              <a:rPr lang="en-US" u="sng" dirty="0"/>
            </a:br>
            <a:endParaRPr lang="en-US" u="sng" dirty="0"/>
          </a:p>
        </p:txBody>
      </p:sp>
      <p:sp>
        <p:nvSpPr>
          <p:cNvPr id="3" name="Title 2">
            <a:extLst>
              <a:ext uri="{FF2B5EF4-FFF2-40B4-BE49-F238E27FC236}">
                <a16:creationId xmlns:a16="http://schemas.microsoft.com/office/drawing/2014/main" id="{DEB5E457-391E-1D46-9E13-AA8BC75D6DB8}"/>
              </a:ext>
            </a:extLst>
          </p:cNvPr>
          <p:cNvSpPr>
            <a:spLocks noGrp="1"/>
          </p:cNvSpPr>
          <p:nvPr>
            <p:ph type="title"/>
          </p:nvPr>
        </p:nvSpPr>
        <p:spPr/>
        <p:txBody>
          <a:bodyPr/>
          <a:lstStyle/>
          <a:p>
            <a:r>
              <a:rPr lang="en-US" dirty="0"/>
              <a:t>About my job – Security Engineer</a:t>
            </a:r>
          </a:p>
        </p:txBody>
      </p:sp>
    </p:spTree>
    <p:extLst>
      <p:ext uri="{BB962C8B-B14F-4D97-AF65-F5344CB8AC3E}">
        <p14:creationId xmlns:p14="http://schemas.microsoft.com/office/powerpoint/2010/main" val="254862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dirty="0"/>
              <a:t>Why are you here?</a:t>
            </a:r>
          </a:p>
          <a:p>
            <a:pPr lvl="1"/>
            <a:r>
              <a:rPr lang="en-US" dirty="0"/>
              <a:t>Need 2-3 questions to answer at the end of the presentation</a:t>
            </a:r>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About you</a:t>
            </a:r>
          </a:p>
        </p:txBody>
      </p:sp>
    </p:spTree>
    <p:extLst>
      <p:ext uri="{BB962C8B-B14F-4D97-AF65-F5344CB8AC3E}">
        <p14:creationId xmlns:p14="http://schemas.microsoft.com/office/powerpoint/2010/main" val="415506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A4776-9CE5-3C45-B3F9-244128441950}"/>
              </a:ext>
            </a:extLst>
          </p:cNvPr>
          <p:cNvSpPr>
            <a:spLocks noGrp="1"/>
          </p:cNvSpPr>
          <p:nvPr>
            <p:ph type="body" sz="quarter" idx="10"/>
          </p:nvPr>
        </p:nvSpPr>
        <p:spPr/>
        <p:txBody>
          <a:bodyPr/>
          <a:lstStyle/>
          <a:p>
            <a:r>
              <a:rPr lang="en-US" dirty="0"/>
              <a:t>Around 7,000 staff</a:t>
            </a:r>
          </a:p>
          <a:p>
            <a:r>
              <a:rPr lang="en-US" dirty="0"/>
              <a:t>Around 25,000 students</a:t>
            </a:r>
          </a:p>
          <a:p>
            <a:r>
              <a:rPr lang="en-US" u="sng" dirty="0"/>
              <a:t>And it is a terrific place to work</a:t>
            </a:r>
          </a:p>
          <a:p>
            <a:pPr lvl="1"/>
            <a:r>
              <a:rPr lang="en-US" sz="2000" u="sng" dirty="0">
                <a:hlinkClick r:id="rId3"/>
              </a:rPr>
              <a:t>https://www.udel.edu/</a:t>
            </a:r>
          </a:p>
          <a:p>
            <a:pPr lvl="1"/>
            <a:r>
              <a:rPr lang="en-US" sz="2000" u="sng" dirty="0">
                <a:hlinkClick r:id="rId3"/>
              </a:rPr>
              <a:t>https://en.wikipedia.org/wiki/University_of_Delaware</a:t>
            </a:r>
            <a:br>
              <a:rPr lang="en-US" dirty="0"/>
            </a:br>
            <a:endParaRPr lang="en-US" dirty="0"/>
          </a:p>
        </p:txBody>
      </p:sp>
      <p:sp>
        <p:nvSpPr>
          <p:cNvPr id="3" name="Title 2">
            <a:extLst>
              <a:ext uri="{FF2B5EF4-FFF2-40B4-BE49-F238E27FC236}">
                <a16:creationId xmlns:a16="http://schemas.microsoft.com/office/drawing/2014/main" id="{AF4DA4A8-6F7E-A34F-A7B5-EB9DE3297207}"/>
              </a:ext>
            </a:extLst>
          </p:cNvPr>
          <p:cNvSpPr>
            <a:spLocks noGrp="1"/>
          </p:cNvSpPr>
          <p:nvPr>
            <p:ph type="title"/>
          </p:nvPr>
        </p:nvSpPr>
        <p:spPr/>
        <p:txBody>
          <a:bodyPr/>
          <a:lstStyle/>
          <a:p>
            <a:r>
              <a:rPr lang="en-US" dirty="0"/>
              <a:t>About the University of Delaware</a:t>
            </a:r>
          </a:p>
        </p:txBody>
      </p:sp>
    </p:spTree>
    <p:extLst>
      <p:ext uri="{BB962C8B-B14F-4D97-AF65-F5344CB8AC3E}">
        <p14:creationId xmlns:p14="http://schemas.microsoft.com/office/powerpoint/2010/main" val="62754487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24F4F"/>
      </a:dk2>
      <a:lt2>
        <a:srgbClr val="EEECE1"/>
      </a:lt2>
      <a:accent1>
        <a:srgbClr val="417CA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2101</Words>
  <Application>Microsoft Macintosh PowerPoint</Application>
  <PresentationFormat>On-screen Show (16:9)</PresentationFormat>
  <Paragraphs>337</Paragraphs>
  <Slides>59</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From the Bottom Up: Diversity Perspectives from a Security Engineer</vt:lpstr>
      <vt:lpstr>Presenter Information Tyrone Smith, CISSP University of Delaware Security Engineer </vt:lpstr>
      <vt:lpstr>Disclaimers</vt:lpstr>
      <vt:lpstr>Agenda</vt:lpstr>
      <vt:lpstr>About this Presentation</vt:lpstr>
      <vt:lpstr>About the Presenter</vt:lpstr>
      <vt:lpstr>About my job – Security Engineer</vt:lpstr>
      <vt:lpstr>About you</vt:lpstr>
      <vt:lpstr>About the University of Delaware</vt:lpstr>
      <vt:lpstr>About MFA at the University of Delaware</vt:lpstr>
      <vt:lpstr>My MFA journey</vt:lpstr>
      <vt:lpstr>My MFA journey</vt:lpstr>
      <vt:lpstr>Situational Awareness</vt:lpstr>
      <vt:lpstr>Situational Awareness</vt:lpstr>
      <vt:lpstr>Scheduling deployments</vt:lpstr>
      <vt:lpstr>Situational Awareness</vt:lpstr>
      <vt:lpstr>Scheduling deployments</vt:lpstr>
      <vt:lpstr>Token costs</vt:lpstr>
      <vt:lpstr>Situational Awareness</vt:lpstr>
      <vt:lpstr>Token Costs</vt:lpstr>
      <vt:lpstr>Present 2FA to clients </vt:lpstr>
      <vt:lpstr>Situational Awareness</vt:lpstr>
      <vt:lpstr>Present 2FA to clients </vt:lpstr>
      <vt:lpstr>Present 2FA to clients </vt:lpstr>
      <vt:lpstr>So what?</vt:lpstr>
      <vt:lpstr>A Grand Unified Theory  </vt:lpstr>
      <vt:lpstr>Slogan 1</vt:lpstr>
      <vt:lpstr>But …</vt:lpstr>
      <vt:lpstr>Slogan 2 - Plant the seeds</vt:lpstr>
      <vt:lpstr>… Let them grow</vt:lpstr>
      <vt:lpstr>But …</vt:lpstr>
      <vt:lpstr>Set the scope and definitions</vt:lpstr>
      <vt:lpstr>What is diversity? – Definition 1</vt:lpstr>
      <vt:lpstr>What is diversity? – Definition 2</vt:lpstr>
      <vt:lpstr>What is a diverse team?</vt:lpstr>
      <vt:lpstr>How do label unique attributes?</vt:lpstr>
      <vt:lpstr>How do label unique attributes?</vt:lpstr>
      <vt:lpstr>Slogan 3</vt:lpstr>
      <vt:lpstr>But …</vt:lpstr>
      <vt:lpstr>Why is diversity needed in teams?</vt:lpstr>
      <vt:lpstr>Who is impacted by diverse teams?</vt:lpstr>
      <vt:lpstr>Top Down Diversity</vt:lpstr>
      <vt:lpstr>Top Down Diversity</vt:lpstr>
      <vt:lpstr>Top Down Diversity</vt:lpstr>
      <vt:lpstr>Bottom Up Diversity</vt:lpstr>
      <vt:lpstr>Bottom Up Diversity</vt:lpstr>
      <vt:lpstr>Bottom Up Diversity</vt:lpstr>
      <vt:lpstr>Slogan 4 - Plant the seeds</vt:lpstr>
      <vt:lpstr>Add the work</vt:lpstr>
      <vt:lpstr>Let them grow</vt:lpstr>
      <vt:lpstr>Summary – Slogan</vt:lpstr>
      <vt:lpstr>Summary – My Experience</vt:lpstr>
      <vt:lpstr>Summary – Almost the last slide </vt:lpstr>
      <vt:lpstr>Questions? Comments?  Concerns?</vt:lpstr>
      <vt:lpstr>If you did not like this presentation, …</vt:lpstr>
      <vt:lpstr>Session Evaluations There are two ways to access the session and presenter evaluations:</vt:lpstr>
      <vt:lpstr>Some references</vt:lpstr>
      <vt:lpstr>Some references</vt:lpstr>
      <vt:lpstr>Some references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2019-05-06T19:14:02Z</dcterms:created>
  <dcterms:modified xsi:type="dcterms:W3CDTF">2019-05-15T04:29:17Z</dcterms:modified>
</cp:coreProperties>
</file>