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1pPr>
    <a:lvl2pPr marL="0" marR="0" indent="2286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2pPr>
    <a:lvl3pPr marL="0" marR="0" indent="4572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3pPr>
    <a:lvl4pPr marL="0" marR="0" indent="6858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4pPr>
    <a:lvl5pPr marL="0" marR="0" indent="9144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5pPr>
    <a:lvl6pPr marL="0" marR="0" indent="11430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6pPr>
    <a:lvl7pPr marL="0" marR="0" indent="13716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7pPr>
    <a:lvl8pPr marL="0" marR="0" indent="16002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8pPr>
    <a:lvl9pPr marL="0" marR="0" indent="182880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p:scale>
          <a:sx n="60" d="100"/>
          <a:sy n="60" d="100"/>
        </p:scale>
        <p:origin x="80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ase.edu"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Greetings from Case Western Reserve University, the funny-named institution that is the “University” in the Cleveland neighborhood of University Circle. In addition to our campus visible in this photo, you can also see the Cleveland Museums of Art, Modern Art, and Natural History, along with the Cleveland Institute of Art, the Cleveland Institute of Music, as well as other educational and cultural institutions and more than a couple hospitals.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The distinction is important, this is not yet another departmental project but intended to be a service offered University-wide. At first the service was called the Safely Held Electronic Data platform, or SHED. Well, now we’re calling it the Secure Research Environment, as data storage is only a part of its function.</a:t>
            </a:r>
          </a:p>
          <a:p>
            <a:r>
              <a:t>A sliding scale of user fees was implemented to ease projects into the SRE even after grants had been awarded. The goal was to protect the data, not to buy new toys. The first two years were offered free of charge, to aid migrating existing projects into the new service.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Our aim from the beginning was to align our environment with appropriate agency controls. Which ones? We crossmapped Federal Information Security Management Act (2002) FISMA controls with the SANS Critical 20 and interpreted this within the HIPAA framework as needed. At first we settled on viewing the NIST 800-53 controls through the SANS 20 lens, as many parts of 800-53 were a poor fit for our environment.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With time and experience, we first re-evaluated our efforts in terms of the NIST 800-53 standard of 2005, but that is both intended for Government internal systems and is a hulking, complex beast. </a:t>
            </a:r>
          </a:p>
          <a:p>
            <a:r>
              <a:t>The later publication of NIST 800-171 in 2015 was designed for government contractors and addresses policies as well as practices in a way that is more appropriate for our implementation and coincidently by design easier to understand and apply.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r>
              <a:t>We’ve come to call our model the Secure Research Environment, or SRE, rather than “the SHED,” as our emphasis has shifted to viewing it as an entire environment, and not just a place to store data. Sure, we’ll put the data in there, and we’ll bring you into the protected space as well, so all the work remains secured within.</a:t>
            </a:r>
          </a:p>
          <a:p>
            <a:r>
              <a:t>Forte OnCore Enterprise Research is a data management tool allowing for longitudinal tracking of study subjects (including disease profiles and outcomes) and storage of versioned IRB protocols, subject consent forms, and clinical findings.</a:t>
            </a:r>
          </a:p>
          <a:p>
            <a:r>
              <a:t>Biofortis Labmatrix provides the capability for complete biospecimen tracking (annotations, locations, chains of custody, barcodes), cell and cell lines annotation, and reporting.</a:t>
            </a:r>
          </a:p>
          <a:p>
            <a:r>
              <a:t>Oracle Application Express (APEX) is a framework for designing custom interactive applications tailored to the specific needs of a project.</a:t>
            </a:r>
          </a:p>
          <a:p>
            <a:r>
              <a:t>REDCap is a secure web application for building and managing online surveys and databases, originated at Vanderbilt (thanks, guys!) and maintained by a consortium of users and developers. It is specifically geared to support online or offline data capture for research studies and operations, including patient or client surveys and data input.</a:t>
            </a:r>
          </a:p>
          <a:p>
            <a:r>
              <a:t>Contributors are located country-wide. We hold data on hundreds of thousands of lab specimens, with several dozen individual projects and nearly 500 users.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Describe the diagram:</a:t>
            </a:r>
          </a:p>
          <a:p>
            <a:r>
              <a:t>The SRE is located off-campus in a commercial Tier III datacenter facility. The network is not tied to </a:t>
            </a:r>
            <a:r>
              <a:rPr u="sng">
                <a:hlinkClick r:id="rId3"/>
              </a:rPr>
              <a:t>case.edu</a:t>
            </a:r>
            <a:r>
              <a:t> infrastructure. The build was auditable by design.</a:t>
            </a:r>
          </a:p>
          <a:p>
            <a:r>
              <a:t>Communications are encrypted and limited to those needing access, our researchers and our partner hospitals and institutions.</a:t>
            </a:r>
          </a:p>
          <a:p>
            <a:r>
              <a:t>Access is protected with two-factor authentication.</a:t>
            </a:r>
          </a:p>
          <a:p>
            <a:r>
              <a:t>Not shown is the extra layer of protection offered by campus firewalls. Portals to the SRE are located within our DMZ.</a:t>
            </a:r>
          </a:p>
          <a:p>
            <a:r>
              <a:t>Within the SRE, the firewall not only protects the applications and desktops, but it is heavily segmented so tenants are isolated from each other.</a:t>
            </a:r>
          </a:p>
          <a:p>
            <a:r>
              <a:t>Firewall migration is taking place as we speak. The SRE’s firewall is Checkpoint, but Fortinet is the current firewall of choice for the campus; this migration will bring us into alignment with the rest of the shop, as well as increasing our connectivity to 100Gb/s.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Serv-U is the application we use to provide logged file transfer services to the environment. </a:t>
            </a:r>
          </a:p>
          <a:p>
            <a:r>
              <a:t>If each project is considered a tenant of the environment, each tenant has a coordinator who manages users and their needs. Our system administrators don’t know the users, we depend on the tenant coordinators to be that interface.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Securing the least secure part of the environment, the users. We require security training, either SANS Securing the Human or the more comprehensive Collaborative IRB Training Initiative continuing education courses we and our hospital partners offer to clinicians.</a:t>
            </a:r>
          </a:p>
          <a:p>
            <a:r>
              <a:t>Duo two-factor authentication is required to access the SRE or the web applications housed within it. CWRU is actively expanding the scope of our Duo implementation, with the ultimate goal of bringing Duo to every single signon application.</a:t>
            </a:r>
          </a:p>
          <a:p>
            <a:r>
              <a:t>You will encounter conflicts between security’s desire to close out idle sessions and those long-running statistical jobs that want to run overnight. Depending on your implementation, your mileage may vary on how to reconcile these demands. Be mindful, we wish you well.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You know what a data center looks like. Ours on campus is open to many more people than we liked, so we contracted with a local hosting service (Expedient). Their secure data centers offer more redundancy and physical security than available on campus. Netbotz alert on rack door opening, etc. etc, As this is a colocation site, we do not send motion activated photos of the aisle spaces every time someone walks by our rack.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We looked at a product (Varonis, if asked) which records file access and make analysis of file and directory permissions easier. That costs some serious money. Alternatively, all the information you need is in Windows, just scattered between event logs and the directory tree, so costly in terms of time and effort. Linux even worse.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Is anyone doing this to their satisfaction? I didn’t think so.</a:t>
            </a:r>
          </a:p>
          <a:p>
            <a:r>
              <a:t>HECVAT is a good start, but there’s so much yet to do. Let me also put in a plug for the Dorkbot service from our friends at the University of Texas in Austin, we’re happy customers. That said,</a:t>
            </a:r>
          </a:p>
          <a:p>
            <a:r>
              <a:t>For commercial applications we’re really at their mercy to do the right thing. Open source products are more than I and my admins are equipped to handle. There are so many R modules! The best alternative is to be religious in our patch schedule. CWRU policy is to apply patches within 30 days of release, and after Change Advisory Board review. We do have test/development environments for our major applications, and patches can be briefly tested to see what breaks before we go ahead and place them in production. Whether patches fix the vulnerability on the other hand…</a:t>
            </a:r>
          </a:p>
          <a:p>
            <a:r>
              <a:t>We do rest easier knowing that here we’re providing a tightly restricted environment. Patches come from a local SCCM or Satellite server. There is no email, no user-installed software, and users have no web access from within the environment. Our developers are not entirely happy with 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Our marching band prides itself on delivering “the longest cheer in college football,” “Gimme a C, gimme an A, gimme an S” and so on. At homecoming they include the street address as well. </a:t>
            </a:r>
          </a:p>
          <a:p>
            <a:endParaRPr/>
          </a:p>
          <a:p>
            <a:r>
              <a:t>Our logo suggests thinking outside of the box, but our motto twould have us go beyond the possible…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In July and August last year, RSM’s Cleveland office was engaged to perform a risk assessment of our environment. The baseline chosen was the NIST 800-171 controls, as scoped in our agreement. Besides a review of our firewall configuration and policies and procedures, both Web application and internal virtual desktop penetration testing were authorized.</a:t>
            </a:r>
          </a:p>
          <a:p>
            <a:r>
              <a:t>Interesting and useful things were observed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Overall, we did rather well. </a:t>
            </a:r>
          </a:p>
          <a:p>
            <a:r>
              <a:t>We hit the mark on data isolation and access controls. We keep vendors at arms’ length for the most part. And our environment is actively managed, monitored, and maintained. All good things, and all that take continuing effort.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Web pen testing revealed a few places where cross-site scripting was possible, and a couple areas where we needed to tighten up our SSL/TLS requirements on individual servers. Not entirely minor, but easily fixed. It was the internal access that was interesting. Our monitoring did alert us to what was going on, but we’d instructed the system administrators to note without comment and allow the exercise to proceed. We got dinged on that in the report, but we were curious…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The IKEEXT service was set to run at startup, a service used for IPSec, which we don’t need.</a:t>
            </a:r>
          </a:p>
          <a:p>
            <a:r>
              <a:t>The service looked for the wlbsctrl.dll file, which is missing (and Microsoft doesn’t appear to want to fix it).</a:t>
            </a:r>
          </a:p>
          <a:p>
            <a:r>
              <a:t>A third-party application had added its directory to the path, at the start of the path, as one does, ‘cause that’s easy.</a:t>
            </a:r>
          </a:p>
          <a:p>
            <a:r>
              <a:t>This directory was writeable by mere users, including our pen tester, of course.</a:t>
            </a:r>
          </a:p>
          <a:p>
            <a:r>
              <a:t>Available tools were slight, but he was able to paste an executable into Notepad, and save it in the directory as the missing DLL.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t>To load the DLL, our guy had to restart the system. We had thought we’d disabled this feature, but there are many ways to do the trick, and we hadn’t stopped them all. We watched as the system rebooted. </a:t>
            </a:r>
          </a:p>
          <a:p>
            <a:r>
              <a:t>Bang! the IKEEXT service found the new DLL, loaded it, and VIOLA, the user was escalated to local Administrator.</a:t>
            </a:r>
          </a:p>
          <a:p>
            <a:r>
              <a:t>All sorts of things were now possible, but because we had other controls in place, our diligent tester was unable to gain Domain admin rights. Certainly he had enough to break the policy objects preventing the export of data, but as we still controlled the horizontal AND the vertical, any such attempt would have been alerted and observed, if his next steps had been successful. Still, though, it was interesting and useful to see…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Lessons learned:</a:t>
            </a:r>
          </a:p>
          <a:p>
            <a:r>
              <a:t>We thought we were in pretty good shape, but improvements can always be made. Most of the operational weaknesses found in the overall assessment have already been remediated, and we’re working on improving our administrative practices. The journey was certainly very useful, and reassuring. We’ll do it again sometime, for sure.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Finally, the more segmented and locked away you make your environment, the harder it is to replicate in the case of a physical disaster. Our initial thought was that we were serving a research function, so we assumed a restore time measured as a week or three might be sufficient. But as the SRE has become popular and more services have been hosted there, we find there are folks out there whose work would be halted if we were to indeed lose the SRE.</a:t>
            </a:r>
          </a:p>
          <a:p>
            <a:r>
              <a:t>As Case Western Reserve expands its use of cloud services, we consider one alternative to be to migrate the environment into AWS with S3. As it turns out, it’s fairly simple to restore the virtual machines into AWS, that’s even becoming a feature of backup software solutions like Veem. But the network structure, all those VLANS, and all those firewall rules, those don’t have as easy a migration path. We are in the midst of this discussion now. Whether we choose to restore the SRE into a backup data center, either on campus or in another hosted location, or restore the entire shebang into AWS or Azure, we will need to begin by replicating the network framework before we can consider the easy part of moving VMs. Laying that groundwork will take time, and additional funds, as is always the case.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Erin and Mark and RSM Rich Sparrow (Penn State)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Personally Identified Information, Protected Health Information, Payment Card Information, anything including Social Security numbers or even a description of a health condition along with enough information a third party could possibly identify the person described. </a:t>
            </a:r>
          </a:p>
          <a:p>
            <a:r>
              <a:t>Tenure discussions, HR records, legal matters, and student records are kept elsewhere; I am speaking today about research data that meets the criteria. In addition to more typical medical research. Credit card information can appear here if payments or reimbursements are made.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IT struggles to keep up with security, data movement, and data analysis resources at the scale of these initiatives. It’s a difficult balancing act, and very hard to stay out in front.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Nearly all major medical centers now have EHRs recording thousands of events daily. As biomedical data becomes digitized, the opportunity for analysis grows apace. Our partners in the Case Comprehensive Cancer Center needed better tools and better security than we had been offering them. The ICB was founded to manage this project and to improve healthcare by accumulating a large body of medical records and use this Big Data pool for further analyses involving thousands of individual outcomes. </a:t>
            </a:r>
          </a:p>
          <a:p>
            <a:r>
              <a:t>Cleveland has both the opportunity and the challenge of combining EHR from at least three major medical centers, direct competitors, into one large dataset, and the ICB is the center and driver of this effort. Projects include the study of Alzheimer’s and Prion diseases, brain cancer research, as well as a better understanding of public health outcomes across our region.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The ICB and the School of Medicine have partnerships with the three hospital systems shown here, University Hospitals, the Cleveland Clinic, and Metro Health. In addition, we have projects with the regional VA medical center and hope to work more closely with this center in the future.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Google and Dropbox are about sharing, not so much on security. We do have a Business Associate Agreement with Google for managing HIPAA data, as our Dental Clinic is a covered entity. But we use this in a very managed way, and our policies are that Restricted data should not be sent in email or stored on Google Drive. We also have a BAA with box.com, as Box is more security conscious, and importantly offers end-to-end encryption for data stored there. We make use of Box for transfer of Restricted data when that serves the need. </a:t>
            </a:r>
          </a:p>
          <a:p>
            <a:r>
              <a:t>DIYers often run off and adopt or invent their own approaches to solving a perceived problem, usually before University Technology becomes aware of their need. Sometimes this “solution” is an old laptop hiding underneath a desk somewhere. That device may even be encrypted. But whole disk encryption does not solve the need to share data with collaborators.</a:t>
            </a:r>
          </a:p>
          <a:p>
            <a:r>
              <a:t>What if we built a Safely Held Electronic Data Platform (SHED) where such data could be kept?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You’re in sales and marketing, whether you want to be or not. Unless you have a digital twister heading for your campus, and even then you can’t get everyone to see it if they don’t want to. You do have a chance to sell them on the idea that you have a better service available, ‘cause it’s always going to be something of an inconvenience for them.</a:t>
            </a:r>
          </a:p>
          <a:p>
            <a:r>
              <a:t>Of course, you’re taking on the upkeep, patching, and other security tasks they don’t want to be doing, but perhaps they’re not doing them anyhow, so what’s to gain?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The Institutional Review Board and in turn the original data owners, whether Medicare, the National Institutes of Health, local healthcare, or whomever, can be the stick to go along with your carrots. They collectively are being more careful in their requirements for sheltering data safely in your hands. I now have researchers coming to me for assistance in reviewing Data Use Agreements and crafting their Data Security Plans as part of the review process and for grant applications. This is a great help in placing the data in the environment most appropriate for its classification and the researchers’ needs.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4" name="Body Level One…"/>
          <p:cNvSpPr txBox="1">
            <a:spLocks noGrp="1"/>
          </p:cNvSpPr>
          <p:nvPr>
            <p:ph type="body" sz="quarter" idx="1"/>
          </p:nvPr>
        </p:nvSpPr>
        <p:spPr>
          <a:xfrm>
            <a:off x="1778000" y="7073900"/>
            <a:ext cx="20828000" cy="1587500"/>
          </a:xfrm>
          <a:prstGeom prst="rect">
            <a:avLst/>
          </a:prstGeom>
        </p:spPr>
        <p:txBody>
          <a:bodyPr anchor="t"/>
          <a:lstStyle>
            <a:lvl1pPr marL="0" indent="0">
              <a:spcBef>
                <a:spcPts val="0"/>
              </a:spcBef>
              <a:buSzTx/>
              <a:buNone/>
              <a:defRPr sz="9600">
                <a:solidFill>
                  <a:srgbClr val="DCDEE0"/>
                </a:solidFill>
                <a:latin typeface="TitilliumMaps26L 750 wt"/>
                <a:ea typeface="TitilliumMaps26L 750 wt"/>
                <a:cs typeface="TitilliumMaps26L 750 wt"/>
                <a:sym typeface="TitilliumMaps26L 750 wt"/>
              </a:defRPr>
            </a:lvl1pPr>
            <a:lvl2pPr marL="0" indent="228600">
              <a:spcBef>
                <a:spcPts val="0"/>
              </a:spcBef>
              <a:buSzTx/>
              <a:buNone/>
              <a:defRPr sz="9600">
                <a:solidFill>
                  <a:srgbClr val="DCDEE0"/>
                </a:solidFill>
                <a:latin typeface="TitilliumMaps26L 750 wt"/>
                <a:ea typeface="TitilliumMaps26L 750 wt"/>
                <a:cs typeface="TitilliumMaps26L 750 wt"/>
                <a:sym typeface="TitilliumMaps26L 750 wt"/>
              </a:defRPr>
            </a:lvl2pPr>
            <a:lvl3pPr marL="0" indent="457200">
              <a:spcBef>
                <a:spcPts val="0"/>
              </a:spcBef>
              <a:buSzTx/>
              <a:buNone/>
              <a:defRPr sz="9600">
                <a:solidFill>
                  <a:srgbClr val="DCDEE0"/>
                </a:solidFill>
                <a:latin typeface="TitilliumMaps26L 750 wt"/>
                <a:ea typeface="TitilliumMaps26L 750 wt"/>
                <a:cs typeface="TitilliumMaps26L 750 wt"/>
                <a:sym typeface="TitilliumMaps26L 750 wt"/>
              </a:defRPr>
            </a:lvl3pPr>
            <a:lvl4pPr marL="0" indent="685800">
              <a:spcBef>
                <a:spcPts val="0"/>
              </a:spcBef>
              <a:buSzTx/>
              <a:buNone/>
              <a:defRPr sz="9600">
                <a:solidFill>
                  <a:srgbClr val="DCDEE0"/>
                </a:solidFill>
                <a:latin typeface="TitilliumMaps26L 750 wt"/>
                <a:ea typeface="TitilliumMaps26L 750 wt"/>
                <a:cs typeface="TitilliumMaps26L 750 wt"/>
                <a:sym typeface="TitilliumMaps26L 750 wt"/>
              </a:defRPr>
            </a:lvl4pPr>
            <a:lvl5pPr marL="0" indent="914400">
              <a:spcBef>
                <a:spcPts val="0"/>
              </a:spcBef>
              <a:buSzTx/>
              <a:buNone/>
              <a:defRPr sz="4400">
                <a:solidFill>
                  <a:srgbClr val="DCDEE0"/>
                </a:solidFill>
                <a:latin typeface="TitilliumMaps26L 750 wt"/>
                <a:ea typeface="TitilliumMaps26L 750 wt"/>
                <a:cs typeface="TitilliumMaps26L 750 wt"/>
                <a:sym typeface="TitilliumMaps26L 750 wt"/>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Johnny Appleseed"/>
          <p:cNvSpPr txBox="1">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solidFill>
                  <a:srgbClr val="FFFFFF"/>
                </a:solidFill>
                <a:latin typeface="TitilliumMaps26L 500 wt"/>
                <a:ea typeface="TitilliumMaps26L 500 wt"/>
                <a:cs typeface="TitilliumMaps26L 500 wt"/>
                <a:sym typeface="TitilliumMaps26L 500 wt"/>
              </a:defRPr>
            </a:lvl1pPr>
          </a:lstStyle>
          <a:p>
            <a:r>
              <a:t>–Johnny Appleseed</a:t>
            </a:r>
          </a:p>
        </p:txBody>
      </p:sp>
      <p:sp>
        <p:nvSpPr>
          <p:cNvPr id="96" name="“Type a quote here.”"/>
          <p:cNvSpPr txBox="1">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defRPr>
                <a:solidFill>
                  <a:srgbClr val="FFFFFF"/>
                </a:solidFill>
                <a:latin typeface="Titillitalic 750wt"/>
                <a:ea typeface="Titillitalic 750wt"/>
                <a:cs typeface="Titillitalic 750wt"/>
                <a:sym typeface="Titillitalic 750wt"/>
              </a:defRPr>
            </a:lvl1pPr>
          </a:lstStyle>
          <a:p>
            <a:r>
              <a:t>“Type a quote here.” </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FFFFF"/>
        </a:solidFill>
        <a:effectLst/>
      </p:bgPr>
    </p:bg>
    <p:spTree>
      <p:nvGrpSpPr>
        <p:cNvPr id="1" name=""/>
        <p:cNvGrpSpPr/>
        <p:nvPr/>
      </p:nvGrpSpPr>
      <p:grpSpPr>
        <a:xfrm>
          <a:off x="0" y="0"/>
          <a:ext cx="0" cy="0"/>
          <a:chOff x="0" y="0"/>
          <a:chExt cx="0" cy="0"/>
        </a:xfrm>
      </p:grpSpPr>
      <p:sp>
        <p:nvSpPr>
          <p:cNvPr id="104"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119" name="Picture 6" descr="Picture 6"/>
          <p:cNvPicPr>
            <a:picLocks noChangeAspect="1"/>
          </p:cNvPicPr>
          <p:nvPr/>
        </p:nvPicPr>
        <p:blipFill>
          <a:blip r:embed="rId2">
            <a:extLst/>
          </a:blip>
          <a:stretch>
            <a:fillRect/>
          </a:stretch>
        </p:blipFill>
        <p:spPr>
          <a:xfrm>
            <a:off x="0" y="11396626"/>
            <a:ext cx="24384000" cy="2362199"/>
          </a:xfrm>
          <a:prstGeom prst="rect">
            <a:avLst/>
          </a:prstGeom>
          <a:ln w="12700">
            <a:miter lim="400000"/>
          </a:ln>
        </p:spPr>
      </p:pic>
      <p:pic>
        <p:nvPicPr>
          <p:cNvPr id="120" name="Picture 6" descr="Picture 6"/>
          <p:cNvPicPr>
            <a:picLocks noChangeAspect="1"/>
          </p:cNvPicPr>
          <p:nvPr/>
        </p:nvPicPr>
        <p:blipFill>
          <a:blip r:embed="rId2">
            <a:extLst/>
          </a:blip>
          <a:stretch>
            <a:fillRect/>
          </a:stretch>
        </p:blipFill>
        <p:spPr>
          <a:xfrm>
            <a:off x="0" y="11396626"/>
            <a:ext cx="24384000" cy="2362199"/>
          </a:xfrm>
          <a:prstGeom prst="rect">
            <a:avLst/>
          </a:prstGeom>
          <a:ln w="12700">
            <a:miter lim="400000"/>
          </a:ln>
        </p:spPr>
      </p:pic>
      <p:sp>
        <p:nvSpPr>
          <p:cNvPr id="121" name="Title Text"/>
          <p:cNvSpPr txBox="1">
            <a:spLocks noGrp="1"/>
          </p:cNvSpPr>
          <p:nvPr>
            <p:ph type="title"/>
          </p:nvPr>
        </p:nvSpPr>
        <p:spPr>
          <a:xfrm>
            <a:off x="3048000" y="5851525"/>
            <a:ext cx="18288000" cy="4775201"/>
          </a:xfrm>
          <a:prstGeom prst="rect">
            <a:avLst/>
          </a:prstGeom>
        </p:spPr>
        <p:txBody>
          <a:bodyPr lIns="91439" tIns="91439" rIns="91439" bIns="91439" anchor="b"/>
          <a:lstStyle>
            <a:lvl1pPr algn="ctr">
              <a:defRPr sz="12000">
                <a:solidFill>
                  <a:srgbClr val="203864"/>
                </a:solidFill>
              </a:defRPr>
            </a:lvl1pPr>
          </a:lstStyle>
          <a:p>
            <a:r>
              <a:t>Title Text</a:t>
            </a:r>
          </a:p>
        </p:txBody>
      </p:sp>
      <p:pic>
        <p:nvPicPr>
          <p:cNvPr id="122" name="Picture 4" descr="Picture 4"/>
          <p:cNvPicPr>
            <a:picLocks noChangeAspect="1"/>
          </p:cNvPicPr>
          <p:nvPr/>
        </p:nvPicPr>
        <p:blipFill>
          <a:blip r:embed="rId3">
            <a:extLst/>
          </a:blip>
          <a:stretch>
            <a:fillRect/>
          </a:stretch>
        </p:blipFill>
        <p:spPr>
          <a:xfrm>
            <a:off x="4416957" y="152400"/>
            <a:ext cx="15550085" cy="8040706"/>
          </a:xfrm>
          <a:prstGeom prst="rect">
            <a:avLst/>
          </a:prstGeom>
          <a:ln w="12700">
            <a:miter lim="400000"/>
          </a:ln>
        </p:spPr>
      </p:pic>
      <p:sp>
        <p:nvSpPr>
          <p:cNvPr id="123" name="Slide Number"/>
          <p:cNvSpPr txBox="1">
            <a:spLocks noGrp="1"/>
          </p:cNvSpPr>
          <p:nvPr>
            <p:ph type="sldNum" sz="quarter" idx="2"/>
          </p:nvPr>
        </p:nvSpPr>
        <p:spPr>
          <a:xfrm>
            <a:off x="22172989" y="12813570"/>
            <a:ext cx="534611" cy="528510"/>
          </a:xfrm>
          <a:prstGeom prst="rect">
            <a:avLst/>
          </a:prstGeom>
        </p:spPr>
        <p:txBody>
          <a:bodyPr lIns="91439" tIns="91439" rIns="91439" bIns="91439" anchor="ctr"/>
          <a:lstStyle>
            <a:lvl1pPr algn="r" defTabSz="1828800">
              <a:defRPr>
                <a:solidFill>
                  <a:srgbClr val="888888"/>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219200" y="549278"/>
            <a:ext cx="21945600" cy="2286001"/>
          </a:xfrm>
          <a:prstGeom prst="rect">
            <a:avLst/>
          </a:prstGeom>
        </p:spPr>
        <p:txBody>
          <a:bodyPr lIns="91439" tIns="91439" rIns="91439" bIns="91439"/>
          <a:lstStyle/>
          <a:p>
            <a:r>
              <a:t>Title Text</a:t>
            </a:r>
          </a:p>
        </p:txBody>
      </p:sp>
      <p:sp>
        <p:nvSpPr>
          <p:cNvPr id="131" name="Body Level One…"/>
          <p:cNvSpPr txBox="1">
            <a:spLocks noGrp="1"/>
          </p:cNvSpPr>
          <p:nvPr>
            <p:ph type="body" sz="half" idx="1"/>
          </p:nvPr>
        </p:nvSpPr>
        <p:spPr>
          <a:xfrm>
            <a:off x="1219200" y="2400301"/>
            <a:ext cx="10769600" cy="6788151"/>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6400">
                <a:solidFill>
                  <a:srgbClr val="FFFFFF"/>
                </a:solidFill>
                <a:latin typeface="TitilliumMaps26L 500 wt"/>
                <a:ea typeface="TitilliumMaps26L 500 wt"/>
                <a:cs typeface="TitilliumMaps26L 500 wt"/>
                <a:sym typeface="TitilliumMaps26L 500 wt"/>
              </a:defRPr>
            </a:lvl1pPr>
            <a:lvl2pPr marL="914400" indent="-457200" defTabSz="1828800">
              <a:lnSpc>
                <a:spcPct val="90000"/>
              </a:lnSpc>
              <a:spcBef>
                <a:spcPts val="2000"/>
              </a:spcBef>
              <a:buSzPct val="100000"/>
              <a:buFont typeface="Arial"/>
              <a:defRPr sz="6400">
                <a:solidFill>
                  <a:srgbClr val="FFFFFF"/>
                </a:solidFill>
                <a:latin typeface="TitilliumMaps26L 500 wt"/>
                <a:ea typeface="TitilliumMaps26L 500 wt"/>
                <a:cs typeface="TitilliumMaps26L 500 wt"/>
                <a:sym typeface="TitilliumMaps26L 500 wt"/>
              </a:defRPr>
            </a:lvl2pPr>
            <a:lvl3pPr marL="1371600" indent="-457200" defTabSz="1828800">
              <a:lnSpc>
                <a:spcPct val="90000"/>
              </a:lnSpc>
              <a:spcBef>
                <a:spcPts val="2000"/>
              </a:spcBef>
              <a:buSzPct val="100000"/>
              <a:buFont typeface="Arial"/>
              <a:defRPr sz="6400">
                <a:solidFill>
                  <a:srgbClr val="FFFFFF"/>
                </a:solidFill>
                <a:latin typeface="TitilliumMaps26L 500 wt"/>
                <a:ea typeface="TitilliumMaps26L 500 wt"/>
                <a:cs typeface="TitilliumMaps26L 500 wt"/>
                <a:sym typeface="TitilliumMaps26L 500 wt"/>
              </a:defRPr>
            </a:lvl3pPr>
            <a:lvl4pPr marL="1828800" indent="-457200" defTabSz="1828800">
              <a:lnSpc>
                <a:spcPct val="90000"/>
              </a:lnSpc>
              <a:spcBef>
                <a:spcPts val="2000"/>
              </a:spcBef>
              <a:buSzPct val="100000"/>
              <a:buFont typeface="Arial"/>
              <a:defRPr sz="6400">
                <a:solidFill>
                  <a:srgbClr val="FFFFFF"/>
                </a:solidFill>
                <a:latin typeface="TitilliumMaps26L 500 wt"/>
                <a:ea typeface="TitilliumMaps26L 500 wt"/>
                <a:cs typeface="TitilliumMaps26L 500 wt"/>
                <a:sym typeface="TitilliumMaps26L 500 wt"/>
              </a:defRPr>
            </a:lvl4pPr>
            <a:lvl5pPr marL="2286000" indent="-457200" defTabSz="1828800">
              <a:lnSpc>
                <a:spcPct val="90000"/>
              </a:lnSpc>
              <a:spcBef>
                <a:spcPts val="2000"/>
              </a:spcBef>
              <a:buSzPct val="100000"/>
              <a:buFont typeface="Arial"/>
              <a:defRPr sz="6400">
                <a:solidFill>
                  <a:srgbClr val="FFFFFF"/>
                </a:solidFill>
                <a:latin typeface="TitilliumMaps26L 500 wt"/>
                <a:ea typeface="TitilliumMaps26L 500 wt"/>
                <a:cs typeface="TitilliumMaps26L 500 wt"/>
                <a:sym typeface="TitilliumMaps26L 500 wt"/>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22630189" y="12813573"/>
            <a:ext cx="534611" cy="528510"/>
          </a:xfrm>
          <a:prstGeom prst="rect">
            <a:avLst/>
          </a:prstGeom>
        </p:spPr>
        <p:txBody>
          <a:bodyPr lIns="91439" tIns="91439" rIns="91439" bIns="91439" anchor="ctr"/>
          <a:lstStyle>
            <a:lvl1pPr algn="r" defTabSz="1828800">
              <a:defRPr>
                <a:solidFill>
                  <a:srgbClr val="888888"/>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39" name="Picture 6" descr="Picture 6"/>
          <p:cNvPicPr>
            <a:picLocks noChangeAspect="1"/>
          </p:cNvPicPr>
          <p:nvPr/>
        </p:nvPicPr>
        <p:blipFill>
          <a:blip r:embed="rId2">
            <a:extLst/>
          </a:blip>
          <a:stretch>
            <a:fillRect/>
          </a:stretch>
        </p:blipFill>
        <p:spPr>
          <a:xfrm>
            <a:off x="0" y="11396626"/>
            <a:ext cx="24384000" cy="2362199"/>
          </a:xfrm>
          <a:prstGeom prst="rect">
            <a:avLst/>
          </a:prstGeom>
          <a:ln w="12700">
            <a:miter lim="400000"/>
          </a:ln>
        </p:spPr>
      </p:pic>
      <p:pic>
        <p:nvPicPr>
          <p:cNvPr id="140" name="Picture 7" descr="Picture 7"/>
          <p:cNvPicPr>
            <a:picLocks noChangeAspect="1"/>
          </p:cNvPicPr>
          <p:nvPr/>
        </p:nvPicPr>
        <p:blipFill>
          <a:blip r:embed="rId3">
            <a:extLst/>
          </a:blip>
          <a:stretch>
            <a:fillRect/>
          </a:stretch>
        </p:blipFill>
        <p:spPr>
          <a:xfrm>
            <a:off x="0" y="0"/>
            <a:ext cx="24384000" cy="2032000"/>
          </a:xfrm>
          <a:prstGeom prst="rect">
            <a:avLst/>
          </a:prstGeom>
          <a:ln w="12700">
            <a:miter lim="400000"/>
          </a:ln>
        </p:spPr>
      </p:pic>
      <p:pic>
        <p:nvPicPr>
          <p:cNvPr id="141" name="Picture 6" descr="Picture 6"/>
          <p:cNvPicPr>
            <a:picLocks noChangeAspect="1"/>
          </p:cNvPicPr>
          <p:nvPr/>
        </p:nvPicPr>
        <p:blipFill>
          <a:blip r:embed="rId2">
            <a:extLst/>
          </a:blip>
          <a:stretch>
            <a:fillRect/>
          </a:stretch>
        </p:blipFill>
        <p:spPr>
          <a:xfrm>
            <a:off x="0" y="11396626"/>
            <a:ext cx="24384000" cy="2362199"/>
          </a:xfrm>
          <a:prstGeom prst="rect">
            <a:avLst/>
          </a:prstGeom>
          <a:ln w="12700">
            <a:miter lim="400000"/>
          </a:ln>
        </p:spPr>
      </p:pic>
      <p:sp>
        <p:nvSpPr>
          <p:cNvPr id="142" name="Title Text"/>
          <p:cNvSpPr txBox="1">
            <a:spLocks noGrp="1"/>
          </p:cNvSpPr>
          <p:nvPr>
            <p:ph type="title"/>
          </p:nvPr>
        </p:nvSpPr>
        <p:spPr>
          <a:xfrm>
            <a:off x="462322" y="185737"/>
            <a:ext cx="23557967" cy="1660526"/>
          </a:xfrm>
          <a:prstGeom prst="rect">
            <a:avLst/>
          </a:prstGeom>
        </p:spPr>
        <p:txBody>
          <a:bodyPr lIns="91439" tIns="91439" rIns="91439" bIns="91439"/>
          <a:lstStyle>
            <a:lvl1pPr>
              <a:defRPr sz="7200">
                <a:solidFill>
                  <a:srgbClr val="203864"/>
                </a:solidFill>
              </a:defRPr>
            </a:lvl1pPr>
          </a:lstStyle>
          <a:p>
            <a:r>
              <a:t>Title Text</a:t>
            </a:r>
          </a:p>
        </p:txBody>
      </p:sp>
      <p:sp>
        <p:nvSpPr>
          <p:cNvPr id="143" name="Body Level One…"/>
          <p:cNvSpPr txBox="1">
            <a:spLocks noGrp="1"/>
          </p:cNvSpPr>
          <p:nvPr>
            <p:ph type="body" idx="1"/>
          </p:nvPr>
        </p:nvSpPr>
        <p:spPr>
          <a:xfrm>
            <a:off x="6039648" y="2378075"/>
            <a:ext cx="17980641" cy="8702677"/>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solidFill>
                  <a:srgbClr val="FFFFFF"/>
                </a:solidFill>
                <a:latin typeface="TitilliumMaps26L 750 wt"/>
                <a:ea typeface="TitilliumMaps26L 750 wt"/>
                <a:cs typeface="TitilliumMaps26L 750 wt"/>
                <a:sym typeface="TitilliumMaps26L 750 wt"/>
              </a:defRPr>
            </a:lvl1pPr>
            <a:lvl2pPr marL="990600" indent="-533400" defTabSz="1828800">
              <a:lnSpc>
                <a:spcPct val="90000"/>
              </a:lnSpc>
              <a:spcBef>
                <a:spcPts val="2000"/>
              </a:spcBef>
              <a:buSzPct val="100000"/>
              <a:buFont typeface="Arial"/>
              <a:defRPr sz="5600">
                <a:solidFill>
                  <a:srgbClr val="FFFFFF"/>
                </a:solidFill>
                <a:latin typeface="TitilliumMaps26L 750 wt"/>
                <a:ea typeface="TitilliumMaps26L 750 wt"/>
                <a:cs typeface="TitilliumMaps26L 750 wt"/>
                <a:sym typeface="TitilliumMaps26L 750 wt"/>
              </a:defRPr>
            </a:lvl2pPr>
            <a:lvl3pPr marL="1554479" indent="-640079" defTabSz="1828800">
              <a:lnSpc>
                <a:spcPct val="90000"/>
              </a:lnSpc>
              <a:spcBef>
                <a:spcPts val="2000"/>
              </a:spcBef>
              <a:buSzPct val="100000"/>
              <a:buFont typeface="Arial"/>
              <a:defRPr sz="5600">
                <a:solidFill>
                  <a:srgbClr val="FFFFFF"/>
                </a:solidFill>
                <a:latin typeface="TitilliumMaps26L 750 wt"/>
                <a:ea typeface="TitilliumMaps26L 750 wt"/>
                <a:cs typeface="TitilliumMaps26L 750 wt"/>
                <a:sym typeface="TitilliumMaps26L 750 wt"/>
              </a:defRPr>
            </a:lvl3pPr>
            <a:lvl4pPr marL="2082800" indent="-711200" defTabSz="1828800">
              <a:lnSpc>
                <a:spcPct val="90000"/>
              </a:lnSpc>
              <a:spcBef>
                <a:spcPts val="2000"/>
              </a:spcBef>
              <a:buSzPct val="100000"/>
              <a:buFont typeface="Arial"/>
              <a:defRPr sz="5600">
                <a:solidFill>
                  <a:srgbClr val="FFFFFF"/>
                </a:solidFill>
                <a:latin typeface="TitilliumMaps26L 750 wt"/>
                <a:ea typeface="TitilliumMaps26L 750 wt"/>
                <a:cs typeface="TitilliumMaps26L 750 wt"/>
                <a:sym typeface="TitilliumMaps26L 750 wt"/>
              </a:defRPr>
            </a:lvl4pPr>
            <a:lvl5pPr marL="2540000" indent="-711200" defTabSz="1828800">
              <a:lnSpc>
                <a:spcPct val="90000"/>
              </a:lnSpc>
              <a:spcBef>
                <a:spcPts val="2000"/>
              </a:spcBef>
              <a:buSzPct val="100000"/>
              <a:buFont typeface="Arial"/>
              <a:defRPr sz="5600">
                <a:solidFill>
                  <a:srgbClr val="FFFFFF"/>
                </a:solidFill>
                <a:latin typeface="TitilliumMaps26L 750 wt"/>
                <a:ea typeface="TitilliumMaps26L 750 wt"/>
                <a:cs typeface="TitilliumMaps26L 750 wt"/>
                <a:sym typeface="TitilliumMaps26L 750 wt"/>
              </a:defRPr>
            </a:lvl5pPr>
          </a:lstStyle>
          <a:p>
            <a:r>
              <a:t>Body Level One</a:t>
            </a:r>
          </a:p>
          <a:p>
            <a:pPr lvl="1"/>
            <a:r>
              <a:t>Body Level Two</a:t>
            </a:r>
          </a:p>
          <a:p>
            <a:pPr lvl="2"/>
            <a:r>
              <a:t>Body Level Three</a:t>
            </a:r>
          </a:p>
          <a:p>
            <a:pPr lvl="3"/>
            <a:r>
              <a:t>Body Level Four</a:t>
            </a:r>
          </a:p>
          <a:p>
            <a:pPr lvl="4"/>
            <a:r>
              <a:t>Body Level Five</a:t>
            </a:r>
          </a:p>
        </p:txBody>
      </p:sp>
      <p:sp>
        <p:nvSpPr>
          <p:cNvPr id="144" name="[U]Tech - Information Security Office…"/>
          <p:cNvSpPr txBox="1"/>
          <p:nvPr/>
        </p:nvSpPr>
        <p:spPr>
          <a:xfrm>
            <a:off x="13345566" y="12236443"/>
            <a:ext cx="9260435" cy="1231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r>
              <a:t>[U]Tech - Information Security Office</a:t>
            </a:r>
          </a:p>
          <a:p>
            <a:pPr algn="r"/>
            <a:r>
              <a:t>Research Computing and CyberInfrastructure</a:t>
            </a:r>
          </a:p>
        </p:txBody>
      </p:sp>
      <p:sp>
        <p:nvSpPr>
          <p:cNvPr id="145" name="Slide Number"/>
          <p:cNvSpPr txBox="1">
            <a:spLocks noGrp="1"/>
          </p:cNvSpPr>
          <p:nvPr>
            <p:ph type="sldNum" sz="quarter" idx="2"/>
          </p:nvPr>
        </p:nvSpPr>
        <p:spPr>
          <a:xfrm>
            <a:off x="22172989" y="12813570"/>
            <a:ext cx="534611" cy="528510"/>
          </a:xfrm>
          <a:prstGeom prst="rect">
            <a:avLst/>
          </a:prstGeom>
        </p:spPr>
        <p:txBody>
          <a:bodyPr lIns="91439" tIns="91439" rIns="91439" bIns="91439" anchor="ctr"/>
          <a:lstStyle>
            <a:lvl1pPr algn="r" defTabSz="1828800">
              <a:defRPr>
                <a:solidFill>
                  <a:srgbClr val="888888"/>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2"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3"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4"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0" name="Image"/>
          <p:cNvSpPr>
            <a:spLocks noGrp="1"/>
          </p:cNvSpPr>
          <p:nvPr>
            <p:ph type="pic" sz="half" idx="13"/>
          </p:nvPr>
        </p:nvSpPr>
        <p:spPr>
          <a:xfrm>
            <a:off x="13236578" y="1104900"/>
            <a:ext cx="8520207" cy="10292408"/>
          </a:xfrm>
          <a:prstGeom prst="rect">
            <a:avLst/>
          </a:prstGeom>
        </p:spPr>
        <p:txBody>
          <a:bodyPr lIns="91439" tIns="45719" rIns="91439" bIns="45719" anchor="t">
            <a:noAutofit/>
          </a:bodyPr>
          <a:lstStyle/>
          <a:p>
            <a:endParaRPr/>
          </a:p>
        </p:txBody>
      </p:sp>
      <p:sp>
        <p:nvSpPr>
          <p:cNvPr id="41" name="Title Text"/>
          <p:cNvSpPr txBox="1">
            <a:spLocks noGrp="1"/>
          </p:cNvSpPr>
          <p:nvPr>
            <p:ph type="title"/>
          </p:nvPr>
        </p:nvSpPr>
        <p:spPr>
          <a:xfrm>
            <a:off x="1651000" y="1104900"/>
            <a:ext cx="10223500" cy="5613400"/>
          </a:xfrm>
          <a:prstGeom prst="rect">
            <a:avLst/>
          </a:prstGeom>
        </p:spPr>
        <p:txBody>
          <a:bodyPr anchor="b"/>
          <a:lstStyle>
            <a:lvl1pPr defTabSz="825500">
              <a:lnSpc>
                <a:spcPct val="100000"/>
              </a:lnSpc>
              <a:defRPr sz="8400">
                <a:latin typeface="Titillitalic 750wt"/>
                <a:ea typeface="Titillitalic 750wt"/>
                <a:cs typeface="Titillitalic 750wt"/>
                <a:sym typeface="Titillitalic 750wt"/>
              </a:defRPr>
            </a:lvl1pPr>
          </a:lstStyle>
          <a:p>
            <a:r>
              <a:t>Title Text</a:t>
            </a:r>
          </a:p>
        </p:txBody>
      </p:sp>
      <p:sp>
        <p:nvSpPr>
          <p:cNvPr id="42"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solidFill>
                  <a:srgbClr val="DCDEE0"/>
                </a:solidFill>
                <a:latin typeface="TitilliumMaps26L 750 wt"/>
                <a:ea typeface="TitilliumMaps26L 750 wt"/>
                <a:cs typeface="TitilliumMaps26L 750 wt"/>
                <a:sym typeface="TitilliumMaps26L 750 wt"/>
              </a:defRPr>
            </a:lvl1pPr>
            <a:lvl2pPr marL="0" indent="228600" algn="ctr">
              <a:spcBef>
                <a:spcPts val="0"/>
              </a:spcBef>
              <a:buSzTx/>
              <a:buNone/>
              <a:defRPr sz="4400">
                <a:solidFill>
                  <a:srgbClr val="DCDEE0"/>
                </a:solidFill>
                <a:latin typeface="TitilliumMaps26L 750 wt"/>
                <a:ea typeface="TitilliumMaps26L 750 wt"/>
                <a:cs typeface="TitilliumMaps26L 750 wt"/>
                <a:sym typeface="TitilliumMaps26L 750 wt"/>
              </a:defRPr>
            </a:lvl2pPr>
            <a:lvl3pPr marL="0" indent="457200" algn="ctr">
              <a:spcBef>
                <a:spcPts val="0"/>
              </a:spcBef>
              <a:buSzTx/>
              <a:buNone/>
              <a:defRPr sz="4400">
                <a:solidFill>
                  <a:srgbClr val="DCDEE0"/>
                </a:solidFill>
                <a:latin typeface="TitilliumMaps26L 750 wt"/>
                <a:ea typeface="TitilliumMaps26L 750 wt"/>
                <a:cs typeface="TitilliumMaps26L 750 wt"/>
                <a:sym typeface="TitilliumMaps26L 750 wt"/>
              </a:defRPr>
            </a:lvl3pPr>
            <a:lvl4pPr marL="0" indent="685800" algn="ctr">
              <a:spcBef>
                <a:spcPts val="0"/>
              </a:spcBef>
              <a:buSzTx/>
              <a:buNone/>
              <a:defRPr sz="4400">
                <a:solidFill>
                  <a:srgbClr val="DCDEE0"/>
                </a:solidFill>
                <a:latin typeface="TitilliumMaps26L 750 wt"/>
                <a:ea typeface="TitilliumMaps26L 750 wt"/>
                <a:cs typeface="TitilliumMaps26L 750 wt"/>
                <a:sym typeface="TitilliumMaps26L 750 wt"/>
              </a:defRPr>
            </a:lvl4pPr>
            <a:lvl5pPr marL="0" indent="914400" algn="ctr">
              <a:spcBef>
                <a:spcPts val="0"/>
              </a:spcBef>
              <a:buSzTx/>
              <a:buNone/>
              <a:defRPr sz="4400">
                <a:solidFill>
                  <a:srgbClr val="DCDEE0"/>
                </a:solidFill>
                <a:latin typeface="TitilliumMaps26L 750 wt"/>
                <a:ea typeface="TitilliumMaps26L 750 wt"/>
                <a:cs typeface="TitilliumMaps26L 750 wt"/>
                <a:sym typeface="TitilliumMaps26L 750 wt"/>
              </a:defRPr>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xfrm>
            <a:off x="1689100" y="3238500"/>
            <a:ext cx="21005800" cy="7239000"/>
          </a:xfrm>
          <a:prstGeom prst="rect">
            <a:avLst/>
          </a:prstGeom>
        </p:spPr>
        <p:txBody>
          <a:bodyPr/>
          <a:lstStyle>
            <a:lvl1pPr>
              <a:defRPr>
                <a:solidFill>
                  <a:srgbClr val="FFFFFF"/>
                </a:solidFill>
                <a:latin typeface="TitilliumMaps26L 750 wt"/>
                <a:ea typeface="TitilliumMaps26L 750 wt"/>
                <a:cs typeface="TitilliumMaps26L 750 wt"/>
                <a:sym typeface="TitilliumMaps26L 750 wt"/>
              </a:defRPr>
            </a:lvl1pPr>
            <a:lvl2pPr>
              <a:defRPr>
                <a:solidFill>
                  <a:srgbClr val="FFFFFF"/>
                </a:solidFill>
                <a:latin typeface="TitilliumMaps26L 750 wt"/>
                <a:ea typeface="TitilliumMaps26L 750 wt"/>
                <a:cs typeface="TitilliumMaps26L 750 wt"/>
                <a:sym typeface="TitilliumMaps26L 750 wt"/>
              </a:defRPr>
            </a:lvl2pPr>
            <a:lvl3pPr>
              <a:defRPr>
                <a:solidFill>
                  <a:srgbClr val="FFFFFF"/>
                </a:solidFill>
                <a:latin typeface="TitilliumMaps26L 750 wt"/>
                <a:ea typeface="TitilliumMaps26L 750 wt"/>
                <a:cs typeface="TitilliumMaps26L 750 wt"/>
                <a:sym typeface="TitilliumMaps26L 750 wt"/>
              </a:defRPr>
            </a:lvl3pPr>
            <a:lvl4pPr>
              <a:defRPr>
                <a:solidFill>
                  <a:srgbClr val="FFFFFF"/>
                </a:solidFill>
                <a:latin typeface="TitilliumMaps26L 750 wt"/>
                <a:ea typeface="TitilliumMaps26L 750 wt"/>
                <a:cs typeface="TitilliumMaps26L 750 wt"/>
                <a:sym typeface="TitilliumMaps26L 750 wt"/>
              </a:defRPr>
            </a:lvl4pPr>
            <a:lvl5pPr>
              <a:defRPr>
                <a:solidFill>
                  <a:srgbClr val="FFFFFF"/>
                </a:solidFill>
                <a:latin typeface="TitilliumMaps26L 750 wt"/>
                <a:ea typeface="TitilliumMaps26L 750 wt"/>
                <a:cs typeface="TitilliumMaps26L 750 wt"/>
                <a:sym typeface="TitilliumMaps26L 750 wt"/>
              </a:defRPr>
            </a:lvl5p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7" name="Image"/>
          <p:cNvSpPr>
            <a:spLocks noGrp="1"/>
          </p:cNvSpPr>
          <p:nvPr>
            <p:ph type="pic" sz="quarter" idx="13"/>
          </p:nvPr>
        </p:nvSpPr>
        <p:spPr>
          <a:xfrm>
            <a:off x="14188141" y="3238500"/>
            <a:ext cx="7488519" cy="7238901"/>
          </a:xfrm>
          <a:prstGeom prst="rect">
            <a:avLst/>
          </a:prstGeom>
        </p:spPr>
        <p:txBody>
          <a:bodyPr lIns="91439" tIns="45719" rIns="91439" bIns="45719" anchor="t">
            <a:noAutofit/>
          </a:bodyPr>
          <a:lstStyle/>
          <a:p>
            <a:endParaRPr/>
          </a:p>
        </p:txBody>
      </p:sp>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sz="half" idx="1"/>
          </p:nvPr>
        </p:nvSpPr>
        <p:spPr>
          <a:xfrm>
            <a:off x="1689100" y="2984500"/>
            <a:ext cx="10007600" cy="8074025"/>
          </a:xfrm>
          <a:prstGeom prst="rect">
            <a:avLst/>
          </a:prstGeom>
        </p:spPr>
        <p:txBody>
          <a:bodyPr/>
          <a:lstStyle>
            <a:lvl1pPr marL="558800" indent="-558800">
              <a:spcBef>
                <a:spcPts val="4500"/>
              </a:spcBef>
              <a:defRPr sz="4500">
                <a:solidFill>
                  <a:srgbClr val="DCDEE0"/>
                </a:solidFill>
                <a:latin typeface="TitilliumMaps26L 750 wt"/>
                <a:ea typeface="TitilliumMaps26L 750 wt"/>
                <a:cs typeface="TitilliumMaps26L 750 wt"/>
                <a:sym typeface="TitilliumMaps26L 750 wt"/>
              </a:defRPr>
            </a:lvl1pPr>
            <a:lvl2pPr marL="1117600" indent="-558800">
              <a:spcBef>
                <a:spcPts val="4500"/>
              </a:spcBef>
              <a:defRPr sz="4500">
                <a:solidFill>
                  <a:srgbClr val="DCDEE0"/>
                </a:solidFill>
                <a:latin typeface="TitilliumMaps26L 750 wt"/>
                <a:ea typeface="TitilliumMaps26L 750 wt"/>
                <a:cs typeface="TitilliumMaps26L 750 wt"/>
                <a:sym typeface="TitilliumMaps26L 750 wt"/>
              </a:defRPr>
            </a:lvl2pPr>
            <a:lvl3pPr marL="1676400" indent="-558800">
              <a:spcBef>
                <a:spcPts val="4500"/>
              </a:spcBef>
              <a:defRPr sz="4500">
                <a:solidFill>
                  <a:srgbClr val="DCDEE0"/>
                </a:solidFill>
                <a:latin typeface="TitilliumMaps26L 750 wt"/>
                <a:ea typeface="TitilliumMaps26L 750 wt"/>
                <a:cs typeface="TitilliumMaps26L 750 wt"/>
                <a:sym typeface="TitilliumMaps26L 750 wt"/>
              </a:defRPr>
            </a:lvl3pPr>
            <a:lvl4pPr marL="2235200" indent="-558800">
              <a:spcBef>
                <a:spcPts val="4500"/>
              </a:spcBef>
              <a:defRPr sz="4500">
                <a:solidFill>
                  <a:srgbClr val="DCDEE0"/>
                </a:solidFill>
                <a:latin typeface="TitilliumMaps26L 750 wt"/>
                <a:ea typeface="TitilliumMaps26L 750 wt"/>
                <a:cs typeface="TitilliumMaps26L 750 wt"/>
                <a:sym typeface="TitilliumMaps26L 750 wt"/>
              </a:defRPr>
            </a:lvl4pPr>
            <a:lvl5pPr marL="2794000" indent="-558800">
              <a:spcBef>
                <a:spcPts val="4500"/>
              </a:spcBef>
              <a:defRPr sz="4500">
                <a:solidFill>
                  <a:srgbClr val="DCDEE0"/>
                </a:solidFill>
                <a:latin typeface="TitilliumMaps26L 750 wt"/>
                <a:ea typeface="TitilliumMaps26L 750 wt"/>
                <a:cs typeface="TitilliumMaps26L 750 wt"/>
                <a:sym typeface="TitilliumMaps26L 750 wt"/>
              </a:defRPr>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xfrm>
            <a:off x="1689100" y="1778000"/>
            <a:ext cx="21005800" cy="10147300"/>
          </a:xfrm>
          <a:prstGeom prst="rect">
            <a:avLst/>
          </a:prstGeom>
        </p:spPr>
        <p:txBody>
          <a:bodyPr/>
          <a:lstStyle>
            <a:lvl1pPr>
              <a:defRPr>
                <a:solidFill>
                  <a:srgbClr val="DCDEE0"/>
                </a:solidFill>
                <a:latin typeface="TitilliumMaps26L 750 wt"/>
                <a:ea typeface="TitilliumMaps26L 750 wt"/>
                <a:cs typeface="TitilliumMaps26L 750 wt"/>
                <a:sym typeface="TitilliumMaps26L 750 wt"/>
              </a:defRPr>
            </a:lvl1pPr>
            <a:lvl2pPr>
              <a:defRPr>
                <a:solidFill>
                  <a:srgbClr val="DCDEE0"/>
                </a:solidFill>
                <a:latin typeface="TitilliumMaps26L 750 wt"/>
                <a:ea typeface="TitilliumMaps26L 750 wt"/>
                <a:cs typeface="TitilliumMaps26L 750 wt"/>
                <a:sym typeface="TitilliumMaps26L 750 wt"/>
              </a:defRPr>
            </a:lvl2pPr>
            <a:lvl3pPr>
              <a:defRPr>
                <a:solidFill>
                  <a:srgbClr val="DCDEE0"/>
                </a:solidFill>
                <a:latin typeface="TitilliumMaps26L 750 wt"/>
                <a:ea typeface="TitilliumMaps26L 750 wt"/>
                <a:cs typeface="TitilliumMaps26L 750 wt"/>
                <a:sym typeface="TitilliumMaps26L 750 wt"/>
              </a:defRPr>
            </a:lvl3pPr>
            <a:lvl4pPr>
              <a:defRPr>
                <a:solidFill>
                  <a:srgbClr val="DCDEE0"/>
                </a:solidFill>
                <a:latin typeface="TitilliumMaps26L 750 wt"/>
                <a:ea typeface="TitilliumMaps26L 750 wt"/>
                <a:cs typeface="TitilliumMaps26L 750 wt"/>
                <a:sym typeface="TitilliumMaps26L 750 wt"/>
              </a:defRPr>
            </a:lvl4pPr>
            <a:lvl5pPr>
              <a:defRPr>
                <a:solidFill>
                  <a:srgbClr val="DCDEE0"/>
                </a:solidFill>
                <a:latin typeface="TitilliumMaps26L 750 wt"/>
                <a:ea typeface="TitilliumMaps26L 750 wt"/>
                <a:cs typeface="TitilliumMaps26L 750 wt"/>
                <a:sym typeface="TitilliumMaps26L 750 wt"/>
              </a:defRPr>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5" name="Image"/>
          <p:cNvSpPr>
            <a:spLocks noGrp="1"/>
          </p:cNvSpPr>
          <p:nvPr>
            <p:ph type="pic" sz="quarter" idx="13"/>
          </p:nvPr>
        </p:nvSpPr>
        <p:spPr>
          <a:xfrm>
            <a:off x="15647578" y="6262489"/>
            <a:ext cx="6868343" cy="5148313"/>
          </a:xfrm>
          <a:prstGeom prst="rect">
            <a:avLst/>
          </a:prstGeom>
        </p:spPr>
        <p:txBody>
          <a:bodyPr lIns="91439" tIns="45719" rIns="91439" bIns="45719" anchor="t">
            <a:noAutofit/>
          </a:bodyPr>
          <a:lstStyle/>
          <a:p>
            <a:endParaRPr/>
          </a:p>
        </p:txBody>
      </p:sp>
      <p:sp>
        <p:nvSpPr>
          <p:cNvPr id="86" name="Image"/>
          <p:cNvSpPr>
            <a:spLocks noGrp="1"/>
          </p:cNvSpPr>
          <p:nvPr>
            <p:ph type="pic" sz="quarter" idx="14"/>
          </p:nvPr>
        </p:nvSpPr>
        <p:spPr>
          <a:xfrm>
            <a:off x="15647813" y="1079500"/>
            <a:ext cx="6868079" cy="5148114"/>
          </a:xfrm>
          <a:prstGeom prst="rect">
            <a:avLst/>
          </a:prstGeom>
        </p:spPr>
        <p:txBody>
          <a:bodyPr lIns="91439" tIns="45719" rIns="91439" bIns="45719" anchor="t">
            <a:noAutofit/>
          </a:bodyPr>
          <a:lstStyle/>
          <a:p>
            <a:endParaRPr/>
          </a:p>
        </p:txBody>
      </p:sp>
      <p:sp>
        <p:nvSpPr>
          <p:cNvPr id="87" name="Image"/>
          <p:cNvSpPr>
            <a:spLocks noGrp="1"/>
          </p:cNvSpPr>
          <p:nvPr>
            <p:ph type="pic" sz="half" idx="15"/>
          </p:nvPr>
        </p:nvSpPr>
        <p:spPr>
          <a:xfrm>
            <a:off x="1936073" y="1130300"/>
            <a:ext cx="12714054" cy="10287447"/>
          </a:xfrm>
          <a:prstGeom prst="rect">
            <a:avLst/>
          </a:prstGeom>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2A4E"/>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pic>
        <p:nvPicPr>
          <p:cNvPr id="3" name="Picture 6" descr="Picture 6"/>
          <p:cNvPicPr>
            <a:picLocks noChangeAspect="1"/>
          </p:cNvPicPr>
          <p:nvPr/>
        </p:nvPicPr>
        <p:blipFill>
          <a:blip r:embed="rId17">
            <a:extLst/>
          </a:blip>
          <a:stretch>
            <a:fillRect/>
          </a:stretch>
        </p:blipFill>
        <p:spPr>
          <a:xfrm>
            <a:off x="0" y="11396626"/>
            <a:ext cx="24384000" cy="2362199"/>
          </a:xfrm>
          <a:prstGeom prst="rect">
            <a:avLst/>
          </a:prstGeom>
          <a:ln w="12700">
            <a:miter lim="400000"/>
          </a:ln>
        </p:spPr>
      </p:pic>
      <p:sp>
        <p:nvSpPr>
          <p:cNvPr id="4" name="[U]Tech - Information Security Office…"/>
          <p:cNvSpPr txBox="1"/>
          <p:nvPr/>
        </p:nvSpPr>
        <p:spPr>
          <a:xfrm>
            <a:off x="13345566" y="12236443"/>
            <a:ext cx="9260435" cy="1231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r>
              <a:t>[U]Tech - Information Security Office</a:t>
            </a:r>
          </a:p>
          <a:p>
            <a:pPr algn="r"/>
            <a:r>
              <a:t>Research Computing and CyberInfrastructure</a:t>
            </a:r>
          </a:p>
        </p:txBody>
      </p:sp>
      <p:sp>
        <p:nvSpPr>
          <p:cNvPr id="5"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lgn="ctr">
              <a:defRPr sz="2400">
                <a:solidFill>
                  <a:srgbClr val="000000"/>
                </a:solidFill>
                <a:latin typeface="+mn-lt"/>
                <a:ea typeface="+mn-ea"/>
                <a:cs typeface="+mn-cs"/>
                <a:sym typeface="Helvetica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1pPr>
      <a:lvl2pPr marL="0" marR="0" indent="2286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2pPr>
      <a:lvl3pPr marL="0" marR="0" indent="4572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3pPr>
      <a:lvl4pPr marL="0" marR="0" indent="6858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4pPr>
      <a:lvl5pPr marL="0" marR="0" indent="9144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5pPr>
      <a:lvl6pPr marL="0" marR="0" indent="11430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6pPr>
      <a:lvl7pPr marL="0" marR="0" indent="13716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7pPr>
      <a:lvl8pPr marL="0" marR="0" indent="16002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8pPr>
      <a:lvl9pPr marL="0" marR="0" indent="1828800" algn="l" defTabSz="1828800" latinLnBrk="0">
        <a:lnSpc>
          <a:spcPct val="90000"/>
        </a:lnSpc>
        <a:spcBef>
          <a:spcPts val="0"/>
        </a:spcBef>
        <a:spcAft>
          <a:spcPts val="0"/>
        </a:spcAft>
        <a:buClrTx/>
        <a:buSzTx/>
        <a:buFontTx/>
        <a:buNone/>
        <a:tabLst/>
        <a:defRPr sz="9600" b="0" i="0" u="none" strike="noStrike" cap="none" spc="0" baseline="0">
          <a:ln>
            <a:noFill/>
          </a:ln>
          <a:solidFill>
            <a:srgbClr val="FFFFFF"/>
          </a:solidFill>
          <a:uFillTx/>
          <a:latin typeface="Titillitalic 999wt"/>
          <a:ea typeface="Titillitalic 999wt"/>
          <a:cs typeface="Titillitalic 999wt"/>
          <a:sym typeface="Titillitalic 999w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tif"/><Relationship Id="rId4" Type="http://schemas.openxmlformats.org/officeDocument/2006/relationships/image" Target="../media/image25.ti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4.tif"/></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HOTO-tornado-Manitou-Oklahoma-Chris-Spannagle-1120x534-110711-landscape.jpg" descr="PHOTO-tornado-Manitou-Oklahoma-Chris-Spannagle-1120x534-110711-landscape.jpg"/>
          <p:cNvPicPr>
            <a:picLocks noChangeAspect="1"/>
          </p:cNvPicPr>
          <p:nvPr/>
        </p:nvPicPr>
        <p:blipFill>
          <a:blip r:embed="rId2">
            <a:extLst/>
          </a:blip>
          <a:stretch>
            <a:fillRect/>
          </a:stretch>
        </p:blipFill>
        <p:spPr>
          <a:xfrm>
            <a:off x="260768" y="-34132"/>
            <a:ext cx="23862464" cy="11377283"/>
          </a:xfrm>
          <a:prstGeom prst="rect">
            <a:avLst/>
          </a:prstGeom>
          <a:ln w="12700">
            <a:miter lim="400000"/>
          </a:ln>
        </p:spPr>
      </p:pic>
      <p:sp>
        <p:nvSpPr>
          <p:cNvPr id="155" name="Building a Shelter for Sensitive Data"/>
          <p:cNvSpPr txBox="1">
            <a:spLocks noGrp="1"/>
          </p:cNvSpPr>
          <p:nvPr>
            <p:ph type="ctrTitle"/>
          </p:nvPr>
        </p:nvSpPr>
        <p:spPr>
          <a:xfrm>
            <a:off x="1778000" y="6091766"/>
            <a:ext cx="20828000" cy="4648201"/>
          </a:xfrm>
          <a:prstGeom prst="rect">
            <a:avLst/>
          </a:prstGeom>
        </p:spPr>
        <p:txBody>
          <a:bodyPr/>
          <a:lstStyle/>
          <a:p>
            <a:r>
              <a:t>Building a Shelter for Sensitive Data</a:t>
            </a:r>
          </a:p>
        </p:txBody>
      </p:sp>
      <p:sp>
        <p:nvSpPr>
          <p:cNvPr id="156" name="Cal Frye, Mike Warfe, Brian Christian"/>
          <p:cNvSpPr txBox="1">
            <a:spLocks noGrp="1"/>
          </p:cNvSpPr>
          <p:nvPr>
            <p:ph type="subTitle" sz="quarter" idx="1"/>
          </p:nvPr>
        </p:nvSpPr>
        <p:spPr>
          <a:xfrm>
            <a:off x="1947333" y="10549400"/>
            <a:ext cx="20828001" cy="1587501"/>
          </a:xfrm>
          <a:prstGeom prst="rect">
            <a:avLst/>
          </a:prstGeom>
        </p:spPr>
        <p:txBody>
          <a:bodyPr/>
          <a:lstStyle>
            <a:lvl1pPr algn="r">
              <a:defRPr sz="5700">
                <a:latin typeface="TitilliumMaps26L 500 wt"/>
                <a:ea typeface="TitilliumMaps26L 500 wt"/>
                <a:cs typeface="TitilliumMaps26L 500 wt"/>
                <a:sym typeface="TitilliumMaps26L 500 wt"/>
              </a:defRPr>
            </a:lvl1pPr>
          </a:lstStyle>
          <a:p>
            <a:r>
              <a:t>Cal Frye, Mike Warfe, Brian Christian</a:t>
            </a:r>
          </a:p>
        </p:txBody>
      </p:sp>
      <p:sp>
        <p:nvSpPr>
          <p:cNvPr id="2" name="TextBox 1">
            <a:extLst>
              <a:ext uri="{FF2B5EF4-FFF2-40B4-BE49-F238E27FC236}">
                <a16:creationId xmlns:a16="http://schemas.microsoft.com/office/drawing/2014/main" id="{5130E4FE-8195-CD4A-B16D-8EDE80047B1B}"/>
              </a:ext>
            </a:extLst>
          </p:cNvPr>
          <p:cNvSpPr txBox="1"/>
          <p:nvPr/>
        </p:nvSpPr>
        <p:spPr>
          <a:xfrm>
            <a:off x="12956437" y="12292503"/>
            <a:ext cx="10658475" cy="1210588"/>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i="1" dirty="0">
                <a:solidFill>
                  <a:schemeClr val="bg1"/>
                </a:solidFill>
              </a:rPr>
              <a:t>© 2019 by Cal Frye, Mike </a:t>
            </a:r>
            <a:r>
              <a:rPr lang="en-US" sz="2400" i="1" dirty="0" err="1">
                <a:solidFill>
                  <a:schemeClr val="bg1"/>
                </a:solidFill>
              </a:rPr>
              <a:t>Warfe</a:t>
            </a:r>
            <a:r>
              <a:rPr lang="en-US" sz="2400" i="1" dirty="0">
                <a:solidFill>
                  <a:schemeClr val="bg1"/>
                </a:solidFill>
              </a:rPr>
              <a:t>, and Brian Christian under a </a:t>
            </a:r>
            <a:r>
              <a:rPr lang="en-US" sz="2400" b="1" i="1" dirty="0">
                <a:solidFill>
                  <a:schemeClr val="bg1"/>
                </a:solidFill>
                <a:hlinkClick r:id="rId3">
                  <a:extLst>
                    <a:ext uri="{A12FA001-AC4F-418D-AE19-62706E023703}">
                      <ahyp:hlinkClr xmlns:ahyp="http://schemas.microsoft.com/office/drawing/2018/hyperlinkcolor" val="tx"/>
                    </a:ext>
                  </a:extLst>
                </a:hlinkClick>
              </a:rPr>
              <a:t>Creative Commons Attribution 4.0 International (CC BY 4.0)</a:t>
            </a:r>
            <a:r>
              <a:rPr lang="en-US" sz="2400" i="1" dirty="0">
                <a:solidFill>
                  <a:schemeClr val="bg1"/>
                </a:solidFill>
              </a:rPr>
              <a:t>, which grants usage to the general public, with appropriate credit to the author.</a:t>
            </a:r>
            <a:endParaRPr kumimoji="0" lang="en-US" sz="2400" b="0" i="0" u="none" strike="noStrike" cap="none" spc="0" normalizeH="0" baseline="0" dirty="0">
              <a:ln>
                <a:noFill/>
              </a:ln>
              <a:solidFill>
                <a:schemeClr val="bg1"/>
              </a:solidFill>
              <a:effectLst/>
              <a:uFillTx/>
              <a:sym typeface="TitilliumMaps26L 250 w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cwru-campus-aerial-largefeat.jpg" descr="cwru-campus-aerial-largefeat.jpg"/>
          <p:cNvPicPr>
            <a:picLocks noChangeAspect="1"/>
          </p:cNvPicPr>
          <p:nvPr/>
        </p:nvPicPr>
        <p:blipFill>
          <a:blip r:embed="rId3">
            <a:extLst/>
          </a:blip>
          <a:stretch>
            <a:fillRect/>
          </a:stretch>
        </p:blipFill>
        <p:spPr>
          <a:xfrm>
            <a:off x="184745" y="2091085"/>
            <a:ext cx="24014509" cy="8771533"/>
          </a:xfrm>
          <a:prstGeom prst="rect">
            <a:avLst/>
          </a:prstGeom>
          <a:ln w="12700">
            <a:miter lim="400000"/>
          </a:ln>
        </p:spPr>
      </p:pic>
      <p:pic>
        <p:nvPicPr>
          <p:cNvPr id="205" name="uh_logo.png.gif" descr="uh_logo.png.gif"/>
          <p:cNvPicPr>
            <a:picLocks noChangeAspect="1"/>
          </p:cNvPicPr>
          <p:nvPr/>
        </p:nvPicPr>
        <p:blipFill>
          <a:blip r:embed="rId4">
            <a:extLst/>
          </a:blip>
          <a:srcRect l="18451" t="1689" r="18418" b="2503"/>
          <a:stretch>
            <a:fillRect/>
          </a:stretch>
        </p:blipFill>
        <p:spPr>
          <a:xfrm>
            <a:off x="270799" y="4772263"/>
            <a:ext cx="1274112" cy="1933617"/>
          </a:xfrm>
          <a:custGeom>
            <a:avLst/>
            <a:gdLst/>
            <a:ahLst/>
            <a:cxnLst>
              <a:cxn ang="0">
                <a:pos x="wd2" y="hd2"/>
              </a:cxn>
              <a:cxn ang="5400000">
                <a:pos x="wd2" y="hd2"/>
              </a:cxn>
              <a:cxn ang="10800000">
                <a:pos x="wd2" y="hd2"/>
              </a:cxn>
              <a:cxn ang="16200000">
                <a:pos x="wd2" y="hd2"/>
              </a:cxn>
            </a:cxnLst>
            <a:rect l="0" t="0" r="r" b="b"/>
            <a:pathLst>
              <a:path w="21371" h="21586" extrusionOk="0">
                <a:moveTo>
                  <a:pt x="13046" y="1"/>
                </a:moveTo>
                <a:cubicBezTo>
                  <a:pt x="12885" y="5"/>
                  <a:pt x="12739" y="50"/>
                  <a:pt x="12614" y="133"/>
                </a:cubicBezTo>
                <a:cubicBezTo>
                  <a:pt x="12456" y="239"/>
                  <a:pt x="12814" y="906"/>
                  <a:pt x="13526" y="1839"/>
                </a:cubicBezTo>
                <a:cubicBezTo>
                  <a:pt x="14168" y="2682"/>
                  <a:pt x="14620" y="3497"/>
                  <a:pt x="14531" y="3651"/>
                </a:cubicBezTo>
                <a:cubicBezTo>
                  <a:pt x="14394" y="3889"/>
                  <a:pt x="13263" y="3941"/>
                  <a:pt x="7235" y="3984"/>
                </a:cubicBezTo>
                <a:lnTo>
                  <a:pt x="99" y="4032"/>
                </a:lnTo>
                <a:lnTo>
                  <a:pt x="12" y="5158"/>
                </a:lnTo>
                <a:cubicBezTo>
                  <a:pt x="-129" y="6933"/>
                  <a:pt x="976" y="11342"/>
                  <a:pt x="1716" y="11959"/>
                </a:cubicBezTo>
                <a:cubicBezTo>
                  <a:pt x="1906" y="12116"/>
                  <a:pt x="3285" y="12206"/>
                  <a:pt x="6123" y="12242"/>
                </a:cubicBezTo>
                <a:lnTo>
                  <a:pt x="10257" y="12291"/>
                </a:lnTo>
                <a:lnTo>
                  <a:pt x="10257" y="12760"/>
                </a:lnTo>
                <a:lnTo>
                  <a:pt x="10257" y="13230"/>
                </a:lnTo>
                <a:lnTo>
                  <a:pt x="6509" y="13283"/>
                </a:lnTo>
                <a:cubicBezTo>
                  <a:pt x="3754" y="13322"/>
                  <a:pt x="2718" y="13401"/>
                  <a:pt x="2615" y="13580"/>
                </a:cubicBezTo>
                <a:cubicBezTo>
                  <a:pt x="2417" y="13923"/>
                  <a:pt x="2953" y="14784"/>
                  <a:pt x="3767" y="15428"/>
                </a:cubicBezTo>
                <a:cubicBezTo>
                  <a:pt x="4146" y="15728"/>
                  <a:pt x="4595" y="16300"/>
                  <a:pt x="4759" y="16704"/>
                </a:cubicBezTo>
                <a:cubicBezTo>
                  <a:pt x="4922" y="17107"/>
                  <a:pt x="5370" y="17691"/>
                  <a:pt x="5757" y="17997"/>
                </a:cubicBezTo>
                <a:cubicBezTo>
                  <a:pt x="6402" y="18507"/>
                  <a:pt x="6602" y="18550"/>
                  <a:pt x="8200" y="18538"/>
                </a:cubicBezTo>
                <a:cubicBezTo>
                  <a:pt x="9469" y="18528"/>
                  <a:pt x="10021" y="18601"/>
                  <a:pt x="10217" y="18808"/>
                </a:cubicBezTo>
                <a:cubicBezTo>
                  <a:pt x="10694" y="19311"/>
                  <a:pt x="10219" y="19707"/>
                  <a:pt x="9139" y="19707"/>
                </a:cubicBezTo>
                <a:cubicBezTo>
                  <a:pt x="7813" y="19707"/>
                  <a:pt x="7851" y="20054"/>
                  <a:pt x="9272" y="20908"/>
                </a:cubicBezTo>
                <a:cubicBezTo>
                  <a:pt x="9893" y="21282"/>
                  <a:pt x="10469" y="21586"/>
                  <a:pt x="10557" y="21586"/>
                </a:cubicBezTo>
                <a:cubicBezTo>
                  <a:pt x="11083" y="21586"/>
                  <a:pt x="12982" y="20351"/>
                  <a:pt x="14371" y="19105"/>
                </a:cubicBezTo>
                <a:cubicBezTo>
                  <a:pt x="17351" y="16433"/>
                  <a:pt x="19142" y="13854"/>
                  <a:pt x="20263" y="10607"/>
                </a:cubicBezTo>
                <a:cubicBezTo>
                  <a:pt x="20962" y="8580"/>
                  <a:pt x="21471" y="5911"/>
                  <a:pt x="21354" y="4879"/>
                </a:cubicBezTo>
                <a:lnTo>
                  <a:pt x="21261" y="4032"/>
                </a:lnTo>
                <a:lnTo>
                  <a:pt x="19990" y="3979"/>
                </a:lnTo>
                <a:cubicBezTo>
                  <a:pt x="18014" y="3897"/>
                  <a:pt x="17831" y="3811"/>
                  <a:pt x="18538" y="3310"/>
                </a:cubicBezTo>
                <a:cubicBezTo>
                  <a:pt x="19329" y="2750"/>
                  <a:pt x="19339" y="1710"/>
                  <a:pt x="18565" y="1157"/>
                </a:cubicBezTo>
                <a:cubicBezTo>
                  <a:pt x="17793" y="605"/>
                  <a:pt x="17333" y="640"/>
                  <a:pt x="16548" y="1308"/>
                </a:cubicBezTo>
                <a:lnTo>
                  <a:pt x="15889" y="1866"/>
                </a:lnTo>
                <a:lnTo>
                  <a:pt x="14904" y="980"/>
                </a:lnTo>
                <a:cubicBezTo>
                  <a:pt x="14170" y="320"/>
                  <a:pt x="13531" y="-14"/>
                  <a:pt x="13046" y="1"/>
                </a:cubicBezTo>
                <a:close/>
              </a:path>
            </a:pathLst>
          </a:custGeom>
          <a:ln w="12700">
            <a:miter lim="400000"/>
          </a:ln>
        </p:spPr>
      </p:pic>
      <p:pic>
        <p:nvPicPr>
          <p:cNvPr id="206" name="CC_alt_c-300x251.jpeg" descr="CC_alt_c-300x251.jpeg"/>
          <p:cNvPicPr>
            <a:picLocks noChangeAspect="1"/>
          </p:cNvPicPr>
          <p:nvPr/>
        </p:nvPicPr>
        <p:blipFill>
          <a:blip r:embed="rId5">
            <a:extLst/>
          </a:blip>
          <a:srcRect b="33"/>
          <a:stretch>
            <a:fillRect/>
          </a:stretch>
        </p:blipFill>
        <p:spPr>
          <a:xfrm>
            <a:off x="6682121" y="2825246"/>
            <a:ext cx="1830221" cy="1530776"/>
          </a:xfrm>
          <a:custGeom>
            <a:avLst/>
            <a:gdLst/>
            <a:ahLst/>
            <a:cxnLst>
              <a:cxn ang="0">
                <a:pos x="wd2" y="hd2"/>
              </a:cxn>
              <a:cxn ang="5400000">
                <a:pos x="wd2" y="hd2"/>
              </a:cxn>
              <a:cxn ang="10800000">
                <a:pos x="wd2" y="hd2"/>
              </a:cxn>
              <a:cxn ang="16200000">
                <a:pos x="wd2" y="hd2"/>
              </a:cxn>
            </a:cxnLst>
            <a:rect l="0" t="0" r="r" b="b"/>
            <a:pathLst>
              <a:path w="21600" h="21335" extrusionOk="0">
                <a:moveTo>
                  <a:pt x="8856" y="0"/>
                </a:moveTo>
                <a:cubicBezTo>
                  <a:pt x="7686" y="0"/>
                  <a:pt x="7425" y="32"/>
                  <a:pt x="7278" y="188"/>
                </a:cubicBezTo>
                <a:cubicBezTo>
                  <a:pt x="7123" y="354"/>
                  <a:pt x="7105" y="567"/>
                  <a:pt x="7105" y="2096"/>
                </a:cubicBezTo>
                <a:cubicBezTo>
                  <a:pt x="7105" y="3694"/>
                  <a:pt x="7119" y="3842"/>
                  <a:pt x="7297" y="3988"/>
                </a:cubicBezTo>
                <a:cubicBezTo>
                  <a:pt x="7466" y="4128"/>
                  <a:pt x="7759" y="4147"/>
                  <a:pt x="8519" y="4082"/>
                </a:cubicBezTo>
                <a:cubicBezTo>
                  <a:pt x="8722" y="4065"/>
                  <a:pt x="8735" y="4014"/>
                  <a:pt x="8735" y="3225"/>
                </a:cubicBezTo>
                <a:cubicBezTo>
                  <a:pt x="8735" y="2453"/>
                  <a:pt x="8755" y="2373"/>
                  <a:pt x="8988" y="2157"/>
                </a:cubicBezTo>
                <a:cubicBezTo>
                  <a:pt x="9188" y="1972"/>
                  <a:pt x="9379" y="1919"/>
                  <a:pt x="9901" y="1919"/>
                </a:cubicBezTo>
                <a:lnTo>
                  <a:pt x="10556" y="1919"/>
                </a:lnTo>
                <a:lnTo>
                  <a:pt x="10556" y="1211"/>
                </a:lnTo>
                <a:cubicBezTo>
                  <a:pt x="10556" y="25"/>
                  <a:pt x="10523" y="0"/>
                  <a:pt x="8856" y="0"/>
                </a:cubicBezTo>
                <a:close/>
                <a:moveTo>
                  <a:pt x="12814" y="0"/>
                </a:moveTo>
                <a:cubicBezTo>
                  <a:pt x="11067" y="0"/>
                  <a:pt x="11039" y="16"/>
                  <a:pt x="11039" y="1134"/>
                </a:cubicBezTo>
                <a:lnTo>
                  <a:pt x="11039" y="1897"/>
                </a:lnTo>
                <a:lnTo>
                  <a:pt x="11751" y="1936"/>
                </a:lnTo>
                <a:cubicBezTo>
                  <a:pt x="12736" y="1995"/>
                  <a:pt x="12861" y="2142"/>
                  <a:pt x="12861" y="3225"/>
                </a:cubicBezTo>
                <a:cubicBezTo>
                  <a:pt x="12861" y="3776"/>
                  <a:pt x="12902" y="4067"/>
                  <a:pt x="12982" y="4104"/>
                </a:cubicBezTo>
                <a:cubicBezTo>
                  <a:pt x="13175" y="4193"/>
                  <a:pt x="14241" y="4057"/>
                  <a:pt x="14373" y="3927"/>
                </a:cubicBezTo>
                <a:cubicBezTo>
                  <a:pt x="14549" y="3756"/>
                  <a:pt x="14536" y="473"/>
                  <a:pt x="14359" y="199"/>
                </a:cubicBezTo>
                <a:cubicBezTo>
                  <a:pt x="14248" y="27"/>
                  <a:pt x="14055" y="0"/>
                  <a:pt x="12814" y="0"/>
                </a:cubicBezTo>
                <a:close/>
                <a:moveTo>
                  <a:pt x="8018" y="4740"/>
                </a:moveTo>
                <a:cubicBezTo>
                  <a:pt x="7408" y="4740"/>
                  <a:pt x="7288" y="4776"/>
                  <a:pt x="7203" y="4962"/>
                </a:cubicBezTo>
                <a:cubicBezTo>
                  <a:pt x="7148" y="5083"/>
                  <a:pt x="7105" y="5902"/>
                  <a:pt x="7105" y="6815"/>
                </a:cubicBezTo>
                <a:cubicBezTo>
                  <a:pt x="7105" y="8152"/>
                  <a:pt x="7131" y="8484"/>
                  <a:pt x="7255" y="8629"/>
                </a:cubicBezTo>
                <a:cubicBezTo>
                  <a:pt x="7378" y="8774"/>
                  <a:pt x="7659" y="8806"/>
                  <a:pt x="8805" y="8806"/>
                </a:cubicBezTo>
                <a:cubicBezTo>
                  <a:pt x="10532" y="8806"/>
                  <a:pt x="10556" y="8791"/>
                  <a:pt x="10556" y="7661"/>
                </a:cubicBezTo>
                <a:lnTo>
                  <a:pt x="10556" y="6887"/>
                </a:lnTo>
                <a:lnTo>
                  <a:pt x="9821" y="6887"/>
                </a:lnTo>
                <a:cubicBezTo>
                  <a:pt x="8819" y="6887"/>
                  <a:pt x="8735" y="6787"/>
                  <a:pt x="8735" y="5625"/>
                </a:cubicBezTo>
                <a:lnTo>
                  <a:pt x="8735" y="4740"/>
                </a:lnTo>
                <a:lnTo>
                  <a:pt x="8018" y="4740"/>
                </a:lnTo>
                <a:close/>
                <a:moveTo>
                  <a:pt x="12861" y="4740"/>
                </a:moveTo>
                <a:lnTo>
                  <a:pt x="12861" y="5565"/>
                </a:lnTo>
                <a:cubicBezTo>
                  <a:pt x="12861" y="6766"/>
                  <a:pt x="12766" y="6887"/>
                  <a:pt x="11802" y="6887"/>
                </a:cubicBezTo>
                <a:lnTo>
                  <a:pt x="11039" y="6887"/>
                </a:lnTo>
                <a:lnTo>
                  <a:pt x="11039" y="7672"/>
                </a:lnTo>
                <a:cubicBezTo>
                  <a:pt x="11039" y="8233"/>
                  <a:pt x="11081" y="8502"/>
                  <a:pt x="11189" y="8629"/>
                </a:cubicBezTo>
                <a:cubicBezTo>
                  <a:pt x="11411" y="8891"/>
                  <a:pt x="14123" y="8891"/>
                  <a:pt x="14345" y="8629"/>
                </a:cubicBezTo>
                <a:cubicBezTo>
                  <a:pt x="14469" y="8484"/>
                  <a:pt x="14495" y="8151"/>
                  <a:pt x="14495" y="6776"/>
                </a:cubicBezTo>
                <a:cubicBezTo>
                  <a:pt x="14495" y="4744"/>
                  <a:pt x="14492" y="4740"/>
                  <a:pt x="13526" y="4740"/>
                </a:cubicBezTo>
                <a:lnTo>
                  <a:pt x="12861" y="4740"/>
                </a:lnTo>
                <a:close/>
                <a:moveTo>
                  <a:pt x="1513" y="10626"/>
                </a:moveTo>
                <a:cubicBezTo>
                  <a:pt x="1315" y="10633"/>
                  <a:pt x="1118" y="10687"/>
                  <a:pt x="937" y="10797"/>
                </a:cubicBezTo>
                <a:cubicBezTo>
                  <a:pt x="561" y="11026"/>
                  <a:pt x="312" y="11369"/>
                  <a:pt x="234" y="11771"/>
                </a:cubicBezTo>
                <a:cubicBezTo>
                  <a:pt x="201" y="11941"/>
                  <a:pt x="138" y="12106"/>
                  <a:pt x="89" y="12141"/>
                </a:cubicBezTo>
                <a:cubicBezTo>
                  <a:pt x="40" y="12177"/>
                  <a:pt x="0" y="12473"/>
                  <a:pt x="0" y="12800"/>
                </a:cubicBezTo>
                <a:cubicBezTo>
                  <a:pt x="0" y="13569"/>
                  <a:pt x="368" y="14489"/>
                  <a:pt x="796" y="14797"/>
                </a:cubicBezTo>
                <a:cubicBezTo>
                  <a:pt x="1169" y="15064"/>
                  <a:pt x="1904" y="15089"/>
                  <a:pt x="2295" y="14852"/>
                </a:cubicBezTo>
                <a:cubicBezTo>
                  <a:pt x="2542" y="14702"/>
                  <a:pt x="2880" y="14091"/>
                  <a:pt x="2880" y="13790"/>
                </a:cubicBezTo>
                <a:cubicBezTo>
                  <a:pt x="2880" y="13722"/>
                  <a:pt x="2763" y="13663"/>
                  <a:pt x="2618" y="13663"/>
                </a:cubicBezTo>
                <a:cubicBezTo>
                  <a:pt x="2431" y="13663"/>
                  <a:pt x="2274" y="13781"/>
                  <a:pt x="2084" y="14061"/>
                </a:cubicBezTo>
                <a:cubicBezTo>
                  <a:pt x="1763" y="14534"/>
                  <a:pt x="1437" y="14572"/>
                  <a:pt x="1105" y="14183"/>
                </a:cubicBezTo>
                <a:cubicBezTo>
                  <a:pt x="641" y="13637"/>
                  <a:pt x="641" y="12086"/>
                  <a:pt x="1105" y="11516"/>
                </a:cubicBezTo>
                <a:cubicBezTo>
                  <a:pt x="1256" y="11331"/>
                  <a:pt x="1452" y="11179"/>
                  <a:pt x="1541" y="11179"/>
                </a:cubicBezTo>
                <a:cubicBezTo>
                  <a:pt x="1752" y="11179"/>
                  <a:pt x="2206" y="11607"/>
                  <a:pt x="2206" y="11804"/>
                </a:cubicBezTo>
                <a:cubicBezTo>
                  <a:pt x="2206" y="12029"/>
                  <a:pt x="2355" y="12099"/>
                  <a:pt x="2641" y="12014"/>
                </a:cubicBezTo>
                <a:cubicBezTo>
                  <a:pt x="2857" y="11951"/>
                  <a:pt x="2887" y="11897"/>
                  <a:pt x="2833" y="11644"/>
                </a:cubicBezTo>
                <a:cubicBezTo>
                  <a:pt x="2699" y="11009"/>
                  <a:pt x="2106" y="10604"/>
                  <a:pt x="1513" y="10626"/>
                </a:cubicBezTo>
                <a:close/>
                <a:moveTo>
                  <a:pt x="3456" y="10725"/>
                </a:moveTo>
                <a:lnTo>
                  <a:pt x="3456" y="12872"/>
                </a:lnTo>
                <a:lnTo>
                  <a:pt x="3456" y="15018"/>
                </a:lnTo>
                <a:lnTo>
                  <a:pt x="3742" y="15018"/>
                </a:lnTo>
                <a:lnTo>
                  <a:pt x="4032" y="15018"/>
                </a:lnTo>
                <a:lnTo>
                  <a:pt x="4032" y="12872"/>
                </a:lnTo>
                <a:lnTo>
                  <a:pt x="4032" y="10725"/>
                </a:lnTo>
                <a:lnTo>
                  <a:pt x="3742" y="10725"/>
                </a:lnTo>
                <a:lnTo>
                  <a:pt x="3456" y="10725"/>
                </a:lnTo>
                <a:close/>
                <a:moveTo>
                  <a:pt x="12481" y="10725"/>
                </a:moveTo>
                <a:lnTo>
                  <a:pt x="12481" y="12872"/>
                </a:lnTo>
                <a:lnTo>
                  <a:pt x="12481" y="15018"/>
                </a:lnTo>
                <a:lnTo>
                  <a:pt x="12767" y="15018"/>
                </a:lnTo>
                <a:lnTo>
                  <a:pt x="13057" y="15018"/>
                </a:lnTo>
                <a:lnTo>
                  <a:pt x="13057" y="12872"/>
                </a:lnTo>
                <a:lnTo>
                  <a:pt x="13057" y="10725"/>
                </a:lnTo>
                <a:lnTo>
                  <a:pt x="12767" y="10725"/>
                </a:lnTo>
                <a:lnTo>
                  <a:pt x="12481" y="10725"/>
                </a:lnTo>
                <a:close/>
                <a:moveTo>
                  <a:pt x="21118" y="10725"/>
                </a:moveTo>
                <a:cubicBezTo>
                  <a:pt x="20833" y="10725"/>
                  <a:pt x="20832" y="10732"/>
                  <a:pt x="20832" y="11339"/>
                </a:cubicBezTo>
                <a:cubicBezTo>
                  <a:pt x="20832" y="11962"/>
                  <a:pt x="20708" y="12210"/>
                  <a:pt x="20513" y="11981"/>
                </a:cubicBezTo>
                <a:cubicBezTo>
                  <a:pt x="20226" y="11643"/>
                  <a:pt x="19468" y="11997"/>
                  <a:pt x="19305" y="12545"/>
                </a:cubicBezTo>
                <a:cubicBezTo>
                  <a:pt x="19066" y="13352"/>
                  <a:pt x="19251" y="14620"/>
                  <a:pt x="19647" y="14891"/>
                </a:cubicBezTo>
                <a:cubicBezTo>
                  <a:pt x="19872" y="15045"/>
                  <a:pt x="20406" y="15054"/>
                  <a:pt x="20640" y="14907"/>
                </a:cubicBezTo>
                <a:cubicBezTo>
                  <a:pt x="20760" y="14832"/>
                  <a:pt x="20839" y="14832"/>
                  <a:pt x="20879" y="14907"/>
                </a:cubicBezTo>
                <a:cubicBezTo>
                  <a:pt x="20954" y="15051"/>
                  <a:pt x="21600" y="15055"/>
                  <a:pt x="21600" y="14913"/>
                </a:cubicBezTo>
                <a:cubicBezTo>
                  <a:pt x="21600" y="14854"/>
                  <a:pt x="21554" y="14774"/>
                  <a:pt x="21502" y="14736"/>
                </a:cubicBezTo>
                <a:cubicBezTo>
                  <a:pt x="21444" y="14694"/>
                  <a:pt x="21408" y="13886"/>
                  <a:pt x="21408" y="12695"/>
                </a:cubicBezTo>
                <a:lnTo>
                  <a:pt x="21408" y="10725"/>
                </a:lnTo>
                <a:lnTo>
                  <a:pt x="21118" y="10725"/>
                </a:lnTo>
                <a:close/>
                <a:moveTo>
                  <a:pt x="5779" y="11848"/>
                </a:moveTo>
                <a:cubicBezTo>
                  <a:pt x="5586" y="11848"/>
                  <a:pt x="5379" y="11910"/>
                  <a:pt x="5171" y="12036"/>
                </a:cubicBezTo>
                <a:cubicBezTo>
                  <a:pt x="4447" y="12476"/>
                  <a:pt x="4409" y="14264"/>
                  <a:pt x="5110" y="14841"/>
                </a:cubicBezTo>
                <a:cubicBezTo>
                  <a:pt x="5539" y="15195"/>
                  <a:pt x="6483" y="14971"/>
                  <a:pt x="6716" y="14459"/>
                </a:cubicBezTo>
                <a:cubicBezTo>
                  <a:pt x="6858" y="14146"/>
                  <a:pt x="6843" y="14116"/>
                  <a:pt x="6557" y="14116"/>
                </a:cubicBezTo>
                <a:cubicBezTo>
                  <a:pt x="6415" y="14116"/>
                  <a:pt x="6201" y="14225"/>
                  <a:pt x="6079" y="14360"/>
                </a:cubicBezTo>
                <a:cubicBezTo>
                  <a:pt x="5890" y="14568"/>
                  <a:pt x="5823" y="14587"/>
                  <a:pt x="5615" y="14476"/>
                </a:cubicBezTo>
                <a:cubicBezTo>
                  <a:pt x="5363" y="14341"/>
                  <a:pt x="5138" y="13842"/>
                  <a:pt x="5241" y="13646"/>
                </a:cubicBezTo>
                <a:cubicBezTo>
                  <a:pt x="5276" y="13579"/>
                  <a:pt x="5510" y="13560"/>
                  <a:pt x="5812" y="13602"/>
                </a:cubicBezTo>
                <a:cubicBezTo>
                  <a:pt x="6547" y="13703"/>
                  <a:pt x="6814" y="13598"/>
                  <a:pt x="6814" y="13215"/>
                </a:cubicBezTo>
                <a:cubicBezTo>
                  <a:pt x="6814" y="12384"/>
                  <a:pt x="6359" y="11850"/>
                  <a:pt x="5779" y="11848"/>
                </a:cubicBezTo>
                <a:close/>
                <a:moveTo>
                  <a:pt x="10753" y="11854"/>
                </a:moveTo>
                <a:cubicBezTo>
                  <a:pt x="10510" y="11872"/>
                  <a:pt x="10263" y="11973"/>
                  <a:pt x="10093" y="12141"/>
                </a:cubicBezTo>
                <a:cubicBezTo>
                  <a:pt x="9430" y="12797"/>
                  <a:pt x="9508" y="14402"/>
                  <a:pt x="10224" y="14885"/>
                </a:cubicBezTo>
                <a:cubicBezTo>
                  <a:pt x="10471" y="15052"/>
                  <a:pt x="11088" y="15053"/>
                  <a:pt x="11357" y="14891"/>
                </a:cubicBezTo>
                <a:cubicBezTo>
                  <a:pt x="11573" y="14761"/>
                  <a:pt x="11897" y="14349"/>
                  <a:pt x="11901" y="14199"/>
                </a:cubicBezTo>
                <a:cubicBezTo>
                  <a:pt x="11905" y="14017"/>
                  <a:pt x="11348" y="14129"/>
                  <a:pt x="11184" y="14343"/>
                </a:cubicBezTo>
                <a:cubicBezTo>
                  <a:pt x="11088" y="14467"/>
                  <a:pt x="10935" y="14564"/>
                  <a:pt x="10847" y="14564"/>
                </a:cubicBezTo>
                <a:cubicBezTo>
                  <a:pt x="10621" y="14564"/>
                  <a:pt x="10249" y="14061"/>
                  <a:pt x="10290" y="13812"/>
                </a:cubicBezTo>
                <a:cubicBezTo>
                  <a:pt x="10318" y="13634"/>
                  <a:pt x="10435" y="13602"/>
                  <a:pt x="11114" y="13574"/>
                </a:cubicBezTo>
                <a:cubicBezTo>
                  <a:pt x="11885" y="13542"/>
                  <a:pt x="11905" y="13533"/>
                  <a:pt x="11905" y="13259"/>
                </a:cubicBezTo>
                <a:cubicBezTo>
                  <a:pt x="11905" y="12839"/>
                  <a:pt x="11662" y="12250"/>
                  <a:pt x="11409" y="12042"/>
                </a:cubicBezTo>
                <a:cubicBezTo>
                  <a:pt x="11236" y="11899"/>
                  <a:pt x="10996" y="11836"/>
                  <a:pt x="10753" y="11854"/>
                </a:cubicBezTo>
                <a:close/>
                <a:moveTo>
                  <a:pt x="14786" y="11854"/>
                </a:moveTo>
                <a:cubicBezTo>
                  <a:pt x="14306" y="11854"/>
                  <a:pt x="13966" y="12041"/>
                  <a:pt x="13840" y="12368"/>
                </a:cubicBezTo>
                <a:cubicBezTo>
                  <a:pt x="13751" y="12598"/>
                  <a:pt x="13770" y="12631"/>
                  <a:pt x="13999" y="12684"/>
                </a:cubicBezTo>
                <a:cubicBezTo>
                  <a:pt x="14154" y="12719"/>
                  <a:pt x="14319" y="12675"/>
                  <a:pt x="14416" y="12573"/>
                </a:cubicBezTo>
                <a:cubicBezTo>
                  <a:pt x="14503" y="12480"/>
                  <a:pt x="14697" y="12420"/>
                  <a:pt x="14846" y="12440"/>
                </a:cubicBezTo>
                <a:cubicBezTo>
                  <a:pt x="15062" y="12469"/>
                  <a:pt x="15118" y="12534"/>
                  <a:pt x="15118" y="12750"/>
                </a:cubicBezTo>
                <a:cubicBezTo>
                  <a:pt x="15118" y="12986"/>
                  <a:pt x="15043" y="13049"/>
                  <a:pt x="14565" y="13204"/>
                </a:cubicBezTo>
                <a:cubicBezTo>
                  <a:pt x="14262" y="13302"/>
                  <a:pt x="13926" y="13472"/>
                  <a:pt x="13821" y="13580"/>
                </a:cubicBezTo>
                <a:cubicBezTo>
                  <a:pt x="13565" y="13842"/>
                  <a:pt x="13565" y="14490"/>
                  <a:pt x="13821" y="14791"/>
                </a:cubicBezTo>
                <a:cubicBezTo>
                  <a:pt x="14035" y="15043"/>
                  <a:pt x="14579" y="15097"/>
                  <a:pt x="14898" y="14896"/>
                </a:cubicBezTo>
                <a:cubicBezTo>
                  <a:pt x="15040" y="14807"/>
                  <a:pt x="15117" y="14807"/>
                  <a:pt x="15193" y="14896"/>
                </a:cubicBezTo>
                <a:cubicBezTo>
                  <a:pt x="15251" y="14964"/>
                  <a:pt x="15425" y="15018"/>
                  <a:pt x="15572" y="15018"/>
                </a:cubicBezTo>
                <a:lnTo>
                  <a:pt x="15839" y="15018"/>
                </a:lnTo>
                <a:lnTo>
                  <a:pt x="15839" y="13972"/>
                </a:lnTo>
                <a:cubicBezTo>
                  <a:pt x="15838" y="12225"/>
                  <a:pt x="15656" y="11854"/>
                  <a:pt x="14786" y="11854"/>
                </a:cubicBezTo>
                <a:close/>
                <a:moveTo>
                  <a:pt x="17928" y="11859"/>
                </a:moveTo>
                <a:cubicBezTo>
                  <a:pt x="17746" y="11845"/>
                  <a:pt x="17560" y="11896"/>
                  <a:pt x="17422" y="12014"/>
                </a:cubicBezTo>
                <a:cubicBezTo>
                  <a:pt x="17271" y="12144"/>
                  <a:pt x="17202" y="12145"/>
                  <a:pt x="17057" y="12025"/>
                </a:cubicBezTo>
                <a:cubicBezTo>
                  <a:pt x="16960" y="11945"/>
                  <a:pt x="16799" y="11905"/>
                  <a:pt x="16696" y="11937"/>
                </a:cubicBezTo>
                <a:cubicBezTo>
                  <a:pt x="16524" y="11990"/>
                  <a:pt x="16509" y="12108"/>
                  <a:pt x="16509" y="13508"/>
                </a:cubicBezTo>
                <a:lnTo>
                  <a:pt x="16509" y="15018"/>
                </a:lnTo>
                <a:lnTo>
                  <a:pt x="16799" y="15018"/>
                </a:lnTo>
                <a:lnTo>
                  <a:pt x="17085" y="15018"/>
                </a:lnTo>
                <a:lnTo>
                  <a:pt x="17085" y="13889"/>
                </a:lnTo>
                <a:cubicBezTo>
                  <a:pt x="17085" y="12801"/>
                  <a:pt x="17097" y="12759"/>
                  <a:pt x="17338" y="12573"/>
                </a:cubicBezTo>
                <a:cubicBezTo>
                  <a:pt x="17522" y="12431"/>
                  <a:pt x="17629" y="12409"/>
                  <a:pt x="17746" y="12496"/>
                </a:cubicBezTo>
                <a:cubicBezTo>
                  <a:pt x="17873" y="12590"/>
                  <a:pt x="17906" y="12847"/>
                  <a:pt x="17928" y="13818"/>
                </a:cubicBezTo>
                <a:lnTo>
                  <a:pt x="17956" y="15018"/>
                </a:lnTo>
                <a:lnTo>
                  <a:pt x="18298" y="15018"/>
                </a:lnTo>
                <a:lnTo>
                  <a:pt x="18635" y="15018"/>
                </a:lnTo>
                <a:lnTo>
                  <a:pt x="18607" y="13674"/>
                </a:lnTo>
                <a:cubicBezTo>
                  <a:pt x="18580" y="12545"/>
                  <a:pt x="18546" y="12297"/>
                  <a:pt x="18392" y="12097"/>
                </a:cubicBezTo>
                <a:cubicBezTo>
                  <a:pt x="18285" y="11959"/>
                  <a:pt x="18110" y="11874"/>
                  <a:pt x="17928" y="11859"/>
                </a:cubicBezTo>
                <a:close/>
                <a:moveTo>
                  <a:pt x="8767" y="11970"/>
                </a:moveTo>
                <a:lnTo>
                  <a:pt x="8585" y="12938"/>
                </a:lnTo>
                <a:cubicBezTo>
                  <a:pt x="8484" y="13470"/>
                  <a:pt x="8357" y="13905"/>
                  <a:pt x="8304" y="13906"/>
                </a:cubicBezTo>
                <a:cubicBezTo>
                  <a:pt x="8251" y="13907"/>
                  <a:pt x="8117" y="13483"/>
                  <a:pt x="8009" y="12966"/>
                </a:cubicBezTo>
                <a:cubicBezTo>
                  <a:pt x="7816" y="12047"/>
                  <a:pt x="7807" y="12027"/>
                  <a:pt x="7508" y="11992"/>
                </a:cubicBezTo>
                <a:cubicBezTo>
                  <a:pt x="7320" y="11970"/>
                  <a:pt x="7198" y="12005"/>
                  <a:pt x="7198" y="12086"/>
                </a:cubicBezTo>
                <a:cubicBezTo>
                  <a:pt x="7198" y="12225"/>
                  <a:pt x="7860" y="14787"/>
                  <a:pt x="7934" y="14935"/>
                </a:cubicBezTo>
                <a:cubicBezTo>
                  <a:pt x="7976" y="15019"/>
                  <a:pt x="8641" y="15055"/>
                  <a:pt x="8641" y="14974"/>
                </a:cubicBezTo>
                <a:cubicBezTo>
                  <a:pt x="8641" y="14937"/>
                  <a:pt x="9160" y="12914"/>
                  <a:pt x="9348" y="12224"/>
                </a:cubicBezTo>
                <a:cubicBezTo>
                  <a:pt x="9411" y="11995"/>
                  <a:pt x="9387" y="11970"/>
                  <a:pt x="9091" y="11970"/>
                </a:cubicBezTo>
                <a:lnTo>
                  <a:pt x="8767" y="11970"/>
                </a:lnTo>
                <a:close/>
                <a:moveTo>
                  <a:pt x="5709" y="12424"/>
                </a:moveTo>
                <a:cubicBezTo>
                  <a:pt x="5943" y="12424"/>
                  <a:pt x="6274" y="12829"/>
                  <a:pt x="6182" y="13004"/>
                </a:cubicBezTo>
                <a:cubicBezTo>
                  <a:pt x="6113" y="13136"/>
                  <a:pt x="5401" y="13123"/>
                  <a:pt x="5330" y="12988"/>
                </a:cubicBezTo>
                <a:cubicBezTo>
                  <a:pt x="5225" y="12788"/>
                  <a:pt x="5470" y="12424"/>
                  <a:pt x="5709" y="12424"/>
                </a:cubicBezTo>
                <a:close/>
                <a:moveTo>
                  <a:pt x="10758" y="12435"/>
                </a:moveTo>
                <a:cubicBezTo>
                  <a:pt x="10896" y="12415"/>
                  <a:pt x="11038" y="12456"/>
                  <a:pt x="11133" y="12590"/>
                </a:cubicBezTo>
                <a:cubicBezTo>
                  <a:pt x="11228" y="12725"/>
                  <a:pt x="11228" y="12792"/>
                  <a:pt x="11133" y="12927"/>
                </a:cubicBezTo>
                <a:cubicBezTo>
                  <a:pt x="10976" y="13148"/>
                  <a:pt x="10474" y="13149"/>
                  <a:pt x="10402" y="12927"/>
                </a:cubicBezTo>
                <a:cubicBezTo>
                  <a:pt x="10318" y="12670"/>
                  <a:pt x="10528" y="12467"/>
                  <a:pt x="10758" y="12435"/>
                </a:cubicBezTo>
                <a:close/>
                <a:moveTo>
                  <a:pt x="20298" y="12446"/>
                </a:moveTo>
                <a:cubicBezTo>
                  <a:pt x="20585" y="12389"/>
                  <a:pt x="20832" y="12782"/>
                  <a:pt x="20832" y="13436"/>
                </a:cubicBezTo>
                <a:cubicBezTo>
                  <a:pt x="20832" y="13850"/>
                  <a:pt x="20776" y="14061"/>
                  <a:pt x="20635" y="14227"/>
                </a:cubicBezTo>
                <a:cubicBezTo>
                  <a:pt x="20530" y="14351"/>
                  <a:pt x="20388" y="14454"/>
                  <a:pt x="20317" y="14454"/>
                </a:cubicBezTo>
                <a:cubicBezTo>
                  <a:pt x="19857" y="14454"/>
                  <a:pt x="19628" y="13144"/>
                  <a:pt x="20003" y="12656"/>
                </a:cubicBezTo>
                <a:cubicBezTo>
                  <a:pt x="20100" y="12530"/>
                  <a:pt x="20202" y="12465"/>
                  <a:pt x="20298" y="12446"/>
                </a:cubicBezTo>
                <a:close/>
                <a:moveTo>
                  <a:pt x="14828" y="13641"/>
                </a:moveTo>
                <a:cubicBezTo>
                  <a:pt x="15176" y="13598"/>
                  <a:pt x="15271" y="13905"/>
                  <a:pt x="15015" y="14238"/>
                </a:cubicBezTo>
                <a:cubicBezTo>
                  <a:pt x="14820" y="14491"/>
                  <a:pt x="14469" y="14521"/>
                  <a:pt x="14313" y="14299"/>
                </a:cubicBezTo>
                <a:cubicBezTo>
                  <a:pt x="14156" y="14077"/>
                  <a:pt x="14463" y="13685"/>
                  <a:pt x="14828" y="13641"/>
                </a:cubicBezTo>
                <a:close/>
                <a:moveTo>
                  <a:pt x="6285" y="16832"/>
                </a:moveTo>
                <a:cubicBezTo>
                  <a:pt x="6011" y="16813"/>
                  <a:pt x="5722" y="16878"/>
                  <a:pt x="5470" y="17037"/>
                </a:cubicBezTo>
                <a:cubicBezTo>
                  <a:pt x="4975" y="17349"/>
                  <a:pt x="4710" y="18048"/>
                  <a:pt x="4707" y="19039"/>
                </a:cubicBezTo>
                <a:cubicBezTo>
                  <a:pt x="4704" y="19989"/>
                  <a:pt x="4942" y="20619"/>
                  <a:pt x="5470" y="21053"/>
                </a:cubicBezTo>
                <a:cubicBezTo>
                  <a:pt x="6137" y="21600"/>
                  <a:pt x="7152" y="21245"/>
                  <a:pt x="7395" y="20378"/>
                </a:cubicBezTo>
                <a:cubicBezTo>
                  <a:pt x="7525" y="19917"/>
                  <a:pt x="7524" y="19928"/>
                  <a:pt x="7198" y="19841"/>
                </a:cubicBezTo>
                <a:cubicBezTo>
                  <a:pt x="7005" y="19790"/>
                  <a:pt x="6922" y="19848"/>
                  <a:pt x="6768" y="20129"/>
                </a:cubicBezTo>
                <a:cubicBezTo>
                  <a:pt x="6497" y="20621"/>
                  <a:pt x="6305" y="20737"/>
                  <a:pt x="5981" y="20605"/>
                </a:cubicBezTo>
                <a:cubicBezTo>
                  <a:pt x="5610" y="20453"/>
                  <a:pt x="5377" y="19854"/>
                  <a:pt x="5377" y="19061"/>
                </a:cubicBezTo>
                <a:cubicBezTo>
                  <a:pt x="5376" y="18050"/>
                  <a:pt x="5694" y="17391"/>
                  <a:pt x="6182" y="17391"/>
                </a:cubicBezTo>
                <a:cubicBezTo>
                  <a:pt x="6389" y="17391"/>
                  <a:pt x="6829" y="17847"/>
                  <a:pt x="6927" y="18165"/>
                </a:cubicBezTo>
                <a:cubicBezTo>
                  <a:pt x="6969" y="18303"/>
                  <a:pt x="7489" y="18191"/>
                  <a:pt x="7489" y="18044"/>
                </a:cubicBezTo>
                <a:cubicBezTo>
                  <a:pt x="7489" y="17983"/>
                  <a:pt x="7418" y="17763"/>
                  <a:pt x="7334" y="17557"/>
                </a:cubicBezTo>
                <a:cubicBezTo>
                  <a:pt x="7161" y="17127"/>
                  <a:pt x="6741" y="16865"/>
                  <a:pt x="6285" y="16832"/>
                </a:cubicBezTo>
                <a:close/>
                <a:moveTo>
                  <a:pt x="8065" y="16937"/>
                </a:moveTo>
                <a:lnTo>
                  <a:pt x="8065" y="19067"/>
                </a:lnTo>
                <a:cubicBezTo>
                  <a:pt x="8065" y="20237"/>
                  <a:pt x="8091" y="21227"/>
                  <a:pt x="8126" y="21268"/>
                </a:cubicBezTo>
                <a:cubicBezTo>
                  <a:pt x="8137" y="21282"/>
                  <a:pt x="8168" y="21291"/>
                  <a:pt x="8196" y="21302"/>
                </a:cubicBezTo>
                <a:lnTo>
                  <a:pt x="8641" y="21302"/>
                </a:lnTo>
                <a:lnTo>
                  <a:pt x="8641" y="19139"/>
                </a:lnTo>
                <a:lnTo>
                  <a:pt x="8641" y="16937"/>
                </a:lnTo>
                <a:lnTo>
                  <a:pt x="8351" y="16937"/>
                </a:lnTo>
                <a:lnTo>
                  <a:pt x="8065" y="16937"/>
                </a:lnTo>
                <a:close/>
                <a:moveTo>
                  <a:pt x="9648" y="16937"/>
                </a:moveTo>
                <a:cubicBezTo>
                  <a:pt x="9354" y="16937"/>
                  <a:pt x="9311" y="16972"/>
                  <a:pt x="9311" y="17219"/>
                </a:cubicBezTo>
                <a:cubicBezTo>
                  <a:pt x="9311" y="17467"/>
                  <a:pt x="9354" y="17501"/>
                  <a:pt x="9648" y="17501"/>
                </a:cubicBezTo>
                <a:cubicBezTo>
                  <a:pt x="9942" y="17501"/>
                  <a:pt x="9980" y="17467"/>
                  <a:pt x="9980" y="17219"/>
                </a:cubicBezTo>
                <a:cubicBezTo>
                  <a:pt x="9980" y="16972"/>
                  <a:pt x="9942" y="16937"/>
                  <a:pt x="9648" y="16937"/>
                </a:cubicBezTo>
                <a:close/>
                <a:moveTo>
                  <a:pt x="13774" y="16937"/>
                </a:moveTo>
                <a:cubicBezTo>
                  <a:pt x="13480" y="16937"/>
                  <a:pt x="13437" y="16972"/>
                  <a:pt x="13437" y="17219"/>
                </a:cubicBezTo>
                <a:cubicBezTo>
                  <a:pt x="13437" y="17467"/>
                  <a:pt x="13480" y="17501"/>
                  <a:pt x="13774" y="17501"/>
                </a:cubicBezTo>
                <a:cubicBezTo>
                  <a:pt x="14068" y="17501"/>
                  <a:pt x="14111" y="17467"/>
                  <a:pt x="14111" y="17219"/>
                </a:cubicBezTo>
                <a:cubicBezTo>
                  <a:pt x="14111" y="16972"/>
                  <a:pt x="14068" y="16937"/>
                  <a:pt x="13774" y="16937"/>
                </a:cubicBezTo>
                <a:close/>
                <a:moveTo>
                  <a:pt x="9311" y="18071"/>
                </a:moveTo>
                <a:lnTo>
                  <a:pt x="9311" y="19631"/>
                </a:lnTo>
                <a:cubicBezTo>
                  <a:pt x="9311" y="20490"/>
                  <a:pt x="9343" y="21230"/>
                  <a:pt x="9381" y="21274"/>
                </a:cubicBezTo>
                <a:cubicBezTo>
                  <a:pt x="9391" y="21285"/>
                  <a:pt x="9421" y="21288"/>
                  <a:pt x="9442" y="21296"/>
                </a:cubicBezTo>
                <a:lnTo>
                  <a:pt x="9877" y="21296"/>
                </a:lnTo>
                <a:lnTo>
                  <a:pt x="9934" y="21285"/>
                </a:lnTo>
                <a:lnTo>
                  <a:pt x="9962" y="19675"/>
                </a:lnTo>
                <a:lnTo>
                  <a:pt x="9990" y="18071"/>
                </a:lnTo>
                <a:lnTo>
                  <a:pt x="9648" y="18071"/>
                </a:lnTo>
                <a:lnTo>
                  <a:pt x="9311" y="18071"/>
                </a:lnTo>
                <a:close/>
                <a:moveTo>
                  <a:pt x="10655" y="18071"/>
                </a:moveTo>
                <a:lnTo>
                  <a:pt x="10655" y="19631"/>
                </a:lnTo>
                <a:cubicBezTo>
                  <a:pt x="10655" y="20490"/>
                  <a:pt x="10683" y="21225"/>
                  <a:pt x="10720" y="21268"/>
                </a:cubicBezTo>
                <a:cubicBezTo>
                  <a:pt x="10727" y="21277"/>
                  <a:pt x="10811" y="21284"/>
                  <a:pt x="10847" y="21290"/>
                </a:cubicBezTo>
                <a:lnTo>
                  <a:pt x="11278" y="21285"/>
                </a:lnTo>
                <a:lnTo>
                  <a:pt x="11306" y="20162"/>
                </a:lnTo>
                <a:cubicBezTo>
                  <a:pt x="11335" y="18974"/>
                  <a:pt x="11453" y="18630"/>
                  <a:pt x="11826" y="18630"/>
                </a:cubicBezTo>
                <a:cubicBezTo>
                  <a:pt x="12011" y="18630"/>
                  <a:pt x="12197" y="19047"/>
                  <a:pt x="12172" y="19399"/>
                </a:cubicBezTo>
                <a:cubicBezTo>
                  <a:pt x="12165" y="19506"/>
                  <a:pt x="12169" y="19985"/>
                  <a:pt x="12177" y="20466"/>
                </a:cubicBezTo>
                <a:lnTo>
                  <a:pt x="12191" y="21307"/>
                </a:lnTo>
                <a:lnTo>
                  <a:pt x="12720" y="21285"/>
                </a:lnTo>
                <a:lnTo>
                  <a:pt x="12744" y="19946"/>
                </a:lnTo>
                <a:cubicBezTo>
                  <a:pt x="12765" y="18883"/>
                  <a:pt x="12740" y="18549"/>
                  <a:pt x="12622" y="18337"/>
                </a:cubicBezTo>
                <a:cubicBezTo>
                  <a:pt x="12457" y="18042"/>
                  <a:pt x="12100" y="17987"/>
                  <a:pt x="11652" y="18187"/>
                </a:cubicBezTo>
                <a:cubicBezTo>
                  <a:pt x="11472" y="18268"/>
                  <a:pt x="11361" y="18268"/>
                  <a:pt x="11292" y="18187"/>
                </a:cubicBezTo>
                <a:cubicBezTo>
                  <a:pt x="11237" y="18123"/>
                  <a:pt x="11070" y="18071"/>
                  <a:pt x="10922" y="18071"/>
                </a:cubicBezTo>
                <a:lnTo>
                  <a:pt x="10655" y="18071"/>
                </a:lnTo>
                <a:close/>
                <a:moveTo>
                  <a:pt x="13437" y="18071"/>
                </a:moveTo>
                <a:lnTo>
                  <a:pt x="13437" y="19631"/>
                </a:lnTo>
                <a:cubicBezTo>
                  <a:pt x="13437" y="20490"/>
                  <a:pt x="13469" y="21230"/>
                  <a:pt x="13507" y="21274"/>
                </a:cubicBezTo>
                <a:cubicBezTo>
                  <a:pt x="13545" y="21318"/>
                  <a:pt x="13682" y="21337"/>
                  <a:pt x="13816" y="21318"/>
                </a:cubicBezTo>
                <a:lnTo>
                  <a:pt x="14064" y="21285"/>
                </a:lnTo>
                <a:lnTo>
                  <a:pt x="14092" y="19675"/>
                </a:lnTo>
                <a:lnTo>
                  <a:pt x="14116" y="18071"/>
                </a:lnTo>
                <a:lnTo>
                  <a:pt x="13779" y="18071"/>
                </a:lnTo>
                <a:lnTo>
                  <a:pt x="13437" y="18071"/>
                </a:lnTo>
                <a:close/>
                <a:moveTo>
                  <a:pt x="15558" y="18093"/>
                </a:moveTo>
                <a:cubicBezTo>
                  <a:pt x="15192" y="18143"/>
                  <a:pt x="14933" y="18377"/>
                  <a:pt x="14772" y="18796"/>
                </a:cubicBezTo>
                <a:cubicBezTo>
                  <a:pt x="14441" y="19651"/>
                  <a:pt x="14641" y="20685"/>
                  <a:pt x="15216" y="21113"/>
                </a:cubicBezTo>
                <a:cubicBezTo>
                  <a:pt x="15375" y="21232"/>
                  <a:pt x="15593" y="21330"/>
                  <a:pt x="15704" y="21335"/>
                </a:cubicBezTo>
                <a:cubicBezTo>
                  <a:pt x="16138" y="21353"/>
                  <a:pt x="16799" y="20761"/>
                  <a:pt x="16799" y="20356"/>
                </a:cubicBezTo>
                <a:cubicBezTo>
                  <a:pt x="16799" y="20271"/>
                  <a:pt x="16679" y="20212"/>
                  <a:pt x="16509" y="20212"/>
                </a:cubicBezTo>
                <a:cubicBezTo>
                  <a:pt x="16351" y="20212"/>
                  <a:pt x="16223" y="20262"/>
                  <a:pt x="16223" y="20322"/>
                </a:cubicBezTo>
                <a:cubicBezTo>
                  <a:pt x="16223" y="20383"/>
                  <a:pt x="16109" y="20520"/>
                  <a:pt x="15971" y="20627"/>
                </a:cubicBezTo>
                <a:cubicBezTo>
                  <a:pt x="15724" y="20817"/>
                  <a:pt x="15711" y="20815"/>
                  <a:pt x="15488" y="20511"/>
                </a:cubicBezTo>
                <a:cubicBezTo>
                  <a:pt x="15316" y="20275"/>
                  <a:pt x="15263" y="20066"/>
                  <a:pt x="15263" y="19648"/>
                </a:cubicBezTo>
                <a:cubicBezTo>
                  <a:pt x="15263" y="19230"/>
                  <a:pt x="15316" y="19020"/>
                  <a:pt x="15488" y="18785"/>
                </a:cubicBezTo>
                <a:cubicBezTo>
                  <a:pt x="15711" y="18480"/>
                  <a:pt x="15724" y="18478"/>
                  <a:pt x="15971" y="18669"/>
                </a:cubicBezTo>
                <a:cubicBezTo>
                  <a:pt x="16109" y="18776"/>
                  <a:pt x="16223" y="18912"/>
                  <a:pt x="16223" y="18973"/>
                </a:cubicBezTo>
                <a:cubicBezTo>
                  <a:pt x="16223" y="19033"/>
                  <a:pt x="16351" y="19083"/>
                  <a:pt x="16509" y="19083"/>
                </a:cubicBezTo>
                <a:cubicBezTo>
                  <a:pt x="17122" y="19083"/>
                  <a:pt x="16633" y="18210"/>
                  <a:pt x="15961" y="18104"/>
                </a:cubicBezTo>
                <a:cubicBezTo>
                  <a:pt x="15815" y="18081"/>
                  <a:pt x="15680" y="18077"/>
                  <a:pt x="15558" y="18093"/>
                </a:cubicBezTo>
                <a:close/>
              </a:path>
            </a:pathLst>
          </a:custGeom>
          <a:ln w="12700">
            <a:miter lim="400000"/>
          </a:ln>
        </p:spPr>
      </p:pic>
      <p:pic>
        <p:nvPicPr>
          <p:cNvPr id="207" name="Laxl4Oyr.jpeg" descr="Laxl4Oyr.jpeg"/>
          <p:cNvPicPr>
            <a:picLocks noChangeAspect="1"/>
          </p:cNvPicPr>
          <p:nvPr/>
        </p:nvPicPr>
        <p:blipFill>
          <a:blip r:embed="rId6">
            <a:extLst/>
          </a:blip>
          <a:srcRect l="9417" t="12168" r="9528" b="6631"/>
          <a:stretch>
            <a:fillRect/>
          </a:stretch>
        </p:blipFill>
        <p:spPr>
          <a:xfrm>
            <a:off x="18006683" y="2332487"/>
            <a:ext cx="987084" cy="985518"/>
          </a:xfrm>
          <a:custGeom>
            <a:avLst/>
            <a:gdLst/>
            <a:ahLst/>
            <a:cxnLst>
              <a:cxn ang="0">
                <a:pos x="wd2" y="hd2"/>
              </a:cxn>
              <a:cxn ang="5400000">
                <a:pos x="wd2" y="hd2"/>
              </a:cxn>
              <a:cxn ang="10800000">
                <a:pos x="wd2" y="hd2"/>
              </a:cxn>
              <a:cxn ang="16200000">
                <a:pos x="wd2" y="hd2"/>
              </a:cxn>
            </a:cxnLst>
            <a:rect l="0" t="0" r="r" b="b"/>
            <a:pathLst>
              <a:path w="21576" h="21587" extrusionOk="0">
                <a:moveTo>
                  <a:pt x="19286" y="0"/>
                </a:moveTo>
                <a:cubicBezTo>
                  <a:pt x="17762" y="-1"/>
                  <a:pt x="17279" y="35"/>
                  <a:pt x="17273" y="148"/>
                </a:cubicBezTo>
                <a:cubicBezTo>
                  <a:pt x="17269" y="231"/>
                  <a:pt x="17274" y="1306"/>
                  <a:pt x="17282" y="2539"/>
                </a:cubicBezTo>
                <a:cubicBezTo>
                  <a:pt x="17291" y="3954"/>
                  <a:pt x="17243" y="4871"/>
                  <a:pt x="17160" y="5025"/>
                </a:cubicBezTo>
                <a:cubicBezTo>
                  <a:pt x="17037" y="5255"/>
                  <a:pt x="16918" y="5269"/>
                  <a:pt x="15070" y="5269"/>
                </a:cubicBezTo>
                <a:cubicBezTo>
                  <a:pt x="13060" y="5269"/>
                  <a:pt x="12789" y="5203"/>
                  <a:pt x="12849" y="4764"/>
                </a:cubicBezTo>
                <a:cubicBezTo>
                  <a:pt x="12861" y="4677"/>
                  <a:pt x="12865" y="3600"/>
                  <a:pt x="12858" y="2365"/>
                </a:cubicBezTo>
                <a:lnTo>
                  <a:pt x="12840" y="122"/>
                </a:lnTo>
                <a:lnTo>
                  <a:pt x="10741" y="122"/>
                </a:lnTo>
                <a:lnTo>
                  <a:pt x="8641" y="122"/>
                </a:lnTo>
                <a:lnTo>
                  <a:pt x="8641" y="5321"/>
                </a:lnTo>
                <a:cubicBezTo>
                  <a:pt x="8641" y="8430"/>
                  <a:pt x="8596" y="10547"/>
                  <a:pt x="8529" y="10589"/>
                </a:cubicBezTo>
                <a:cubicBezTo>
                  <a:pt x="8467" y="10627"/>
                  <a:pt x="8333" y="10538"/>
                  <a:pt x="8225" y="10389"/>
                </a:cubicBezTo>
                <a:cubicBezTo>
                  <a:pt x="7779" y="9772"/>
                  <a:pt x="4533" y="5444"/>
                  <a:pt x="4451" y="5355"/>
                </a:cubicBezTo>
                <a:cubicBezTo>
                  <a:pt x="4384" y="5283"/>
                  <a:pt x="1844" y="5232"/>
                  <a:pt x="157" y="5269"/>
                </a:cubicBezTo>
                <a:cubicBezTo>
                  <a:pt x="62" y="5271"/>
                  <a:pt x="9" y="9328"/>
                  <a:pt x="1" y="13397"/>
                </a:cubicBezTo>
                <a:cubicBezTo>
                  <a:pt x="-7" y="17466"/>
                  <a:pt x="36" y="21545"/>
                  <a:pt x="131" y="21577"/>
                </a:cubicBezTo>
                <a:cubicBezTo>
                  <a:pt x="196" y="21599"/>
                  <a:pt x="1166" y="21584"/>
                  <a:pt x="2291" y="21551"/>
                </a:cubicBezTo>
                <a:lnTo>
                  <a:pt x="4339" y="21490"/>
                </a:lnTo>
                <a:lnTo>
                  <a:pt x="4330" y="17283"/>
                </a:lnTo>
                <a:cubicBezTo>
                  <a:pt x="4321" y="12968"/>
                  <a:pt x="4366" y="12571"/>
                  <a:pt x="4772" y="13127"/>
                </a:cubicBezTo>
                <a:cubicBezTo>
                  <a:pt x="4933" y="13347"/>
                  <a:pt x="5252" y="13747"/>
                  <a:pt x="5891" y="14536"/>
                </a:cubicBezTo>
                <a:cubicBezTo>
                  <a:pt x="6166" y="14875"/>
                  <a:pt x="7382" y="16500"/>
                  <a:pt x="8208" y="17630"/>
                </a:cubicBezTo>
                <a:cubicBezTo>
                  <a:pt x="8388" y="17877"/>
                  <a:pt x="8581" y="18082"/>
                  <a:pt x="8633" y="18082"/>
                </a:cubicBezTo>
                <a:cubicBezTo>
                  <a:pt x="8684" y="18082"/>
                  <a:pt x="9092" y="17579"/>
                  <a:pt x="9544" y="16970"/>
                </a:cubicBezTo>
                <a:cubicBezTo>
                  <a:pt x="9995" y="16360"/>
                  <a:pt x="10435" y="15782"/>
                  <a:pt x="10524" y="15683"/>
                </a:cubicBezTo>
                <a:cubicBezTo>
                  <a:pt x="10613" y="15584"/>
                  <a:pt x="10941" y="15157"/>
                  <a:pt x="11253" y="14727"/>
                </a:cubicBezTo>
                <a:cubicBezTo>
                  <a:pt x="11564" y="14296"/>
                  <a:pt x="11891" y="13858"/>
                  <a:pt x="11973" y="13762"/>
                </a:cubicBezTo>
                <a:cubicBezTo>
                  <a:pt x="12054" y="13665"/>
                  <a:pt x="12261" y="13411"/>
                  <a:pt x="12432" y="13197"/>
                </a:cubicBezTo>
                <a:cubicBezTo>
                  <a:pt x="12604" y="12983"/>
                  <a:pt x="12789" y="12838"/>
                  <a:pt x="12849" y="12875"/>
                </a:cubicBezTo>
                <a:cubicBezTo>
                  <a:pt x="12911" y="12913"/>
                  <a:pt x="12962" y="14795"/>
                  <a:pt x="12962" y="17248"/>
                </a:cubicBezTo>
                <a:lnTo>
                  <a:pt x="12962" y="21551"/>
                </a:lnTo>
                <a:lnTo>
                  <a:pt x="15061" y="21551"/>
                </a:lnTo>
                <a:lnTo>
                  <a:pt x="17152" y="21551"/>
                </a:lnTo>
                <a:lnTo>
                  <a:pt x="17186" y="19491"/>
                </a:lnTo>
                <a:lnTo>
                  <a:pt x="17221" y="17422"/>
                </a:lnTo>
                <a:lnTo>
                  <a:pt x="19373" y="17361"/>
                </a:lnTo>
                <a:lnTo>
                  <a:pt x="21533" y="17300"/>
                </a:lnTo>
                <a:lnTo>
                  <a:pt x="21567" y="8746"/>
                </a:lnTo>
                <a:cubicBezTo>
                  <a:pt x="21593" y="1940"/>
                  <a:pt x="21567" y="173"/>
                  <a:pt x="21446" y="96"/>
                </a:cubicBezTo>
                <a:cubicBezTo>
                  <a:pt x="21362" y="43"/>
                  <a:pt x="20391" y="1"/>
                  <a:pt x="19286" y="0"/>
                </a:cubicBezTo>
                <a:close/>
              </a:path>
            </a:pathLst>
          </a:custGeom>
          <a:ln w="12700">
            <a:miter lim="400000"/>
          </a:ln>
        </p:spPr>
      </p:pic>
      <p:pic>
        <p:nvPicPr>
          <p:cNvPr id="208" name="VA_Signature_Blue_300dpi_2-5in_hres.jpg" descr="VA_Signature_Blue_300dpi_2-5in_hres.jpg"/>
          <p:cNvPicPr>
            <a:picLocks noChangeAspect="1"/>
          </p:cNvPicPr>
          <p:nvPr/>
        </p:nvPicPr>
        <p:blipFill>
          <a:blip r:embed="rId7">
            <a:extLst/>
          </a:blip>
          <a:srcRect l="83" t="457" r="75356" b="209"/>
          <a:stretch>
            <a:fillRect/>
          </a:stretch>
        </p:blipFill>
        <p:spPr>
          <a:xfrm>
            <a:off x="17851598" y="5916761"/>
            <a:ext cx="1635920" cy="1120379"/>
          </a:xfrm>
          <a:custGeom>
            <a:avLst/>
            <a:gdLst/>
            <a:ahLst/>
            <a:cxnLst>
              <a:cxn ang="0">
                <a:pos x="wd2" y="hd2"/>
              </a:cxn>
              <a:cxn ang="5400000">
                <a:pos x="wd2" y="hd2"/>
              </a:cxn>
              <a:cxn ang="10800000">
                <a:pos x="wd2" y="hd2"/>
              </a:cxn>
              <a:cxn ang="16200000">
                <a:pos x="wd2" y="hd2"/>
              </a:cxn>
            </a:cxnLst>
            <a:rect l="0" t="0" r="r" b="b"/>
            <a:pathLst>
              <a:path w="21600" h="21600" extrusionOk="0">
                <a:moveTo>
                  <a:pt x="11942" y="0"/>
                </a:moveTo>
                <a:lnTo>
                  <a:pt x="10732" y="3237"/>
                </a:lnTo>
                <a:cubicBezTo>
                  <a:pt x="10048" y="5070"/>
                  <a:pt x="9423" y="6595"/>
                  <a:pt x="9343" y="6634"/>
                </a:cubicBezTo>
                <a:cubicBezTo>
                  <a:pt x="9264" y="6672"/>
                  <a:pt x="8548" y="5177"/>
                  <a:pt x="7750" y="3305"/>
                </a:cubicBezTo>
                <a:lnTo>
                  <a:pt x="6346" y="8"/>
                </a:lnTo>
                <a:lnTo>
                  <a:pt x="3322" y="15"/>
                </a:lnTo>
                <a:lnTo>
                  <a:pt x="2426" y="2280"/>
                </a:lnTo>
                <a:cubicBezTo>
                  <a:pt x="1935" y="3526"/>
                  <a:pt x="1170" y="5450"/>
                  <a:pt x="728" y="6550"/>
                </a:cubicBezTo>
                <a:lnTo>
                  <a:pt x="0" y="8363"/>
                </a:lnTo>
                <a:cubicBezTo>
                  <a:pt x="22" y="8755"/>
                  <a:pt x="49" y="9048"/>
                  <a:pt x="79" y="9075"/>
                </a:cubicBezTo>
                <a:cubicBezTo>
                  <a:pt x="162" y="9149"/>
                  <a:pt x="564" y="10079"/>
                  <a:pt x="975" y="11148"/>
                </a:cubicBezTo>
                <a:cubicBezTo>
                  <a:pt x="1385" y="12217"/>
                  <a:pt x="1897" y="13529"/>
                  <a:pt x="2112" y="14063"/>
                </a:cubicBezTo>
                <a:cubicBezTo>
                  <a:pt x="4066" y="18927"/>
                  <a:pt x="4797" y="20855"/>
                  <a:pt x="4816" y="21217"/>
                </a:cubicBezTo>
                <a:cubicBezTo>
                  <a:pt x="4825" y="21388"/>
                  <a:pt x="5682" y="21485"/>
                  <a:pt x="8662" y="21546"/>
                </a:cubicBezTo>
                <a:lnTo>
                  <a:pt x="9375" y="21531"/>
                </a:lnTo>
                <a:lnTo>
                  <a:pt x="9862" y="20108"/>
                </a:lnTo>
                <a:cubicBezTo>
                  <a:pt x="10129" y="19323"/>
                  <a:pt x="10418" y="18576"/>
                  <a:pt x="10507" y="18448"/>
                </a:cubicBezTo>
                <a:cubicBezTo>
                  <a:pt x="10617" y="18288"/>
                  <a:pt x="10855" y="18749"/>
                  <a:pt x="11261" y="19924"/>
                </a:cubicBezTo>
                <a:lnTo>
                  <a:pt x="11838" y="21585"/>
                </a:lnTo>
                <a:cubicBezTo>
                  <a:pt x="12900" y="21594"/>
                  <a:pt x="17049" y="21594"/>
                  <a:pt x="18503" y="21600"/>
                </a:cubicBezTo>
                <a:lnTo>
                  <a:pt x="19729" y="18310"/>
                </a:lnTo>
                <a:cubicBezTo>
                  <a:pt x="20415" y="16472"/>
                  <a:pt x="21119" y="14554"/>
                  <a:pt x="21291" y="14056"/>
                </a:cubicBezTo>
                <a:lnTo>
                  <a:pt x="21600" y="13153"/>
                </a:lnTo>
                <a:lnTo>
                  <a:pt x="19237" y="6902"/>
                </a:lnTo>
                <a:cubicBezTo>
                  <a:pt x="17937" y="3463"/>
                  <a:pt x="16781" y="481"/>
                  <a:pt x="16664" y="275"/>
                </a:cubicBezTo>
                <a:cubicBezTo>
                  <a:pt x="16574" y="118"/>
                  <a:pt x="15728" y="48"/>
                  <a:pt x="14489" y="0"/>
                </a:cubicBezTo>
                <a:lnTo>
                  <a:pt x="11942" y="0"/>
                </a:lnTo>
                <a:close/>
              </a:path>
            </a:pathLst>
          </a:custGeom>
          <a:ln w="12700">
            <a:miter lim="400000"/>
          </a:ln>
        </p:spPr>
      </p:pic>
      <p:sp>
        <p:nvSpPr>
          <p:cNvPr id="209" name="Water Drop"/>
          <p:cNvSpPr/>
          <p:nvPr/>
        </p:nvSpPr>
        <p:spPr>
          <a:xfrm rot="10800000" flipH="1">
            <a:off x="6682121" y="7752414"/>
            <a:ext cx="599687" cy="985518"/>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blipFill>
            <a:blip r:embed="rId8"/>
          </a:blipFill>
          <a:ln w="12700">
            <a:miter lim="400000"/>
          </a:ln>
          <a:effectLst>
            <a:outerShdw blurRad="38100" dist="25400" dir="5400000" rotWithShape="0">
              <a:srgbClr val="000000">
                <a:alpha val="50000"/>
              </a:srgbClr>
            </a:outerShdw>
          </a:effectLst>
        </p:spPr>
        <p:txBody>
          <a:bodyPr lIns="50800" tIns="50800" rIns="50800" bIns="50800" anchor="ctr"/>
          <a:lstStyle/>
          <a:p>
            <a:pPr algn="ctr">
              <a:defRPr sz="3200">
                <a:latin typeface="+mn-lt"/>
                <a:ea typeface="+mn-ea"/>
                <a:cs typeface="+mn-cs"/>
                <a:sym typeface="Helvetica Light"/>
              </a:defRPr>
            </a:pPr>
            <a:endParaRPr/>
          </a:p>
        </p:txBody>
      </p:sp>
      <p:sp>
        <p:nvSpPr>
          <p:cNvPr id="210" name="Circle"/>
          <p:cNvSpPr/>
          <p:nvPr/>
        </p:nvSpPr>
        <p:spPr>
          <a:xfrm>
            <a:off x="6804724" y="7890692"/>
            <a:ext cx="354481" cy="354481"/>
          </a:xfrm>
          <a:prstGeom prst="ellipse">
            <a:avLst/>
          </a:prstGeom>
          <a:blipFill>
            <a:blip r:embed="rId9"/>
          </a:blipFill>
          <a:ln w="12700">
            <a:miter lim="400000"/>
          </a:ln>
          <a:effectLst>
            <a:outerShdw blurRad="38100" dist="25400" dir="5400000" rotWithShape="0">
              <a:srgbClr val="000000">
                <a:alpha val="50000"/>
              </a:srgbClr>
            </a:outerShdw>
          </a:effectLst>
        </p:spPr>
        <p:txBody>
          <a:bodyPr lIns="50800" tIns="50800" rIns="50800" bIns="50800" anchor="ctr"/>
          <a:lstStyle/>
          <a:p>
            <a:pPr algn="ctr">
              <a:defRPr sz="3200">
                <a:latin typeface="+mn-lt"/>
                <a:ea typeface="+mn-ea"/>
                <a:cs typeface="+mn-cs"/>
                <a:sym typeface="Helvetica Ligh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How to share data safely"/>
          <p:cNvSpPr txBox="1">
            <a:spLocks noGrp="1"/>
          </p:cNvSpPr>
          <p:nvPr>
            <p:ph type="title"/>
          </p:nvPr>
        </p:nvSpPr>
        <p:spPr>
          <a:prstGeom prst="rect">
            <a:avLst/>
          </a:prstGeom>
        </p:spPr>
        <p:txBody>
          <a:bodyPr/>
          <a:lstStyle/>
          <a:p>
            <a:r>
              <a:t>How to share data safely</a:t>
            </a:r>
          </a:p>
        </p:txBody>
      </p:sp>
      <p:sp>
        <p:nvSpPr>
          <p:cNvPr id="215" name="… without getting carried away ……"/>
          <p:cNvSpPr txBox="1">
            <a:spLocks noGrp="1"/>
          </p:cNvSpPr>
          <p:nvPr>
            <p:ph type="body" sz="half" idx="1"/>
          </p:nvPr>
        </p:nvSpPr>
        <p:spPr>
          <a:xfrm>
            <a:off x="1689100" y="2984500"/>
            <a:ext cx="13613529" cy="8074026"/>
          </a:xfrm>
          <a:prstGeom prst="rect">
            <a:avLst/>
          </a:prstGeom>
        </p:spPr>
        <p:txBody>
          <a:bodyPr/>
          <a:lstStyle/>
          <a:p>
            <a:pPr marL="0" indent="0">
              <a:buSzTx/>
              <a:buNone/>
              <a:defRPr sz="5200"/>
            </a:pPr>
            <a:r>
              <a:t>… without getting carried away …</a:t>
            </a:r>
          </a:p>
          <a:p>
            <a:pPr marL="558800" indent="-558800">
              <a:defRPr sz="5200"/>
            </a:pPr>
            <a:r>
              <a:t>Google? Dropbox? Box?</a:t>
            </a:r>
          </a:p>
          <a:p>
            <a:pPr marL="558800" indent="-558800">
              <a:defRPr sz="5200"/>
            </a:pPr>
            <a:r>
              <a:t>Smart folks are clever DIY-ers</a:t>
            </a:r>
          </a:p>
          <a:p>
            <a:pPr marL="558800" indent="-558800">
              <a:defRPr sz="5200"/>
            </a:pPr>
            <a:r>
              <a:t>Put Restricted Data in a safe place, and bring researchers to the data instead</a:t>
            </a:r>
          </a:p>
        </p:txBody>
      </p:sp>
      <p:pic>
        <p:nvPicPr>
          <p:cNvPr id="216" name="wiz balloon.jpg" descr="wiz balloon.jpg"/>
          <p:cNvPicPr>
            <a:picLocks noChangeAspect="1"/>
          </p:cNvPicPr>
          <p:nvPr/>
        </p:nvPicPr>
        <p:blipFill>
          <a:blip r:embed="rId3">
            <a:extLst/>
          </a:blip>
          <a:stretch>
            <a:fillRect/>
          </a:stretch>
        </p:blipFill>
        <p:spPr>
          <a:xfrm>
            <a:off x="15503063" y="2984499"/>
            <a:ext cx="6239337" cy="82567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Deployment lessons learned"/>
          <p:cNvSpPr txBox="1">
            <a:spLocks noGrp="1"/>
          </p:cNvSpPr>
          <p:nvPr>
            <p:ph type="title"/>
          </p:nvPr>
        </p:nvSpPr>
        <p:spPr>
          <a:prstGeom prst="rect">
            <a:avLst/>
          </a:prstGeom>
        </p:spPr>
        <p:txBody>
          <a:bodyPr/>
          <a:lstStyle/>
          <a:p>
            <a:r>
              <a:t>Deployment lessons learned</a:t>
            </a:r>
          </a:p>
        </p:txBody>
      </p:sp>
      <p:sp>
        <p:nvSpPr>
          <p:cNvPr id="221" name="Consultation and service advertisement is the key to adoption…"/>
          <p:cNvSpPr txBox="1">
            <a:spLocks noGrp="1"/>
          </p:cNvSpPr>
          <p:nvPr>
            <p:ph type="body" idx="1"/>
          </p:nvPr>
        </p:nvSpPr>
        <p:spPr>
          <a:prstGeom prst="rect">
            <a:avLst/>
          </a:prstGeom>
        </p:spPr>
        <p:txBody>
          <a:bodyPr/>
          <a:lstStyle/>
          <a:p>
            <a:pPr marL="552450" indent="-552450" defTabSz="718184">
              <a:spcBef>
                <a:spcPts val="5100"/>
              </a:spcBef>
              <a:defRPr sz="4524"/>
            </a:pPr>
            <a:r>
              <a:t>Consultation and service advertisement is the key to adoption</a:t>
            </a:r>
          </a:p>
          <a:p>
            <a:pPr marL="552450" indent="-552450" defTabSz="718184">
              <a:spcBef>
                <a:spcPts val="5100"/>
              </a:spcBef>
              <a:defRPr sz="4524"/>
            </a:pPr>
            <a:r>
              <a:t>Understand the organization (Strategic, Cultural, and Political) - get allies</a:t>
            </a:r>
          </a:p>
          <a:p>
            <a:pPr marL="552450" indent="-552450" defTabSz="718184">
              <a:spcBef>
                <a:spcPts val="5100"/>
              </a:spcBef>
              <a:defRPr sz="4524"/>
            </a:pPr>
            <a:r>
              <a:t>Be willing to leave some things out of scope and allow others to own the solution</a:t>
            </a:r>
          </a:p>
          <a:p>
            <a:pPr marL="552450" indent="-552450" defTabSz="718184">
              <a:spcBef>
                <a:spcPts val="5100"/>
              </a:spcBef>
              <a:defRPr sz="4524"/>
            </a:pPr>
            <a:r>
              <a:t>Learn the language of research (IRB, DUA, Subject Consenting, etc)</a:t>
            </a:r>
          </a:p>
          <a:p>
            <a:pPr marL="552450" indent="-552450" defTabSz="718184">
              <a:spcBef>
                <a:spcPts val="5100"/>
              </a:spcBef>
              <a:defRPr sz="4524"/>
            </a:pPr>
            <a:r>
              <a:t>Pitch the value (collaborations, grant awards/requirements, publications, curing diseases, discovering something novel, etc.)</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searchers are your partners"/>
          <p:cNvSpPr txBox="1">
            <a:spLocks noGrp="1"/>
          </p:cNvSpPr>
          <p:nvPr>
            <p:ph type="title"/>
          </p:nvPr>
        </p:nvSpPr>
        <p:spPr>
          <a:prstGeom prst="rect">
            <a:avLst/>
          </a:prstGeom>
        </p:spPr>
        <p:txBody>
          <a:bodyPr/>
          <a:lstStyle/>
          <a:p>
            <a:r>
              <a:t>Researchers are your partners</a:t>
            </a:r>
          </a:p>
        </p:txBody>
      </p:sp>
      <p:sp>
        <p:nvSpPr>
          <p:cNvPr id="226" name="bring them in early……"/>
          <p:cNvSpPr txBox="1">
            <a:spLocks noGrp="1"/>
          </p:cNvSpPr>
          <p:nvPr>
            <p:ph type="body" sz="half" idx="1"/>
          </p:nvPr>
        </p:nvSpPr>
        <p:spPr>
          <a:xfrm>
            <a:off x="1689100" y="3238500"/>
            <a:ext cx="13299782" cy="7239001"/>
          </a:xfrm>
          <a:prstGeom prst="rect">
            <a:avLst/>
          </a:prstGeom>
        </p:spPr>
        <p:txBody>
          <a:bodyPr/>
          <a:lstStyle/>
          <a:p>
            <a:r>
              <a:t>bring them in early…</a:t>
            </a:r>
          </a:p>
          <a:p>
            <a:r>
              <a:t>Other partners are the IRB and data owners</a:t>
            </a:r>
          </a:p>
          <a:p>
            <a:r>
              <a:t>One way to get out in front of the process</a:t>
            </a:r>
          </a:p>
        </p:txBody>
      </p:sp>
      <p:pic>
        <p:nvPicPr>
          <p:cNvPr id="227" name="The witch of the north.jpg" descr="The witch of the north.jpg"/>
          <p:cNvPicPr>
            <a:picLocks noChangeAspect="1"/>
          </p:cNvPicPr>
          <p:nvPr/>
        </p:nvPicPr>
        <p:blipFill>
          <a:blip r:embed="rId3">
            <a:extLst/>
          </a:blip>
          <a:srcRect l="1360" t="5281" r="3115" b="4276"/>
          <a:stretch>
            <a:fillRect/>
          </a:stretch>
        </p:blipFill>
        <p:spPr>
          <a:xfrm>
            <a:off x="15486652" y="2901289"/>
            <a:ext cx="6114421" cy="82946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Deciding the build the SHED"/>
          <p:cNvSpPr txBox="1">
            <a:spLocks noGrp="1"/>
          </p:cNvSpPr>
          <p:nvPr>
            <p:ph type="title"/>
          </p:nvPr>
        </p:nvSpPr>
        <p:spPr>
          <a:prstGeom prst="rect">
            <a:avLst/>
          </a:prstGeom>
        </p:spPr>
        <p:txBody>
          <a:bodyPr/>
          <a:lstStyle/>
          <a:p>
            <a:r>
              <a:t>Deciding the build the SHED</a:t>
            </a:r>
          </a:p>
        </p:txBody>
      </p:sp>
      <p:sp>
        <p:nvSpPr>
          <p:cNvPr id="232" name="Spearheaded by the Institute for Computational Biology…"/>
          <p:cNvSpPr txBox="1">
            <a:spLocks noGrp="1"/>
          </p:cNvSpPr>
          <p:nvPr>
            <p:ph type="body" idx="1"/>
          </p:nvPr>
        </p:nvSpPr>
        <p:spPr>
          <a:prstGeom prst="rect">
            <a:avLst/>
          </a:prstGeom>
        </p:spPr>
        <p:txBody>
          <a:bodyPr/>
          <a:lstStyle/>
          <a:p>
            <a:r>
              <a:t>Spearheaded by the Institute for Computational Biology</a:t>
            </a:r>
          </a:p>
          <a:p>
            <a:r>
              <a:t>A service of Research Computing and Cyberinfrastructure</a:t>
            </a:r>
          </a:p>
          <a:p>
            <a:r>
              <a:t>Went live in July, 2015</a:t>
            </a:r>
          </a:p>
          <a:p>
            <a:r>
              <a:t>Fee-for-service model, first two years were free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hoosing Standards"/>
          <p:cNvSpPr txBox="1">
            <a:spLocks noGrp="1"/>
          </p:cNvSpPr>
          <p:nvPr>
            <p:ph type="title"/>
          </p:nvPr>
        </p:nvSpPr>
        <p:spPr>
          <a:prstGeom prst="rect">
            <a:avLst/>
          </a:prstGeom>
        </p:spPr>
        <p:txBody>
          <a:bodyPr/>
          <a:lstStyle/>
          <a:p>
            <a:r>
              <a:t>Choosing Standards</a:t>
            </a:r>
          </a:p>
        </p:txBody>
      </p:sp>
      <p:sp>
        <p:nvSpPr>
          <p:cNvPr id="237" name="HIPAA was our main focus…"/>
          <p:cNvSpPr txBox="1">
            <a:spLocks noGrp="1"/>
          </p:cNvSpPr>
          <p:nvPr>
            <p:ph type="body" sz="half" idx="1"/>
          </p:nvPr>
        </p:nvSpPr>
        <p:spPr>
          <a:xfrm>
            <a:off x="1689099" y="4562978"/>
            <a:ext cx="10979424" cy="6833649"/>
          </a:xfrm>
          <a:prstGeom prst="rect">
            <a:avLst/>
          </a:prstGeom>
        </p:spPr>
        <p:txBody>
          <a:bodyPr/>
          <a:lstStyle/>
          <a:p>
            <a:r>
              <a:t>HIPAA was our main focus</a:t>
            </a:r>
          </a:p>
          <a:p>
            <a:r>
              <a:t>SANS 20 Critical Controls our framework</a:t>
            </a:r>
          </a:p>
          <a:p>
            <a:r>
              <a:t>FISMA / NIST 800-53</a:t>
            </a:r>
          </a:p>
          <a:p>
            <a:r>
              <a:t>Ending on NIST 800-171</a:t>
            </a:r>
          </a:p>
        </p:txBody>
      </p:sp>
      <p:sp>
        <p:nvSpPr>
          <p:cNvPr id="238" name="NIST"/>
          <p:cNvSpPr txBox="1"/>
          <p:nvPr/>
        </p:nvSpPr>
        <p:spPr>
          <a:xfrm>
            <a:off x="18049240" y="9564551"/>
            <a:ext cx="3398140" cy="176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0">
                <a:latin typeface="Titillitalic 999wt"/>
                <a:ea typeface="Titillitalic 999wt"/>
                <a:cs typeface="Titillitalic 999wt"/>
                <a:sym typeface="Titillitalic 999wt"/>
              </a:defRPr>
            </a:lvl1pPr>
          </a:lstStyle>
          <a:p>
            <a:r>
              <a:t>NIST</a:t>
            </a:r>
          </a:p>
        </p:txBody>
      </p:sp>
      <p:sp>
        <p:nvSpPr>
          <p:cNvPr id="239" name="FISMA"/>
          <p:cNvSpPr txBox="1"/>
          <p:nvPr/>
        </p:nvSpPr>
        <p:spPr>
          <a:xfrm rot="19523086">
            <a:off x="13874966" y="5300365"/>
            <a:ext cx="4735450" cy="176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0">
                <a:latin typeface="Titillitalic 999wt"/>
                <a:ea typeface="Titillitalic 999wt"/>
                <a:cs typeface="Titillitalic 999wt"/>
                <a:sym typeface="Titillitalic 999wt"/>
              </a:defRPr>
            </a:lvl1pPr>
          </a:lstStyle>
          <a:p>
            <a:r>
              <a:t>FISMA</a:t>
            </a:r>
          </a:p>
        </p:txBody>
      </p:sp>
      <p:sp>
        <p:nvSpPr>
          <p:cNvPr id="240" name="SANS"/>
          <p:cNvSpPr txBox="1"/>
          <p:nvPr/>
        </p:nvSpPr>
        <p:spPr>
          <a:xfrm rot="21190318">
            <a:off x="10479334" y="3238500"/>
            <a:ext cx="4020567" cy="1766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0">
                <a:latin typeface="Titillitalic 999wt"/>
                <a:ea typeface="Titillitalic 999wt"/>
                <a:cs typeface="Titillitalic 999wt"/>
                <a:sym typeface="Titillitalic 999wt"/>
              </a:defRPr>
            </a:lvl1pPr>
          </a:lstStyle>
          <a:p>
            <a:r>
              <a:t>SANS</a:t>
            </a:r>
          </a:p>
        </p:txBody>
      </p:sp>
      <p:sp>
        <p:nvSpPr>
          <p:cNvPr id="241" name="HIPAA"/>
          <p:cNvSpPr txBox="1"/>
          <p:nvPr/>
        </p:nvSpPr>
        <p:spPr>
          <a:xfrm rot="1610197">
            <a:off x="17124233" y="2355151"/>
            <a:ext cx="4642994" cy="176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0">
                <a:latin typeface="Titillitalic 999wt"/>
                <a:ea typeface="Titillitalic 999wt"/>
                <a:cs typeface="Titillitalic 999wt"/>
                <a:sym typeface="Titillitalic 999wt"/>
              </a:defRPr>
            </a:lvl1pPr>
          </a:lstStyle>
          <a:p>
            <a:r>
              <a:t>HIPAA</a:t>
            </a:r>
          </a:p>
        </p:txBody>
      </p:sp>
      <p:sp>
        <p:nvSpPr>
          <p:cNvPr id="242" name="ISO"/>
          <p:cNvSpPr txBox="1"/>
          <p:nvPr/>
        </p:nvSpPr>
        <p:spPr>
          <a:xfrm rot="2414590">
            <a:off x="20511450" y="6081903"/>
            <a:ext cx="2511553" cy="176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0">
                <a:latin typeface="Titillitalic 999wt"/>
                <a:ea typeface="Titillitalic 999wt"/>
                <a:cs typeface="Titillitalic 999wt"/>
                <a:sym typeface="Titillitalic 999wt"/>
              </a:defRPr>
            </a:lvl1pPr>
          </a:lstStyle>
          <a:p>
            <a:r>
              <a:t>ISO</a:t>
            </a:r>
          </a:p>
        </p:txBody>
      </p:sp>
      <p:sp>
        <p:nvSpPr>
          <p:cNvPr id="243" name="COBIT"/>
          <p:cNvSpPr txBox="1"/>
          <p:nvPr/>
        </p:nvSpPr>
        <p:spPr>
          <a:xfrm rot="2051047">
            <a:off x="12125075" y="8508828"/>
            <a:ext cx="4301237" cy="176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0">
                <a:latin typeface="Titillitalic 999wt"/>
                <a:ea typeface="Titillitalic 999wt"/>
                <a:cs typeface="Titillitalic 999wt"/>
                <a:sym typeface="Titillitalic 999wt"/>
              </a:defRPr>
            </a:lvl1pPr>
          </a:lstStyle>
          <a:p>
            <a:r>
              <a:t>COBIT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NIST 800-53 or 800-171?"/>
          <p:cNvSpPr txBox="1">
            <a:spLocks noGrp="1"/>
          </p:cNvSpPr>
          <p:nvPr>
            <p:ph type="title"/>
          </p:nvPr>
        </p:nvSpPr>
        <p:spPr>
          <a:prstGeom prst="rect">
            <a:avLst/>
          </a:prstGeom>
        </p:spPr>
        <p:txBody>
          <a:bodyPr/>
          <a:lstStyle/>
          <a:p>
            <a:r>
              <a:t>NIST 800-53 or 800-171?</a:t>
            </a:r>
          </a:p>
        </p:txBody>
      </p:sp>
      <p:sp>
        <p:nvSpPr>
          <p:cNvPr id="248" name="“the tailoring criteria, …derived from FIPS Publication 200 and the moderate security control baseline in NIST Special Publication 800-53 and are based on the CUI regulation (32 CFR Part 2002, Controlled Unclassified Information) … focuses on the protection of CUI from unauthorized disclosure in nonfederal systems and organizations.”"/>
          <p:cNvSpPr txBox="1"/>
          <p:nvPr/>
        </p:nvSpPr>
        <p:spPr>
          <a:xfrm>
            <a:off x="2398807" y="3495916"/>
            <a:ext cx="19586387" cy="4352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a:pPr>
            <a:r>
              <a:t>“the tailoring criteria, …derived from FIPS Publication 200 and the moderate security control baseline in NIST Special Publication </a:t>
            </a:r>
            <a:r>
              <a:rPr>
                <a:latin typeface="TitilliumMaps26L 750 wt"/>
                <a:ea typeface="TitilliumMaps26L 750 wt"/>
                <a:cs typeface="TitilliumMaps26L 750 wt"/>
                <a:sym typeface="TitilliumMaps26L 750 wt"/>
              </a:rPr>
              <a:t>800-53</a:t>
            </a:r>
            <a:r>
              <a:t> and are based on the CUI regulation (32 CFR Part 2002, Controlled Unclassified Information) … focuses on the protection of CUI from unauthorized disclosure in </a:t>
            </a:r>
            <a:r>
              <a:rPr>
                <a:latin typeface="TitilliumMaps26L 750 wt"/>
                <a:ea typeface="TitilliumMaps26L 750 wt"/>
                <a:cs typeface="TitilliumMaps26L 750 wt"/>
                <a:sym typeface="TitilliumMaps26L 750 wt"/>
              </a:rPr>
              <a:t>nonfederal systems and organizations</a:t>
            </a:r>
            <a:r>
              <a:t>.”</a:t>
            </a:r>
          </a:p>
        </p:txBody>
      </p:sp>
      <p:sp>
        <p:nvSpPr>
          <p:cNvPr id="249" name="NIST Special Publication 800-171 rev. 1, 2016, Introduction, Cautionary Note"/>
          <p:cNvSpPr txBox="1"/>
          <p:nvPr/>
        </p:nvSpPr>
        <p:spPr>
          <a:xfrm>
            <a:off x="6693592" y="7848599"/>
            <a:ext cx="15291601" cy="660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NIST Special Publication 800-171 rev. 1, 2016, Introduction, Cautionary Note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search (the “R) within the SRE"/>
          <p:cNvSpPr txBox="1">
            <a:spLocks noGrp="1"/>
          </p:cNvSpPr>
          <p:nvPr>
            <p:ph type="title"/>
          </p:nvPr>
        </p:nvSpPr>
        <p:spPr>
          <a:prstGeom prst="rect">
            <a:avLst/>
          </a:prstGeom>
        </p:spPr>
        <p:txBody>
          <a:bodyPr/>
          <a:lstStyle/>
          <a:p>
            <a:r>
              <a:t>Research (the “R) within the SRE</a:t>
            </a:r>
          </a:p>
        </p:txBody>
      </p:sp>
      <p:sp>
        <p:nvSpPr>
          <p:cNvPr id="254" name="Applications in support of researchers across the country…"/>
          <p:cNvSpPr txBox="1">
            <a:spLocks noGrp="1"/>
          </p:cNvSpPr>
          <p:nvPr>
            <p:ph type="body" sz="half" idx="1"/>
          </p:nvPr>
        </p:nvSpPr>
        <p:spPr>
          <a:xfrm>
            <a:off x="1689100" y="2984500"/>
            <a:ext cx="15006373" cy="8074026"/>
          </a:xfrm>
          <a:prstGeom prst="rect">
            <a:avLst/>
          </a:prstGeom>
        </p:spPr>
        <p:txBody>
          <a:bodyPr/>
          <a:lstStyle/>
          <a:p>
            <a:r>
              <a:t>Applications in support of researchers across the country</a:t>
            </a:r>
          </a:p>
          <a:p>
            <a:r>
              <a:t>Center On Urban Poverty And Community Development</a:t>
            </a:r>
          </a:p>
          <a:p>
            <a:r>
              <a:t>National Prion Disease Pathology Surveillance Center</a:t>
            </a:r>
          </a:p>
          <a:p>
            <a:r>
              <a:t>Case Comprehensive Cancer Center (CWRU, UH, and CC)</a:t>
            </a:r>
          </a:p>
          <a:p>
            <a:r>
              <a:t>And many more that could be added…</a:t>
            </a:r>
          </a:p>
        </p:txBody>
      </p:sp>
      <p:grpSp>
        <p:nvGrpSpPr>
          <p:cNvPr id="259" name="Group"/>
          <p:cNvGrpSpPr/>
          <p:nvPr/>
        </p:nvGrpSpPr>
        <p:grpSpPr>
          <a:xfrm>
            <a:off x="17686866" y="4463902"/>
            <a:ext cx="3810001" cy="5707322"/>
            <a:chOff x="0" y="0"/>
            <a:chExt cx="3810000" cy="5707320"/>
          </a:xfrm>
        </p:grpSpPr>
        <p:pic>
          <p:nvPicPr>
            <p:cNvPr id="255" name="Image" descr="Image"/>
            <p:cNvPicPr>
              <a:picLocks noChangeAspect="1"/>
            </p:cNvPicPr>
            <p:nvPr/>
          </p:nvPicPr>
          <p:blipFill>
            <a:blip r:embed="rId3">
              <a:extLst/>
            </a:blip>
            <a:stretch>
              <a:fillRect/>
            </a:stretch>
          </p:blipFill>
          <p:spPr>
            <a:xfrm>
              <a:off x="0" y="0"/>
              <a:ext cx="3810000" cy="1041400"/>
            </a:xfrm>
            <a:prstGeom prst="rect">
              <a:avLst/>
            </a:prstGeom>
            <a:ln w="12700" cap="flat">
              <a:noFill/>
              <a:miter lim="400000"/>
            </a:ln>
            <a:effectLst/>
          </p:spPr>
        </p:pic>
        <p:pic>
          <p:nvPicPr>
            <p:cNvPr id="256" name="Image" descr="Image"/>
            <p:cNvPicPr>
              <a:picLocks noChangeAspect="1"/>
            </p:cNvPicPr>
            <p:nvPr/>
          </p:nvPicPr>
          <p:blipFill>
            <a:blip r:embed="rId4">
              <a:extLst/>
            </a:blip>
            <a:stretch>
              <a:fillRect/>
            </a:stretch>
          </p:blipFill>
          <p:spPr>
            <a:xfrm>
              <a:off x="0" y="1443566"/>
              <a:ext cx="3810000" cy="1016001"/>
            </a:xfrm>
            <a:prstGeom prst="rect">
              <a:avLst/>
            </a:prstGeom>
            <a:ln w="12700" cap="flat">
              <a:noFill/>
              <a:miter lim="400000"/>
            </a:ln>
            <a:effectLst/>
          </p:spPr>
        </p:pic>
        <p:pic>
          <p:nvPicPr>
            <p:cNvPr id="257" name="Image" descr="Image"/>
            <p:cNvPicPr>
              <a:picLocks noChangeAspect="1"/>
            </p:cNvPicPr>
            <p:nvPr/>
          </p:nvPicPr>
          <p:blipFill>
            <a:blip r:embed="rId5">
              <a:extLst/>
            </a:blip>
            <a:stretch>
              <a:fillRect/>
            </a:stretch>
          </p:blipFill>
          <p:spPr>
            <a:xfrm>
              <a:off x="0" y="2861733"/>
              <a:ext cx="3810000" cy="1346201"/>
            </a:xfrm>
            <a:prstGeom prst="rect">
              <a:avLst/>
            </a:prstGeom>
            <a:ln w="12700" cap="flat">
              <a:noFill/>
              <a:miter lim="400000"/>
            </a:ln>
            <a:effectLst/>
          </p:spPr>
        </p:pic>
        <p:pic>
          <p:nvPicPr>
            <p:cNvPr id="258" name="Image" descr="Image"/>
            <p:cNvPicPr>
              <a:picLocks noChangeAspect="1"/>
            </p:cNvPicPr>
            <p:nvPr/>
          </p:nvPicPr>
          <p:blipFill>
            <a:blip r:embed="rId6">
              <a:extLst/>
            </a:blip>
            <a:stretch>
              <a:fillRect/>
            </a:stretch>
          </p:blipFill>
          <p:spPr>
            <a:xfrm>
              <a:off x="0" y="4419599"/>
              <a:ext cx="3810000" cy="128772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3">
            <a:extLst/>
          </a:blip>
          <a:stretch>
            <a:fillRect/>
          </a:stretch>
        </p:blipFill>
        <p:spPr>
          <a:xfrm>
            <a:off x="666390" y="371519"/>
            <a:ext cx="17319851" cy="11025108"/>
          </a:xfrm>
          <a:prstGeom prst="rect">
            <a:avLst/>
          </a:prstGeom>
          <a:ln w="12700">
            <a:miter lim="400000"/>
          </a:ln>
        </p:spPr>
      </p:pic>
      <p:sp>
        <p:nvSpPr>
          <p:cNvPr id="264" name="Not shown:…"/>
          <p:cNvSpPr txBox="1">
            <a:spLocks noGrp="1"/>
          </p:cNvSpPr>
          <p:nvPr>
            <p:ph type="body" sz="quarter" idx="4294967295"/>
          </p:nvPr>
        </p:nvSpPr>
        <p:spPr>
          <a:xfrm>
            <a:off x="18326194" y="6858000"/>
            <a:ext cx="6057806" cy="4302126"/>
          </a:xfrm>
          <a:prstGeom prst="rect">
            <a:avLst/>
          </a:prstGeom>
        </p:spPr>
        <p:txBody>
          <a:bodyPr/>
          <a:lstStyle/>
          <a:p>
            <a:pPr marL="0" indent="0" defTabSz="775969">
              <a:spcBef>
                <a:spcPts val="4200"/>
              </a:spcBef>
              <a:buSzTx/>
              <a:buNone/>
              <a:defRPr sz="4230">
                <a:solidFill>
                  <a:srgbClr val="DCDEE0"/>
                </a:solidFill>
                <a:latin typeface="TitilliumMaps26L 750 wt"/>
                <a:ea typeface="TitilliumMaps26L 750 wt"/>
                <a:cs typeface="TitilliumMaps26L 750 wt"/>
                <a:sym typeface="TitilliumMaps26L 750 wt"/>
              </a:defRPr>
            </a:pPr>
            <a:r>
              <a:t>Not shown:</a:t>
            </a:r>
          </a:p>
          <a:p>
            <a:pPr marL="525272" indent="-525272" defTabSz="775969">
              <a:spcBef>
                <a:spcPts val="4200"/>
              </a:spcBef>
              <a:defRPr sz="4230">
                <a:solidFill>
                  <a:srgbClr val="DCDEE0"/>
                </a:solidFill>
                <a:latin typeface="TitilliumMaps26L 750 wt"/>
                <a:ea typeface="TitilliumMaps26L 750 wt"/>
                <a:cs typeface="TitilliumMaps26L 750 wt"/>
                <a:sym typeface="TitilliumMaps26L 750 wt"/>
              </a:defRPr>
            </a:pPr>
            <a:r>
              <a:t>Campus firewall, DMZ</a:t>
            </a:r>
          </a:p>
          <a:p>
            <a:pPr marL="525272" indent="-525272" defTabSz="775969">
              <a:spcBef>
                <a:spcPts val="4200"/>
              </a:spcBef>
              <a:defRPr sz="4230">
                <a:solidFill>
                  <a:srgbClr val="DCDEE0"/>
                </a:solidFill>
                <a:latin typeface="TitilliumMaps26L 750 wt"/>
                <a:ea typeface="TitilliumMaps26L 750 wt"/>
                <a:cs typeface="TitilliumMaps26L 750 wt"/>
                <a:sym typeface="TitilliumMaps26L 750 wt"/>
              </a:defRPr>
            </a:pPr>
            <a:r>
              <a:t>Management tools</a:t>
            </a:r>
          </a:p>
          <a:p>
            <a:pPr marL="525272" indent="-525272" defTabSz="775969">
              <a:spcBef>
                <a:spcPts val="4200"/>
              </a:spcBef>
              <a:defRPr sz="4230">
                <a:solidFill>
                  <a:srgbClr val="DCDEE0"/>
                </a:solidFill>
                <a:latin typeface="TitilliumMaps26L 750 wt"/>
                <a:ea typeface="TitilliumMaps26L 750 wt"/>
                <a:cs typeface="TitilliumMaps26L 750 wt"/>
                <a:sym typeface="TitilliumMaps26L 750 wt"/>
              </a:defRPr>
            </a:pPr>
            <a:r>
              <a:t>Proxy Server</a:t>
            </a:r>
          </a:p>
        </p:txBody>
      </p:sp>
      <p:sp>
        <p:nvSpPr>
          <p:cNvPr id="265" name="The “E” in the SRE"/>
          <p:cNvSpPr txBox="1"/>
          <p:nvPr/>
        </p:nvSpPr>
        <p:spPr>
          <a:xfrm>
            <a:off x="18326194" y="2033879"/>
            <a:ext cx="5086915" cy="2429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900">
                <a:latin typeface="Titillitalic 750wt"/>
                <a:ea typeface="Titillitalic 750wt"/>
                <a:cs typeface="Titillitalic 750wt"/>
                <a:sym typeface="Titillitalic 750wt"/>
              </a:defRPr>
            </a:lvl1pPr>
          </a:lstStyle>
          <a:p>
            <a:r>
              <a:t>The “E” in the SRE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he “E” in the SRE"/>
          <p:cNvSpPr txBox="1">
            <a:spLocks noGrp="1"/>
          </p:cNvSpPr>
          <p:nvPr>
            <p:ph type="title"/>
          </p:nvPr>
        </p:nvSpPr>
        <p:spPr>
          <a:prstGeom prst="rect">
            <a:avLst/>
          </a:prstGeom>
        </p:spPr>
        <p:txBody>
          <a:bodyPr/>
          <a:lstStyle/>
          <a:p>
            <a:r>
              <a:t>The “E” in the SRE</a:t>
            </a:r>
          </a:p>
        </p:txBody>
      </p:sp>
      <p:sp>
        <p:nvSpPr>
          <p:cNvPr id="270" name="Managed File Transfer used to import data and export results…"/>
          <p:cNvSpPr txBox="1">
            <a:spLocks noGrp="1"/>
          </p:cNvSpPr>
          <p:nvPr>
            <p:ph type="body" idx="1"/>
          </p:nvPr>
        </p:nvSpPr>
        <p:spPr>
          <a:prstGeom prst="rect">
            <a:avLst/>
          </a:prstGeom>
        </p:spPr>
        <p:txBody>
          <a:bodyPr/>
          <a:lstStyle/>
          <a:p>
            <a:r>
              <a:t>Managed File Transfer used to import data and export results</a:t>
            </a:r>
          </a:p>
          <a:p>
            <a:r>
              <a:t>Tenant Coordinators manage users, file transfers, etc.</a:t>
            </a:r>
          </a:p>
          <a:p>
            <a:r>
              <a:t>VMWare Virtual Desktops provided to bring researchers to the data</a:t>
            </a:r>
          </a:p>
          <a:p>
            <a:r>
              <a:t>SAS, SPSS, R, other tools provided as requested</a:t>
            </a:r>
          </a:p>
          <a:p>
            <a:r>
              <a:t>Virtual Machines also provided for application servers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CWRU Campus.png" descr="CWRU Campus.png"/>
          <p:cNvPicPr>
            <a:picLocks noChangeAspect="1"/>
          </p:cNvPicPr>
          <p:nvPr/>
        </p:nvPicPr>
        <p:blipFill>
          <a:blip r:embed="rId3">
            <a:extLst/>
          </a:blip>
          <a:srcRect t="13286" b="9568"/>
          <a:stretch>
            <a:fillRect/>
          </a:stretch>
        </p:blipFill>
        <p:spPr>
          <a:xfrm>
            <a:off x="1302941" y="85129"/>
            <a:ext cx="21778221" cy="111595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ecure Research Environment, the “S” bit"/>
          <p:cNvSpPr txBox="1">
            <a:spLocks noGrp="1"/>
          </p:cNvSpPr>
          <p:nvPr>
            <p:ph type="title"/>
          </p:nvPr>
        </p:nvSpPr>
        <p:spPr>
          <a:prstGeom prst="rect">
            <a:avLst/>
          </a:prstGeom>
        </p:spPr>
        <p:txBody>
          <a:bodyPr/>
          <a:lstStyle>
            <a:lvl1pPr defTabSz="1737360">
              <a:defRPr sz="9120"/>
            </a:lvl1pPr>
          </a:lstStyle>
          <a:p>
            <a:r>
              <a:t>Secure Research Environment, the “S” bit</a:t>
            </a:r>
          </a:p>
        </p:txBody>
      </p:sp>
      <p:sp>
        <p:nvSpPr>
          <p:cNvPr id="275" name="Users are added upon request of their Tenant Coordinators…"/>
          <p:cNvSpPr txBox="1">
            <a:spLocks noGrp="1"/>
          </p:cNvSpPr>
          <p:nvPr>
            <p:ph type="body" idx="1"/>
          </p:nvPr>
        </p:nvSpPr>
        <p:spPr>
          <a:prstGeom prst="rect">
            <a:avLst/>
          </a:prstGeom>
        </p:spPr>
        <p:txBody>
          <a:bodyPr/>
          <a:lstStyle/>
          <a:p>
            <a:r>
              <a:t>Users are added upon request of their Tenant Coordinators</a:t>
            </a:r>
          </a:p>
          <a:p>
            <a:r>
              <a:t>Users must hold current CITI/CREC or SANS StH training</a:t>
            </a:r>
          </a:p>
          <a:p>
            <a:r>
              <a:t>User accounts expire annually and must be kept fresh</a:t>
            </a:r>
          </a:p>
          <a:p>
            <a:r>
              <a:t>Logins are granted with Duo 2FA</a:t>
            </a:r>
          </a:p>
          <a:p>
            <a:r>
              <a:t>Session timeouts, locks, used but adjusted as required</a:t>
            </a:r>
          </a:p>
        </p:txBody>
      </p:sp>
      <p:pic>
        <p:nvPicPr>
          <p:cNvPr id="276" name="Image" descr="Image"/>
          <p:cNvPicPr>
            <a:picLocks noChangeAspect="1"/>
          </p:cNvPicPr>
          <p:nvPr/>
        </p:nvPicPr>
        <p:blipFill>
          <a:blip r:embed="rId3">
            <a:extLst/>
          </a:blip>
          <a:srcRect r="253"/>
          <a:stretch>
            <a:fillRect/>
          </a:stretch>
        </p:blipFill>
        <p:spPr>
          <a:xfrm>
            <a:off x="16339189" y="7584602"/>
            <a:ext cx="5003801" cy="1625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983"/>
                </a:lnTo>
                <a:lnTo>
                  <a:pt x="0" y="9967"/>
                </a:lnTo>
                <a:lnTo>
                  <a:pt x="3452" y="9967"/>
                </a:lnTo>
                <a:lnTo>
                  <a:pt x="6902" y="9967"/>
                </a:lnTo>
                <a:lnTo>
                  <a:pt x="6899" y="9033"/>
                </a:lnTo>
                <a:cubicBezTo>
                  <a:pt x="6890" y="6341"/>
                  <a:pt x="5804" y="2107"/>
                  <a:pt x="4891" y="1213"/>
                </a:cubicBezTo>
                <a:cubicBezTo>
                  <a:pt x="4620" y="948"/>
                  <a:pt x="4340" y="565"/>
                  <a:pt x="4269" y="364"/>
                </a:cubicBezTo>
                <a:cubicBezTo>
                  <a:pt x="4199" y="163"/>
                  <a:pt x="3210" y="0"/>
                  <a:pt x="2071" y="0"/>
                </a:cubicBezTo>
                <a:lnTo>
                  <a:pt x="0" y="0"/>
                </a:lnTo>
                <a:close/>
                <a:moveTo>
                  <a:pt x="7444" y="0"/>
                </a:moveTo>
                <a:lnTo>
                  <a:pt x="7444" y="6771"/>
                </a:lnTo>
                <a:cubicBezTo>
                  <a:pt x="7444" y="13214"/>
                  <a:pt x="7460" y="13648"/>
                  <a:pt x="7792" y="15688"/>
                </a:cubicBezTo>
                <a:cubicBezTo>
                  <a:pt x="8164" y="17984"/>
                  <a:pt x="8970" y="20130"/>
                  <a:pt x="9625" y="20572"/>
                </a:cubicBezTo>
                <a:cubicBezTo>
                  <a:pt x="9838" y="20715"/>
                  <a:pt x="10047" y="21004"/>
                  <a:pt x="10089" y="21215"/>
                </a:cubicBezTo>
                <a:cubicBezTo>
                  <a:pt x="10099" y="21265"/>
                  <a:pt x="10291" y="21308"/>
                  <a:pt x="10557" y="21347"/>
                </a:cubicBezTo>
                <a:lnTo>
                  <a:pt x="10557" y="10800"/>
                </a:lnTo>
                <a:lnTo>
                  <a:pt x="10557" y="16"/>
                </a:lnTo>
                <a:cubicBezTo>
                  <a:pt x="10141" y="12"/>
                  <a:pt x="9839" y="0"/>
                  <a:pt x="9380" y="0"/>
                </a:cubicBezTo>
                <a:lnTo>
                  <a:pt x="7444" y="0"/>
                </a:lnTo>
                <a:close/>
                <a:moveTo>
                  <a:pt x="10963" y="26"/>
                </a:moveTo>
                <a:lnTo>
                  <a:pt x="10963" y="10800"/>
                </a:lnTo>
                <a:lnTo>
                  <a:pt x="10963" y="21394"/>
                </a:lnTo>
                <a:cubicBezTo>
                  <a:pt x="11603" y="21455"/>
                  <a:pt x="12524" y="21500"/>
                  <a:pt x="13616" y="21531"/>
                </a:cubicBezTo>
                <a:cubicBezTo>
                  <a:pt x="13806" y="21527"/>
                  <a:pt x="14029" y="21531"/>
                  <a:pt x="14211" y="21526"/>
                </a:cubicBezTo>
                <a:lnTo>
                  <a:pt x="14211" y="10800"/>
                </a:lnTo>
                <a:lnTo>
                  <a:pt x="14211" y="74"/>
                </a:lnTo>
                <a:cubicBezTo>
                  <a:pt x="13218" y="49"/>
                  <a:pt x="12077" y="40"/>
                  <a:pt x="10963" y="26"/>
                </a:cubicBezTo>
                <a:close/>
                <a:moveTo>
                  <a:pt x="17603" y="195"/>
                </a:moveTo>
                <a:cubicBezTo>
                  <a:pt x="17262" y="366"/>
                  <a:pt x="17048" y="684"/>
                  <a:pt x="16651" y="1308"/>
                </a:cubicBezTo>
                <a:cubicBezTo>
                  <a:pt x="16193" y="2027"/>
                  <a:pt x="15672" y="3202"/>
                  <a:pt x="15492" y="3923"/>
                </a:cubicBezTo>
                <a:cubicBezTo>
                  <a:pt x="15103" y="5491"/>
                  <a:pt x="14752" y="7954"/>
                  <a:pt x="14752" y="9123"/>
                </a:cubicBezTo>
                <a:cubicBezTo>
                  <a:pt x="14752" y="9950"/>
                  <a:pt x="14825" y="9967"/>
                  <a:pt x="18204" y="9967"/>
                </a:cubicBezTo>
                <a:lnTo>
                  <a:pt x="21600" y="9967"/>
                </a:lnTo>
                <a:cubicBezTo>
                  <a:pt x="21580" y="9174"/>
                  <a:pt x="21557" y="8555"/>
                  <a:pt x="21531" y="8406"/>
                </a:cubicBezTo>
                <a:cubicBezTo>
                  <a:pt x="21463" y="8009"/>
                  <a:pt x="21334" y="7077"/>
                  <a:pt x="21244" y="6333"/>
                </a:cubicBezTo>
                <a:cubicBezTo>
                  <a:pt x="21019" y="4476"/>
                  <a:pt x="20119" y="1810"/>
                  <a:pt x="19515" y="1218"/>
                </a:cubicBezTo>
                <a:cubicBezTo>
                  <a:pt x="19240" y="949"/>
                  <a:pt x="18957" y="565"/>
                  <a:pt x="18886" y="364"/>
                </a:cubicBezTo>
                <a:cubicBezTo>
                  <a:pt x="18864" y="301"/>
                  <a:pt x="18335" y="247"/>
                  <a:pt x="17603" y="195"/>
                </a:cubicBezTo>
                <a:close/>
                <a:moveTo>
                  <a:pt x="0" y="11633"/>
                </a:moveTo>
                <a:lnTo>
                  <a:pt x="0" y="16617"/>
                </a:lnTo>
                <a:lnTo>
                  <a:pt x="0" y="21600"/>
                </a:lnTo>
                <a:lnTo>
                  <a:pt x="2071" y="21600"/>
                </a:lnTo>
                <a:cubicBezTo>
                  <a:pt x="3210" y="21600"/>
                  <a:pt x="4199" y="21437"/>
                  <a:pt x="4269" y="21236"/>
                </a:cubicBezTo>
                <a:cubicBezTo>
                  <a:pt x="4340" y="21035"/>
                  <a:pt x="4620" y="20652"/>
                  <a:pt x="4891" y="20387"/>
                </a:cubicBezTo>
                <a:cubicBezTo>
                  <a:pt x="5804" y="19493"/>
                  <a:pt x="6890" y="15259"/>
                  <a:pt x="6899" y="12567"/>
                </a:cubicBezTo>
                <a:lnTo>
                  <a:pt x="6902" y="11633"/>
                </a:lnTo>
                <a:lnTo>
                  <a:pt x="3452" y="11633"/>
                </a:lnTo>
                <a:lnTo>
                  <a:pt x="0" y="11633"/>
                </a:lnTo>
                <a:close/>
                <a:moveTo>
                  <a:pt x="14752" y="11633"/>
                </a:moveTo>
                <a:lnTo>
                  <a:pt x="14754" y="12772"/>
                </a:lnTo>
                <a:cubicBezTo>
                  <a:pt x="14755" y="13401"/>
                  <a:pt x="14938" y="14895"/>
                  <a:pt x="15162" y="16095"/>
                </a:cubicBezTo>
                <a:cubicBezTo>
                  <a:pt x="15546" y="18150"/>
                  <a:pt x="16027" y="19414"/>
                  <a:pt x="16986" y="20888"/>
                </a:cubicBezTo>
                <a:cubicBezTo>
                  <a:pt x="17143" y="21129"/>
                  <a:pt x="17391" y="21290"/>
                  <a:pt x="17807" y="21394"/>
                </a:cubicBezTo>
                <a:cubicBezTo>
                  <a:pt x="18434" y="21346"/>
                  <a:pt x="18866" y="21294"/>
                  <a:pt x="18886" y="21236"/>
                </a:cubicBezTo>
                <a:cubicBezTo>
                  <a:pt x="18957" y="21035"/>
                  <a:pt x="19240" y="20651"/>
                  <a:pt x="19515" y="20382"/>
                </a:cubicBezTo>
                <a:cubicBezTo>
                  <a:pt x="20119" y="19790"/>
                  <a:pt x="21019" y="17124"/>
                  <a:pt x="21244" y="15267"/>
                </a:cubicBezTo>
                <a:cubicBezTo>
                  <a:pt x="21334" y="14523"/>
                  <a:pt x="21463" y="13591"/>
                  <a:pt x="21531" y="13194"/>
                </a:cubicBezTo>
                <a:cubicBezTo>
                  <a:pt x="21557" y="13045"/>
                  <a:pt x="21580" y="12426"/>
                  <a:pt x="21600" y="11633"/>
                </a:cubicBezTo>
                <a:lnTo>
                  <a:pt x="18204" y="11633"/>
                </a:lnTo>
                <a:lnTo>
                  <a:pt x="14752" y="11633"/>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hysical access to the SRE"/>
          <p:cNvSpPr txBox="1">
            <a:spLocks noGrp="1"/>
          </p:cNvSpPr>
          <p:nvPr>
            <p:ph type="title"/>
          </p:nvPr>
        </p:nvSpPr>
        <p:spPr>
          <a:prstGeom prst="rect">
            <a:avLst/>
          </a:prstGeom>
        </p:spPr>
        <p:txBody>
          <a:bodyPr/>
          <a:lstStyle/>
          <a:p>
            <a:r>
              <a:t>Physical access to the SRE</a:t>
            </a:r>
          </a:p>
        </p:txBody>
      </p:sp>
      <p:sp>
        <p:nvSpPr>
          <p:cNvPr id="281" name="Two racks in an offsite data center, with redundant cooling and power…"/>
          <p:cNvSpPr txBox="1">
            <a:spLocks noGrp="1"/>
          </p:cNvSpPr>
          <p:nvPr>
            <p:ph type="body" sz="half" idx="1"/>
          </p:nvPr>
        </p:nvSpPr>
        <p:spPr>
          <a:prstGeom prst="rect">
            <a:avLst/>
          </a:prstGeom>
        </p:spPr>
        <p:txBody>
          <a:bodyPr/>
          <a:lstStyle/>
          <a:p>
            <a:r>
              <a:t>Two racks in an offsite data center, with redundant cooling and power</a:t>
            </a:r>
          </a:p>
          <a:p>
            <a:r>
              <a:t>24hr live monitoring of personnel access and events</a:t>
            </a:r>
          </a:p>
          <a:p>
            <a:r>
              <a:t>Network monitors report on rack access, power, temperature events, including photos of immediate area</a:t>
            </a:r>
          </a:p>
        </p:txBody>
      </p:sp>
      <p:pic>
        <p:nvPicPr>
          <p:cNvPr id="282" name="Screen Shot 2019-05-09 at 3.59.53 PM.png" descr="Screen Shot 2019-05-09 at 3.59.53 PM.png"/>
          <p:cNvPicPr>
            <a:picLocks noChangeAspect="1"/>
          </p:cNvPicPr>
          <p:nvPr/>
        </p:nvPicPr>
        <p:blipFill>
          <a:blip r:embed="rId3">
            <a:extLst/>
          </a:blip>
          <a:stretch>
            <a:fillRect/>
          </a:stretch>
        </p:blipFill>
        <p:spPr>
          <a:xfrm>
            <a:off x="13710494" y="3589322"/>
            <a:ext cx="8114006" cy="68643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Monitoring events in the SRE"/>
          <p:cNvSpPr txBox="1">
            <a:spLocks noGrp="1"/>
          </p:cNvSpPr>
          <p:nvPr>
            <p:ph type="title"/>
          </p:nvPr>
        </p:nvSpPr>
        <p:spPr>
          <a:prstGeom prst="rect">
            <a:avLst/>
          </a:prstGeom>
        </p:spPr>
        <p:txBody>
          <a:bodyPr/>
          <a:lstStyle/>
          <a:p>
            <a:r>
              <a:t>Monitoring events in the SRE</a:t>
            </a:r>
          </a:p>
        </p:txBody>
      </p:sp>
      <p:sp>
        <p:nvSpPr>
          <p:cNvPr id="287" name="Solarwinds and logs exported to Splunk or ELK, some produce alerts…"/>
          <p:cNvSpPr txBox="1">
            <a:spLocks noGrp="1"/>
          </p:cNvSpPr>
          <p:nvPr>
            <p:ph type="body" idx="1"/>
          </p:nvPr>
        </p:nvSpPr>
        <p:spPr>
          <a:prstGeom prst="rect">
            <a:avLst/>
          </a:prstGeom>
        </p:spPr>
        <p:txBody>
          <a:bodyPr/>
          <a:lstStyle/>
          <a:p>
            <a:r>
              <a:t>Solarwinds and logs exported to Splunk or ELK, some produce alerts</a:t>
            </a:r>
          </a:p>
          <a:p>
            <a:r>
              <a:t>Duo authentication failures generate email alerts</a:t>
            </a:r>
          </a:p>
          <a:p>
            <a:r>
              <a:t>Centrally managed Symantec Endpoint Protection</a:t>
            </a:r>
          </a:p>
          <a:p>
            <a:r>
              <a:t>File access monitoring is a costly option</a:t>
            </a:r>
          </a:p>
        </p:txBody>
      </p:sp>
      <p:pic>
        <p:nvPicPr>
          <p:cNvPr id="288" name="Image" descr="Image"/>
          <p:cNvPicPr>
            <a:picLocks noChangeAspect="1"/>
          </p:cNvPicPr>
          <p:nvPr/>
        </p:nvPicPr>
        <p:blipFill>
          <a:blip r:embed="rId3">
            <a:extLst/>
          </a:blip>
          <a:srcRect l="10928" t="13873" r="10431" b="13649"/>
          <a:stretch>
            <a:fillRect/>
          </a:stretch>
        </p:blipFill>
        <p:spPr>
          <a:xfrm>
            <a:off x="18215252" y="6175861"/>
            <a:ext cx="4494252" cy="4142042"/>
          </a:xfrm>
          <a:custGeom>
            <a:avLst/>
            <a:gdLst/>
            <a:ahLst/>
            <a:cxnLst>
              <a:cxn ang="0">
                <a:pos x="wd2" y="hd2"/>
              </a:cxn>
              <a:cxn ang="5400000">
                <a:pos x="wd2" y="hd2"/>
              </a:cxn>
              <a:cxn ang="10800000">
                <a:pos x="wd2" y="hd2"/>
              </a:cxn>
              <a:cxn ang="16200000">
                <a:pos x="wd2" y="hd2"/>
              </a:cxn>
            </a:cxnLst>
            <a:rect l="0" t="0" r="r" b="b"/>
            <a:pathLst>
              <a:path w="21037" h="21420" extrusionOk="0">
                <a:moveTo>
                  <a:pt x="17477" y="2"/>
                </a:moveTo>
                <a:cubicBezTo>
                  <a:pt x="17289" y="67"/>
                  <a:pt x="16716" y="1620"/>
                  <a:pt x="16775" y="1960"/>
                </a:cubicBezTo>
                <a:cubicBezTo>
                  <a:pt x="16813" y="2180"/>
                  <a:pt x="16925" y="2360"/>
                  <a:pt x="17024" y="2360"/>
                </a:cubicBezTo>
                <a:cubicBezTo>
                  <a:pt x="17276" y="2360"/>
                  <a:pt x="17609" y="1078"/>
                  <a:pt x="17414" y="862"/>
                </a:cubicBezTo>
                <a:cubicBezTo>
                  <a:pt x="17311" y="748"/>
                  <a:pt x="17310" y="598"/>
                  <a:pt x="17414" y="384"/>
                </a:cubicBezTo>
                <a:cubicBezTo>
                  <a:pt x="17497" y="212"/>
                  <a:pt x="17541" y="44"/>
                  <a:pt x="17511" y="11"/>
                </a:cubicBezTo>
                <a:cubicBezTo>
                  <a:pt x="17502" y="1"/>
                  <a:pt x="17490" y="-2"/>
                  <a:pt x="17477" y="2"/>
                </a:cubicBezTo>
                <a:close/>
                <a:moveTo>
                  <a:pt x="2201" y="421"/>
                </a:moveTo>
                <a:cubicBezTo>
                  <a:pt x="2116" y="421"/>
                  <a:pt x="2047" y="494"/>
                  <a:pt x="2047" y="583"/>
                </a:cubicBezTo>
                <a:cubicBezTo>
                  <a:pt x="2047" y="672"/>
                  <a:pt x="2075" y="745"/>
                  <a:pt x="2110" y="745"/>
                </a:cubicBezTo>
                <a:cubicBezTo>
                  <a:pt x="2146" y="745"/>
                  <a:pt x="2217" y="672"/>
                  <a:pt x="2266" y="583"/>
                </a:cubicBezTo>
                <a:cubicBezTo>
                  <a:pt x="2316" y="494"/>
                  <a:pt x="2287" y="421"/>
                  <a:pt x="2201" y="421"/>
                </a:cubicBezTo>
                <a:close/>
                <a:moveTo>
                  <a:pt x="10410" y="421"/>
                </a:moveTo>
                <a:cubicBezTo>
                  <a:pt x="7873" y="444"/>
                  <a:pt x="5481" y="2039"/>
                  <a:pt x="4328" y="4651"/>
                </a:cubicBezTo>
                <a:cubicBezTo>
                  <a:pt x="2680" y="8385"/>
                  <a:pt x="3853" y="12677"/>
                  <a:pt x="7089" y="14753"/>
                </a:cubicBezTo>
                <a:cubicBezTo>
                  <a:pt x="7741" y="15171"/>
                  <a:pt x="7821" y="15280"/>
                  <a:pt x="7821" y="15775"/>
                </a:cubicBezTo>
                <a:cubicBezTo>
                  <a:pt x="7821" y="16300"/>
                  <a:pt x="7793" y="16330"/>
                  <a:pt x="7308" y="16333"/>
                </a:cubicBezTo>
                <a:cubicBezTo>
                  <a:pt x="6286" y="16340"/>
                  <a:pt x="6219" y="16479"/>
                  <a:pt x="6164" y="18667"/>
                </a:cubicBezTo>
                <a:cubicBezTo>
                  <a:pt x="6124" y="20258"/>
                  <a:pt x="6158" y="20698"/>
                  <a:pt x="6350" y="21021"/>
                </a:cubicBezTo>
                <a:lnTo>
                  <a:pt x="6586" y="21417"/>
                </a:lnTo>
                <a:lnTo>
                  <a:pt x="10524" y="21417"/>
                </a:lnTo>
                <a:cubicBezTo>
                  <a:pt x="15132" y="21417"/>
                  <a:pt x="14765" y="21598"/>
                  <a:pt x="14765" y="19334"/>
                </a:cubicBezTo>
                <a:lnTo>
                  <a:pt x="14765" y="17874"/>
                </a:lnTo>
                <a:lnTo>
                  <a:pt x="15839" y="17072"/>
                </a:lnTo>
                <a:cubicBezTo>
                  <a:pt x="16430" y="16631"/>
                  <a:pt x="17287" y="15816"/>
                  <a:pt x="17743" y="15260"/>
                </a:cubicBezTo>
                <a:cubicBezTo>
                  <a:pt x="18522" y="14308"/>
                  <a:pt x="18611" y="14249"/>
                  <a:pt x="19242" y="14236"/>
                </a:cubicBezTo>
                <a:cubicBezTo>
                  <a:pt x="19805" y="14224"/>
                  <a:pt x="19979" y="14137"/>
                  <a:pt x="20334" y="13698"/>
                </a:cubicBezTo>
                <a:cubicBezTo>
                  <a:pt x="21600" y="12133"/>
                  <a:pt x="19945" y="9977"/>
                  <a:pt x="18319" y="11073"/>
                </a:cubicBezTo>
                <a:cubicBezTo>
                  <a:pt x="17523" y="11609"/>
                  <a:pt x="17398" y="13027"/>
                  <a:pt x="18075" y="13854"/>
                </a:cubicBezTo>
                <a:cubicBezTo>
                  <a:pt x="18317" y="14149"/>
                  <a:pt x="18279" y="14213"/>
                  <a:pt x="17093" y="15487"/>
                </a:cubicBezTo>
                <a:cubicBezTo>
                  <a:pt x="16414" y="16217"/>
                  <a:pt x="15651" y="16944"/>
                  <a:pt x="15395" y="17101"/>
                </a:cubicBezTo>
                <a:lnTo>
                  <a:pt x="14928" y="17386"/>
                </a:lnTo>
                <a:lnTo>
                  <a:pt x="14735" y="16938"/>
                </a:lnTo>
                <a:cubicBezTo>
                  <a:pt x="14577" y="16572"/>
                  <a:pt x="14424" y="16477"/>
                  <a:pt x="13886" y="16411"/>
                </a:cubicBezTo>
                <a:cubicBezTo>
                  <a:pt x="13253" y="16333"/>
                  <a:pt x="13227" y="16309"/>
                  <a:pt x="13184" y="15744"/>
                </a:cubicBezTo>
                <a:cubicBezTo>
                  <a:pt x="13142" y="15183"/>
                  <a:pt x="13175" y="15137"/>
                  <a:pt x="13988" y="14636"/>
                </a:cubicBezTo>
                <a:cubicBezTo>
                  <a:pt x="17854" y="12252"/>
                  <a:pt x="18550" y="6193"/>
                  <a:pt x="15361" y="2670"/>
                </a:cubicBezTo>
                <a:cubicBezTo>
                  <a:pt x="14443" y="1656"/>
                  <a:pt x="13448" y="1029"/>
                  <a:pt x="12177" y="663"/>
                </a:cubicBezTo>
                <a:cubicBezTo>
                  <a:pt x="11590" y="494"/>
                  <a:pt x="10996" y="416"/>
                  <a:pt x="10410" y="421"/>
                </a:cubicBezTo>
                <a:close/>
                <a:moveTo>
                  <a:pt x="18701" y="421"/>
                </a:moveTo>
                <a:cubicBezTo>
                  <a:pt x="18616" y="421"/>
                  <a:pt x="18589" y="494"/>
                  <a:pt x="18638" y="583"/>
                </a:cubicBezTo>
                <a:cubicBezTo>
                  <a:pt x="18688" y="672"/>
                  <a:pt x="18757" y="745"/>
                  <a:pt x="18792" y="745"/>
                </a:cubicBezTo>
                <a:cubicBezTo>
                  <a:pt x="18828" y="745"/>
                  <a:pt x="18857" y="672"/>
                  <a:pt x="18857" y="583"/>
                </a:cubicBezTo>
                <a:cubicBezTo>
                  <a:pt x="18857" y="494"/>
                  <a:pt x="18787" y="421"/>
                  <a:pt x="18701" y="421"/>
                </a:cubicBezTo>
                <a:close/>
                <a:moveTo>
                  <a:pt x="3593" y="497"/>
                </a:moveTo>
                <a:cubicBezTo>
                  <a:pt x="3550" y="516"/>
                  <a:pt x="3501" y="592"/>
                  <a:pt x="3424" y="714"/>
                </a:cubicBezTo>
                <a:cubicBezTo>
                  <a:pt x="3238" y="1008"/>
                  <a:pt x="3241" y="1130"/>
                  <a:pt x="3452" y="1712"/>
                </a:cubicBezTo>
                <a:cubicBezTo>
                  <a:pt x="3583" y="2076"/>
                  <a:pt x="3759" y="2348"/>
                  <a:pt x="3844" y="2317"/>
                </a:cubicBezTo>
                <a:cubicBezTo>
                  <a:pt x="4075" y="2232"/>
                  <a:pt x="4074" y="1542"/>
                  <a:pt x="3842" y="928"/>
                </a:cubicBezTo>
                <a:cubicBezTo>
                  <a:pt x="3715" y="593"/>
                  <a:pt x="3664" y="466"/>
                  <a:pt x="3593" y="497"/>
                </a:cubicBezTo>
                <a:close/>
                <a:moveTo>
                  <a:pt x="1622" y="1977"/>
                </a:moveTo>
                <a:cubicBezTo>
                  <a:pt x="1560" y="1955"/>
                  <a:pt x="1483" y="2039"/>
                  <a:pt x="1395" y="2225"/>
                </a:cubicBezTo>
                <a:cubicBezTo>
                  <a:pt x="1166" y="2708"/>
                  <a:pt x="1475" y="3491"/>
                  <a:pt x="1895" y="3491"/>
                </a:cubicBezTo>
                <a:cubicBezTo>
                  <a:pt x="2049" y="3491"/>
                  <a:pt x="2217" y="3563"/>
                  <a:pt x="2266" y="3651"/>
                </a:cubicBezTo>
                <a:cubicBezTo>
                  <a:pt x="2395" y="3882"/>
                  <a:pt x="2779" y="3853"/>
                  <a:pt x="2774" y="3612"/>
                </a:cubicBezTo>
                <a:cubicBezTo>
                  <a:pt x="2766" y="3297"/>
                  <a:pt x="2404" y="2845"/>
                  <a:pt x="2159" y="2845"/>
                </a:cubicBezTo>
                <a:cubicBezTo>
                  <a:pt x="1904" y="2845"/>
                  <a:pt x="1567" y="2458"/>
                  <a:pt x="1696" y="2315"/>
                </a:cubicBezTo>
                <a:cubicBezTo>
                  <a:pt x="1744" y="2263"/>
                  <a:pt x="1737" y="2137"/>
                  <a:pt x="1679" y="2034"/>
                </a:cubicBezTo>
                <a:cubicBezTo>
                  <a:pt x="1662" y="2003"/>
                  <a:pt x="1642" y="1984"/>
                  <a:pt x="1622" y="1977"/>
                </a:cubicBezTo>
                <a:close/>
                <a:moveTo>
                  <a:pt x="19235" y="2044"/>
                </a:moveTo>
                <a:cubicBezTo>
                  <a:pt x="19167" y="2034"/>
                  <a:pt x="19141" y="2107"/>
                  <a:pt x="19197" y="2268"/>
                </a:cubicBezTo>
                <a:cubicBezTo>
                  <a:pt x="19330" y="2650"/>
                  <a:pt x="18905" y="2894"/>
                  <a:pt x="18270" y="2800"/>
                </a:cubicBezTo>
                <a:cubicBezTo>
                  <a:pt x="17699" y="2715"/>
                  <a:pt x="17472" y="2880"/>
                  <a:pt x="17906" y="3064"/>
                </a:cubicBezTo>
                <a:cubicBezTo>
                  <a:pt x="18027" y="3116"/>
                  <a:pt x="18125" y="3305"/>
                  <a:pt x="18125" y="3485"/>
                </a:cubicBezTo>
                <a:cubicBezTo>
                  <a:pt x="18125" y="3666"/>
                  <a:pt x="18180" y="3814"/>
                  <a:pt x="18246" y="3814"/>
                </a:cubicBezTo>
                <a:cubicBezTo>
                  <a:pt x="18419" y="3814"/>
                  <a:pt x="19542" y="3181"/>
                  <a:pt x="19383" y="3173"/>
                </a:cubicBezTo>
                <a:cubicBezTo>
                  <a:pt x="19310" y="3170"/>
                  <a:pt x="19355" y="3039"/>
                  <a:pt x="19482" y="2884"/>
                </a:cubicBezTo>
                <a:cubicBezTo>
                  <a:pt x="19673" y="2650"/>
                  <a:pt x="19680" y="2554"/>
                  <a:pt x="19524" y="2319"/>
                </a:cubicBezTo>
                <a:cubicBezTo>
                  <a:pt x="19411" y="2149"/>
                  <a:pt x="19302" y="2055"/>
                  <a:pt x="19235" y="2044"/>
                </a:cubicBezTo>
                <a:close/>
                <a:moveTo>
                  <a:pt x="3069" y="2683"/>
                </a:moveTo>
                <a:cubicBezTo>
                  <a:pt x="2989" y="2683"/>
                  <a:pt x="2924" y="2756"/>
                  <a:pt x="2924" y="2845"/>
                </a:cubicBezTo>
                <a:cubicBezTo>
                  <a:pt x="2924" y="2934"/>
                  <a:pt x="2989" y="3005"/>
                  <a:pt x="3069" y="3005"/>
                </a:cubicBezTo>
                <a:cubicBezTo>
                  <a:pt x="3149" y="3005"/>
                  <a:pt x="3216" y="2934"/>
                  <a:pt x="3216" y="2845"/>
                </a:cubicBezTo>
                <a:cubicBezTo>
                  <a:pt x="3216" y="2756"/>
                  <a:pt x="3149" y="2683"/>
                  <a:pt x="3069" y="2683"/>
                </a:cubicBezTo>
                <a:close/>
                <a:moveTo>
                  <a:pt x="20912" y="3003"/>
                </a:moveTo>
                <a:cubicBezTo>
                  <a:pt x="20881" y="3000"/>
                  <a:pt x="20848" y="3012"/>
                  <a:pt x="20815" y="3048"/>
                </a:cubicBezTo>
                <a:cubicBezTo>
                  <a:pt x="20767" y="3101"/>
                  <a:pt x="20780" y="3237"/>
                  <a:pt x="20843" y="3350"/>
                </a:cubicBezTo>
                <a:cubicBezTo>
                  <a:pt x="20935" y="3514"/>
                  <a:pt x="20968" y="3516"/>
                  <a:pt x="21018" y="3352"/>
                </a:cubicBezTo>
                <a:cubicBezTo>
                  <a:pt x="21071" y="3176"/>
                  <a:pt x="21004" y="3013"/>
                  <a:pt x="20912" y="3003"/>
                </a:cubicBezTo>
                <a:close/>
                <a:moveTo>
                  <a:pt x="1170" y="4620"/>
                </a:moveTo>
                <a:cubicBezTo>
                  <a:pt x="1090" y="4620"/>
                  <a:pt x="1024" y="4693"/>
                  <a:pt x="1024" y="4782"/>
                </a:cubicBezTo>
                <a:cubicBezTo>
                  <a:pt x="1024" y="4871"/>
                  <a:pt x="1090" y="4944"/>
                  <a:pt x="1170" y="4944"/>
                </a:cubicBezTo>
                <a:cubicBezTo>
                  <a:pt x="1251" y="4944"/>
                  <a:pt x="1315" y="4871"/>
                  <a:pt x="1315" y="4782"/>
                </a:cubicBezTo>
                <a:cubicBezTo>
                  <a:pt x="1315" y="4693"/>
                  <a:pt x="1251" y="4620"/>
                  <a:pt x="1170" y="4620"/>
                </a:cubicBezTo>
                <a:close/>
                <a:moveTo>
                  <a:pt x="19816" y="4620"/>
                </a:moveTo>
                <a:cubicBezTo>
                  <a:pt x="19781" y="4620"/>
                  <a:pt x="19711" y="4693"/>
                  <a:pt x="19662" y="4782"/>
                </a:cubicBezTo>
                <a:cubicBezTo>
                  <a:pt x="19612" y="4871"/>
                  <a:pt x="19640" y="4944"/>
                  <a:pt x="19725" y="4944"/>
                </a:cubicBezTo>
                <a:cubicBezTo>
                  <a:pt x="19810" y="4944"/>
                  <a:pt x="19881" y="4871"/>
                  <a:pt x="19881" y="4782"/>
                </a:cubicBezTo>
                <a:cubicBezTo>
                  <a:pt x="19881" y="4693"/>
                  <a:pt x="19851" y="4620"/>
                  <a:pt x="19816" y="4620"/>
                </a:cubicBezTo>
                <a:close/>
                <a:moveTo>
                  <a:pt x="2865" y="4951"/>
                </a:moveTo>
                <a:cubicBezTo>
                  <a:pt x="2755" y="4916"/>
                  <a:pt x="2482" y="5044"/>
                  <a:pt x="2079" y="5347"/>
                </a:cubicBezTo>
                <a:cubicBezTo>
                  <a:pt x="1783" y="5569"/>
                  <a:pt x="1599" y="5751"/>
                  <a:pt x="1670" y="5751"/>
                </a:cubicBezTo>
                <a:cubicBezTo>
                  <a:pt x="1741" y="5751"/>
                  <a:pt x="1680" y="5898"/>
                  <a:pt x="1534" y="6075"/>
                </a:cubicBezTo>
                <a:cubicBezTo>
                  <a:pt x="1389" y="6253"/>
                  <a:pt x="1316" y="6398"/>
                  <a:pt x="1373" y="6398"/>
                </a:cubicBezTo>
                <a:cubicBezTo>
                  <a:pt x="1615" y="6398"/>
                  <a:pt x="2432" y="5850"/>
                  <a:pt x="2664" y="5531"/>
                </a:cubicBezTo>
                <a:cubicBezTo>
                  <a:pt x="2919" y="5182"/>
                  <a:pt x="2974" y="4985"/>
                  <a:pt x="2865" y="4951"/>
                </a:cubicBezTo>
                <a:close/>
                <a:moveTo>
                  <a:pt x="18153" y="4981"/>
                </a:moveTo>
                <a:cubicBezTo>
                  <a:pt x="18110" y="4985"/>
                  <a:pt x="18069" y="4995"/>
                  <a:pt x="18029" y="5012"/>
                </a:cubicBezTo>
                <a:cubicBezTo>
                  <a:pt x="17667" y="5166"/>
                  <a:pt x="18269" y="5916"/>
                  <a:pt x="19017" y="6244"/>
                </a:cubicBezTo>
                <a:cubicBezTo>
                  <a:pt x="19371" y="6398"/>
                  <a:pt x="19683" y="6532"/>
                  <a:pt x="19710" y="6541"/>
                </a:cubicBezTo>
                <a:cubicBezTo>
                  <a:pt x="19737" y="6550"/>
                  <a:pt x="19550" y="6268"/>
                  <a:pt x="19294" y="5911"/>
                </a:cubicBezTo>
                <a:cubicBezTo>
                  <a:pt x="18831" y="5265"/>
                  <a:pt x="18454" y="4957"/>
                  <a:pt x="18153" y="4981"/>
                </a:cubicBezTo>
                <a:close/>
                <a:moveTo>
                  <a:pt x="147" y="5591"/>
                </a:moveTo>
                <a:cubicBezTo>
                  <a:pt x="66" y="5591"/>
                  <a:pt x="0" y="5662"/>
                  <a:pt x="0" y="5751"/>
                </a:cubicBezTo>
                <a:cubicBezTo>
                  <a:pt x="0" y="5840"/>
                  <a:pt x="66" y="5913"/>
                  <a:pt x="147" y="5913"/>
                </a:cubicBezTo>
                <a:cubicBezTo>
                  <a:pt x="227" y="5913"/>
                  <a:pt x="292" y="5840"/>
                  <a:pt x="292" y="5751"/>
                </a:cubicBezTo>
                <a:cubicBezTo>
                  <a:pt x="292" y="5662"/>
                  <a:pt x="227" y="5591"/>
                  <a:pt x="147" y="5591"/>
                </a:cubicBezTo>
                <a:close/>
                <a:moveTo>
                  <a:pt x="20749" y="5591"/>
                </a:moveTo>
                <a:cubicBezTo>
                  <a:pt x="20673" y="5591"/>
                  <a:pt x="20611" y="5662"/>
                  <a:pt x="20611" y="5751"/>
                </a:cubicBezTo>
                <a:cubicBezTo>
                  <a:pt x="20611" y="5840"/>
                  <a:pt x="20714" y="5913"/>
                  <a:pt x="20840" y="5913"/>
                </a:cubicBezTo>
                <a:cubicBezTo>
                  <a:pt x="20965" y="5913"/>
                  <a:pt x="21027" y="5840"/>
                  <a:pt x="20977" y="5751"/>
                </a:cubicBezTo>
                <a:cubicBezTo>
                  <a:pt x="20927" y="5662"/>
                  <a:pt x="20824" y="5591"/>
                  <a:pt x="20749" y="5591"/>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Application security"/>
          <p:cNvSpPr txBox="1">
            <a:spLocks noGrp="1"/>
          </p:cNvSpPr>
          <p:nvPr>
            <p:ph type="title"/>
          </p:nvPr>
        </p:nvSpPr>
        <p:spPr>
          <a:prstGeom prst="rect">
            <a:avLst/>
          </a:prstGeom>
        </p:spPr>
        <p:txBody>
          <a:bodyPr/>
          <a:lstStyle/>
          <a:p>
            <a:r>
              <a:t>Application security</a:t>
            </a:r>
          </a:p>
        </p:txBody>
      </p:sp>
      <p:sp>
        <p:nvSpPr>
          <p:cNvPr id="293" name="Not easy. We rely on the skills of the developers…"/>
          <p:cNvSpPr txBox="1">
            <a:spLocks noGrp="1"/>
          </p:cNvSpPr>
          <p:nvPr>
            <p:ph type="body" idx="1"/>
          </p:nvPr>
        </p:nvSpPr>
        <p:spPr>
          <a:prstGeom prst="rect">
            <a:avLst/>
          </a:prstGeom>
        </p:spPr>
        <p:txBody>
          <a:bodyPr/>
          <a:lstStyle/>
          <a:p>
            <a:r>
              <a:t>Not easy. We rely on the skills of the developers</a:t>
            </a:r>
          </a:p>
          <a:p>
            <a:r>
              <a:t>Commercial applications</a:t>
            </a:r>
          </a:p>
          <a:p>
            <a:r>
              <a:t>All the various R modules</a:t>
            </a:r>
          </a:p>
          <a:p>
            <a:r>
              <a:t>Best alternative is to religiously patch on schedule</a:t>
            </a:r>
          </a:p>
          <a:p>
            <a:r>
              <a:t>No email, no user-installed software, very limited web access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The cyclone.jpg" descr="The cyclone.jpg"/>
          <p:cNvPicPr>
            <a:picLocks noChangeAspect="1"/>
          </p:cNvPicPr>
          <p:nvPr/>
        </p:nvPicPr>
        <p:blipFill>
          <a:blip r:embed="rId3">
            <a:extLst/>
          </a:blip>
          <a:srcRect l="1584" b="1"/>
          <a:stretch>
            <a:fillRect/>
          </a:stretch>
        </p:blipFill>
        <p:spPr>
          <a:xfrm>
            <a:off x="403744" y="252147"/>
            <a:ext cx="8415239" cy="11001773"/>
          </a:xfrm>
          <a:custGeom>
            <a:avLst/>
            <a:gdLst/>
            <a:ahLst/>
            <a:cxnLst>
              <a:cxn ang="0">
                <a:pos x="wd2" y="hd2"/>
              </a:cxn>
              <a:cxn ang="5400000">
                <a:pos x="wd2" y="hd2"/>
              </a:cxn>
              <a:cxn ang="10800000">
                <a:pos x="wd2" y="hd2"/>
              </a:cxn>
              <a:cxn ang="16200000">
                <a:pos x="wd2" y="hd2"/>
              </a:cxn>
            </a:cxnLst>
            <a:rect l="0" t="0" r="r" b="b"/>
            <a:pathLst>
              <a:path w="21600" h="21600" extrusionOk="0">
                <a:moveTo>
                  <a:pt x="21107" y="0"/>
                </a:moveTo>
                <a:lnTo>
                  <a:pt x="21201" y="77"/>
                </a:lnTo>
                <a:cubicBezTo>
                  <a:pt x="21213" y="87"/>
                  <a:pt x="21213" y="92"/>
                  <a:pt x="21222" y="101"/>
                </a:cubicBezTo>
                <a:cubicBezTo>
                  <a:pt x="21223" y="87"/>
                  <a:pt x="21228" y="73"/>
                  <a:pt x="21239" y="63"/>
                </a:cubicBezTo>
                <a:lnTo>
                  <a:pt x="21168" y="0"/>
                </a:lnTo>
                <a:lnTo>
                  <a:pt x="21107" y="0"/>
                </a:lnTo>
                <a:close/>
                <a:moveTo>
                  <a:pt x="21313" y="126"/>
                </a:moveTo>
                <a:cubicBezTo>
                  <a:pt x="21310" y="130"/>
                  <a:pt x="21309" y="135"/>
                  <a:pt x="21305" y="139"/>
                </a:cubicBezTo>
                <a:cubicBezTo>
                  <a:pt x="21290" y="150"/>
                  <a:pt x="21277" y="154"/>
                  <a:pt x="21265" y="154"/>
                </a:cubicBezTo>
                <a:cubicBezTo>
                  <a:pt x="21267" y="168"/>
                  <a:pt x="21260" y="180"/>
                  <a:pt x="21243" y="193"/>
                </a:cubicBezTo>
                <a:cubicBezTo>
                  <a:pt x="21203" y="224"/>
                  <a:pt x="21221" y="233"/>
                  <a:pt x="21320" y="234"/>
                </a:cubicBezTo>
                <a:cubicBezTo>
                  <a:pt x="21321" y="234"/>
                  <a:pt x="21322" y="235"/>
                  <a:pt x="21324" y="235"/>
                </a:cubicBezTo>
                <a:cubicBezTo>
                  <a:pt x="21331" y="224"/>
                  <a:pt x="21341" y="212"/>
                  <a:pt x="21356" y="203"/>
                </a:cubicBezTo>
                <a:cubicBezTo>
                  <a:pt x="21374" y="191"/>
                  <a:pt x="21388" y="188"/>
                  <a:pt x="21402" y="187"/>
                </a:cubicBezTo>
                <a:cubicBezTo>
                  <a:pt x="21375" y="171"/>
                  <a:pt x="21345" y="153"/>
                  <a:pt x="21313" y="126"/>
                </a:cubicBezTo>
                <a:close/>
                <a:moveTo>
                  <a:pt x="21470" y="219"/>
                </a:moveTo>
                <a:cubicBezTo>
                  <a:pt x="21483" y="234"/>
                  <a:pt x="21487" y="247"/>
                  <a:pt x="21487" y="259"/>
                </a:cubicBezTo>
                <a:cubicBezTo>
                  <a:pt x="21495" y="261"/>
                  <a:pt x="21507" y="263"/>
                  <a:pt x="21512" y="266"/>
                </a:cubicBezTo>
                <a:cubicBezTo>
                  <a:pt x="21530" y="274"/>
                  <a:pt x="21535" y="275"/>
                  <a:pt x="21549" y="281"/>
                </a:cubicBezTo>
                <a:cubicBezTo>
                  <a:pt x="21541" y="238"/>
                  <a:pt x="21531" y="219"/>
                  <a:pt x="21520" y="221"/>
                </a:cubicBezTo>
                <a:cubicBezTo>
                  <a:pt x="21504" y="224"/>
                  <a:pt x="21488" y="223"/>
                  <a:pt x="21470" y="219"/>
                </a:cubicBezTo>
                <a:close/>
                <a:moveTo>
                  <a:pt x="13834" y="353"/>
                </a:moveTo>
                <a:cubicBezTo>
                  <a:pt x="13771" y="352"/>
                  <a:pt x="13725" y="357"/>
                  <a:pt x="13712" y="364"/>
                </a:cubicBezTo>
                <a:cubicBezTo>
                  <a:pt x="13668" y="391"/>
                  <a:pt x="13505" y="409"/>
                  <a:pt x="12821" y="464"/>
                </a:cubicBezTo>
                <a:cubicBezTo>
                  <a:pt x="12301" y="505"/>
                  <a:pt x="11888" y="558"/>
                  <a:pt x="11560" y="629"/>
                </a:cubicBezTo>
                <a:cubicBezTo>
                  <a:pt x="10611" y="832"/>
                  <a:pt x="10363" y="835"/>
                  <a:pt x="10646" y="637"/>
                </a:cubicBezTo>
                <a:cubicBezTo>
                  <a:pt x="10837" y="504"/>
                  <a:pt x="10802" y="410"/>
                  <a:pt x="10548" y="382"/>
                </a:cubicBezTo>
                <a:cubicBezTo>
                  <a:pt x="10345" y="359"/>
                  <a:pt x="9368" y="384"/>
                  <a:pt x="9305" y="414"/>
                </a:cubicBezTo>
                <a:cubicBezTo>
                  <a:pt x="9266" y="432"/>
                  <a:pt x="8714" y="515"/>
                  <a:pt x="8388" y="552"/>
                </a:cubicBezTo>
                <a:cubicBezTo>
                  <a:pt x="8245" y="569"/>
                  <a:pt x="7873" y="668"/>
                  <a:pt x="7510" y="787"/>
                </a:cubicBezTo>
                <a:cubicBezTo>
                  <a:pt x="7421" y="816"/>
                  <a:pt x="7316" y="829"/>
                  <a:pt x="7275" y="817"/>
                </a:cubicBezTo>
                <a:cubicBezTo>
                  <a:pt x="7228" y="803"/>
                  <a:pt x="7181" y="820"/>
                  <a:pt x="7141" y="863"/>
                </a:cubicBezTo>
                <a:cubicBezTo>
                  <a:pt x="7107" y="900"/>
                  <a:pt x="7036" y="930"/>
                  <a:pt x="6983" y="930"/>
                </a:cubicBezTo>
                <a:cubicBezTo>
                  <a:pt x="6930" y="930"/>
                  <a:pt x="6847" y="951"/>
                  <a:pt x="6800" y="976"/>
                </a:cubicBezTo>
                <a:cubicBezTo>
                  <a:pt x="6753" y="1001"/>
                  <a:pt x="6666" y="1033"/>
                  <a:pt x="6606" y="1046"/>
                </a:cubicBezTo>
                <a:cubicBezTo>
                  <a:pt x="6479" y="1076"/>
                  <a:pt x="5962" y="1251"/>
                  <a:pt x="5868" y="1297"/>
                </a:cubicBezTo>
                <a:cubicBezTo>
                  <a:pt x="5832" y="1314"/>
                  <a:pt x="5646" y="1388"/>
                  <a:pt x="5455" y="1463"/>
                </a:cubicBezTo>
                <a:cubicBezTo>
                  <a:pt x="5264" y="1537"/>
                  <a:pt x="5076" y="1628"/>
                  <a:pt x="5038" y="1666"/>
                </a:cubicBezTo>
                <a:cubicBezTo>
                  <a:pt x="4971" y="1733"/>
                  <a:pt x="4969" y="1732"/>
                  <a:pt x="4828" y="1606"/>
                </a:cubicBezTo>
                <a:cubicBezTo>
                  <a:pt x="4749" y="1536"/>
                  <a:pt x="4628" y="1429"/>
                  <a:pt x="4559" y="1367"/>
                </a:cubicBezTo>
                <a:cubicBezTo>
                  <a:pt x="4490" y="1306"/>
                  <a:pt x="4432" y="1243"/>
                  <a:pt x="4432" y="1226"/>
                </a:cubicBezTo>
                <a:cubicBezTo>
                  <a:pt x="4432" y="1210"/>
                  <a:pt x="4402" y="1196"/>
                  <a:pt x="4366" y="1196"/>
                </a:cubicBezTo>
                <a:cubicBezTo>
                  <a:pt x="4287" y="1196"/>
                  <a:pt x="4058" y="930"/>
                  <a:pt x="4019" y="792"/>
                </a:cubicBezTo>
                <a:cubicBezTo>
                  <a:pt x="3986" y="680"/>
                  <a:pt x="3847" y="671"/>
                  <a:pt x="3847" y="782"/>
                </a:cubicBezTo>
                <a:cubicBezTo>
                  <a:pt x="3846" y="825"/>
                  <a:pt x="3817" y="847"/>
                  <a:pt x="3760" y="847"/>
                </a:cubicBezTo>
                <a:cubicBezTo>
                  <a:pt x="3659" y="847"/>
                  <a:pt x="3621" y="946"/>
                  <a:pt x="3695" y="1014"/>
                </a:cubicBezTo>
                <a:cubicBezTo>
                  <a:pt x="3761" y="1075"/>
                  <a:pt x="3706" y="1140"/>
                  <a:pt x="3605" y="1120"/>
                </a:cubicBezTo>
                <a:cubicBezTo>
                  <a:pt x="3562" y="1111"/>
                  <a:pt x="3488" y="1124"/>
                  <a:pt x="3442" y="1149"/>
                </a:cubicBezTo>
                <a:cubicBezTo>
                  <a:pt x="3396" y="1173"/>
                  <a:pt x="3242" y="1227"/>
                  <a:pt x="3102" y="1266"/>
                </a:cubicBezTo>
                <a:cubicBezTo>
                  <a:pt x="2961" y="1306"/>
                  <a:pt x="2816" y="1358"/>
                  <a:pt x="2778" y="1383"/>
                </a:cubicBezTo>
                <a:cubicBezTo>
                  <a:pt x="2740" y="1408"/>
                  <a:pt x="2698" y="1429"/>
                  <a:pt x="2684" y="1429"/>
                </a:cubicBezTo>
                <a:cubicBezTo>
                  <a:pt x="2670" y="1429"/>
                  <a:pt x="2506" y="1483"/>
                  <a:pt x="2319" y="1548"/>
                </a:cubicBezTo>
                <a:cubicBezTo>
                  <a:pt x="2131" y="1614"/>
                  <a:pt x="1918" y="1688"/>
                  <a:pt x="1845" y="1713"/>
                </a:cubicBezTo>
                <a:cubicBezTo>
                  <a:pt x="1772" y="1738"/>
                  <a:pt x="1586" y="1801"/>
                  <a:pt x="1432" y="1854"/>
                </a:cubicBezTo>
                <a:cubicBezTo>
                  <a:pt x="1278" y="1906"/>
                  <a:pt x="1102" y="1959"/>
                  <a:pt x="1040" y="1971"/>
                </a:cubicBezTo>
                <a:cubicBezTo>
                  <a:pt x="929" y="1992"/>
                  <a:pt x="928" y="1995"/>
                  <a:pt x="878" y="2500"/>
                </a:cubicBezTo>
                <a:cubicBezTo>
                  <a:pt x="851" y="2779"/>
                  <a:pt x="817" y="3133"/>
                  <a:pt x="804" y="3286"/>
                </a:cubicBezTo>
                <a:lnTo>
                  <a:pt x="779" y="3565"/>
                </a:lnTo>
                <a:lnTo>
                  <a:pt x="915" y="3544"/>
                </a:lnTo>
                <a:cubicBezTo>
                  <a:pt x="1041" y="3524"/>
                  <a:pt x="1053" y="3532"/>
                  <a:pt x="1136" y="3675"/>
                </a:cubicBezTo>
                <a:lnTo>
                  <a:pt x="1224" y="3826"/>
                </a:lnTo>
                <a:lnTo>
                  <a:pt x="966" y="4065"/>
                </a:lnTo>
                <a:cubicBezTo>
                  <a:pt x="707" y="4304"/>
                  <a:pt x="261" y="4808"/>
                  <a:pt x="261" y="4859"/>
                </a:cubicBezTo>
                <a:cubicBezTo>
                  <a:pt x="261" y="4874"/>
                  <a:pt x="210" y="4948"/>
                  <a:pt x="148" y="5024"/>
                </a:cubicBezTo>
                <a:cubicBezTo>
                  <a:pt x="43" y="5151"/>
                  <a:pt x="38" y="5169"/>
                  <a:pt x="96" y="5248"/>
                </a:cubicBezTo>
                <a:cubicBezTo>
                  <a:pt x="136" y="5304"/>
                  <a:pt x="148" y="5369"/>
                  <a:pt x="128" y="5433"/>
                </a:cubicBezTo>
                <a:cubicBezTo>
                  <a:pt x="80" y="5590"/>
                  <a:pt x="87" y="5822"/>
                  <a:pt x="144" y="5948"/>
                </a:cubicBezTo>
                <a:cubicBezTo>
                  <a:pt x="247" y="6177"/>
                  <a:pt x="631" y="6277"/>
                  <a:pt x="977" y="6167"/>
                </a:cubicBezTo>
                <a:cubicBezTo>
                  <a:pt x="1107" y="6125"/>
                  <a:pt x="1132" y="6126"/>
                  <a:pt x="1180" y="6170"/>
                </a:cubicBezTo>
                <a:cubicBezTo>
                  <a:pt x="1222" y="6209"/>
                  <a:pt x="1222" y="6234"/>
                  <a:pt x="1182" y="6283"/>
                </a:cubicBezTo>
                <a:cubicBezTo>
                  <a:pt x="990" y="6520"/>
                  <a:pt x="782" y="6874"/>
                  <a:pt x="689" y="7125"/>
                </a:cubicBezTo>
                <a:cubicBezTo>
                  <a:pt x="604" y="7354"/>
                  <a:pt x="556" y="7768"/>
                  <a:pt x="611" y="7794"/>
                </a:cubicBezTo>
                <a:cubicBezTo>
                  <a:pt x="627" y="7802"/>
                  <a:pt x="652" y="7863"/>
                  <a:pt x="666" y="7931"/>
                </a:cubicBezTo>
                <a:cubicBezTo>
                  <a:pt x="691" y="8049"/>
                  <a:pt x="961" y="8309"/>
                  <a:pt x="1059" y="8309"/>
                </a:cubicBezTo>
                <a:cubicBezTo>
                  <a:pt x="1083" y="8309"/>
                  <a:pt x="1138" y="8334"/>
                  <a:pt x="1185" y="8366"/>
                </a:cubicBezTo>
                <a:cubicBezTo>
                  <a:pt x="1255" y="8415"/>
                  <a:pt x="1356" y="8425"/>
                  <a:pt x="1777" y="8425"/>
                </a:cubicBezTo>
                <a:lnTo>
                  <a:pt x="2282" y="8425"/>
                </a:lnTo>
                <a:lnTo>
                  <a:pt x="2286" y="8607"/>
                </a:lnTo>
                <a:cubicBezTo>
                  <a:pt x="2288" y="8707"/>
                  <a:pt x="2306" y="8818"/>
                  <a:pt x="2326" y="8853"/>
                </a:cubicBezTo>
                <a:cubicBezTo>
                  <a:pt x="2363" y="8918"/>
                  <a:pt x="2289" y="8985"/>
                  <a:pt x="2041" y="9110"/>
                </a:cubicBezTo>
                <a:cubicBezTo>
                  <a:pt x="1943" y="9160"/>
                  <a:pt x="1938" y="9172"/>
                  <a:pt x="1985" y="9270"/>
                </a:cubicBezTo>
                <a:cubicBezTo>
                  <a:pt x="2029" y="9359"/>
                  <a:pt x="2023" y="9412"/>
                  <a:pt x="1949" y="9598"/>
                </a:cubicBezTo>
                <a:cubicBezTo>
                  <a:pt x="1900" y="9720"/>
                  <a:pt x="1816" y="9857"/>
                  <a:pt x="1763" y="9903"/>
                </a:cubicBezTo>
                <a:cubicBezTo>
                  <a:pt x="1710" y="9948"/>
                  <a:pt x="1633" y="10028"/>
                  <a:pt x="1592" y="10079"/>
                </a:cubicBezTo>
                <a:cubicBezTo>
                  <a:pt x="1551" y="10130"/>
                  <a:pt x="1499" y="10162"/>
                  <a:pt x="1476" y="10151"/>
                </a:cubicBezTo>
                <a:cubicBezTo>
                  <a:pt x="1453" y="10141"/>
                  <a:pt x="1439" y="10166"/>
                  <a:pt x="1443" y="10208"/>
                </a:cubicBezTo>
                <a:cubicBezTo>
                  <a:pt x="1448" y="10250"/>
                  <a:pt x="1400" y="10360"/>
                  <a:pt x="1338" y="10451"/>
                </a:cubicBezTo>
                <a:cubicBezTo>
                  <a:pt x="1081" y="10825"/>
                  <a:pt x="989" y="11260"/>
                  <a:pt x="1106" y="11538"/>
                </a:cubicBezTo>
                <a:cubicBezTo>
                  <a:pt x="1184" y="11722"/>
                  <a:pt x="1321" y="11863"/>
                  <a:pt x="1421" y="11863"/>
                </a:cubicBezTo>
                <a:cubicBezTo>
                  <a:pt x="1453" y="11863"/>
                  <a:pt x="1522" y="11881"/>
                  <a:pt x="1576" y="11902"/>
                </a:cubicBezTo>
                <a:cubicBezTo>
                  <a:pt x="1629" y="11923"/>
                  <a:pt x="1703" y="11951"/>
                  <a:pt x="1739" y="11964"/>
                </a:cubicBezTo>
                <a:cubicBezTo>
                  <a:pt x="1782" y="11979"/>
                  <a:pt x="1806" y="12042"/>
                  <a:pt x="1810" y="12150"/>
                </a:cubicBezTo>
                <a:cubicBezTo>
                  <a:pt x="1822" y="12439"/>
                  <a:pt x="1873" y="12591"/>
                  <a:pt x="1964" y="12614"/>
                </a:cubicBezTo>
                <a:cubicBezTo>
                  <a:pt x="2010" y="12625"/>
                  <a:pt x="2070" y="12669"/>
                  <a:pt x="2095" y="12713"/>
                </a:cubicBezTo>
                <a:cubicBezTo>
                  <a:pt x="2124" y="12760"/>
                  <a:pt x="2186" y="12794"/>
                  <a:pt x="2255" y="12801"/>
                </a:cubicBezTo>
                <a:cubicBezTo>
                  <a:pt x="2365" y="12810"/>
                  <a:pt x="2368" y="12818"/>
                  <a:pt x="2368" y="13021"/>
                </a:cubicBezTo>
                <a:cubicBezTo>
                  <a:pt x="2368" y="13252"/>
                  <a:pt x="2309" y="13312"/>
                  <a:pt x="2119" y="13275"/>
                </a:cubicBezTo>
                <a:cubicBezTo>
                  <a:pt x="2051" y="13262"/>
                  <a:pt x="1956" y="13289"/>
                  <a:pt x="1816" y="13359"/>
                </a:cubicBezTo>
                <a:cubicBezTo>
                  <a:pt x="1704" y="13416"/>
                  <a:pt x="1573" y="13465"/>
                  <a:pt x="1524" y="13468"/>
                </a:cubicBezTo>
                <a:cubicBezTo>
                  <a:pt x="1431" y="13473"/>
                  <a:pt x="1403" y="13539"/>
                  <a:pt x="1478" y="13575"/>
                </a:cubicBezTo>
                <a:cubicBezTo>
                  <a:pt x="1554" y="13611"/>
                  <a:pt x="1524" y="13655"/>
                  <a:pt x="1390" y="13708"/>
                </a:cubicBezTo>
                <a:cubicBezTo>
                  <a:pt x="1319" y="13736"/>
                  <a:pt x="1256" y="13758"/>
                  <a:pt x="1250" y="13757"/>
                </a:cubicBezTo>
                <a:cubicBezTo>
                  <a:pt x="1244" y="13755"/>
                  <a:pt x="1190" y="13768"/>
                  <a:pt x="1131" y="13785"/>
                </a:cubicBezTo>
                <a:cubicBezTo>
                  <a:pt x="1029" y="13813"/>
                  <a:pt x="1034" y="13817"/>
                  <a:pt x="1211" y="13840"/>
                </a:cubicBezTo>
                <a:cubicBezTo>
                  <a:pt x="1341" y="13857"/>
                  <a:pt x="1408" y="13884"/>
                  <a:pt x="1422" y="13925"/>
                </a:cubicBezTo>
                <a:cubicBezTo>
                  <a:pt x="1433" y="13958"/>
                  <a:pt x="1468" y="13978"/>
                  <a:pt x="1499" y="13969"/>
                </a:cubicBezTo>
                <a:cubicBezTo>
                  <a:pt x="1569" y="13948"/>
                  <a:pt x="1627" y="14011"/>
                  <a:pt x="1565" y="14040"/>
                </a:cubicBezTo>
                <a:cubicBezTo>
                  <a:pt x="1540" y="14052"/>
                  <a:pt x="1531" y="14076"/>
                  <a:pt x="1545" y="14093"/>
                </a:cubicBezTo>
                <a:cubicBezTo>
                  <a:pt x="1559" y="14110"/>
                  <a:pt x="1501" y="14210"/>
                  <a:pt x="1417" y="14316"/>
                </a:cubicBezTo>
                <a:cubicBezTo>
                  <a:pt x="1333" y="14422"/>
                  <a:pt x="1224" y="14581"/>
                  <a:pt x="1175" y="14670"/>
                </a:cubicBezTo>
                <a:lnTo>
                  <a:pt x="1085" y="14831"/>
                </a:lnTo>
                <a:lnTo>
                  <a:pt x="982" y="14757"/>
                </a:lnTo>
                <a:cubicBezTo>
                  <a:pt x="905" y="14702"/>
                  <a:pt x="881" y="14652"/>
                  <a:pt x="888" y="14561"/>
                </a:cubicBezTo>
                <a:cubicBezTo>
                  <a:pt x="894" y="14494"/>
                  <a:pt x="874" y="14417"/>
                  <a:pt x="844" y="14389"/>
                </a:cubicBezTo>
                <a:cubicBezTo>
                  <a:pt x="815" y="14362"/>
                  <a:pt x="781" y="14310"/>
                  <a:pt x="767" y="14273"/>
                </a:cubicBezTo>
                <a:cubicBezTo>
                  <a:pt x="754" y="14237"/>
                  <a:pt x="753" y="14251"/>
                  <a:pt x="767" y="14306"/>
                </a:cubicBezTo>
                <a:cubicBezTo>
                  <a:pt x="781" y="14361"/>
                  <a:pt x="797" y="14463"/>
                  <a:pt x="803" y="14533"/>
                </a:cubicBezTo>
                <a:cubicBezTo>
                  <a:pt x="809" y="14602"/>
                  <a:pt x="836" y="14676"/>
                  <a:pt x="863" y="14697"/>
                </a:cubicBezTo>
                <a:cubicBezTo>
                  <a:pt x="890" y="14718"/>
                  <a:pt x="913" y="14749"/>
                  <a:pt x="913" y="14766"/>
                </a:cubicBezTo>
                <a:cubicBezTo>
                  <a:pt x="913" y="14784"/>
                  <a:pt x="945" y="14815"/>
                  <a:pt x="985" y="14837"/>
                </a:cubicBezTo>
                <a:cubicBezTo>
                  <a:pt x="1052" y="14875"/>
                  <a:pt x="1051" y="14889"/>
                  <a:pt x="971" y="15024"/>
                </a:cubicBezTo>
                <a:cubicBezTo>
                  <a:pt x="837" y="15251"/>
                  <a:pt x="779" y="15379"/>
                  <a:pt x="663" y="15702"/>
                </a:cubicBezTo>
                <a:cubicBezTo>
                  <a:pt x="411" y="16404"/>
                  <a:pt x="599" y="17250"/>
                  <a:pt x="1158" y="17930"/>
                </a:cubicBezTo>
                <a:cubicBezTo>
                  <a:pt x="1302" y="18105"/>
                  <a:pt x="1382" y="18168"/>
                  <a:pt x="1536" y="18227"/>
                </a:cubicBezTo>
                <a:cubicBezTo>
                  <a:pt x="1591" y="18248"/>
                  <a:pt x="1632" y="18298"/>
                  <a:pt x="1637" y="18350"/>
                </a:cubicBezTo>
                <a:cubicBezTo>
                  <a:pt x="1642" y="18398"/>
                  <a:pt x="1677" y="18485"/>
                  <a:pt x="1715" y="18542"/>
                </a:cubicBezTo>
                <a:cubicBezTo>
                  <a:pt x="1800" y="18666"/>
                  <a:pt x="1773" y="18708"/>
                  <a:pt x="1611" y="18708"/>
                </a:cubicBezTo>
                <a:cubicBezTo>
                  <a:pt x="1543" y="18708"/>
                  <a:pt x="1464" y="18731"/>
                  <a:pt x="1434" y="18758"/>
                </a:cubicBezTo>
                <a:cubicBezTo>
                  <a:pt x="1340" y="18845"/>
                  <a:pt x="1002" y="18790"/>
                  <a:pt x="1071" y="18699"/>
                </a:cubicBezTo>
                <a:cubicBezTo>
                  <a:pt x="1087" y="18677"/>
                  <a:pt x="1085" y="18671"/>
                  <a:pt x="1066" y="18684"/>
                </a:cubicBezTo>
                <a:cubicBezTo>
                  <a:pt x="1046" y="18698"/>
                  <a:pt x="1006" y="18694"/>
                  <a:pt x="977" y="18676"/>
                </a:cubicBezTo>
                <a:cubicBezTo>
                  <a:pt x="938" y="18651"/>
                  <a:pt x="925" y="18661"/>
                  <a:pt x="929" y="18715"/>
                </a:cubicBezTo>
                <a:cubicBezTo>
                  <a:pt x="935" y="18799"/>
                  <a:pt x="832" y="18826"/>
                  <a:pt x="347" y="18868"/>
                </a:cubicBezTo>
                <a:cubicBezTo>
                  <a:pt x="84" y="18891"/>
                  <a:pt x="65" y="18898"/>
                  <a:pt x="65" y="18976"/>
                </a:cubicBezTo>
                <a:cubicBezTo>
                  <a:pt x="65" y="19039"/>
                  <a:pt x="85" y="19056"/>
                  <a:pt x="149" y="19047"/>
                </a:cubicBezTo>
                <a:cubicBezTo>
                  <a:pt x="336" y="19023"/>
                  <a:pt x="521" y="19077"/>
                  <a:pt x="588" y="19176"/>
                </a:cubicBezTo>
                <a:cubicBezTo>
                  <a:pt x="654" y="19273"/>
                  <a:pt x="653" y="19274"/>
                  <a:pt x="512" y="19322"/>
                </a:cubicBezTo>
                <a:cubicBezTo>
                  <a:pt x="434" y="19348"/>
                  <a:pt x="316" y="19378"/>
                  <a:pt x="251" y="19389"/>
                </a:cubicBezTo>
                <a:cubicBezTo>
                  <a:pt x="131" y="19408"/>
                  <a:pt x="82" y="19513"/>
                  <a:pt x="172" y="19556"/>
                </a:cubicBezTo>
                <a:cubicBezTo>
                  <a:pt x="195" y="19567"/>
                  <a:pt x="203" y="19596"/>
                  <a:pt x="190" y="19621"/>
                </a:cubicBezTo>
                <a:cubicBezTo>
                  <a:pt x="162" y="19678"/>
                  <a:pt x="583" y="19701"/>
                  <a:pt x="993" y="19665"/>
                </a:cubicBezTo>
                <a:cubicBezTo>
                  <a:pt x="1165" y="19650"/>
                  <a:pt x="1302" y="19654"/>
                  <a:pt x="1355" y="19675"/>
                </a:cubicBezTo>
                <a:cubicBezTo>
                  <a:pt x="1415" y="19700"/>
                  <a:pt x="1457" y="19699"/>
                  <a:pt x="1498" y="19673"/>
                </a:cubicBezTo>
                <a:cubicBezTo>
                  <a:pt x="1532" y="19652"/>
                  <a:pt x="1568" y="19649"/>
                  <a:pt x="1582" y="19667"/>
                </a:cubicBezTo>
                <a:cubicBezTo>
                  <a:pt x="1610" y="19701"/>
                  <a:pt x="2561" y="19700"/>
                  <a:pt x="2631" y="19666"/>
                </a:cubicBezTo>
                <a:cubicBezTo>
                  <a:pt x="2656" y="19654"/>
                  <a:pt x="2765" y="19659"/>
                  <a:pt x="2871" y="19677"/>
                </a:cubicBezTo>
                <a:cubicBezTo>
                  <a:pt x="2976" y="19695"/>
                  <a:pt x="3101" y="19702"/>
                  <a:pt x="3148" y="19693"/>
                </a:cubicBezTo>
                <a:cubicBezTo>
                  <a:pt x="3195" y="19683"/>
                  <a:pt x="3261" y="19693"/>
                  <a:pt x="3294" y="19714"/>
                </a:cubicBezTo>
                <a:cubicBezTo>
                  <a:pt x="3328" y="19736"/>
                  <a:pt x="3395" y="19758"/>
                  <a:pt x="3443" y="19763"/>
                </a:cubicBezTo>
                <a:cubicBezTo>
                  <a:pt x="3491" y="19769"/>
                  <a:pt x="3584" y="19803"/>
                  <a:pt x="3650" y="19838"/>
                </a:cubicBezTo>
                <a:cubicBezTo>
                  <a:pt x="3716" y="19874"/>
                  <a:pt x="3864" y="19920"/>
                  <a:pt x="3981" y="19940"/>
                </a:cubicBezTo>
                <a:cubicBezTo>
                  <a:pt x="4415" y="20017"/>
                  <a:pt x="4570" y="20056"/>
                  <a:pt x="4568" y="20088"/>
                </a:cubicBezTo>
                <a:cubicBezTo>
                  <a:pt x="4566" y="20107"/>
                  <a:pt x="4491" y="20126"/>
                  <a:pt x="4401" y="20132"/>
                </a:cubicBezTo>
                <a:cubicBezTo>
                  <a:pt x="4311" y="20138"/>
                  <a:pt x="4218" y="20159"/>
                  <a:pt x="4194" y="20178"/>
                </a:cubicBezTo>
                <a:cubicBezTo>
                  <a:pt x="4164" y="20202"/>
                  <a:pt x="4171" y="20208"/>
                  <a:pt x="4215" y="20197"/>
                </a:cubicBezTo>
                <a:cubicBezTo>
                  <a:pt x="4251" y="20188"/>
                  <a:pt x="4334" y="20201"/>
                  <a:pt x="4399" y="20226"/>
                </a:cubicBezTo>
                <a:cubicBezTo>
                  <a:pt x="4463" y="20250"/>
                  <a:pt x="4526" y="20258"/>
                  <a:pt x="4539" y="20242"/>
                </a:cubicBezTo>
                <a:cubicBezTo>
                  <a:pt x="4566" y="20209"/>
                  <a:pt x="5116" y="20223"/>
                  <a:pt x="5337" y="20262"/>
                </a:cubicBezTo>
                <a:cubicBezTo>
                  <a:pt x="5644" y="20317"/>
                  <a:pt x="5443" y="20354"/>
                  <a:pt x="4843" y="20354"/>
                </a:cubicBezTo>
                <a:cubicBezTo>
                  <a:pt x="4285" y="20354"/>
                  <a:pt x="4232" y="20359"/>
                  <a:pt x="4238" y="20413"/>
                </a:cubicBezTo>
                <a:cubicBezTo>
                  <a:pt x="4243" y="20469"/>
                  <a:pt x="4346" y="20576"/>
                  <a:pt x="4346" y="20525"/>
                </a:cubicBezTo>
                <a:cubicBezTo>
                  <a:pt x="4346" y="20511"/>
                  <a:pt x="4400" y="20527"/>
                  <a:pt x="4466" y="20562"/>
                </a:cubicBezTo>
                <a:cubicBezTo>
                  <a:pt x="4620" y="20644"/>
                  <a:pt x="4727" y="20677"/>
                  <a:pt x="4889" y="20693"/>
                </a:cubicBezTo>
                <a:cubicBezTo>
                  <a:pt x="4960" y="20700"/>
                  <a:pt x="5068" y="20720"/>
                  <a:pt x="5128" y="20738"/>
                </a:cubicBezTo>
                <a:cubicBezTo>
                  <a:pt x="5450" y="20834"/>
                  <a:pt x="6345" y="20825"/>
                  <a:pt x="7040" y="20718"/>
                </a:cubicBezTo>
                <a:cubicBezTo>
                  <a:pt x="7124" y="20705"/>
                  <a:pt x="7233" y="20692"/>
                  <a:pt x="7284" y="20690"/>
                </a:cubicBezTo>
                <a:cubicBezTo>
                  <a:pt x="7356" y="20687"/>
                  <a:pt x="7366" y="20675"/>
                  <a:pt x="7331" y="20632"/>
                </a:cubicBezTo>
                <a:cubicBezTo>
                  <a:pt x="7307" y="20603"/>
                  <a:pt x="7255" y="20586"/>
                  <a:pt x="7213" y="20594"/>
                </a:cubicBezTo>
                <a:cubicBezTo>
                  <a:pt x="7172" y="20602"/>
                  <a:pt x="7123" y="20593"/>
                  <a:pt x="7107" y="20573"/>
                </a:cubicBezTo>
                <a:cubicBezTo>
                  <a:pt x="7091" y="20553"/>
                  <a:pt x="6993" y="20537"/>
                  <a:pt x="6888" y="20537"/>
                </a:cubicBezTo>
                <a:cubicBezTo>
                  <a:pt x="6704" y="20537"/>
                  <a:pt x="6605" y="20495"/>
                  <a:pt x="6691" y="20455"/>
                </a:cubicBezTo>
                <a:cubicBezTo>
                  <a:pt x="6768" y="20418"/>
                  <a:pt x="8440" y="20408"/>
                  <a:pt x="8839" y="20441"/>
                </a:cubicBezTo>
                <a:cubicBezTo>
                  <a:pt x="9057" y="20460"/>
                  <a:pt x="9265" y="20484"/>
                  <a:pt x="9301" y="20494"/>
                </a:cubicBezTo>
                <a:cubicBezTo>
                  <a:pt x="9336" y="20503"/>
                  <a:pt x="9483" y="20515"/>
                  <a:pt x="9626" y="20518"/>
                </a:cubicBezTo>
                <a:cubicBezTo>
                  <a:pt x="9770" y="20522"/>
                  <a:pt x="10278" y="20538"/>
                  <a:pt x="10756" y="20552"/>
                </a:cubicBezTo>
                <a:cubicBezTo>
                  <a:pt x="11234" y="20566"/>
                  <a:pt x="11705" y="20580"/>
                  <a:pt x="11800" y="20582"/>
                </a:cubicBezTo>
                <a:cubicBezTo>
                  <a:pt x="12017" y="20588"/>
                  <a:pt x="12022" y="20640"/>
                  <a:pt x="11819" y="20745"/>
                </a:cubicBezTo>
                <a:cubicBezTo>
                  <a:pt x="11674" y="20820"/>
                  <a:pt x="11649" y="20823"/>
                  <a:pt x="11449" y="20787"/>
                </a:cubicBezTo>
                <a:cubicBezTo>
                  <a:pt x="11162" y="20734"/>
                  <a:pt x="10938" y="20726"/>
                  <a:pt x="10973" y="20769"/>
                </a:cubicBezTo>
                <a:cubicBezTo>
                  <a:pt x="10989" y="20788"/>
                  <a:pt x="11018" y="20797"/>
                  <a:pt x="11037" y="20787"/>
                </a:cubicBezTo>
                <a:cubicBezTo>
                  <a:pt x="11057" y="20778"/>
                  <a:pt x="11115" y="20796"/>
                  <a:pt x="11165" y="20828"/>
                </a:cubicBezTo>
                <a:cubicBezTo>
                  <a:pt x="11252" y="20883"/>
                  <a:pt x="11251" y="20889"/>
                  <a:pt x="11179" y="20960"/>
                </a:cubicBezTo>
                <a:cubicBezTo>
                  <a:pt x="11114" y="21022"/>
                  <a:pt x="11082" y="21029"/>
                  <a:pt x="10948" y="21005"/>
                </a:cubicBezTo>
                <a:cubicBezTo>
                  <a:pt x="10819" y="20983"/>
                  <a:pt x="10783" y="20989"/>
                  <a:pt x="10743" y="21038"/>
                </a:cubicBezTo>
                <a:cubicBezTo>
                  <a:pt x="10685" y="21110"/>
                  <a:pt x="10753" y="21159"/>
                  <a:pt x="10837" y="21106"/>
                </a:cubicBezTo>
                <a:cubicBezTo>
                  <a:pt x="10869" y="21086"/>
                  <a:pt x="10915" y="21085"/>
                  <a:pt x="10952" y="21102"/>
                </a:cubicBezTo>
                <a:cubicBezTo>
                  <a:pt x="10986" y="21118"/>
                  <a:pt x="11029" y="21122"/>
                  <a:pt x="11049" y="21113"/>
                </a:cubicBezTo>
                <a:cubicBezTo>
                  <a:pt x="11069" y="21104"/>
                  <a:pt x="11172" y="21097"/>
                  <a:pt x="11277" y="21097"/>
                </a:cubicBezTo>
                <a:cubicBezTo>
                  <a:pt x="11400" y="21097"/>
                  <a:pt x="11476" y="21079"/>
                  <a:pt x="11491" y="21049"/>
                </a:cubicBezTo>
                <a:cubicBezTo>
                  <a:pt x="11517" y="20997"/>
                  <a:pt x="11642" y="21019"/>
                  <a:pt x="11717" y="21089"/>
                </a:cubicBezTo>
                <a:cubicBezTo>
                  <a:pt x="11753" y="21123"/>
                  <a:pt x="11800" y="21124"/>
                  <a:pt x="11925" y="21098"/>
                </a:cubicBezTo>
                <a:cubicBezTo>
                  <a:pt x="12013" y="21079"/>
                  <a:pt x="12149" y="21069"/>
                  <a:pt x="12225" y="21075"/>
                </a:cubicBezTo>
                <a:cubicBezTo>
                  <a:pt x="12337" y="21083"/>
                  <a:pt x="12364" y="21100"/>
                  <a:pt x="12362" y="21160"/>
                </a:cubicBezTo>
                <a:cubicBezTo>
                  <a:pt x="12359" y="21214"/>
                  <a:pt x="12372" y="21224"/>
                  <a:pt x="12410" y="21200"/>
                </a:cubicBezTo>
                <a:cubicBezTo>
                  <a:pt x="12445" y="21178"/>
                  <a:pt x="12479" y="21184"/>
                  <a:pt x="12516" y="21218"/>
                </a:cubicBezTo>
                <a:cubicBezTo>
                  <a:pt x="12557" y="21256"/>
                  <a:pt x="12586" y="21259"/>
                  <a:pt x="12629" y="21232"/>
                </a:cubicBezTo>
                <a:cubicBezTo>
                  <a:pt x="12660" y="21212"/>
                  <a:pt x="12726" y="21206"/>
                  <a:pt x="12774" y="21217"/>
                </a:cubicBezTo>
                <a:cubicBezTo>
                  <a:pt x="12822" y="21229"/>
                  <a:pt x="12900" y="21223"/>
                  <a:pt x="12947" y="21203"/>
                </a:cubicBezTo>
                <a:cubicBezTo>
                  <a:pt x="13064" y="21156"/>
                  <a:pt x="13421" y="21130"/>
                  <a:pt x="13451" y="21168"/>
                </a:cubicBezTo>
                <a:cubicBezTo>
                  <a:pt x="13464" y="21184"/>
                  <a:pt x="13527" y="21176"/>
                  <a:pt x="13592" y="21150"/>
                </a:cubicBezTo>
                <a:cubicBezTo>
                  <a:pt x="13658" y="21124"/>
                  <a:pt x="13770" y="21102"/>
                  <a:pt x="13842" y="21101"/>
                </a:cubicBezTo>
                <a:lnTo>
                  <a:pt x="13973" y="21100"/>
                </a:lnTo>
                <a:lnTo>
                  <a:pt x="13864" y="21037"/>
                </a:lnTo>
                <a:lnTo>
                  <a:pt x="13756" y="20974"/>
                </a:lnTo>
                <a:lnTo>
                  <a:pt x="13878" y="20938"/>
                </a:lnTo>
                <a:cubicBezTo>
                  <a:pt x="13945" y="20918"/>
                  <a:pt x="14035" y="20903"/>
                  <a:pt x="14079" y="20903"/>
                </a:cubicBezTo>
                <a:cubicBezTo>
                  <a:pt x="14123" y="20903"/>
                  <a:pt x="14172" y="20878"/>
                  <a:pt x="14187" y="20847"/>
                </a:cubicBezTo>
                <a:cubicBezTo>
                  <a:pt x="14208" y="20807"/>
                  <a:pt x="14228" y="20802"/>
                  <a:pt x="14263" y="20829"/>
                </a:cubicBezTo>
                <a:cubicBezTo>
                  <a:pt x="14299" y="20857"/>
                  <a:pt x="14343" y="20854"/>
                  <a:pt x="14430" y="20819"/>
                </a:cubicBezTo>
                <a:cubicBezTo>
                  <a:pt x="14494" y="20794"/>
                  <a:pt x="14594" y="20766"/>
                  <a:pt x="14651" y="20758"/>
                </a:cubicBezTo>
                <a:cubicBezTo>
                  <a:pt x="14708" y="20749"/>
                  <a:pt x="14794" y="20732"/>
                  <a:pt x="14842" y="20720"/>
                </a:cubicBezTo>
                <a:cubicBezTo>
                  <a:pt x="14890" y="20707"/>
                  <a:pt x="14955" y="20690"/>
                  <a:pt x="14988" y="20683"/>
                </a:cubicBezTo>
                <a:cubicBezTo>
                  <a:pt x="15035" y="20672"/>
                  <a:pt x="15036" y="20659"/>
                  <a:pt x="14994" y="20620"/>
                </a:cubicBezTo>
                <a:cubicBezTo>
                  <a:pt x="14917" y="20549"/>
                  <a:pt x="15047" y="20518"/>
                  <a:pt x="15206" y="20568"/>
                </a:cubicBezTo>
                <a:cubicBezTo>
                  <a:pt x="15301" y="20598"/>
                  <a:pt x="15581" y="20600"/>
                  <a:pt x="15581" y="20570"/>
                </a:cubicBezTo>
                <a:cubicBezTo>
                  <a:pt x="15581" y="20549"/>
                  <a:pt x="15784" y="20553"/>
                  <a:pt x="15801" y="20575"/>
                </a:cubicBezTo>
                <a:cubicBezTo>
                  <a:pt x="15812" y="20589"/>
                  <a:pt x="15866" y="20589"/>
                  <a:pt x="15919" y="20574"/>
                </a:cubicBezTo>
                <a:cubicBezTo>
                  <a:pt x="15972" y="20559"/>
                  <a:pt x="16053" y="20550"/>
                  <a:pt x="16099" y="20556"/>
                </a:cubicBezTo>
                <a:cubicBezTo>
                  <a:pt x="16146" y="20561"/>
                  <a:pt x="16204" y="20556"/>
                  <a:pt x="16230" y="20543"/>
                </a:cubicBezTo>
                <a:cubicBezTo>
                  <a:pt x="16255" y="20531"/>
                  <a:pt x="16559" y="20519"/>
                  <a:pt x="16906" y="20517"/>
                </a:cubicBezTo>
                <a:cubicBezTo>
                  <a:pt x="17330" y="20514"/>
                  <a:pt x="17607" y="20496"/>
                  <a:pt x="17753" y="20462"/>
                </a:cubicBezTo>
                <a:cubicBezTo>
                  <a:pt x="17975" y="20411"/>
                  <a:pt x="17995" y="20407"/>
                  <a:pt x="18091" y="20398"/>
                </a:cubicBezTo>
                <a:cubicBezTo>
                  <a:pt x="18121" y="20396"/>
                  <a:pt x="18057" y="20385"/>
                  <a:pt x="17949" y="20374"/>
                </a:cubicBezTo>
                <a:cubicBezTo>
                  <a:pt x="17792" y="20358"/>
                  <a:pt x="17753" y="20341"/>
                  <a:pt x="17753" y="20289"/>
                </a:cubicBezTo>
                <a:cubicBezTo>
                  <a:pt x="17753" y="20234"/>
                  <a:pt x="17803" y="20215"/>
                  <a:pt x="18057" y="20178"/>
                </a:cubicBezTo>
                <a:cubicBezTo>
                  <a:pt x="18224" y="20153"/>
                  <a:pt x="18443" y="20125"/>
                  <a:pt x="18543" y="20116"/>
                </a:cubicBezTo>
                <a:cubicBezTo>
                  <a:pt x="18726" y="20098"/>
                  <a:pt x="18817" y="20029"/>
                  <a:pt x="18719" y="19981"/>
                </a:cubicBezTo>
                <a:cubicBezTo>
                  <a:pt x="18690" y="19967"/>
                  <a:pt x="18460" y="19948"/>
                  <a:pt x="18209" y="19939"/>
                </a:cubicBezTo>
                <a:cubicBezTo>
                  <a:pt x="17937" y="19929"/>
                  <a:pt x="17757" y="19909"/>
                  <a:pt x="17764" y="19889"/>
                </a:cubicBezTo>
                <a:cubicBezTo>
                  <a:pt x="17769" y="19871"/>
                  <a:pt x="18004" y="19846"/>
                  <a:pt x="18286" y="19835"/>
                </a:cubicBezTo>
                <a:cubicBezTo>
                  <a:pt x="18567" y="19824"/>
                  <a:pt x="18799" y="19813"/>
                  <a:pt x="18801" y="19810"/>
                </a:cubicBezTo>
                <a:cubicBezTo>
                  <a:pt x="18832" y="19771"/>
                  <a:pt x="18790" y="19607"/>
                  <a:pt x="18749" y="19607"/>
                </a:cubicBezTo>
                <a:cubicBezTo>
                  <a:pt x="18718" y="19607"/>
                  <a:pt x="18642" y="19591"/>
                  <a:pt x="18578" y="19573"/>
                </a:cubicBezTo>
                <a:cubicBezTo>
                  <a:pt x="18487" y="19546"/>
                  <a:pt x="18472" y="19529"/>
                  <a:pt x="18510" y="19494"/>
                </a:cubicBezTo>
                <a:cubicBezTo>
                  <a:pt x="18545" y="19462"/>
                  <a:pt x="18608" y="19456"/>
                  <a:pt x="18726" y="19473"/>
                </a:cubicBezTo>
                <a:cubicBezTo>
                  <a:pt x="18963" y="19506"/>
                  <a:pt x="20065" y="19457"/>
                  <a:pt x="20139" y="19410"/>
                </a:cubicBezTo>
                <a:cubicBezTo>
                  <a:pt x="20176" y="19387"/>
                  <a:pt x="20339" y="19374"/>
                  <a:pt x="20550" y="19377"/>
                </a:cubicBezTo>
                <a:cubicBezTo>
                  <a:pt x="20858" y="19381"/>
                  <a:pt x="20916" y="19372"/>
                  <a:pt x="21031" y="19303"/>
                </a:cubicBezTo>
                <a:cubicBezTo>
                  <a:pt x="21186" y="19209"/>
                  <a:pt x="21202" y="19123"/>
                  <a:pt x="21067" y="19097"/>
                </a:cubicBezTo>
                <a:cubicBezTo>
                  <a:pt x="20932" y="19072"/>
                  <a:pt x="20397" y="19061"/>
                  <a:pt x="19600" y="19069"/>
                </a:cubicBezTo>
                <a:cubicBezTo>
                  <a:pt x="18258" y="19083"/>
                  <a:pt x="14878" y="19071"/>
                  <a:pt x="14633" y="19052"/>
                </a:cubicBezTo>
                <a:cubicBezTo>
                  <a:pt x="14495" y="19041"/>
                  <a:pt x="14373" y="19020"/>
                  <a:pt x="14360" y="19004"/>
                </a:cubicBezTo>
                <a:cubicBezTo>
                  <a:pt x="14302" y="18932"/>
                  <a:pt x="14597" y="18908"/>
                  <a:pt x="15313" y="18929"/>
                </a:cubicBezTo>
                <a:cubicBezTo>
                  <a:pt x="15723" y="18941"/>
                  <a:pt x="16046" y="18940"/>
                  <a:pt x="16031" y="18927"/>
                </a:cubicBezTo>
                <a:cubicBezTo>
                  <a:pt x="16015" y="18915"/>
                  <a:pt x="15849" y="18899"/>
                  <a:pt x="15661" y="18893"/>
                </a:cubicBezTo>
                <a:cubicBezTo>
                  <a:pt x="15052" y="18873"/>
                  <a:pt x="14472" y="18822"/>
                  <a:pt x="14423" y="18785"/>
                </a:cubicBezTo>
                <a:cubicBezTo>
                  <a:pt x="14362" y="18738"/>
                  <a:pt x="14415" y="18671"/>
                  <a:pt x="14509" y="18678"/>
                </a:cubicBezTo>
                <a:cubicBezTo>
                  <a:pt x="14704" y="18693"/>
                  <a:pt x="14744" y="18677"/>
                  <a:pt x="14723" y="18593"/>
                </a:cubicBezTo>
                <a:cubicBezTo>
                  <a:pt x="14711" y="18546"/>
                  <a:pt x="14728" y="18493"/>
                  <a:pt x="14761" y="18472"/>
                </a:cubicBezTo>
                <a:cubicBezTo>
                  <a:pt x="14848" y="18417"/>
                  <a:pt x="15034" y="18467"/>
                  <a:pt x="15090" y="18561"/>
                </a:cubicBezTo>
                <a:cubicBezTo>
                  <a:pt x="15117" y="18607"/>
                  <a:pt x="15184" y="18653"/>
                  <a:pt x="15238" y="18663"/>
                </a:cubicBezTo>
                <a:cubicBezTo>
                  <a:pt x="15293" y="18674"/>
                  <a:pt x="15360" y="18703"/>
                  <a:pt x="15387" y="18728"/>
                </a:cubicBezTo>
                <a:cubicBezTo>
                  <a:pt x="15424" y="18762"/>
                  <a:pt x="15583" y="18773"/>
                  <a:pt x="16041" y="18773"/>
                </a:cubicBezTo>
                <a:cubicBezTo>
                  <a:pt x="16374" y="18773"/>
                  <a:pt x="16645" y="18762"/>
                  <a:pt x="16645" y="18747"/>
                </a:cubicBezTo>
                <a:cubicBezTo>
                  <a:pt x="16645" y="18731"/>
                  <a:pt x="16454" y="18717"/>
                  <a:pt x="16221" y="18714"/>
                </a:cubicBezTo>
                <a:cubicBezTo>
                  <a:pt x="15988" y="18711"/>
                  <a:pt x="15758" y="18702"/>
                  <a:pt x="15710" y="18694"/>
                </a:cubicBezTo>
                <a:cubicBezTo>
                  <a:pt x="15662" y="18687"/>
                  <a:pt x="15560" y="18679"/>
                  <a:pt x="15482" y="18678"/>
                </a:cubicBezTo>
                <a:cubicBezTo>
                  <a:pt x="15373" y="18676"/>
                  <a:pt x="15327" y="18656"/>
                  <a:pt x="15288" y="18591"/>
                </a:cubicBezTo>
                <a:cubicBezTo>
                  <a:pt x="15260" y="18544"/>
                  <a:pt x="15171" y="18484"/>
                  <a:pt x="15091" y="18458"/>
                </a:cubicBezTo>
                <a:cubicBezTo>
                  <a:pt x="14782" y="18360"/>
                  <a:pt x="14979" y="18343"/>
                  <a:pt x="16495" y="18343"/>
                </a:cubicBezTo>
                <a:lnTo>
                  <a:pt x="17992" y="18343"/>
                </a:lnTo>
                <a:lnTo>
                  <a:pt x="17996" y="18169"/>
                </a:lnTo>
                <a:cubicBezTo>
                  <a:pt x="17997" y="18073"/>
                  <a:pt x="18006" y="17210"/>
                  <a:pt x="18016" y="16250"/>
                </a:cubicBezTo>
                <a:cubicBezTo>
                  <a:pt x="18027" y="15291"/>
                  <a:pt x="18058" y="12569"/>
                  <a:pt x="18086" y="10202"/>
                </a:cubicBezTo>
                <a:cubicBezTo>
                  <a:pt x="18113" y="7835"/>
                  <a:pt x="18138" y="5084"/>
                  <a:pt x="18143" y="4088"/>
                </a:cubicBezTo>
                <a:cubicBezTo>
                  <a:pt x="18147" y="3092"/>
                  <a:pt x="18166" y="2252"/>
                  <a:pt x="18183" y="2221"/>
                </a:cubicBezTo>
                <a:cubicBezTo>
                  <a:pt x="18201" y="2191"/>
                  <a:pt x="18195" y="2158"/>
                  <a:pt x="18170" y="2146"/>
                </a:cubicBezTo>
                <a:cubicBezTo>
                  <a:pt x="18145" y="2134"/>
                  <a:pt x="15314" y="2127"/>
                  <a:pt x="11877" y="2130"/>
                </a:cubicBezTo>
                <a:cubicBezTo>
                  <a:pt x="8440" y="2133"/>
                  <a:pt x="5580" y="2134"/>
                  <a:pt x="5520" y="2133"/>
                </a:cubicBezTo>
                <a:cubicBezTo>
                  <a:pt x="5450" y="2133"/>
                  <a:pt x="5361" y="2090"/>
                  <a:pt x="5270" y="2009"/>
                </a:cubicBezTo>
                <a:cubicBezTo>
                  <a:pt x="5111" y="1869"/>
                  <a:pt x="5093" y="1802"/>
                  <a:pt x="5204" y="1773"/>
                </a:cubicBezTo>
                <a:cubicBezTo>
                  <a:pt x="5246" y="1763"/>
                  <a:pt x="5347" y="1732"/>
                  <a:pt x="5428" y="1704"/>
                </a:cubicBezTo>
                <a:cubicBezTo>
                  <a:pt x="5508" y="1677"/>
                  <a:pt x="5597" y="1652"/>
                  <a:pt x="5625" y="1649"/>
                </a:cubicBezTo>
                <a:cubicBezTo>
                  <a:pt x="5654" y="1646"/>
                  <a:pt x="5731" y="1610"/>
                  <a:pt x="5798" y="1569"/>
                </a:cubicBezTo>
                <a:cubicBezTo>
                  <a:pt x="5865" y="1529"/>
                  <a:pt x="5936" y="1503"/>
                  <a:pt x="5954" y="1512"/>
                </a:cubicBezTo>
                <a:cubicBezTo>
                  <a:pt x="5973" y="1520"/>
                  <a:pt x="6011" y="1506"/>
                  <a:pt x="6041" y="1479"/>
                </a:cubicBezTo>
                <a:cubicBezTo>
                  <a:pt x="6070" y="1452"/>
                  <a:pt x="6133" y="1429"/>
                  <a:pt x="6180" y="1429"/>
                </a:cubicBezTo>
                <a:cubicBezTo>
                  <a:pt x="6227" y="1429"/>
                  <a:pt x="6316" y="1399"/>
                  <a:pt x="6377" y="1362"/>
                </a:cubicBezTo>
                <a:cubicBezTo>
                  <a:pt x="6438" y="1325"/>
                  <a:pt x="6513" y="1296"/>
                  <a:pt x="6544" y="1296"/>
                </a:cubicBezTo>
                <a:cubicBezTo>
                  <a:pt x="6575" y="1296"/>
                  <a:pt x="6752" y="1260"/>
                  <a:pt x="6939" y="1216"/>
                </a:cubicBezTo>
                <a:cubicBezTo>
                  <a:pt x="7126" y="1172"/>
                  <a:pt x="7387" y="1120"/>
                  <a:pt x="7519" y="1100"/>
                </a:cubicBezTo>
                <a:cubicBezTo>
                  <a:pt x="7650" y="1080"/>
                  <a:pt x="7902" y="1039"/>
                  <a:pt x="8077" y="1010"/>
                </a:cubicBezTo>
                <a:cubicBezTo>
                  <a:pt x="8322" y="969"/>
                  <a:pt x="8407" y="966"/>
                  <a:pt x="8446" y="996"/>
                </a:cubicBezTo>
                <a:cubicBezTo>
                  <a:pt x="8484" y="1026"/>
                  <a:pt x="8468" y="1054"/>
                  <a:pt x="8377" y="1114"/>
                </a:cubicBezTo>
                <a:cubicBezTo>
                  <a:pt x="8232" y="1210"/>
                  <a:pt x="8229" y="1241"/>
                  <a:pt x="8352" y="1329"/>
                </a:cubicBezTo>
                <a:cubicBezTo>
                  <a:pt x="8456" y="1402"/>
                  <a:pt x="8786" y="1421"/>
                  <a:pt x="9022" y="1367"/>
                </a:cubicBezTo>
                <a:cubicBezTo>
                  <a:pt x="9092" y="1351"/>
                  <a:pt x="9304" y="1312"/>
                  <a:pt x="9495" y="1281"/>
                </a:cubicBezTo>
                <a:cubicBezTo>
                  <a:pt x="9929" y="1210"/>
                  <a:pt x="10262" y="1139"/>
                  <a:pt x="10525" y="1059"/>
                </a:cubicBezTo>
                <a:cubicBezTo>
                  <a:pt x="10637" y="1025"/>
                  <a:pt x="10784" y="997"/>
                  <a:pt x="10852" y="997"/>
                </a:cubicBezTo>
                <a:cubicBezTo>
                  <a:pt x="10920" y="997"/>
                  <a:pt x="11044" y="970"/>
                  <a:pt x="11127" y="936"/>
                </a:cubicBezTo>
                <a:cubicBezTo>
                  <a:pt x="11210" y="902"/>
                  <a:pt x="11463" y="849"/>
                  <a:pt x="11690" y="817"/>
                </a:cubicBezTo>
                <a:cubicBezTo>
                  <a:pt x="12087" y="763"/>
                  <a:pt x="12234" y="744"/>
                  <a:pt x="12951" y="662"/>
                </a:cubicBezTo>
                <a:cubicBezTo>
                  <a:pt x="13470" y="602"/>
                  <a:pt x="14831" y="583"/>
                  <a:pt x="15255" y="630"/>
                </a:cubicBezTo>
                <a:cubicBezTo>
                  <a:pt x="15458" y="652"/>
                  <a:pt x="15761" y="683"/>
                  <a:pt x="15928" y="699"/>
                </a:cubicBezTo>
                <a:cubicBezTo>
                  <a:pt x="16497" y="752"/>
                  <a:pt x="16789" y="794"/>
                  <a:pt x="16835" y="829"/>
                </a:cubicBezTo>
                <a:cubicBezTo>
                  <a:pt x="16860" y="848"/>
                  <a:pt x="16920" y="864"/>
                  <a:pt x="16969" y="864"/>
                </a:cubicBezTo>
                <a:cubicBezTo>
                  <a:pt x="17018" y="864"/>
                  <a:pt x="17116" y="901"/>
                  <a:pt x="17188" y="947"/>
                </a:cubicBezTo>
                <a:lnTo>
                  <a:pt x="17319" y="1029"/>
                </a:lnTo>
                <a:lnTo>
                  <a:pt x="17169" y="1125"/>
                </a:lnTo>
                <a:lnTo>
                  <a:pt x="17019" y="1222"/>
                </a:lnTo>
                <a:lnTo>
                  <a:pt x="17234" y="1325"/>
                </a:lnTo>
                <a:cubicBezTo>
                  <a:pt x="17515" y="1459"/>
                  <a:pt x="17993" y="1530"/>
                  <a:pt x="19297" y="1630"/>
                </a:cubicBezTo>
                <a:cubicBezTo>
                  <a:pt x="19500" y="1646"/>
                  <a:pt x="19783" y="1675"/>
                  <a:pt x="19926" y="1694"/>
                </a:cubicBezTo>
                <a:cubicBezTo>
                  <a:pt x="20070" y="1713"/>
                  <a:pt x="20271" y="1738"/>
                  <a:pt x="20374" y="1749"/>
                </a:cubicBezTo>
                <a:cubicBezTo>
                  <a:pt x="20491" y="1762"/>
                  <a:pt x="20575" y="1793"/>
                  <a:pt x="20603" y="1832"/>
                </a:cubicBezTo>
                <a:cubicBezTo>
                  <a:pt x="20627" y="1866"/>
                  <a:pt x="20693" y="1894"/>
                  <a:pt x="20749" y="1894"/>
                </a:cubicBezTo>
                <a:cubicBezTo>
                  <a:pt x="20849" y="1894"/>
                  <a:pt x="21167" y="1996"/>
                  <a:pt x="21377" y="2095"/>
                </a:cubicBezTo>
                <a:cubicBezTo>
                  <a:pt x="21434" y="2122"/>
                  <a:pt x="21506" y="2188"/>
                  <a:pt x="21538" y="2243"/>
                </a:cubicBezTo>
                <a:cubicBezTo>
                  <a:pt x="21569" y="2295"/>
                  <a:pt x="21583" y="2287"/>
                  <a:pt x="21590" y="2228"/>
                </a:cubicBezTo>
                <a:cubicBezTo>
                  <a:pt x="21589" y="2115"/>
                  <a:pt x="21588" y="1739"/>
                  <a:pt x="21587" y="1641"/>
                </a:cubicBezTo>
                <a:lnTo>
                  <a:pt x="21460" y="1634"/>
                </a:lnTo>
                <a:cubicBezTo>
                  <a:pt x="21383" y="1629"/>
                  <a:pt x="21203" y="1581"/>
                  <a:pt x="21061" y="1527"/>
                </a:cubicBezTo>
                <a:cubicBezTo>
                  <a:pt x="20919" y="1473"/>
                  <a:pt x="20772" y="1428"/>
                  <a:pt x="20734" y="1427"/>
                </a:cubicBezTo>
                <a:cubicBezTo>
                  <a:pt x="20696" y="1427"/>
                  <a:pt x="20500" y="1390"/>
                  <a:pt x="20298" y="1345"/>
                </a:cubicBezTo>
                <a:cubicBezTo>
                  <a:pt x="20096" y="1300"/>
                  <a:pt x="19848" y="1262"/>
                  <a:pt x="19747" y="1262"/>
                </a:cubicBezTo>
                <a:cubicBezTo>
                  <a:pt x="19646" y="1262"/>
                  <a:pt x="19550" y="1248"/>
                  <a:pt x="19535" y="1230"/>
                </a:cubicBezTo>
                <a:cubicBezTo>
                  <a:pt x="19520" y="1211"/>
                  <a:pt x="19358" y="1195"/>
                  <a:pt x="19175" y="1193"/>
                </a:cubicBezTo>
                <a:cubicBezTo>
                  <a:pt x="18991" y="1191"/>
                  <a:pt x="18732" y="1180"/>
                  <a:pt x="18601" y="1168"/>
                </a:cubicBezTo>
                <a:cubicBezTo>
                  <a:pt x="18365" y="1147"/>
                  <a:pt x="18361" y="1145"/>
                  <a:pt x="18348" y="1029"/>
                </a:cubicBezTo>
                <a:cubicBezTo>
                  <a:pt x="18338" y="933"/>
                  <a:pt x="18309" y="901"/>
                  <a:pt x="18197" y="859"/>
                </a:cubicBezTo>
                <a:cubicBezTo>
                  <a:pt x="18008" y="790"/>
                  <a:pt x="17502" y="673"/>
                  <a:pt x="17211" y="632"/>
                </a:cubicBezTo>
                <a:cubicBezTo>
                  <a:pt x="16100" y="475"/>
                  <a:pt x="15305" y="400"/>
                  <a:pt x="14772" y="398"/>
                </a:cubicBezTo>
                <a:cubicBezTo>
                  <a:pt x="14547" y="398"/>
                  <a:pt x="14227" y="383"/>
                  <a:pt x="14060" y="366"/>
                </a:cubicBezTo>
                <a:cubicBezTo>
                  <a:pt x="13976" y="358"/>
                  <a:pt x="13897" y="354"/>
                  <a:pt x="13834" y="353"/>
                </a:cubicBezTo>
                <a:close/>
                <a:moveTo>
                  <a:pt x="3912" y="531"/>
                </a:moveTo>
                <a:cubicBezTo>
                  <a:pt x="3888" y="531"/>
                  <a:pt x="3868" y="547"/>
                  <a:pt x="3868" y="565"/>
                </a:cubicBezTo>
                <a:cubicBezTo>
                  <a:pt x="3868" y="583"/>
                  <a:pt x="3888" y="598"/>
                  <a:pt x="3912" y="598"/>
                </a:cubicBezTo>
                <a:cubicBezTo>
                  <a:pt x="3936" y="598"/>
                  <a:pt x="3954" y="583"/>
                  <a:pt x="3954" y="565"/>
                </a:cubicBezTo>
                <a:cubicBezTo>
                  <a:pt x="3955" y="547"/>
                  <a:pt x="3936" y="531"/>
                  <a:pt x="3912" y="531"/>
                </a:cubicBezTo>
                <a:close/>
                <a:moveTo>
                  <a:pt x="3649" y="697"/>
                </a:moveTo>
                <a:cubicBezTo>
                  <a:pt x="3624" y="697"/>
                  <a:pt x="3615" y="713"/>
                  <a:pt x="3630" y="731"/>
                </a:cubicBezTo>
                <a:cubicBezTo>
                  <a:pt x="3644" y="749"/>
                  <a:pt x="3664" y="764"/>
                  <a:pt x="3674" y="764"/>
                </a:cubicBezTo>
                <a:cubicBezTo>
                  <a:pt x="3685" y="764"/>
                  <a:pt x="3695" y="749"/>
                  <a:pt x="3695" y="731"/>
                </a:cubicBezTo>
                <a:cubicBezTo>
                  <a:pt x="3695" y="713"/>
                  <a:pt x="3674" y="697"/>
                  <a:pt x="3649" y="697"/>
                </a:cubicBezTo>
                <a:close/>
                <a:moveTo>
                  <a:pt x="2640" y="743"/>
                </a:moveTo>
                <a:cubicBezTo>
                  <a:pt x="2633" y="737"/>
                  <a:pt x="2620" y="741"/>
                  <a:pt x="2603" y="754"/>
                </a:cubicBezTo>
                <a:cubicBezTo>
                  <a:pt x="2576" y="775"/>
                  <a:pt x="2567" y="808"/>
                  <a:pt x="2583" y="828"/>
                </a:cubicBezTo>
                <a:cubicBezTo>
                  <a:pt x="2628" y="884"/>
                  <a:pt x="2651" y="872"/>
                  <a:pt x="2651" y="792"/>
                </a:cubicBezTo>
                <a:cubicBezTo>
                  <a:pt x="2651" y="765"/>
                  <a:pt x="2648" y="748"/>
                  <a:pt x="2640" y="743"/>
                </a:cubicBezTo>
                <a:close/>
                <a:moveTo>
                  <a:pt x="3129" y="807"/>
                </a:moveTo>
                <a:cubicBezTo>
                  <a:pt x="3109" y="807"/>
                  <a:pt x="3087" y="813"/>
                  <a:pt x="3058" y="826"/>
                </a:cubicBezTo>
                <a:cubicBezTo>
                  <a:pt x="2988" y="857"/>
                  <a:pt x="2994" y="862"/>
                  <a:pt x="3106" y="863"/>
                </a:cubicBezTo>
                <a:cubicBezTo>
                  <a:pt x="3199" y="864"/>
                  <a:pt x="3220" y="854"/>
                  <a:pt x="3185" y="828"/>
                </a:cubicBezTo>
                <a:cubicBezTo>
                  <a:pt x="3168" y="814"/>
                  <a:pt x="3150" y="807"/>
                  <a:pt x="3129" y="807"/>
                </a:cubicBezTo>
                <a:close/>
                <a:moveTo>
                  <a:pt x="2781" y="947"/>
                </a:moveTo>
                <a:cubicBezTo>
                  <a:pt x="2757" y="958"/>
                  <a:pt x="2737" y="981"/>
                  <a:pt x="2737" y="998"/>
                </a:cubicBezTo>
                <a:cubicBezTo>
                  <a:pt x="2737" y="1015"/>
                  <a:pt x="2757" y="1030"/>
                  <a:pt x="2781" y="1030"/>
                </a:cubicBezTo>
                <a:cubicBezTo>
                  <a:pt x="2805" y="1030"/>
                  <a:pt x="2825" y="1007"/>
                  <a:pt x="2825" y="979"/>
                </a:cubicBezTo>
                <a:cubicBezTo>
                  <a:pt x="2825" y="950"/>
                  <a:pt x="2805" y="935"/>
                  <a:pt x="2781" y="947"/>
                </a:cubicBezTo>
                <a:close/>
                <a:moveTo>
                  <a:pt x="21581" y="2413"/>
                </a:moveTo>
                <a:cubicBezTo>
                  <a:pt x="21574" y="2408"/>
                  <a:pt x="21568" y="2450"/>
                  <a:pt x="21568" y="2525"/>
                </a:cubicBezTo>
                <a:cubicBezTo>
                  <a:pt x="21568" y="2626"/>
                  <a:pt x="21577" y="2668"/>
                  <a:pt x="21587" y="2617"/>
                </a:cubicBezTo>
                <a:cubicBezTo>
                  <a:pt x="21597" y="2567"/>
                  <a:pt x="21597" y="2484"/>
                  <a:pt x="21587" y="2434"/>
                </a:cubicBezTo>
                <a:cubicBezTo>
                  <a:pt x="21584" y="2422"/>
                  <a:pt x="21583" y="2415"/>
                  <a:pt x="21581" y="2413"/>
                </a:cubicBezTo>
                <a:close/>
                <a:moveTo>
                  <a:pt x="21583" y="2994"/>
                </a:moveTo>
                <a:cubicBezTo>
                  <a:pt x="21573" y="3001"/>
                  <a:pt x="21557" y="7191"/>
                  <a:pt x="21547" y="12304"/>
                </a:cubicBezTo>
                <a:cubicBezTo>
                  <a:pt x="21537" y="17417"/>
                  <a:pt x="21545" y="21600"/>
                  <a:pt x="21564" y="21600"/>
                </a:cubicBezTo>
                <a:cubicBezTo>
                  <a:pt x="21584" y="21600"/>
                  <a:pt x="21600" y="17411"/>
                  <a:pt x="21600" y="12290"/>
                </a:cubicBezTo>
                <a:cubicBezTo>
                  <a:pt x="21600" y="7170"/>
                  <a:pt x="21592" y="2986"/>
                  <a:pt x="21583" y="2994"/>
                </a:cubicBezTo>
                <a:close/>
                <a:moveTo>
                  <a:pt x="1398" y="4287"/>
                </a:moveTo>
                <a:cubicBezTo>
                  <a:pt x="1416" y="4287"/>
                  <a:pt x="1471" y="4345"/>
                  <a:pt x="1519" y="4417"/>
                </a:cubicBezTo>
                <a:cubicBezTo>
                  <a:pt x="1575" y="4501"/>
                  <a:pt x="1642" y="4552"/>
                  <a:pt x="1705" y="4560"/>
                </a:cubicBezTo>
                <a:cubicBezTo>
                  <a:pt x="1760" y="4566"/>
                  <a:pt x="1798" y="4591"/>
                  <a:pt x="1791" y="4616"/>
                </a:cubicBezTo>
                <a:cubicBezTo>
                  <a:pt x="1782" y="4648"/>
                  <a:pt x="1800" y="4653"/>
                  <a:pt x="1856" y="4633"/>
                </a:cubicBezTo>
                <a:cubicBezTo>
                  <a:pt x="1960" y="4596"/>
                  <a:pt x="2280" y="4607"/>
                  <a:pt x="2389" y="4652"/>
                </a:cubicBezTo>
                <a:cubicBezTo>
                  <a:pt x="2464" y="4682"/>
                  <a:pt x="2476" y="4721"/>
                  <a:pt x="2476" y="4910"/>
                </a:cubicBezTo>
                <a:lnTo>
                  <a:pt x="2476" y="5132"/>
                </a:lnTo>
                <a:lnTo>
                  <a:pt x="2184" y="5350"/>
                </a:lnTo>
                <a:cubicBezTo>
                  <a:pt x="1973" y="5507"/>
                  <a:pt x="1786" y="5608"/>
                  <a:pt x="1515" y="5708"/>
                </a:cubicBezTo>
                <a:cubicBezTo>
                  <a:pt x="1102" y="5862"/>
                  <a:pt x="1114" y="5861"/>
                  <a:pt x="948" y="5804"/>
                </a:cubicBezTo>
                <a:cubicBezTo>
                  <a:pt x="737" y="5732"/>
                  <a:pt x="633" y="5592"/>
                  <a:pt x="637" y="5385"/>
                </a:cubicBezTo>
                <a:cubicBezTo>
                  <a:pt x="641" y="5137"/>
                  <a:pt x="720" y="4886"/>
                  <a:pt x="827" y="4785"/>
                </a:cubicBezTo>
                <a:cubicBezTo>
                  <a:pt x="876" y="4739"/>
                  <a:pt x="950" y="4658"/>
                  <a:pt x="991" y="4603"/>
                </a:cubicBezTo>
                <a:cubicBezTo>
                  <a:pt x="1071" y="4498"/>
                  <a:pt x="1341" y="4287"/>
                  <a:pt x="1398" y="4287"/>
                </a:cubicBezTo>
                <a:close/>
                <a:moveTo>
                  <a:pt x="2338" y="6195"/>
                </a:moveTo>
                <a:cubicBezTo>
                  <a:pt x="2351" y="6191"/>
                  <a:pt x="2361" y="6193"/>
                  <a:pt x="2371" y="6197"/>
                </a:cubicBezTo>
                <a:cubicBezTo>
                  <a:pt x="2385" y="6203"/>
                  <a:pt x="2398" y="6214"/>
                  <a:pt x="2414" y="6230"/>
                </a:cubicBezTo>
                <a:cubicBezTo>
                  <a:pt x="2467" y="6282"/>
                  <a:pt x="2478" y="6375"/>
                  <a:pt x="2468" y="6675"/>
                </a:cubicBezTo>
                <a:cubicBezTo>
                  <a:pt x="2457" y="7014"/>
                  <a:pt x="2446" y="7059"/>
                  <a:pt x="2368" y="7091"/>
                </a:cubicBezTo>
                <a:cubicBezTo>
                  <a:pt x="2321" y="7112"/>
                  <a:pt x="2267" y="7145"/>
                  <a:pt x="2249" y="7166"/>
                </a:cubicBezTo>
                <a:cubicBezTo>
                  <a:pt x="2231" y="7187"/>
                  <a:pt x="2129" y="7247"/>
                  <a:pt x="2023" y="7298"/>
                </a:cubicBezTo>
                <a:cubicBezTo>
                  <a:pt x="1876" y="7369"/>
                  <a:pt x="1841" y="7403"/>
                  <a:pt x="1876" y="7435"/>
                </a:cubicBezTo>
                <a:cubicBezTo>
                  <a:pt x="1946" y="7499"/>
                  <a:pt x="2038" y="7487"/>
                  <a:pt x="2183" y="7393"/>
                </a:cubicBezTo>
                <a:cubicBezTo>
                  <a:pt x="2307" y="7313"/>
                  <a:pt x="2319" y="7312"/>
                  <a:pt x="2396" y="7365"/>
                </a:cubicBezTo>
                <a:cubicBezTo>
                  <a:pt x="2501" y="7437"/>
                  <a:pt x="2499" y="7458"/>
                  <a:pt x="2368" y="7703"/>
                </a:cubicBezTo>
                <a:cubicBezTo>
                  <a:pt x="2309" y="7816"/>
                  <a:pt x="2259" y="7945"/>
                  <a:pt x="2259" y="7991"/>
                </a:cubicBezTo>
                <a:cubicBezTo>
                  <a:pt x="2259" y="8037"/>
                  <a:pt x="2221" y="8105"/>
                  <a:pt x="2173" y="8142"/>
                </a:cubicBezTo>
                <a:cubicBezTo>
                  <a:pt x="1931" y="8327"/>
                  <a:pt x="1388" y="8054"/>
                  <a:pt x="1321" y="7714"/>
                </a:cubicBezTo>
                <a:cubicBezTo>
                  <a:pt x="1287" y="7538"/>
                  <a:pt x="1367" y="7188"/>
                  <a:pt x="1460" y="7109"/>
                </a:cubicBezTo>
                <a:cubicBezTo>
                  <a:pt x="1494" y="7080"/>
                  <a:pt x="1521" y="7033"/>
                  <a:pt x="1521" y="7004"/>
                </a:cubicBezTo>
                <a:cubicBezTo>
                  <a:pt x="1521" y="6927"/>
                  <a:pt x="1838" y="6579"/>
                  <a:pt x="2109" y="6358"/>
                </a:cubicBezTo>
                <a:cubicBezTo>
                  <a:pt x="2238" y="6253"/>
                  <a:pt x="2299" y="6205"/>
                  <a:pt x="2338" y="6195"/>
                </a:cubicBezTo>
                <a:close/>
                <a:moveTo>
                  <a:pt x="2382" y="10595"/>
                </a:moveTo>
                <a:cubicBezTo>
                  <a:pt x="2415" y="10603"/>
                  <a:pt x="2428" y="10660"/>
                  <a:pt x="2448" y="10772"/>
                </a:cubicBezTo>
                <a:cubicBezTo>
                  <a:pt x="2466" y="10869"/>
                  <a:pt x="2444" y="10923"/>
                  <a:pt x="2329" y="11054"/>
                </a:cubicBezTo>
                <a:cubicBezTo>
                  <a:pt x="2250" y="11143"/>
                  <a:pt x="2138" y="11320"/>
                  <a:pt x="2080" y="11448"/>
                </a:cubicBezTo>
                <a:cubicBezTo>
                  <a:pt x="2022" y="11576"/>
                  <a:pt x="1959" y="11700"/>
                  <a:pt x="1941" y="11723"/>
                </a:cubicBezTo>
                <a:cubicBezTo>
                  <a:pt x="1894" y="11780"/>
                  <a:pt x="1852" y="11775"/>
                  <a:pt x="1767" y="11703"/>
                </a:cubicBezTo>
                <a:cubicBezTo>
                  <a:pt x="1568" y="11535"/>
                  <a:pt x="1795" y="10993"/>
                  <a:pt x="2188" y="10703"/>
                </a:cubicBezTo>
                <a:cubicBezTo>
                  <a:pt x="2294" y="10625"/>
                  <a:pt x="2348" y="10586"/>
                  <a:pt x="2382" y="10595"/>
                </a:cubicBezTo>
                <a:close/>
                <a:moveTo>
                  <a:pt x="679" y="14670"/>
                </a:moveTo>
                <a:cubicBezTo>
                  <a:pt x="683" y="14661"/>
                  <a:pt x="665" y="14667"/>
                  <a:pt x="626" y="14682"/>
                </a:cubicBezTo>
                <a:cubicBezTo>
                  <a:pt x="510" y="14728"/>
                  <a:pt x="452" y="14785"/>
                  <a:pt x="416" y="14888"/>
                </a:cubicBezTo>
                <a:cubicBezTo>
                  <a:pt x="389" y="14964"/>
                  <a:pt x="392" y="14965"/>
                  <a:pt x="439" y="14904"/>
                </a:cubicBezTo>
                <a:cubicBezTo>
                  <a:pt x="467" y="14868"/>
                  <a:pt x="541" y="14794"/>
                  <a:pt x="603" y="14742"/>
                </a:cubicBezTo>
                <a:cubicBezTo>
                  <a:pt x="651" y="14701"/>
                  <a:pt x="676" y="14679"/>
                  <a:pt x="679" y="14670"/>
                </a:cubicBezTo>
                <a:close/>
                <a:moveTo>
                  <a:pt x="447" y="15133"/>
                </a:moveTo>
                <a:cubicBezTo>
                  <a:pt x="443" y="15136"/>
                  <a:pt x="439" y="15148"/>
                  <a:pt x="438" y="15168"/>
                </a:cubicBezTo>
                <a:cubicBezTo>
                  <a:pt x="436" y="15203"/>
                  <a:pt x="446" y="15222"/>
                  <a:pt x="460" y="15211"/>
                </a:cubicBezTo>
                <a:cubicBezTo>
                  <a:pt x="475" y="15200"/>
                  <a:pt x="476" y="15171"/>
                  <a:pt x="463" y="15148"/>
                </a:cubicBezTo>
                <a:cubicBezTo>
                  <a:pt x="457" y="15134"/>
                  <a:pt x="452" y="15129"/>
                  <a:pt x="447" y="15133"/>
                </a:cubicBezTo>
                <a:close/>
                <a:moveTo>
                  <a:pt x="2314" y="15140"/>
                </a:moveTo>
                <a:cubicBezTo>
                  <a:pt x="2370" y="15125"/>
                  <a:pt x="2394" y="15183"/>
                  <a:pt x="2370" y="15301"/>
                </a:cubicBezTo>
                <a:cubicBezTo>
                  <a:pt x="2355" y="15378"/>
                  <a:pt x="2363" y="15482"/>
                  <a:pt x="2388" y="15532"/>
                </a:cubicBezTo>
                <a:cubicBezTo>
                  <a:pt x="2425" y="15607"/>
                  <a:pt x="2414" y="15644"/>
                  <a:pt x="2316" y="15762"/>
                </a:cubicBezTo>
                <a:cubicBezTo>
                  <a:pt x="2022" y="16115"/>
                  <a:pt x="1689" y="16703"/>
                  <a:pt x="1631" y="16972"/>
                </a:cubicBezTo>
                <a:cubicBezTo>
                  <a:pt x="1567" y="17269"/>
                  <a:pt x="1438" y="17146"/>
                  <a:pt x="1460" y="16808"/>
                </a:cubicBezTo>
                <a:cubicBezTo>
                  <a:pt x="1468" y="16685"/>
                  <a:pt x="1495" y="16553"/>
                  <a:pt x="1521" y="16516"/>
                </a:cubicBezTo>
                <a:cubicBezTo>
                  <a:pt x="1547" y="16478"/>
                  <a:pt x="1559" y="16436"/>
                  <a:pt x="1546" y="16421"/>
                </a:cubicBezTo>
                <a:cubicBezTo>
                  <a:pt x="1515" y="16382"/>
                  <a:pt x="1598" y="16167"/>
                  <a:pt x="1726" y="15951"/>
                </a:cubicBezTo>
                <a:cubicBezTo>
                  <a:pt x="1912" y="15636"/>
                  <a:pt x="2181" y="15238"/>
                  <a:pt x="2249" y="15179"/>
                </a:cubicBezTo>
                <a:cubicBezTo>
                  <a:pt x="2274" y="15157"/>
                  <a:pt x="2296" y="15145"/>
                  <a:pt x="2314" y="15140"/>
                </a:cubicBezTo>
                <a:close/>
                <a:moveTo>
                  <a:pt x="56" y="16163"/>
                </a:moveTo>
                <a:cubicBezTo>
                  <a:pt x="51" y="16166"/>
                  <a:pt x="48" y="16179"/>
                  <a:pt x="47" y="16198"/>
                </a:cubicBezTo>
                <a:cubicBezTo>
                  <a:pt x="45" y="16233"/>
                  <a:pt x="55" y="16253"/>
                  <a:pt x="69" y="16241"/>
                </a:cubicBezTo>
                <a:cubicBezTo>
                  <a:pt x="84" y="16230"/>
                  <a:pt x="86" y="16202"/>
                  <a:pt x="73" y="16178"/>
                </a:cubicBezTo>
                <a:cubicBezTo>
                  <a:pt x="66" y="16164"/>
                  <a:pt x="61" y="16159"/>
                  <a:pt x="56" y="16163"/>
                </a:cubicBezTo>
                <a:close/>
                <a:moveTo>
                  <a:pt x="721" y="17554"/>
                </a:moveTo>
                <a:cubicBezTo>
                  <a:pt x="717" y="17552"/>
                  <a:pt x="687" y="17556"/>
                  <a:pt x="631" y="17565"/>
                </a:cubicBezTo>
                <a:cubicBezTo>
                  <a:pt x="490" y="17586"/>
                  <a:pt x="436" y="17629"/>
                  <a:pt x="435" y="17720"/>
                </a:cubicBezTo>
                <a:cubicBezTo>
                  <a:pt x="434" y="17804"/>
                  <a:pt x="474" y="17792"/>
                  <a:pt x="523" y="17695"/>
                </a:cubicBezTo>
                <a:cubicBezTo>
                  <a:pt x="546" y="17649"/>
                  <a:pt x="608" y="17595"/>
                  <a:pt x="662" y="17577"/>
                </a:cubicBezTo>
                <a:cubicBezTo>
                  <a:pt x="705" y="17563"/>
                  <a:pt x="726" y="17555"/>
                  <a:pt x="721" y="17554"/>
                </a:cubicBezTo>
                <a:close/>
                <a:moveTo>
                  <a:pt x="761" y="18027"/>
                </a:moveTo>
                <a:cubicBezTo>
                  <a:pt x="754" y="18029"/>
                  <a:pt x="753" y="18036"/>
                  <a:pt x="761" y="18045"/>
                </a:cubicBezTo>
                <a:cubicBezTo>
                  <a:pt x="776" y="18063"/>
                  <a:pt x="806" y="18077"/>
                  <a:pt x="828" y="18077"/>
                </a:cubicBezTo>
                <a:cubicBezTo>
                  <a:pt x="891" y="18077"/>
                  <a:pt x="878" y="18054"/>
                  <a:pt x="803" y="18032"/>
                </a:cubicBezTo>
                <a:cubicBezTo>
                  <a:pt x="783" y="18026"/>
                  <a:pt x="768" y="18024"/>
                  <a:pt x="761" y="18027"/>
                </a:cubicBezTo>
                <a:close/>
                <a:moveTo>
                  <a:pt x="976" y="18089"/>
                </a:moveTo>
                <a:cubicBezTo>
                  <a:pt x="951" y="18083"/>
                  <a:pt x="929" y="18108"/>
                  <a:pt x="925" y="18146"/>
                </a:cubicBezTo>
                <a:cubicBezTo>
                  <a:pt x="921" y="18186"/>
                  <a:pt x="939" y="18210"/>
                  <a:pt x="969" y="18202"/>
                </a:cubicBezTo>
                <a:cubicBezTo>
                  <a:pt x="1032" y="18186"/>
                  <a:pt x="1038" y="18105"/>
                  <a:pt x="976" y="18089"/>
                </a:cubicBezTo>
                <a:close/>
                <a:moveTo>
                  <a:pt x="43" y="18177"/>
                </a:moveTo>
                <a:cubicBezTo>
                  <a:pt x="19" y="18177"/>
                  <a:pt x="0" y="18192"/>
                  <a:pt x="0" y="18211"/>
                </a:cubicBezTo>
                <a:cubicBezTo>
                  <a:pt x="0" y="18229"/>
                  <a:pt x="19" y="18243"/>
                  <a:pt x="43" y="18243"/>
                </a:cubicBezTo>
                <a:cubicBezTo>
                  <a:pt x="67" y="18243"/>
                  <a:pt x="87" y="18229"/>
                  <a:pt x="87" y="18211"/>
                </a:cubicBezTo>
                <a:cubicBezTo>
                  <a:pt x="87" y="18192"/>
                  <a:pt x="67" y="18177"/>
                  <a:pt x="43" y="18177"/>
                </a:cubicBezTo>
                <a:close/>
                <a:moveTo>
                  <a:pt x="510" y="18177"/>
                </a:moveTo>
                <a:cubicBezTo>
                  <a:pt x="486" y="18177"/>
                  <a:pt x="491" y="18199"/>
                  <a:pt x="522" y="18227"/>
                </a:cubicBezTo>
                <a:cubicBezTo>
                  <a:pt x="551" y="18254"/>
                  <a:pt x="595" y="18277"/>
                  <a:pt x="619" y="18277"/>
                </a:cubicBezTo>
                <a:cubicBezTo>
                  <a:pt x="644" y="18277"/>
                  <a:pt x="638" y="18255"/>
                  <a:pt x="608" y="18227"/>
                </a:cubicBezTo>
                <a:cubicBezTo>
                  <a:pt x="578" y="18199"/>
                  <a:pt x="534" y="18177"/>
                  <a:pt x="510" y="18177"/>
                </a:cubicBezTo>
                <a:close/>
                <a:moveTo>
                  <a:pt x="543" y="19778"/>
                </a:moveTo>
                <a:cubicBezTo>
                  <a:pt x="498" y="19787"/>
                  <a:pt x="452" y="19832"/>
                  <a:pt x="394" y="19917"/>
                </a:cubicBezTo>
                <a:cubicBezTo>
                  <a:pt x="314" y="20037"/>
                  <a:pt x="303" y="20090"/>
                  <a:pt x="329" y="20225"/>
                </a:cubicBezTo>
                <a:cubicBezTo>
                  <a:pt x="347" y="20314"/>
                  <a:pt x="393" y="20406"/>
                  <a:pt x="431" y="20429"/>
                </a:cubicBezTo>
                <a:cubicBezTo>
                  <a:pt x="537" y="20492"/>
                  <a:pt x="672" y="20465"/>
                  <a:pt x="688" y="20379"/>
                </a:cubicBezTo>
                <a:cubicBezTo>
                  <a:pt x="698" y="20323"/>
                  <a:pt x="672" y="20295"/>
                  <a:pt x="580" y="20268"/>
                </a:cubicBezTo>
                <a:lnTo>
                  <a:pt x="456" y="20233"/>
                </a:lnTo>
                <a:lnTo>
                  <a:pt x="581" y="20151"/>
                </a:lnTo>
                <a:cubicBezTo>
                  <a:pt x="696" y="20074"/>
                  <a:pt x="701" y="20064"/>
                  <a:pt x="636" y="20009"/>
                </a:cubicBezTo>
                <a:cubicBezTo>
                  <a:pt x="550" y="19936"/>
                  <a:pt x="582" y="19907"/>
                  <a:pt x="757" y="19901"/>
                </a:cubicBezTo>
                <a:cubicBezTo>
                  <a:pt x="854" y="19898"/>
                  <a:pt x="865" y="19892"/>
                  <a:pt x="797" y="19882"/>
                </a:cubicBezTo>
                <a:cubicBezTo>
                  <a:pt x="745" y="19874"/>
                  <a:pt x="678" y="19847"/>
                  <a:pt x="650" y="19820"/>
                </a:cubicBezTo>
                <a:cubicBezTo>
                  <a:pt x="628" y="19800"/>
                  <a:pt x="608" y="19787"/>
                  <a:pt x="588" y="19781"/>
                </a:cubicBezTo>
                <a:cubicBezTo>
                  <a:pt x="573" y="19776"/>
                  <a:pt x="558" y="19775"/>
                  <a:pt x="543" y="19778"/>
                </a:cubicBezTo>
                <a:close/>
                <a:moveTo>
                  <a:pt x="170" y="19809"/>
                </a:moveTo>
                <a:cubicBezTo>
                  <a:pt x="166" y="19806"/>
                  <a:pt x="150" y="19817"/>
                  <a:pt x="120" y="19839"/>
                </a:cubicBezTo>
                <a:cubicBezTo>
                  <a:pt x="84" y="19866"/>
                  <a:pt x="42" y="19930"/>
                  <a:pt x="26" y="19980"/>
                </a:cubicBezTo>
                <a:cubicBezTo>
                  <a:pt x="11" y="20030"/>
                  <a:pt x="16" y="20072"/>
                  <a:pt x="38" y="20072"/>
                </a:cubicBezTo>
                <a:cubicBezTo>
                  <a:pt x="59" y="20072"/>
                  <a:pt x="86" y="20038"/>
                  <a:pt x="98" y="19996"/>
                </a:cubicBezTo>
                <a:cubicBezTo>
                  <a:pt x="109" y="19955"/>
                  <a:pt x="134" y="19893"/>
                  <a:pt x="153" y="19856"/>
                </a:cubicBezTo>
                <a:cubicBezTo>
                  <a:pt x="168" y="19827"/>
                  <a:pt x="175" y="19811"/>
                  <a:pt x="170" y="19809"/>
                </a:cubicBezTo>
                <a:close/>
                <a:moveTo>
                  <a:pt x="870" y="20024"/>
                </a:moveTo>
                <a:cubicBezTo>
                  <a:pt x="837" y="20018"/>
                  <a:pt x="835" y="20044"/>
                  <a:pt x="846" y="20130"/>
                </a:cubicBezTo>
                <a:cubicBezTo>
                  <a:pt x="854" y="20198"/>
                  <a:pt x="862" y="20258"/>
                  <a:pt x="865" y="20262"/>
                </a:cubicBezTo>
                <a:cubicBezTo>
                  <a:pt x="879" y="20288"/>
                  <a:pt x="1173" y="20265"/>
                  <a:pt x="1197" y="20236"/>
                </a:cubicBezTo>
                <a:cubicBezTo>
                  <a:pt x="1216" y="20213"/>
                  <a:pt x="1244" y="20214"/>
                  <a:pt x="1286" y="20240"/>
                </a:cubicBezTo>
                <a:cubicBezTo>
                  <a:pt x="1336" y="20272"/>
                  <a:pt x="1348" y="20262"/>
                  <a:pt x="1348" y="20183"/>
                </a:cubicBezTo>
                <a:cubicBezTo>
                  <a:pt x="1348" y="20095"/>
                  <a:pt x="1333" y="20088"/>
                  <a:pt x="1171" y="20081"/>
                </a:cubicBezTo>
                <a:cubicBezTo>
                  <a:pt x="1075" y="20076"/>
                  <a:pt x="961" y="20057"/>
                  <a:pt x="915" y="20038"/>
                </a:cubicBezTo>
                <a:cubicBezTo>
                  <a:pt x="896" y="20031"/>
                  <a:pt x="881" y="20026"/>
                  <a:pt x="870" y="20024"/>
                </a:cubicBezTo>
                <a:close/>
                <a:moveTo>
                  <a:pt x="4050" y="20140"/>
                </a:moveTo>
                <a:cubicBezTo>
                  <a:pt x="4044" y="20141"/>
                  <a:pt x="4045" y="20152"/>
                  <a:pt x="4050" y="20172"/>
                </a:cubicBezTo>
                <a:cubicBezTo>
                  <a:pt x="4060" y="20206"/>
                  <a:pt x="4033" y="20219"/>
                  <a:pt x="3966" y="20214"/>
                </a:cubicBezTo>
                <a:cubicBezTo>
                  <a:pt x="3912" y="20209"/>
                  <a:pt x="3868" y="20219"/>
                  <a:pt x="3868" y="20236"/>
                </a:cubicBezTo>
                <a:cubicBezTo>
                  <a:pt x="3868" y="20268"/>
                  <a:pt x="4071" y="20259"/>
                  <a:pt x="4116" y="20225"/>
                </a:cubicBezTo>
                <a:cubicBezTo>
                  <a:pt x="4132" y="20213"/>
                  <a:pt x="4120" y="20186"/>
                  <a:pt x="4090" y="20163"/>
                </a:cubicBezTo>
                <a:cubicBezTo>
                  <a:pt x="4068" y="20147"/>
                  <a:pt x="4056" y="20138"/>
                  <a:pt x="4050" y="20140"/>
                </a:cubicBezTo>
                <a:close/>
                <a:moveTo>
                  <a:pt x="2865" y="20421"/>
                </a:moveTo>
                <a:lnTo>
                  <a:pt x="2894" y="20520"/>
                </a:lnTo>
                <a:cubicBezTo>
                  <a:pt x="2910" y="20575"/>
                  <a:pt x="2932" y="20631"/>
                  <a:pt x="2942" y="20645"/>
                </a:cubicBezTo>
                <a:cubicBezTo>
                  <a:pt x="2952" y="20658"/>
                  <a:pt x="2978" y="20670"/>
                  <a:pt x="2999" y="20670"/>
                </a:cubicBezTo>
                <a:cubicBezTo>
                  <a:pt x="3083" y="20670"/>
                  <a:pt x="3072" y="20615"/>
                  <a:pt x="2970" y="20520"/>
                </a:cubicBezTo>
                <a:lnTo>
                  <a:pt x="2865" y="20421"/>
                </a:lnTo>
                <a:close/>
                <a:moveTo>
                  <a:pt x="3163" y="20558"/>
                </a:moveTo>
                <a:cubicBezTo>
                  <a:pt x="3137" y="20571"/>
                  <a:pt x="3142" y="20590"/>
                  <a:pt x="3178" y="20607"/>
                </a:cubicBezTo>
                <a:cubicBezTo>
                  <a:pt x="3272" y="20653"/>
                  <a:pt x="3318" y="20641"/>
                  <a:pt x="3260" y="20587"/>
                </a:cubicBezTo>
                <a:cubicBezTo>
                  <a:pt x="3230" y="20560"/>
                  <a:pt x="3187" y="20547"/>
                  <a:pt x="3163" y="20558"/>
                </a:cubicBezTo>
                <a:close/>
                <a:moveTo>
                  <a:pt x="1499" y="20588"/>
                </a:moveTo>
                <a:cubicBezTo>
                  <a:pt x="1496" y="20595"/>
                  <a:pt x="1500" y="20612"/>
                  <a:pt x="1510" y="20639"/>
                </a:cubicBezTo>
                <a:cubicBezTo>
                  <a:pt x="1525" y="20684"/>
                  <a:pt x="1545" y="20699"/>
                  <a:pt x="1556" y="20674"/>
                </a:cubicBezTo>
                <a:cubicBezTo>
                  <a:pt x="1566" y="20650"/>
                  <a:pt x="1553" y="20615"/>
                  <a:pt x="1528" y="20596"/>
                </a:cubicBezTo>
                <a:cubicBezTo>
                  <a:pt x="1512" y="20583"/>
                  <a:pt x="1503" y="20581"/>
                  <a:pt x="1499" y="20588"/>
                </a:cubicBezTo>
                <a:close/>
                <a:moveTo>
                  <a:pt x="4025" y="20604"/>
                </a:moveTo>
                <a:cubicBezTo>
                  <a:pt x="3995" y="20606"/>
                  <a:pt x="3970" y="20623"/>
                  <a:pt x="3970" y="20653"/>
                </a:cubicBezTo>
                <a:cubicBezTo>
                  <a:pt x="3970" y="20687"/>
                  <a:pt x="3984" y="20692"/>
                  <a:pt x="4020" y="20670"/>
                </a:cubicBezTo>
                <a:cubicBezTo>
                  <a:pt x="4048" y="20652"/>
                  <a:pt x="4088" y="20648"/>
                  <a:pt x="4107" y="20662"/>
                </a:cubicBezTo>
                <a:cubicBezTo>
                  <a:pt x="4127" y="20675"/>
                  <a:pt x="4129" y="20668"/>
                  <a:pt x="4111" y="20645"/>
                </a:cubicBezTo>
                <a:cubicBezTo>
                  <a:pt x="4090" y="20616"/>
                  <a:pt x="4055" y="20603"/>
                  <a:pt x="4025" y="20604"/>
                </a:cubicBezTo>
                <a:close/>
                <a:moveTo>
                  <a:pt x="2729" y="20637"/>
                </a:moveTo>
                <a:cubicBezTo>
                  <a:pt x="2689" y="20637"/>
                  <a:pt x="2644" y="20651"/>
                  <a:pt x="2629" y="20670"/>
                </a:cubicBezTo>
                <a:cubicBezTo>
                  <a:pt x="2595" y="20712"/>
                  <a:pt x="2652" y="20712"/>
                  <a:pt x="2737" y="20670"/>
                </a:cubicBezTo>
                <a:cubicBezTo>
                  <a:pt x="2793" y="20642"/>
                  <a:pt x="2792" y="20637"/>
                  <a:pt x="2729" y="20637"/>
                </a:cubicBezTo>
                <a:close/>
                <a:moveTo>
                  <a:pt x="10631" y="20756"/>
                </a:moveTo>
                <a:cubicBezTo>
                  <a:pt x="10624" y="20761"/>
                  <a:pt x="10625" y="20772"/>
                  <a:pt x="10633" y="20788"/>
                </a:cubicBezTo>
                <a:cubicBezTo>
                  <a:pt x="10661" y="20844"/>
                  <a:pt x="10677" y="20847"/>
                  <a:pt x="10710" y="20806"/>
                </a:cubicBezTo>
                <a:cubicBezTo>
                  <a:pt x="10724" y="20790"/>
                  <a:pt x="10706" y="20769"/>
                  <a:pt x="10672" y="20758"/>
                </a:cubicBezTo>
                <a:cubicBezTo>
                  <a:pt x="10651" y="20752"/>
                  <a:pt x="10637" y="20751"/>
                  <a:pt x="10631" y="20756"/>
                </a:cubicBezTo>
                <a:close/>
                <a:moveTo>
                  <a:pt x="16287" y="20817"/>
                </a:moveTo>
                <a:cubicBezTo>
                  <a:pt x="16275" y="20815"/>
                  <a:pt x="16261" y="20815"/>
                  <a:pt x="16250" y="20821"/>
                </a:cubicBezTo>
                <a:cubicBezTo>
                  <a:pt x="16227" y="20832"/>
                  <a:pt x="16222" y="20855"/>
                  <a:pt x="16236" y="20872"/>
                </a:cubicBezTo>
                <a:cubicBezTo>
                  <a:pt x="16250" y="20890"/>
                  <a:pt x="16279" y="20895"/>
                  <a:pt x="16302" y="20884"/>
                </a:cubicBezTo>
                <a:cubicBezTo>
                  <a:pt x="16325" y="20873"/>
                  <a:pt x="16331" y="20851"/>
                  <a:pt x="16317" y="20833"/>
                </a:cubicBezTo>
                <a:cubicBezTo>
                  <a:pt x="16310" y="20825"/>
                  <a:pt x="16299" y="20819"/>
                  <a:pt x="16287" y="20817"/>
                </a:cubicBezTo>
                <a:close/>
                <a:moveTo>
                  <a:pt x="14301" y="21044"/>
                </a:moveTo>
                <a:cubicBezTo>
                  <a:pt x="14256" y="21047"/>
                  <a:pt x="14226" y="21060"/>
                  <a:pt x="14237" y="21073"/>
                </a:cubicBezTo>
                <a:cubicBezTo>
                  <a:pt x="14248" y="21087"/>
                  <a:pt x="14294" y="21095"/>
                  <a:pt x="14340" y="21093"/>
                </a:cubicBezTo>
                <a:cubicBezTo>
                  <a:pt x="14386" y="21090"/>
                  <a:pt x="14414" y="21076"/>
                  <a:pt x="14403" y="21063"/>
                </a:cubicBezTo>
                <a:cubicBezTo>
                  <a:pt x="14392" y="21050"/>
                  <a:pt x="14347" y="21042"/>
                  <a:pt x="14301" y="21044"/>
                </a:cubicBezTo>
                <a:close/>
                <a:moveTo>
                  <a:pt x="10530" y="21074"/>
                </a:moveTo>
                <a:cubicBezTo>
                  <a:pt x="10457" y="21074"/>
                  <a:pt x="10356" y="21076"/>
                  <a:pt x="10246" y="21081"/>
                </a:cubicBezTo>
                <a:cubicBezTo>
                  <a:pt x="10025" y="21090"/>
                  <a:pt x="9816" y="21099"/>
                  <a:pt x="9781" y="21100"/>
                </a:cubicBezTo>
                <a:cubicBezTo>
                  <a:pt x="9736" y="21101"/>
                  <a:pt x="9741" y="21116"/>
                  <a:pt x="9803" y="21151"/>
                </a:cubicBezTo>
                <a:cubicBezTo>
                  <a:pt x="9907" y="21211"/>
                  <a:pt x="9972" y="21213"/>
                  <a:pt x="10082" y="21161"/>
                </a:cubicBezTo>
                <a:cubicBezTo>
                  <a:pt x="10146" y="21130"/>
                  <a:pt x="10200" y="21129"/>
                  <a:pt x="10293" y="21156"/>
                </a:cubicBezTo>
                <a:cubicBezTo>
                  <a:pt x="10388" y="21183"/>
                  <a:pt x="10444" y="21181"/>
                  <a:pt x="10532" y="21146"/>
                </a:cubicBezTo>
                <a:cubicBezTo>
                  <a:pt x="10595" y="21120"/>
                  <a:pt x="10648" y="21092"/>
                  <a:pt x="10648" y="21082"/>
                </a:cubicBezTo>
                <a:cubicBezTo>
                  <a:pt x="10648" y="21077"/>
                  <a:pt x="10603" y="21074"/>
                  <a:pt x="10530" y="21074"/>
                </a:cubicBezTo>
                <a:close/>
                <a:moveTo>
                  <a:pt x="9531" y="21083"/>
                </a:moveTo>
                <a:cubicBezTo>
                  <a:pt x="9490" y="21088"/>
                  <a:pt x="9452" y="21105"/>
                  <a:pt x="9441" y="21130"/>
                </a:cubicBezTo>
                <a:cubicBezTo>
                  <a:pt x="9420" y="21178"/>
                  <a:pt x="9502" y="21181"/>
                  <a:pt x="9540" y="21134"/>
                </a:cubicBezTo>
                <a:cubicBezTo>
                  <a:pt x="9555" y="21115"/>
                  <a:pt x="9588" y="21111"/>
                  <a:pt x="9614" y="21123"/>
                </a:cubicBezTo>
                <a:cubicBezTo>
                  <a:pt x="9641" y="21136"/>
                  <a:pt x="9649" y="21130"/>
                  <a:pt x="9633" y="21110"/>
                </a:cubicBezTo>
                <a:cubicBezTo>
                  <a:pt x="9614" y="21087"/>
                  <a:pt x="9572" y="21079"/>
                  <a:pt x="9531" y="21083"/>
                </a:cubicBezTo>
                <a:close/>
                <a:moveTo>
                  <a:pt x="6986" y="21577"/>
                </a:moveTo>
                <a:cubicBezTo>
                  <a:pt x="6932" y="21585"/>
                  <a:pt x="6966" y="21591"/>
                  <a:pt x="7061" y="21591"/>
                </a:cubicBezTo>
                <a:cubicBezTo>
                  <a:pt x="7157" y="21592"/>
                  <a:pt x="7202" y="21586"/>
                  <a:pt x="7160" y="21577"/>
                </a:cubicBezTo>
                <a:cubicBezTo>
                  <a:pt x="7119" y="21569"/>
                  <a:pt x="7040" y="21569"/>
                  <a:pt x="6986" y="21577"/>
                </a:cubicBezTo>
                <a:close/>
              </a:path>
            </a:pathLst>
          </a:custGeom>
          <a:ln w="12700">
            <a:miter lim="400000"/>
          </a:ln>
        </p:spPr>
      </p:pic>
      <p:sp>
        <p:nvSpPr>
          <p:cNvPr id="298" name="Rectangle"/>
          <p:cNvSpPr/>
          <p:nvPr/>
        </p:nvSpPr>
        <p:spPr>
          <a:xfrm>
            <a:off x="2683933" y="2334683"/>
            <a:ext cx="6615841" cy="5564585"/>
          </a:xfrm>
          <a:prstGeom prst="rect">
            <a:avLst/>
          </a:prstGeom>
          <a:solidFill>
            <a:srgbClr val="BEA75B"/>
          </a:solidFill>
          <a:ln w="12700">
            <a:miter lim="400000"/>
          </a:ln>
        </p:spPr>
        <p:txBody>
          <a:bodyPr lIns="50800" tIns="50800" rIns="50800" bIns="50800" anchor="ctr"/>
          <a:lstStyle/>
          <a:p>
            <a:pPr algn="ctr">
              <a:defRPr sz="3200">
                <a:solidFill>
                  <a:srgbClr val="000000"/>
                </a:solidFill>
                <a:latin typeface="+mn-lt"/>
                <a:ea typeface="+mn-ea"/>
                <a:cs typeface="+mn-cs"/>
                <a:sym typeface="Helvetica Light"/>
              </a:defRPr>
            </a:pPr>
            <a:endParaRPr/>
          </a:p>
        </p:txBody>
      </p:sp>
      <p:sp>
        <p:nvSpPr>
          <p:cNvPr id="299" name="Rectangle"/>
          <p:cNvSpPr/>
          <p:nvPr/>
        </p:nvSpPr>
        <p:spPr>
          <a:xfrm>
            <a:off x="4320049" y="1361016"/>
            <a:ext cx="18806717" cy="8217232"/>
          </a:xfrm>
          <a:prstGeom prst="rect">
            <a:avLst/>
          </a:prstGeom>
          <a:solidFill>
            <a:srgbClr val="BEA75B"/>
          </a:solidFill>
          <a:ln w="12700">
            <a:miter lim="400000"/>
          </a:ln>
        </p:spPr>
        <p:txBody>
          <a:bodyPr lIns="50800" tIns="50800" rIns="50800" bIns="50800" anchor="ctr"/>
          <a:lstStyle/>
          <a:p>
            <a:pPr algn="ctr">
              <a:defRPr sz="3200">
                <a:solidFill>
                  <a:srgbClr val="000000"/>
                </a:solidFill>
                <a:latin typeface="+mn-lt"/>
                <a:ea typeface="+mn-ea"/>
                <a:cs typeface="+mn-cs"/>
                <a:sym typeface="Helvetica Light"/>
              </a:defRPr>
            </a:pPr>
            <a:endParaRPr/>
          </a:p>
        </p:txBody>
      </p:sp>
      <p:sp>
        <p:nvSpPr>
          <p:cNvPr id="300" name="How did we do?"/>
          <p:cNvSpPr txBox="1">
            <a:spLocks noGrp="1"/>
          </p:cNvSpPr>
          <p:nvPr>
            <p:ph type="title" idx="4294967295"/>
          </p:nvPr>
        </p:nvSpPr>
        <p:spPr>
          <a:prstGeom prst="rect">
            <a:avLst/>
          </a:prstGeom>
        </p:spPr>
        <p:txBody>
          <a:bodyPr/>
          <a:lstStyle>
            <a:lvl1pPr algn="ctr"/>
          </a:lstStyle>
          <a:p>
            <a:r>
              <a:t>How did we do?</a:t>
            </a:r>
          </a:p>
        </p:txBody>
      </p:sp>
      <p:sp>
        <p:nvSpPr>
          <p:cNvPr id="301" name="In July-August 2018, RSM’s Cleveland office was engaged to perform a risk assessment of our environment…"/>
          <p:cNvSpPr txBox="1">
            <a:spLocks noGrp="1"/>
          </p:cNvSpPr>
          <p:nvPr>
            <p:ph type="body" idx="4294967295"/>
          </p:nvPr>
        </p:nvSpPr>
        <p:spPr>
          <a:xfrm>
            <a:off x="3196166" y="2527300"/>
            <a:ext cx="19498735" cy="7050948"/>
          </a:xfrm>
          <a:prstGeom prst="rect">
            <a:avLst/>
          </a:prstGeom>
        </p:spPr>
        <p:txBody>
          <a:bodyPr/>
          <a:lstStyle/>
          <a:p>
            <a:pPr marL="558800" indent="-558800">
              <a:spcBef>
                <a:spcPts val="4500"/>
              </a:spcBef>
              <a:defRPr sz="4500">
                <a:solidFill>
                  <a:srgbClr val="DCDEE0"/>
                </a:solidFill>
                <a:latin typeface="TitilliumMaps26L 750 wt"/>
                <a:ea typeface="TitilliumMaps26L 750 wt"/>
                <a:cs typeface="TitilliumMaps26L 750 wt"/>
                <a:sym typeface="TitilliumMaps26L 750 wt"/>
              </a:defRPr>
            </a:pPr>
            <a:r>
              <a:t>In July-August 2018, RSM’s Cleveland office was engaged to perform a risk assessment of our environment</a:t>
            </a:r>
          </a:p>
          <a:p>
            <a:pPr marL="558800" indent="-558800">
              <a:spcBef>
                <a:spcPts val="4500"/>
              </a:spcBef>
              <a:defRPr sz="4500">
                <a:solidFill>
                  <a:srgbClr val="DCDEE0"/>
                </a:solidFill>
                <a:latin typeface="TitilliumMaps26L 750 wt"/>
                <a:ea typeface="TitilliumMaps26L 750 wt"/>
                <a:cs typeface="TitilliumMaps26L 750 wt"/>
                <a:sym typeface="TitilliumMaps26L 750 wt"/>
              </a:defRPr>
            </a:pPr>
            <a:r>
              <a:t>Baseline was NIST 800-171 controls, as scoped in our agreement</a:t>
            </a:r>
          </a:p>
          <a:p>
            <a:pPr marL="558800" indent="-558800">
              <a:spcBef>
                <a:spcPts val="4500"/>
              </a:spcBef>
              <a:defRPr sz="4500">
                <a:solidFill>
                  <a:srgbClr val="DCDEE0"/>
                </a:solidFill>
                <a:latin typeface="TitilliumMaps26L 750 wt"/>
                <a:ea typeface="TitilliumMaps26L 750 wt"/>
                <a:cs typeface="TitilliumMaps26L 750 wt"/>
                <a:sym typeface="TitilliumMaps26L 750 wt"/>
              </a:defRPr>
            </a:pPr>
            <a:r>
              <a:t>Both Web application and internal VDI penetration testing were authorized</a:t>
            </a:r>
          </a:p>
          <a:p>
            <a:pPr marL="558800" indent="-558800">
              <a:spcBef>
                <a:spcPts val="4500"/>
              </a:spcBef>
              <a:defRPr sz="4500">
                <a:solidFill>
                  <a:srgbClr val="DCDEE0"/>
                </a:solidFill>
                <a:latin typeface="TitilliumMaps26L 750 wt"/>
                <a:ea typeface="TitilliumMaps26L 750 wt"/>
                <a:cs typeface="TitilliumMaps26L 750 wt"/>
                <a:sym typeface="TitilliumMaps26L 750 wt"/>
              </a:defRPr>
            </a:pPr>
            <a:r>
              <a:t>Interesting and useful things were observed </a:t>
            </a:r>
          </a:p>
        </p:txBody>
      </p:sp>
      <p:pic>
        <p:nvPicPr>
          <p:cNvPr id="302" name="RSMLogo.png" descr="RSMLogo.png"/>
          <p:cNvPicPr>
            <a:picLocks noChangeAspect="1"/>
          </p:cNvPicPr>
          <p:nvPr/>
        </p:nvPicPr>
        <p:blipFill>
          <a:blip r:embed="rId4">
            <a:extLst/>
          </a:blip>
          <a:stretch>
            <a:fillRect/>
          </a:stretch>
        </p:blipFill>
        <p:spPr>
          <a:xfrm>
            <a:off x="18808681" y="1968500"/>
            <a:ext cx="3022601" cy="1270000"/>
          </a:xfrm>
          <a:prstGeom prst="rect">
            <a:avLst/>
          </a:prstGeom>
          <a:ln w="12700">
            <a:miter lim="400000"/>
          </a:ln>
        </p:spPr>
      </p:pic>
      <p:sp>
        <p:nvSpPr>
          <p:cNvPr id="303" name="Shape"/>
          <p:cNvSpPr/>
          <p:nvPr/>
        </p:nvSpPr>
        <p:spPr>
          <a:xfrm>
            <a:off x="8686799" y="1045402"/>
            <a:ext cx="778009" cy="5410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830" y="9517"/>
                </a:lnTo>
                <a:lnTo>
                  <a:pt x="21600" y="21600"/>
                </a:lnTo>
                <a:lnTo>
                  <a:pt x="0" y="21600"/>
                </a:lnTo>
                <a:lnTo>
                  <a:pt x="0" y="0"/>
                </a:lnTo>
                <a:close/>
              </a:path>
            </a:pathLst>
          </a:custGeom>
          <a:solidFill>
            <a:srgbClr val="BEA75B"/>
          </a:solidFill>
          <a:ln w="12700">
            <a:miter lim="400000"/>
          </a:ln>
        </p:spPr>
        <p:txBody>
          <a:bodyPr lIns="50800" tIns="50800" rIns="50800" bIns="50800" anchor="ctr"/>
          <a:lstStyle/>
          <a:p>
            <a:pPr algn="ctr">
              <a:defRPr sz="3200">
                <a:solidFill>
                  <a:srgbClr val="000000"/>
                </a:solidFill>
                <a:latin typeface="+mn-lt"/>
                <a:ea typeface="+mn-ea"/>
                <a:cs typeface="+mn-cs"/>
                <a:sym typeface="Helvetica Ligh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How did we do?"/>
          <p:cNvSpPr txBox="1">
            <a:spLocks noGrp="1"/>
          </p:cNvSpPr>
          <p:nvPr>
            <p:ph type="title" idx="4294967295"/>
          </p:nvPr>
        </p:nvSpPr>
        <p:spPr>
          <a:prstGeom prst="rect">
            <a:avLst/>
          </a:prstGeom>
        </p:spPr>
        <p:txBody>
          <a:bodyPr/>
          <a:lstStyle>
            <a:lvl1pPr algn="ctr"/>
          </a:lstStyle>
          <a:p>
            <a:r>
              <a:t>How did we do?</a:t>
            </a:r>
          </a:p>
        </p:txBody>
      </p:sp>
      <p:sp>
        <p:nvSpPr>
          <p:cNvPr id="308" name="Overall, we met 91% of our goals…"/>
          <p:cNvSpPr txBox="1">
            <a:spLocks noGrp="1"/>
          </p:cNvSpPr>
          <p:nvPr>
            <p:ph type="body" idx="4294967295"/>
          </p:nvPr>
        </p:nvSpPr>
        <p:spPr>
          <a:xfrm>
            <a:off x="1940697" y="2788408"/>
            <a:ext cx="19498735" cy="8139184"/>
          </a:xfrm>
          <a:prstGeom prst="rect">
            <a:avLst/>
          </a:prstGeom>
        </p:spPr>
        <p:txBody>
          <a:bodyPr/>
          <a:lstStyle/>
          <a:p>
            <a:pPr marL="558800" indent="-558800">
              <a:spcBef>
                <a:spcPts val="4500"/>
              </a:spcBef>
              <a:defRPr sz="5100">
                <a:solidFill>
                  <a:srgbClr val="DCDEE0"/>
                </a:solidFill>
                <a:latin typeface="TitilliumMaps26L 750 wt"/>
                <a:ea typeface="TitilliumMaps26L 750 wt"/>
                <a:cs typeface="TitilliumMaps26L 750 wt"/>
                <a:sym typeface="TitilliumMaps26L 750 wt"/>
              </a:defRPr>
            </a:pPr>
            <a:r>
              <a:t>Overall, we met 91% of our goals</a:t>
            </a:r>
          </a:p>
          <a:p>
            <a:pPr marL="558800" indent="-558800">
              <a:spcBef>
                <a:spcPts val="4500"/>
              </a:spcBef>
              <a:defRPr sz="5100">
                <a:solidFill>
                  <a:srgbClr val="DCDEE0"/>
                </a:solidFill>
                <a:latin typeface="TitilliumMaps26L 750 wt"/>
                <a:ea typeface="TitilliumMaps26L 750 wt"/>
                <a:cs typeface="TitilliumMaps26L 750 wt"/>
                <a:sym typeface="TitilliumMaps26L 750 wt"/>
              </a:defRPr>
            </a:pPr>
            <a:r>
              <a:t>Data isolation is a strength, exports tightly controlled </a:t>
            </a:r>
          </a:p>
          <a:p>
            <a:pPr marL="558800" indent="-558800">
              <a:spcBef>
                <a:spcPts val="4500"/>
              </a:spcBef>
              <a:defRPr sz="5100">
                <a:solidFill>
                  <a:srgbClr val="DCDEE0"/>
                </a:solidFill>
                <a:latin typeface="TitilliumMaps26L 750 wt"/>
                <a:ea typeface="TitilliumMaps26L 750 wt"/>
                <a:cs typeface="TitilliumMaps26L 750 wt"/>
                <a:sym typeface="TitilliumMaps26L 750 wt"/>
              </a:defRPr>
            </a:pPr>
            <a:r>
              <a:t>Access controls are strong</a:t>
            </a:r>
          </a:p>
          <a:p>
            <a:pPr marL="558800" indent="-558800">
              <a:spcBef>
                <a:spcPts val="4500"/>
              </a:spcBef>
              <a:defRPr sz="5100">
                <a:solidFill>
                  <a:srgbClr val="DCDEE0"/>
                </a:solidFill>
                <a:latin typeface="TitilliumMaps26L 750 wt"/>
                <a:ea typeface="TitilliumMaps26L 750 wt"/>
                <a:cs typeface="TitilliumMaps26L 750 wt"/>
                <a:sym typeface="TitilliumMaps26L 750 wt"/>
              </a:defRPr>
            </a:pPr>
            <a:r>
              <a:t>Vendors do not have persistent access to the environment</a:t>
            </a:r>
          </a:p>
          <a:p>
            <a:pPr marL="558800" indent="-558800">
              <a:spcBef>
                <a:spcPts val="4500"/>
              </a:spcBef>
              <a:defRPr sz="5100">
                <a:solidFill>
                  <a:srgbClr val="DCDEE0"/>
                </a:solidFill>
                <a:latin typeface="TitilliumMaps26L 750 wt"/>
                <a:ea typeface="TitilliumMaps26L 750 wt"/>
                <a:cs typeface="TitilliumMaps26L 750 wt"/>
                <a:sym typeface="TitilliumMaps26L 750 wt"/>
              </a:defRPr>
            </a:pPr>
            <a:r>
              <a:t>The system is actively managed</a:t>
            </a:r>
          </a:p>
          <a:p>
            <a:pPr marL="558800" indent="-558800">
              <a:spcBef>
                <a:spcPts val="4500"/>
              </a:spcBef>
              <a:defRPr sz="5100">
                <a:solidFill>
                  <a:srgbClr val="DCDEE0"/>
                </a:solidFill>
                <a:latin typeface="TitilliumMaps26L 750 wt"/>
                <a:ea typeface="TitilliumMaps26L 750 wt"/>
                <a:cs typeface="TitilliumMaps26L 750 wt"/>
                <a:sym typeface="TitilliumMaps26L 750 wt"/>
              </a:defRPr>
            </a:pPr>
            <a:r>
              <a:t>Patch management and change controls are good</a:t>
            </a:r>
          </a:p>
        </p:txBody>
      </p:sp>
      <p:pic>
        <p:nvPicPr>
          <p:cNvPr id="309" name="RSMLogo.png" descr="RSMLogo.png"/>
          <p:cNvPicPr>
            <a:picLocks noChangeAspect="1"/>
          </p:cNvPicPr>
          <p:nvPr/>
        </p:nvPicPr>
        <p:blipFill>
          <a:blip r:embed="rId3">
            <a:extLst/>
          </a:blip>
          <a:stretch>
            <a:fillRect/>
          </a:stretch>
        </p:blipFill>
        <p:spPr>
          <a:xfrm>
            <a:off x="18808681" y="1968500"/>
            <a:ext cx="3022601" cy="1270000"/>
          </a:xfrm>
          <a:prstGeom prst="rect">
            <a:avLst/>
          </a:prstGeom>
          <a:ln w="12700">
            <a:miter lim="400000"/>
          </a:ln>
        </p:spPr>
      </p:pic>
      <p:pic>
        <p:nvPicPr>
          <p:cNvPr id="310" name="Image" descr="Image"/>
          <p:cNvPicPr>
            <a:picLocks noChangeAspect="1"/>
          </p:cNvPicPr>
          <p:nvPr/>
        </p:nvPicPr>
        <p:blipFill>
          <a:blip r:embed="rId4">
            <a:extLst/>
          </a:blip>
          <a:stretch>
            <a:fillRect/>
          </a:stretch>
        </p:blipFill>
        <p:spPr>
          <a:xfrm>
            <a:off x="19827800" y="6857999"/>
            <a:ext cx="3223263" cy="39793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oz-the-wonderful.jpg" descr="oz-the-wonderful.jpg"/>
          <p:cNvPicPr>
            <a:picLocks noChangeAspect="1"/>
          </p:cNvPicPr>
          <p:nvPr/>
        </p:nvPicPr>
        <p:blipFill>
          <a:blip r:embed="rId3">
            <a:extLst/>
          </a:blip>
          <a:srcRect l="2806" t="6290" r="821" b="4012"/>
          <a:stretch>
            <a:fillRect/>
          </a:stretch>
        </p:blipFill>
        <p:spPr>
          <a:xfrm flipH="1">
            <a:off x="14058728" y="1286469"/>
            <a:ext cx="7396572" cy="9863867"/>
          </a:xfrm>
          <a:prstGeom prst="rect">
            <a:avLst/>
          </a:prstGeom>
          <a:ln w="12700">
            <a:miter lim="400000"/>
          </a:ln>
        </p:spPr>
      </p:pic>
      <p:sp>
        <p:nvSpPr>
          <p:cNvPr id="315" name="Scary results (sorta)"/>
          <p:cNvSpPr txBox="1">
            <a:spLocks noGrp="1"/>
          </p:cNvSpPr>
          <p:nvPr>
            <p:ph type="title" idx="4294967295"/>
          </p:nvPr>
        </p:nvSpPr>
        <p:spPr>
          <a:xfrm>
            <a:off x="1689100" y="952500"/>
            <a:ext cx="11660916" cy="2286000"/>
          </a:xfrm>
          <a:prstGeom prst="rect">
            <a:avLst/>
          </a:prstGeom>
        </p:spPr>
        <p:txBody>
          <a:bodyPr/>
          <a:lstStyle/>
          <a:p>
            <a:r>
              <a:t>Scary results (sorta)</a:t>
            </a:r>
          </a:p>
        </p:txBody>
      </p:sp>
      <p:sp>
        <p:nvSpPr>
          <p:cNvPr id="316" name="Most users use web interfaces native to the applications hosted in the SRE…"/>
          <p:cNvSpPr txBox="1">
            <a:spLocks noGrp="1"/>
          </p:cNvSpPr>
          <p:nvPr>
            <p:ph type="body" sz="half" idx="4294967295"/>
          </p:nvPr>
        </p:nvSpPr>
        <p:spPr>
          <a:xfrm>
            <a:off x="1689100" y="3238500"/>
            <a:ext cx="11871987" cy="7912035"/>
          </a:xfrm>
          <a:prstGeom prst="rect">
            <a:avLst/>
          </a:prstGeom>
        </p:spPr>
        <p:txBody>
          <a:bodyPr/>
          <a:lstStyle/>
          <a:p>
            <a:pPr>
              <a:defRPr>
                <a:solidFill>
                  <a:srgbClr val="FFFFFF"/>
                </a:solidFill>
                <a:latin typeface="TitilliumMaps26L 750 wt"/>
                <a:ea typeface="TitilliumMaps26L 750 wt"/>
                <a:cs typeface="TitilliumMaps26L 750 wt"/>
                <a:sym typeface="TitilliumMaps26L 750 wt"/>
              </a:defRPr>
            </a:pPr>
            <a:r>
              <a:t>Most users use web interfaces native to the applications hosted in the SRE</a:t>
            </a:r>
          </a:p>
          <a:p>
            <a:pPr>
              <a:defRPr>
                <a:solidFill>
                  <a:srgbClr val="FFFFFF"/>
                </a:solidFill>
                <a:latin typeface="TitilliumMaps26L 750 wt"/>
                <a:ea typeface="TitilliumMaps26L 750 wt"/>
                <a:cs typeface="TitilliumMaps26L 750 wt"/>
                <a:sym typeface="TitilliumMaps26L 750 wt"/>
              </a:defRPr>
            </a:pPr>
            <a:r>
              <a:t>A few dozen have VDI access</a:t>
            </a:r>
          </a:p>
          <a:p>
            <a:pPr>
              <a:defRPr>
                <a:solidFill>
                  <a:srgbClr val="FFFFFF"/>
                </a:solidFill>
                <a:latin typeface="TitilliumMaps26L 750 wt"/>
                <a:ea typeface="TitilliumMaps26L 750 wt"/>
                <a:cs typeface="TitilliumMaps26L 750 wt"/>
                <a:sym typeface="TitilliumMaps26L 750 wt"/>
              </a:defRPr>
            </a:pPr>
            <a:r>
              <a:t>So we gave our tester insider access</a:t>
            </a:r>
          </a:p>
          <a:p>
            <a:pPr>
              <a:defRPr>
                <a:solidFill>
                  <a:srgbClr val="FFFFFF"/>
                </a:solidFill>
                <a:latin typeface="TitilliumMaps26L 750 wt"/>
                <a:ea typeface="TitilliumMaps26L 750 wt"/>
                <a:cs typeface="TitilliumMaps26L 750 wt"/>
                <a:sym typeface="TitilliumMaps26L 750 wt"/>
              </a:defRPr>
            </a:pPr>
            <a:r>
              <a:t>Surprize! It worked…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oz-the-wonderful.jpg" descr="oz-the-wonderful.jpg"/>
          <p:cNvPicPr>
            <a:picLocks noChangeAspect="1"/>
          </p:cNvPicPr>
          <p:nvPr/>
        </p:nvPicPr>
        <p:blipFill>
          <a:blip r:embed="rId2">
            <a:extLst/>
          </a:blip>
          <a:srcRect l="2806" t="6290" r="821" b="4012"/>
          <a:stretch>
            <a:fillRect/>
          </a:stretch>
        </p:blipFill>
        <p:spPr>
          <a:xfrm flipH="1">
            <a:off x="14058728" y="1286469"/>
            <a:ext cx="7396572" cy="9863867"/>
          </a:xfrm>
          <a:prstGeom prst="rect">
            <a:avLst/>
          </a:prstGeom>
          <a:ln w="12700">
            <a:miter lim="400000"/>
          </a:ln>
        </p:spPr>
      </p:pic>
      <p:sp>
        <p:nvSpPr>
          <p:cNvPr id="321" name="Scary results (sorta)"/>
          <p:cNvSpPr txBox="1">
            <a:spLocks noGrp="1"/>
          </p:cNvSpPr>
          <p:nvPr>
            <p:ph type="title" idx="4294967295"/>
          </p:nvPr>
        </p:nvSpPr>
        <p:spPr>
          <a:xfrm>
            <a:off x="1689100" y="952500"/>
            <a:ext cx="11660916" cy="2286000"/>
          </a:xfrm>
          <a:prstGeom prst="rect">
            <a:avLst/>
          </a:prstGeom>
        </p:spPr>
        <p:txBody>
          <a:bodyPr/>
          <a:lstStyle/>
          <a:p>
            <a:r>
              <a:t>Scary results (sorta)</a:t>
            </a:r>
          </a:p>
        </p:txBody>
      </p:sp>
      <p:sp>
        <p:nvSpPr>
          <p:cNvPr id="322" name="Well, they caught us…"/>
          <p:cNvSpPr txBox="1">
            <a:spLocks noGrp="1"/>
          </p:cNvSpPr>
          <p:nvPr>
            <p:ph type="body" sz="half" idx="4294967295"/>
          </p:nvPr>
        </p:nvSpPr>
        <p:spPr>
          <a:xfrm>
            <a:off x="1689100" y="3238500"/>
            <a:ext cx="11871987" cy="7912035"/>
          </a:xfrm>
          <a:prstGeom prst="rect">
            <a:avLst/>
          </a:prstGeom>
        </p:spPr>
        <p:txBody>
          <a:bodyPr/>
          <a:lstStyle/>
          <a:p>
            <a:pPr>
              <a:defRPr>
                <a:solidFill>
                  <a:srgbClr val="FFFFFF"/>
                </a:solidFill>
                <a:latin typeface="TitilliumMaps26L 750 wt"/>
                <a:ea typeface="TitilliumMaps26L 750 wt"/>
                <a:cs typeface="TitilliumMaps26L 750 wt"/>
                <a:sym typeface="TitilliumMaps26L 750 wt"/>
              </a:defRPr>
            </a:pPr>
            <a:r>
              <a:t>Well, they caught us</a:t>
            </a:r>
          </a:p>
          <a:p>
            <a:pPr>
              <a:defRPr>
                <a:solidFill>
                  <a:srgbClr val="FFFFFF"/>
                </a:solidFill>
                <a:latin typeface="TitilliumMaps26L 750 wt"/>
                <a:ea typeface="TitilliumMaps26L 750 wt"/>
                <a:cs typeface="TitilliumMaps26L 750 wt"/>
                <a:sym typeface="TitilliumMaps26L 750 wt"/>
              </a:defRPr>
            </a:pPr>
            <a:r>
              <a:t>A folder in the path was writable by users</a:t>
            </a:r>
          </a:p>
          <a:p>
            <a:pPr>
              <a:defRPr>
                <a:solidFill>
                  <a:srgbClr val="FFFFFF"/>
                </a:solidFill>
                <a:latin typeface="TitilliumMaps26L 750 wt"/>
                <a:ea typeface="TitilliumMaps26L 750 wt"/>
                <a:cs typeface="TitilliumMaps26L 750 wt"/>
                <a:sym typeface="TitilliumMaps26L 750 wt"/>
              </a:defRPr>
            </a:pPr>
            <a:r>
              <a:t>DLL hijacking was successful</a:t>
            </a:r>
          </a:p>
          <a:p>
            <a:pPr>
              <a:defRPr>
                <a:solidFill>
                  <a:srgbClr val="FFFFFF"/>
                </a:solidFill>
                <a:latin typeface="TitilliumMaps26L 750 wt"/>
                <a:ea typeface="TitilliumMaps26L 750 wt"/>
                <a:cs typeface="TitilliumMaps26L 750 wt"/>
                <a:sym typeface="TitilliumMaps26L 750 wt"/>
              </a:defRPr>
            </a:pPr>
            <a:r>
              <a:t>So was restarting the virtual desktop</a:t>
            </a:r>
          </a:p>
          <a:p>
            <a:pPr>
              <a:defRPr>
                <a:solidFill>
                  <a:srgbClr val="FFFFFF"/>
                </a:solidFill>
                <a:latin typeface="TitilliumMaps26L 750 wt"/>
                <a:ea typeface="TitilliumMaps26L 750 wt"/>
                <a:cs typeface="TitilliumMaps26L 750 wt"/>
                <a:sym typeface="TitilliumMaps26L 750 wt"/>
              </a:defRPr>
            </a:pPr>
            <a:r>
              <a:t>Local admin privileges were obtained!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A brief anatomy of the attack"/>
          <p:cNvSpPr txBox="1">
            <a:spLocks noGrp="1"/>
          </p:cNvSpPr>
          <p:nvPr>
            <p:ph type="title"/>
          </p:nvPr>
        </p:nvSpPr>
        <p:spPr>
          <a:prstGeom prst="rect">
            <a:avLst/>
          </a:prstGeom>
        </p:spPr>
        <p:txBody>
          <a:bodyPr/>
          <a:lstStyle/>
          <a:p>
            <a:r>
              <a:t>A brief anatomy of the attack</a:t>
            </a:r>
          </a:p>
        </p:txBody>
      </p:sp>
      <p:sp>
        <p:nvSpPr>
          <p:cNvPr id="325" name="The IKEEXT service was set to run at startup (used for IPSec, unneeded here)…"/>
          <p:cNvSpPr txBox="1">
            <a:spLocks noGrp="1"/>
          </p:cNvSpPr>
          <p:nvPr>
            <p:ph type="body" idx="1"/>
          </p:nvPr>
        </p:nvSpPr>
        <p:spPr>
          <a:xfrm>
            <a:off x="1689100" y="3238500"/>
            <a:ext cx="21005800" cy="7852881"/>
          </a:xfrm>
          <a:prstGeom prst="rect">
            <a:avLst/>
          </a:prstGeom>
        </p:spPr>
        <p:txBody>
          <a:bodyPr>
            <a:normAutofit lnSpcReduction="10000"/>
          </a:bodyPr>
          <a:lstStyle/>
          <a:p>
            <a:r>
              <a:t>The IKEEXT service was set to run at startup (used for IPSec, unneeded here)</a:t>
            </a:r>
          </a:p>
          <a:p>
            <a:r>
              <a:t>The service looked for the wlbsctrl.dll file, which was missing</a:t>
            </a:r>
          </a:p>
          <a:p>
            <a:r>
              <a:t>A third-party application had added its directory to the path</a:t>
            </a:r>
          </a:p>
          <a:p>
            <a:r>
              <a:t>This directory was writeable</a:t>
            </a:r>
          </a:p>
          <a:p>
            <a:r>
              <a:t>Paste an executable into Notepad, save it in the directory as a DLL</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647"/>
        </a:solidFill>
        <a:effectLst/>
      </p:bgPr>
    </p:bg>
    <p:spTree>
      <p:nvGrpSpPr>
        <p:cNvPr id="1" name=""/>
        <p:cNvGrpSpPr/>
        <p:nvPr/>
      </p:nvGrpSpPr>
      <p:grpSpPr>
        <a:xfrm>
          <a:off x="0" y="0"/>
          <a:ext cx="0" cy="0"/>
          <a:chOff x="0" y="0"/>
          <a:chExt cx="0" cy="0"/>
        </a:xfrm>
      </p:grpSpPr>
      <p:sp>
        <p:nvSpPr>
          <p:cNvPr id="329" name="DLL hijack attack, continued"/>
          <p:cNvSpPr txBox="1">
            <a:spLocks noGrp="1"/>
          </p:cNvSpPr>
          <p:nvPr>
            <p:ph type="title"/>
          </p:nvPr>
        </p:nvSpPr>
        <p:spPr>
          <a:prstGeom prst="rect">
            <a:avLst/>
          </a:prstGeom>
        </p:spPr>
        <p:txBody>
          <a:bodyPr/>
          <a:lstStyle/>
          <a:p>
            <a:r>
              <a:t>DLL hijack attack, continued</a:t>
            </a:r>
          </a:p>
        </p:txBody>
      </p:sp>
      <p:sp>
        <p:nvSpPr>
          <p:cNvPr id="330" name="Reboot the system (thought to have been disabled)…"/>
          <p:cNvSpPr txBox="1">
            <a:spLocks noGrp="1"/>
          </p:cNvSpPr>
          <p:nvPr>
            <p:ph type="body" idx="1"/>
          </p:nvPr>
        </p:nvSpPr>
        <p:spPr>
          <a:xfrm>
            <a:off x="1689100" y="3238500"/>
            <a:ext cx="21005800" cy="7852881"/>
          </a:xfrm>
          <a:prstGeom prst="rect">
            <a:avLst/>
          </a:prstGeom>
        </p:spPr>
        <p:txBody>
          <a:bodyPr/>
          <a:lstStyle/>
          <a:p>
            <a:r>
              <a:t>Reboot the system (thought to have been disabled)</a:t>
            </a:r>
          </a:p>
          <a:p>
            <a:r>
              <a:t>IKEEXT finds the bogus DLL, loads it, and Viola! We have admin rights</a:t>
            </a:r>
          </a:p>
          <a:p>
            <a:r>
              <a:t>Policies and the Registry could then be altered</a:t>
            </a:r>
          </a:p>
          <a:p>
            <a:r>
              <a:t>Attempts to gain Domain Admin rights were unsuccessful</a:t>
            </a:r>
          </a:p>
          <a:p>
            <a:r>
              <a:t>Local admin could grant self rights to exfiltrate data, however</a:t>
            </a:r>
          </a:p>
        </p:txBody>
      </p:sp>
      <p:pic>
        <p:nvPicPr>
          <p:cNvPr id="331" name="Image" descr="Image"/>
          <p:cNvPicPr>
            <a:picLocks noChangeAspect="1"/>
          </p:cNvPicPr>
          <p:nvPr/>
        </p:nvPicPr>
        <p:blipFill>
          <a:blip r:embed="rId3">
            <a:extLst/>
          </a:blip>
          <a:stretch>
            <a:fillRect/>
          </a:stretch>
        </p:blipFill>
        <p:spPr>
          <a:xfrm>
            <a:off x="16789400" y="469900"/>
            <a:ext cx="7594601" cy="5537201"/>
          </a:xfrm>
          <a:prstGeom prst="rect">
            <a:avLst/>
          </a:prstGeom>
          <a:ln w="12700">
            <a:miter lim="400000"/>
          </a:ln>
        </p:spPr>
      </p:pic>
      <p:sp>
        <p:nvSpPr>
          <p:cNvPr id="332" name="Rectangle"/>
          <p:cNvSpPr/>
          <p:nvPr/>
        </p:nvSpPr>
        <p:spPr>
          <a:xfrm>
            <a:off x="22606000" y="5448648"/>
            <a:ext cx="1689101" cy="740263"/>
          </a:xfrm>
          <a:prstGeom prst="rect">
            <a:avLst/>
          </a:prstGeom>
          <a:solidFill>
            <a:schemeClr val="accent1">
              <a:hueOff val="273562"/>
              <a:satOff val="2937"/>
              <a:lumOff val="-22233"/>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a:defRPr sz="3200">
                <a:latin typeface="+mn-lt"/>
                <a:ea typeface="+mn-ea"/>
                <a:cs typeface="+mn-cs"/>
                <a:sym typeface="Helvetica Ligh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yellowbrick.jpg" descr="yellowbrick.jpg"/>
          <p:cNvPicPr>
            <a:picLocks noChangeAspect="1"/>
          </p:cNvPicPr>
          <p:nvPr/>
        </p:nvPicPr>
        <p:blipFill>
          <a:blip r:embed="rId3">
            <a:extLst/>
          </a:blip>
          <a:stretch>
            <a:fillRect/>
          </a:stretch>
        </p:blipFill>
        <p:spPr>
          <a:xfrm>
            <a:off x="16361833" y="3778815"/>
            <a:ext cx="6551456" cy="6158370"/>
          </a:xfrm>
          <a:prstGeom prst="rect">
            <a:avLst/>
          </a:prstGeom>
          <a:ln w="12700">
            <a:miter lim="400000"/>
          </a:ln>
        </p:spPr>
      </p:pic>
      <p:sp>
        <p:nvSpPr>
          <p:cNvPr id="163" name="Background and History"/>
          <p:cNvSpPr txBox="1">
            <a:spLocks noGrp="1"/>
          </p:cNvSpPr>
          <p:nvPr>
            <p:ph type="title"/>
          </p:nvPr>
        </p:nvSpPr>
        <p:spPr>
          <a:prstGeom prst="rect">
            <a:avLst/>
          </a:prstGeom>
        </p:spPr>
        <p:txBody>
          <a:bodyPr/>
          <a:lstStyle/>
          <a:p>
            <a:r>
              <a:t>Background and History</a:t>
            </a:r>
          </a:p>
        </p:txBody>
      </p:sp>
      <p:sp>
        <p:nvSpPr>
          <p:cNvPr id="164" name="Founded 1826 and 1880, federated 1967.…"/>
          <p:cNvSpPr txBox="1">
            <a:spLocks noGrp="1"/>
          </p:cNvSpPr>
          <p:nvPr>
            <p:ph type="body" idx="1"/>
          </p:nvPr>
        </p:nvSpPr>
        <p:spPr>
          <a:prstGeom prst="rect">
            <a:avLst/>
          </a:prstGeom>
        </p:spPr>
        <p:txBody>
          <a:bodyPr/>
          <a:lstStyle/>
          <a:p>
            <a:r>
              <a:t>Founded 1826 and 1880, federated 1967.</a:t>
            </a:r>
          </a:p>
          <a:p>
            <a:r>
              <a:t>5150 Undergraduates, 6674 Graduates, 3501 full-time faculty.</a:t>
            </a:r>
          </a:p>
          <a:p>
            <a:r>
              <a:t>Among the top 20 private institutions receiving federal R&amp;D expenditures.</a:t>
            </a:r>
          </a:p>
          <a:p>
            <a:pPr>
              <a:defRPr>
                <a:latin typeface="Titillitalic 750wt"/>
                <a:ea typeface="Titillitalic 750wt"/>
                <a:cs typeface="Titillitalic 750wt"/>
                <a:sym typeface="Titillitalic 750wt"/>
              </a:defRPr>
            </a:pPr>
            <a:r>
              <a:t>think beyond the possible…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the emerald city.jpg" descr="the emerald city.jpg"/>
          <p:cNvPicPr>
            <a:picLocks/>
          </p:cNvPicPr>
          <p:nvPr/>
        </p:nvPicPr>
        <p:blipFill>
          <a:blip r:embed="rId3">
            <a:extLst/>
          </a:blip>
          <a:stretch>
            <a:fillRect/>
          </a:stretch>
        </p:blipFill>
        <p:spPr>
          <a:xfrm>
            <a:off x="0" y="-1"/>
            <a:ext cx="24383836" cy="11184420"/>
          </a:xfrm>
          <a:prstGeom prst="rect">
            <a:avLst/>
          </a:prstGeom>
          <a:ln w="12700">
            <a:miter lim="400000"/>
          </a:ln>
        </p:spPr>
      </p:pic>
      <p:sp>
        <p:nvSpPr>
          <p:cNvPr id="337" name="Approaching the Emerald City"/>
          <p:cNvSpPr txBox="1"/>
          <p:nvPr/>
        </p:nvSpPr>
        <p:spPr>
          <a:xfrm>
            <a:off x="338439" y="7931514"/>
            <a:ext cx="12313921" cy="1054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7500">
                <a:solidFill>
                  <a:srgbClr val="000000"/>
                </a:solidFill>
                <a:latin typeface="Titillitalic 750wt"/>
                <a:ea typeface="Titillitalic 750wt"/>
                <a:cs typeface="Titillitalic 750wt"/>
                <a:sym typeface="Titillitalic 750wt"/>
              </a:defRPr>
            </a:lvl1pPr>
          </a:lstStyle>
          <a:p>
            <a:r>
              <a:t>Approaching the Emerald City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Words for the wise"/>
          <p:cNvSpPr txBox="1">
            <a:spLocks noGrp="1"/>
          </p:cNvSpPr>
          <p:nvPr>
            <p:ph type="title"/>
          </p:nvPr>
        </p:nvSpPr>
        <p:spPr>
          <a:prstGeom prst="rect">
            <a:avLst/>
          </a:prstGeom>
        </p:spPr>
        <p:txBody>
          <a:bodyPr/>
          <a:lstStyle/>
          <a:p>
            <a:r>
              <a:t>Words for the wise</a:t>
            </a:r>
          </a:p>
        </p:txBody>
      </p:sp>
      <p:sp>
        <p:nvSpPr>
          <p:cNvPr id="342" name="Be mindful of application installation and updates!…"/>
          <p:cNvSpPr txBox="1">
            <a:spLocks noGrp="1"/>
          </p:cNvSpPr>
          <p:nvPr>
            <p:ph type="body" idx="1"/>
          </p:nvPr>
        </p:nvSpPr>
        <p:spPr>
          <a:prstGeom prst="rect">
            <a:avLst/>
          </a:prstGeom>
        </p:spPr>
        <p:txBody>
          <a:bodyPr/>
          <a:lstStyle/>
          <a:p>
            <a:r>
              <a:t>Be mindful of application installation and updates!</a:t>
            </a:r>
          </a:p>
          <a:p>
            <a:r>
              <a:t>Pay attention when alerts are thrown</a:t>
            </a:r>
          </a:p>
          <a:p>
            <a:r>
              <a:t>Centralize the source of patches and updates as you can</a:t>
            </a:r>
          </a:p>
          <a:p>
            <a:r>
              <a:t>Stay on top of user training, including student workers</a:t>
            </a:r>
          </a:p>
          <a:p>
            <a:r>
              <a:t>Policies and procedures should be reviewed and updated routinely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HOTO-tornado-Manitou-Oklahoma-Chris-Spannagle-1120x534-110711-landscape.jpg" descr="PHOTO-tornado-Manitou-Oklahoma-Chris-Spannagle-1120x534-110711-landscape.jpg"/>
          <p:cNvPicPr>
            <a:picLocks noChangeAspect="1"/>
          </p:cNvPicPr>
          <p:nvPr/>
        </p:nvPicPr>
        <p:blipFill>
          <a:blip r:embed="rId3">
            <a:extLst/>
          </a:blip>
          <a:stretch>
            <a:fillRect/>
          </a:stretch>
        </p:blipFill>
        <p:spPr>
          <a:xfrm>
            <a:off x="155466" y="-34132"/>
            <a:ext cx="24073068" cy="11477696"/>
          </a:xfrm>
          <a:prstGeom prst="rect">
            <a:avLst/>
          </a:prstGeom>
          <a:ln w="12700">
            <a:miter lim="400000"/>
          </a:ln>
        </p:spPr>
      </p:pic>
      <p:sp>
        <p:nvSpPr>
          <p:cNvPr id="345" name="Special attention: BC/DR"/>
          <p:cNvSpPr txBox="1">
            <a:spLocks noGrp="1"/>
          </p:cNvSpPr>
          <p:nvPr>
            <p:ph type="title"/>
          </p:nvPr>
        </p:nvSpPr>
        <p:spPr>
          <a:prstGeom prst="rect">
            <a:avLst/>
          </a:prstGeom>
        </p:spPr>
        <p:txBody>
          <a:bodyPr/>
          <a:lstStyle/>
          <a:p>
            <a:r>
              <a:t>Special attention: BC/DR</a:t>
            </a:r>
          </a:p>
        </p:txBody>
      </p:sp>
      <p:sp>
        <p:nvSpPr>
          <p:cNvPr id="346" name="What is the appropriate service level agreement?…"/>
          <p:cNvSpPr txBox="1">
            <a:spLocks noGrp="1"/>
          </p:cNvSpPr>
          <p:nvPr>
            <p:ph type="body" idx="1"/>
          </p:nvPr>
        </p:nvSpPr>
        <p:spPr>
          <a:xfrm>
            <a:off x="1689099" y="3238499"/>
            <a:ext cx="21005801" cy="8615545"/>
          </a:xfrm>
          <a:prstGeom prst="rect">
            <a:avLst/>
          </a:prstGeom>
        </p:spPr>
        <p:txBody>
          <a:bodyPr/>
          <a:lstStyle/>
          <a:p>
            <a:pPr>
              <a:lnSpc>
                <a:spcPct val="150000"/>
              </a:lnSpc>
            </a:pPr>
            <a:r>
              <a:t>What is the appropriate service level agreement?</a:t>
            </a:r>
          </a:p>
          <a:p>
            <a:pPr>
              <a:lnSpc>
                <a:spcPct val="150000"/>
              </a:lnSpc>
            </a:pPr>
            <a:r>
              <a:t>To what extent is daily work being done in your environment?</a:t>
            </a:r>
          </a:p>
          <a:p>
            <a:pPr>
              <a:lnSpc>
                <a:spcPct val="150000"/>
              </a:lnSpc>
            </a:pPr>
            <a:r>
              <a:t>These requirements tend to change over time</a:t>
            </a:r>
          </a:p>
          <a:p>
            <a:pPr>
              <a:lnSpc>
                <a:spcPct val="150000"/>
              </a:lnSpc>
            </a:pPr>
            <a:r>
              <a:t>Restore services to redundant data center, or cloud service?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oppies.jpeg" descr="poppies.jpeg"/>
          <p:cNvPicPr>
            <a:picLocks noChangeAspect="1"/>
          </p:cNvPicPr>
          <p:nvPr/>
        </p:nvPicPr>
        <p:blipFill>
          <a:blip r:embed="rId2">
            <a:extLst/>
          </a:blip>
          <a:srcRect t="4591"/>
          <a:stretch>
            <a:fillRect/>
          </a:stretch>
        </p:blipFill>
        <p:spPr>
          <a:xfrm>
            <a:off x="110251" y="-8167"/>
            <a:ext cx="12728973" cy="11314683"/>
          </a:xfrm>
          <a:custGeom>
            <a:avLst/>
            <a:gdLst/>
            <a:ahLst/>
            <a:cxnLst>
              <a:cxn ang="0">
                <a:pos x="wd2" y="hd2"/>
              </a:cxn>
              <a:cxn ang="5400000">
                <a:pos x="wd2" y="hd2"/>
              </a:cxn>
              <a:cxn ang="10800000">
                <a:pos x="wd2" y="hd2"/>
              </a:cxn>
              <a:cxn ang="16200000">
                <a:pos x="wd2" y="hd2"/>
              </a:cxn>
            </a:cxnLst>
            <a:rect l="0" t="0" r="r" b="b"/>
            <a:pathLst>
              <a:path w="21600" h="21593" extrusionOk="0">
                <a:moveTo>
                  <a:pt x="3744" y="1"/>
                </a:moveTo>
                <a:cubicBezTo>
                  <a:pt x="3621" y="9"/>
                  <a:pt x="3505" y="58"/>
                  <a:pt x="3388" y="149"/>
                </a:cubicBezTo>
                <a:cubicBezTo>
                  <a:pt x="3305" y="213"/>
                  <a:pt x="3245" y="252"/>
                  <a:pt x="3208" y="275"/>
                </a:cubicBezTo>
                <a:cubicBezTo>
                  <a:pt x="3193" y="284"/>
                  <a:pt x="3183" y="293"/>
                  <a:pt x="3171" y="302"/>
                </a:cubicBezTo>
                <a:cubicBezTo>
                  <a:pt x="3171" y="302"/>
                  <a:pt x="3170" y="303"/>
                  <a:pt x="3169" y="303"/>
                </a:cubicBezTo>
                <a:cubicBezTo>
                  <a:pt x="3140" y="315"/>
                  <a:pt x="3111" y="411"/>
                  <a:pt x="3098" y="546"/>
                </a:cubicBezTo>
                <a:cubicBezTo>
                  <a:pt x="3092" y="610"/>
                  <a:pt x="2819" y="760"/>
                  <a:pt x="2697" y="768"/>
                </a:cubicBezTo>
                <a:cubicBezTo>
                  <a:pt x="2597" y="773"/>
                  <a:pt x="2501" y="829"/>
                  <a:pt x="2317" y="988"/>
                </a:cubicBezTo>
                <a:cubicBezTo>
                  <a:pt x="1923" y="1329"/>
                  <a:pt x="1858" y="1395"/>
                  <a:pt x="1849" y="1464"/>
                </a:cubicBezTo>
                <a:cubicBezTo>
                  <a:pt x="1846" y="1485"/>
                  <a:pt x="1831" y="1512"/>
                  <a:pt x="1812" y="1539"/>
                </a:cubicBezTo>
                <a:cubicBezTo>
                  <a:pt x="1807" y="1547"/>
                  <a:pt x="1802" y="1554"/>
                  <a:pt x="1795" y="1560"/>
                </a:cubicBezTo>
                <a:cubicBezTo>
                  <a:pt x="1787" y="1570"/>
                  <a:pt x="1781" y="1582"/>
                  <a:pt x="1772" y="1590"/>
                </a:cubicBezTo>
                <a:cubicBezTo>
                  <a:pt x="1694" y="1661"/>
                  <a:pt x="1321" y="2384"/>
                  <a:pt x="1306" y="2494"/>
                </a:cubicBezTo>
                <a:cubicBezTo>
                  <a:pt x="1295" y="2575"/>
                  <a:pt x="1165" y="2878"/>
                  <a:pt x="1106" y="2961"/>
                </a:cubicBezTo>
                <a:cubicBezTo>
                  <a:pt x="1085" y="2990"/>
                  <a:pt x="1063" y="3061"/>
                  <a:pt x="1057" y="3117"/>
                </a:cubicBezTo>
                <a:cubicBezTo>
                  <a:pt x="1052" y="3173"/>
                  <a:pt x="1020" y="3267"/>
                  <a:pt x="985" y="3327"/>
                </a:cubicBezTo>
                <a:cubicBezTo>
                  <a:pt x="950" y="3386"/>
                  <a:pt x="915" y="3480"/>
                  <a:pt x="909" y="3536"/>
                </a:cubicBezTo>
                <a:cubicBezTo>
                  <a:pt x="903" y="3592"/>
                  <a:pt x="884" y="3673"/>
                  <a:pt x="866" y="3718"/>
                </a:cubicBezTo>
                <a:cubicBezTo>
                  <a:pt x="814" y="3846"/>
                  <a:pt x="674" y="4352"/>
                  <a:pt x="665" y="4444"/>
                </a:cubicBezTo>
                <a:cubicBezTo>
                  <a:pt x="660" y="4490"/>
                  <a:pt x="654" y="4528"/>
                  <a:pt x="651" y="4528"/>
                </a:cubicBezTo>
                <a:cubicBezTo>
                  <a:pt x="647" y="4528"/>
                  <a:pt x="638" y="4597"/>
                  <a:pt x="630" y="4681"/>
                </a:cubicBezTo>
                <a:cubicBezTo>
                  <a:pt x="622" y="4765"/>
                  <a:pt x="602" y="4856"/>
                  <a:pt x="586" y="4883"/>
                </a:cubicBezTo>
                <a:cubicBezTo>
                  <a:pt x="570" y="4911"/>
                  <a:pt x="557" y="4960"/>
                  <a:pt x="556" y="4993"/>
                </a:cubicBezTo>
                <a:cubicBezTo>
                  <a:pt x="554" y="5051"/>
                  <a:pt x="524" y="5197"/>
                  <a:pt x="500" y="5313"/>
                </a:cubicBezTo>
                <a:cubicBezTo>
                  <a:pt x="500" y="5315"/>
                  <a:pt x="500" y="5317"/>
                  <a:pt x="500" y="5320"/>
                </a:cubicBezTo>
                <a:cubicBezTo>
                  <a:pt x="500" y="5356"/>
                  <a:pt x="491" y="5393"/>
                  <a:pt x="480" y="5425"/>
                </a:cubicBezTo>
                <a:cubicBezTo>
                  <a:pt x="479" y="5428"/>
                  <a:pt x="479" y="5436"/>
                  <a:pt x="478" y="5438"/>
                </a:cubicBezTo>
                <a:cubicBezTo>
                  <a:pt x="459" y="5498"/>
                  <a:pt x="451" y="5568"/>
                  <a:pt x="415" y="5985"/>
                </a:cubicBezTo>
                <a:cubicBezTo>
                  <a:pt x="378" y="6411"/>
                  <a:pt x="363" y="6605"/>
                  <a:pt x="339" y="6977"/>
                </a:cubicBezTo>
                <a:cubicBezTo>
                  <a:pt x="326" y="7189"/>
                  <a:pt x="312" y="7407"/>
                  <a:pt x="307" y="7463"/>
                </a:cubicBezTo>
                <a:cubicBezTo>
                  <a:pt x="292" y="7635"/>
                  <a:pt x="281" y="7887"/>
                  <a:pt x="288" y="7908"/>
                </a:cubicBezTo>
                <a:cubicBezTo>
                  <a:pt x="292" y="7919"/>
                  <a:pt x="299" y="8111"/>
                  <a:pt x="306" y="8333"/>
                </a:cubicBezTo>
                <a:cubicBezTo>
                  <a:pt x="312" y="8556"/>
                  <a:pt x="329" y="8770"/>
                  <a:pt x="342" y="8808"/>
                </a:cubicBezTo>
                <a:cubicBezTo>
                  <a:pt x="356" y="8846"/>
                  <a:pt x="358" y="8978"/>
                  <a:pt x="348" y="9100"/>
                </a:cubicBezTo>
                <a:cubicBezTo>
                  <a:pt x="337" y="9223"/>
                  <a:pt x="344" y="9334"/>
                  <a:pt x="362" y="9347"/>
                </a:cubicBezTo>
                <a:cubicBezTo>
                  <a:pt x="411" y="9380"/>
                  <a:pt x="404" y="9598"/>
                  <a:pt x="354" y="9633"/>
                </a:cubicBezTo>
                <a:cubicBezTo>
                  <a:pt x="331" y="9649"/>
                  <a:pt x="285" y="9623"/>
                  <a:pt x="248" y="9572"/>
                </a:cubicBezTo>
                <a:cubicBezTo>
                  <a:pt x="212" y="9523"/>
                  <a:pt x="166" y="9492"/>
                  <a:pt x="147" y="9505"/>
                </a:cubicBezTo>
                <a:cubicBezTo>
                  <a:pt x="129" y="9518"/>
                  <a:pt x="103" y="9511"/>
                  <a:pt x="90" y="9488"/>
                </a:cubicBezTo>
                <a:cubicBezTo>
                  <a:pt x="78" y="9466"/>
                  <a:pt x="52" y="9447"/>
                  <a:pt x="34" y="9447"/>
                </a:cubicBezTo>
                <a:cubicBezTo>
                  <a:pt x="13" y="9447"/>
                  <a:pt x="0" y="11752"/>
                  <a:pt x="0" y="15520"/>
                </a:cubicBezTo>
                <a:lnTo>
                  <a:pt x="0" y="21593"/>
                </a:lnTo>
                <a:lnTo>
                  <a:pt x="10800" y="21593"/>
                </a:lnTo>
                <a:lnTo>
                  <a:pt x="21600" y="21593"/>
                </a:lnTo>
                <a:lnTo>
                  <a:pt x="21591" y="13609"/>
                </a:lnTo>
                <a:lnTo>
                  <a:pt x="21587" y="9381"/>
                </a:lnTo>
                <a:cubicBezTo>
                  <a:pt x="21581" y="8583"/>
                  <a:pt x="21575" y="7827"/>
                  <a:pt x="21568" y="7827"/>
                </a:cubicBezTo>
                <a:cubicBezTo>
                  <a:pt x="21551" y="7827"/>
                  <a:pt x="21519" y="7853"/>
                  <a:pt x="21496" y="7884"/>
                </a:cubicBezTo>
                <a:cubicBezTo>
                  <a:pt x="21473" y="7915"/>
                  <a:pt x="21413" y="7953"/>
                  <a:pt x="21363" y="7967"/>
                </a:cubicBezTo>
                <a:cubicBezTo>
                  <a:pt x="21290" y="7987"/>
                  <a:pt x="21274" y="8013"/>
                  <a:pt x="21283" y="8102"/>
                </a:cubicBezTo>
                <a:cubicBezTo>
                  <a:pt x="21289" y="8165"/>
                  <a:pt x="21314" y="8208"/>
                  <a:pt x="21340" y="8202"/>
                </a:cubicBezTo>
                <a:cubicBezTo>
                  <a:pt x="21403" y="8188"/>
                  <a:pt x="21439" y="8308"/>
                  <a:pt x="21389" y="8365"/>
                </a:cubicBezTo>
                <a:cubicBezTo>
                  <a:pt x="21366" y="8390"/>
                  <a:pt x="21348" y="8444"/>
                  <a:pt x="21348" y="8484"/>
                </a:cubicBezTo>
                <a:cubicBezTo>
                  <a:pt x="21348" y="8524"/>
                  <a:pt x="21333" y="8588"/>
                  <a:pt x="21314" y="8627"/>
                </a:cubicBezTo>
                <a:cubicBezTo>
                  <a:pt x="21296" y="8666"/>
                  <a:pt x="21272" y="8730"/>
                  <a:pt x="21261" y="8769"/>
                </a:cubicBezTo>
                <a:cubicBezTo>
                  <a:pt x="21236" y="8860"/>
                  <a:pt x="21111" y="8841"/>
                  <a:pt x="21046" y="8736"/>
                </a:cubicBezTo>
                <a:cubicBezTo>
                  <a:pt x="21020" y="8693"/>
                  <a:pt x="20995" y="8566"/>
                  <a:pt x="20993" y="8455"/>
                </a:cubicBezTo>
                <a:cubicBezTo>
                  <a:pt x="20985" y="8140"/>
                  <a:pt x="20944" y="7754"/>
                  <a:pt x="20912" y="7684"/>
                </a:cubicBezTo>
                <a:cubicBezTo>
                  <a:pt x="20871" y="7597"/>
                  <a:pt x="20907" y="7545"/>
                  <a:pt x="21114" y="7389"/>
                </a:cubicBezTo>
                <a:cubicBezTo>
                  <a:pt x="21233" y="7300"/>
                  <a:pt x="21391" y="7158"/>
                  <a:pt x="21465" y="7074"/>
                </a:cubicBezTo>
                <a:lnTo>
                  <a:pt x="21583" y="6942"/>
                </a:lnTo>
                <a:cubicBezTo>
                  <a:pt x="21579" y="6367"/>
                  <a:pt x="21574" y="5741"/>
                  <a:pt x="21568" y="5617"/>
                </a:cubicBezTo>
                <a:lnTo>
                  <a:pt x="21420" y="5519"/>
                </a:lnTo>
                <a:cubicBezTo>
                  <a:pt x="21155" y="5344"/>
                  <a:pt x="21104" y="5342"/>
                  <a:pt x="20969" y="5503"/>
                </a:cubicBezTo>
                <a:cubicBezTo>
                  <a:pt x="20857" y="5636"/>
                  <a:pt x="20774" y="5636"/>
                  <a:pt x="20820" y="5502"/>
                </a:cubicBezTo>
                <a:cubicBezTo>
                  <a:pt x="20830" y="5472"/>
                  <a:pt x="20801" y="5386"/>
                  <a:pt x="20755" y="5310"/>
                </a:cubicBezTo>
                <a:cubicBezTo>
                  <a:pt x="20686" y="5195"/>
                  <a:pt x="20647" y="5169"/>
                  <a:pt x="20526" y="5161"/>
                </a:cubicBezTo>
                <a:cubicBezTo>
                  <a:pt x="20408" y="5153"/>
                  <a:pt x="20364" y="5173"/>
                  <a:pt x="20288" y="5265"/>
                </a:cubicBezTo>
                <a:cubicBezTo>
                  <a:pt x="20237" y="5327"/>
                  <a:pt x="20196" y="5360"/>
                  <a:pt x="20196" y="5340"/>
                </a:cubicBezTo>
                <a:cubicBezTo>
                  <a:pt x="20196" y="5320"/>
                  <a:pt x="20155" y="5346"/>
                  <a:pt x="20105" y="5399"/>
                </a:cubicBezTo>
                <a:cubicBezTo>
                  <a:pt x="20055" y="5452"/>
                  <a:pt x="19988" y="5499"/>
                  <a:pt x="19957" y="5504"/>
                </a:cubicBezTo>
                <a:cubicBezTo>
                  <a:pt x="19857" y="5521"/>
                  <a:pt x="19697" y="5727"/>
                  <a:pt x="19685" y="5853"/>
                </a:cubicBezTo>
                <a:cubicBezTo>
                  <a:pt x="19677" y="5952"/>
                  <a:pt x="19642" y="5995"/>
                  <a:pt x="19506" y="6075"/>
                </a:cubicBezTo>
                <a:cubicBezTo>
                  <a:pt x="19348" y="6168"/>
                  <a:pt x="19333" y="6189"/>
                  <a:pt x="19295" y="6397"/>
                </a:cubicBezTo>
                <a:cubicBezTo>
                  <a:pt x="19281" y="6470"/>
                  <a:pt x="19279" y="6506"/>
                  <a:pt x="19277" y="6544"/>
                </a:cubicBezTo>
                <a:cubicBezTo>
                  <a:pt x="19276" y="6586"/>
                  <a:pt x="19281" y="6624"/>
                  <a:pt x="19291" y="6657"/>
                </a:cubicBezTo>
                <a:cubicBezTo>
                  <a:pt x="19298" y="6670"/>
                  <a:pt x="19305" y="6683"/>
                  <a:pt x="19316" y="6697"/>
                </a:cubicBezTo>
                <a:cubicBezTo>
                  <a:pt x="19351" y="6740"/>
                  <a:pt x="19369" y="6786"/>
                  <a:pt x="19357" y="6800"/>
                </a:cubicBezTo>
                <a:cubicBezTo>
                  <a:pt x="19344" y="6814"/>
                  <a:pt x="19359" y="6878"/>
                  <a:pt x="19388" y="6943"/>
                </a:cubicBezTo>
                <a:cubicBezTo>
                  <a:pt x="19439" y="7054"/>
                  <a:pt x="19438" y="7062"/>
                  <a:pt x="19360" y="7095"/>
                </a:cubicBezTo>
                <a:cubicBezTo>
                  <a:pt x="19344" y="7102"/>
                  <a:pt x="19338" y="7099"/>
                  <a:pt x="19323" y="7102"/>
                </a:cubicBezTo>
                <a:cubicBezTo>
                  <a:pt x="19290" y="7121"/>
                  <a:pt x="19260" y="7131"/>
                  <a:pt x="19229" y="7134"/>
                </a:cubicBezTo>
                <a:cubicBezTo>
                  <a:pt x="19191" y="7185"/>
                  <a:pt x="19149" y="7343"/>
                  <a:pt x="19172" y="7386"/>
                </a:cubicBezTo>
                <a:cubicBezTo>
                  <a:pt x="19174" y="7390"/>
                  <a:pt x="19174" y="7409"/>
                  <a:pt x="19176" y="7415"/>
                </a:cubicBezTo>
                <a:cubicBezTo>
                  <a:pt x="19187" y="7452"/>
                  <a:pt x="19197" y="7510"/>
                  <a:pt x="19195" y="7577"/>
                </a:cubicBezTo>
                <a:cubicBezTo>
                  <a:pt x="19192" y="7678"/>
                  <a:pt x="19256" y="7861"/>
                  <a:pt x="19311" y="7939"/>
                </a:cubicBezTo>
                <a:cubicBezTo>
                  <a:pt x="19331" y="7955"/>
                  <a:pt x="19343" y="7964"/>
                  <a:pt x="19358" y="7974"/>
                </a:cubicBezTo>
                <a:cubicBezTo>
                  <a:pt x="19359" y="7974"/>
                  <a:pt x="19361" y="7975"/>
                  <a:pt x="19363" y="7974"/>
                </a:cubicBezTo>
                <a:cubicBezTo>
                  <a:pt x="19374" y="7967"/>
                  <a:pt x="19425" y="7994"/>
                  <a:pt x="19474" y="8025"/>
                </a:cubicBezTo>
                <a:cubicBezTo>
                  <a:pt x="19474" y="8025"/>
                  <a:pt x="19475" y="8025"/>
                  <a:pt x="19475" y="8025"/>
                </a:cubicBezTo>
                <a:cubicBezTo>
                  <a:pt x="19476" y="8025"/>
                  <a:pt x="19475" y="8025"/>
                  <a:pt x="19476" y="8025"/>
                </a:cubicBezTo>
                <a:cubicBezTo>
                  <a:pt x="19484" y="8030"/>
                  <a:pt x="19486" y="8028"/>
                  <a:pt x="19494" y="8033"/>
                </a:cubicBezTo>
                <a:cubicBezTo>
                  <a:pt x="19702" y="8177"/>
                  <a:pt x="19802" y="8234"/>
                  <a:pt x="19899" y="8254"/>
                </a:cubicBezTo>
                <a:cubicBezTo>
                  <a:pt x="19938" y="8254"/>
                  <a:pt x="19957" y="8259"/>
                  <a:pt x="20019" y="8256"/>
                </a:cubicBezTo>
                <a:cubicBezTo>
                  <a:pt x="20086" y="8253"/>
                  <a:pt x="20145" y="8244"/>
                  <a:pt x="20203" y="8233"/>
                </a:cubicBezTo>
                <a:cubicBezTo>
                  <a:pt x="20374" y="8187"/>
                  <a:pt x="20549" y="8090"/>
                  <a:pt x="20667" y="7965"/>
                </a:cubicBezTo>
                <a:cubicBezTo>
                  <a:pt x="20679" y="7952"/>
                  <a:pt x="20683" y="7953"/>
                  <a:pt x="20692" y="7944"/>
                </a:cubicBezTo>
                <a:cubicBezTo>
                  <a:pt x="20714" y="7918"/>
                  <a:pt x="20738" y="7894"/>
                  <a:pt x="20753" y="7895"/>
                </a:cubicBezTo>
                <a:cubicBezTo>
                  <a:pt x="20754" y="7895"/>
                  <a:pt x="20755" y="7895"/>
                  <a:pt x="20756" y="7895"/>
                </a:cubicBezTo>
                <a:cubicBezTo>
                  <a:pt x="20777" y="7890"/>
                  <a:pt x="20797" y="7899"/>
                  <a:pt x="20823" y="7921"/>
                </a:cubicBezTo>
                <a:cubicBezTo>
                  <a:pt x="20876" y="7964"/>
                  <a:pt x="20882" y="7991"/>
                  <a:pt x="20851" y="8056"/>
                </a:cubicBezTo>
                <a:cubicBezTo>
                  <a:pt x="20822" y="8117"/>
                  <a:pt x="20825" y="8166"/>
                  <a:pt x="20865" y="8251"/>
                </a:cubicBezTo>
                <a:cubicBezTo>
                  <a:pt x="20903" y="8335"/>
                  <a:pt x="20906" y="8378"/>
                  <a:pt x="20877" y="8418"/>
                </a:cubicBezTo>
                <a:cubicBezTo>
                  <a:pt x="20855" y="8448"/>
                  <a:pt x="20845" y="8496"/>
                  <a:pt x="20854" y="8525"/>
                </a:cubicBezTo>
                <a:cubicBezTo>
                  <a:pt x="20864" y="8553"/>
                  <a:pt x="20846" y="8608"/>
                  <a:pt x="20816" y="8648"/>
                </a:cubicBezTo>
                <a:cubicBezTo>
                  <a:pt x="20771" y="8705"/>
                  <a:pt x="20767" y="8746"/>
                  <a:pt x="20799" y="8863"/>
                </a:cubicBezTo>
                <a:cubicBezTo>
                  <a:pt x="20832" y="8983"/>
                  <a:pt x="20830" y="9010"/>
                  <a:pt x="20782" y="9031"/>
                </a:cubicBezTo>
                <a:cubicBezTo>
                  <a:pt x="20749" y="9045"/>
                  <a:pt x="20705" y="9024"/>
                  <a:pt x="20677" y="8980"/>
                </a:cubicBezTo>
                <a:cubicBezTo>
                  <a:pt x="20650" y="8939"/>
                  <a:pt x="20628" y="8917"/>
                  <a:pt x="20628" y="8932"/>
                </a:cubicBezTo>
                <a:cubicBezTo>
                  <a:pt x="20628" y="8946"/>
                  <a:pt x="20587" y="8941"/>
                  <a:pt x="20538" y="8920"/>
                </a:cubicBezTo>
                <a:cubicBezTo>
                  <a:pt x="20489" y="8899"/>
                  <a:pt x="20451" y="8896"/>
                  <a:pt x="20454" y="8912"/>
                </a:cubicBezTo>
                <a:cubicBezTo>
                  <a:pt x="20457" y="8928"/>
                  <a:pt x="20440" y="8995"/>
                  <a:pt x="20415" y="9062"/>
                </a:cubicBezTo>
                <a:lnTo>
                  <a:pt x="20372" y="9182"/>
                </a:lnTo>
                <a:lnTo>
                  <a:pt x="20303" y="9082"/>
                </a:lnTo>
                <a:cubicBezTo>
                  <a:pt x="20265" y="9027"/>
                  <a:pt x="20233" y="8998"/>
                  <a:pt x="20233" y="9018"/>
                </a:cubicBezTo>
                <a:cubicBezTo>
                  <a:pt x="20232" y="9038"/>
                  <a:pt x="20200" y="9022"/>
                  <a:pt x="20160" y="8982"/>
                </a:cubicBezTo>
                <a:cubicBezTo>
                  <a:pt x="20121" y="8941"/>
                  <a:pt x="20088" y="8923"/>
                  <a:pt x="20088" y="8941"/>
                </a:cubicBezTo>
                <a:cubicBezTo>
                  <a:pt x="20088" y="8959"/>
                  <a:pt x="20056" y="8941"/>
                  <a:pt x="20016" y="8901"/>
                </a:cubicBezTo>
                <a:lnTo>
                  <a:pt x="19943" y="8826"/>
                </a:lnTo>
                <a:lnTo>
                  <a:pt x="20023" y="8731"/>
                </a:lnTo>
                <a:cubicBezTo>
                  <a:pt x="20160" y="8566"/>
                  <a:pt x="20130" y="8484"/>
                  <a:pt x="19920" y="8452"/>
                </a:cubicBezTo>
                <a:cubicBezTo>
                  <a:pt x="19867" y="8444"/>
                  <a:pt x="19837" y="8467"/>
                  <a:pt x="19823" y="8526"/>
                </a:cubicBezTo>
                <a:cubicBezTo>
                  <a:pt x="19806" y="8599"/>
                  <a:pt x="19795" y="8602"/>
                  <a:pt x="19745" y="8555"/>
                </a:cubicBezTo>
                <a:cubicBezTo>
                  <a:pt x="19695" y="8509"/>
                  <a:pt x="19682" y="8510"/>
                  <a:pt x="19656" y="8557"/>
                </a:cubicBezTo>
                <a:cubicBezTo>
                  <a:pt x="19649" y="8571"/>
                  <a:pt x="19645" y="8584"/>
                  <a:pt x="19642" y="8598"/>
                </a:cubicBezTo>
                <a:cubicBezTo>
                  <a:pt x="19642" y="8601"/>
                  <a:pt x="19640" y="8605"/>
                  <a:pt x="19640" y="8609"/>
                </a:cubicBezTo>
                <a:cubicBezTo>
                  <a:pt x="19640" y="8611"/>
                  <a:pt x="19642" y="8613"/>
                  <a:pt x="19642" y="8616"/>
                </a:cubicBezTo>
                <a:cubicBezTo>
                  <a:pt x="19643" y="8633"/>
                  <a:pt x="19650" y="8649"/>
                  <a:pt x="19660" y="8663"/>
                </a:cubicBezTo>
                <a:cubicBezTo>
                  <a:pt x="19669" y="8667"/>
                  <a:pt x="19679" y="8666"/>
                  <a:pt x="19692" y="8657"/>
                </a:cubicBezTo>
                <a:cubicBezTo>
                  <a:pt x="19754" y="8614"/>
                  <a:pt x="19769" y="8725"/>
                  <a:pt x="19711" y="8797"/>
                </a:cubicBezTo>
                <a:cubicBezTo>
                  <a:pt x="19652" y="8871"/>
                  <a:pt x="19600" y="8897"/>
                  <a:pt x="19550" y="8884"/>
                </a:cubicBezTo>
                <a:cubicBezTo>
                  <a:pt x="19534" y="8895"/>
                  <a:pt x="19518" y="8904"/>
                  <a:pt x="19508" y="8897"/>
                </a:cubicBezTo>
                <a:cubicBezTo>
                  <a:pt x="19493" y="8886"/>
                  <a:pt x="19487" y="8865"/>
                  <a:pt x="19487" y="8844"/>
                </a:cubicBezTo>
                <a:cubicBezTo>
                  <a:pt x="19470" y="8827"/>
                  <a:pt x="19452" y="8807"/>
                  <a:pt x="19434" y="8779"/>
                </a:cubicBezTo>
                <a:cubicBezTo>
                  <a:pt x="19382" y="8696"/>
                  <a:pt x="19352" y="8668"/>
                  <a:pt x="19313" y="8670"/>
                </a:cubicBezTo>
                <a:cubicBezTo>
                  <a:pt x="19300" y="8671"/>
                  <a:pt x="19286" y="8675"/>
                  <a:pt x="19269" y="8682"/>
                </a:cubicBezTo>
                <a:cubicBezTo>
                  <a:pt x="19223" y="8701"/>
                  <a:pt x="19188" y="8749"/>
                  <a:pt x="19188" y="8795"/>
                </a:cubicBezTo>
                <a:cubicBezTo>
                  <a:pt x="19188" y="8934"/>
                  <a:pt x="19124" y="8927"/>
                  <a:pt x="19021" y="8776"/>
                </a:cubicBezTo>
                <a:cubicBezTo>
                  <a:pt x="18938" y="8654"/>
                  <a:pt x="18930" y="8618"/>
                  <a:pt x="18965" y="8554"/>
                </a:cubicBezTo>
                <a:cubicBezTo>
                  <a:pt x="18970" y="8545"/>
                  <a:pt x="18973" y="8540"/>
                  <a:pt x="18977" y="8532"/>
                </a:cubicBezTo>
                <a:cubicBezTo>
                  <a:pt x="18977" y="8532"/>
                  <a:pt x="18977" y="8531"/>
                  <a:pt x="18977" y="8531"/>
                </a:cubicBezTo>
                <a:cubicBezTo>
                  <a:pt x="18989" y="8514"/>
                  <a:pt x="18988" y="8478"/>
                  <a:pt x="18984" y="8438"/>
                </a:cubicBezTo>
                <a:cubicBezTo>
                  <a:pt x="18969" y="8418"/>
                  <a:pt x="18946" y="8397"/>
                  <a:pt x="18887" y="8356"/>
                </a:cubicBezTo>
                <a:cubicBezTo>
                  <a:pt x="18762" y="8269"/>
                  <a:pt x="18629" y="8280"/>
                  <a:pt x="18662" y="8375"/>
                </a:cubicBezTo>
                <a:cubicBezTo>
                  <a:pt x="18684" y="8440"/>
                  <a:pt x="18556" y="8577"/>
                  <a:pt x="18526" y="8522"/>
                </a:cubicBezTo>
                <a:cubicBezTo>
                  <a:pt x="18512" y="8497"/>
                  <a:pt x="18465" y="8504"/>
                  <a:pt x="18400" y="8540"/>
                </a:cubicBezTo>
                <a:cubicBezTo>
                  <a:pt x="18316" y="8587"/>
                  <a:pt x="18302" y="8617"/>
                  <a:pt x="18316" y="8708"/>
                </a:cubicBezTo>
                <a:cubicBezTo>
                  <a:pt x="18326" y="8769"/>
                  <a:pt x="18349" y="8842"/>
                  <a:pt x="18368" y="8869"/>
                </a:cubicBezTo>
                <a:cubicBezTo>
                  <a:pt x="18392" y="8903"/>
                  <a:pt x="18372" y="8949"/>
                  <a:pt x="18304" y="9020"/>
                </a:cubicBezTo>
                <a:lnTo>
                  <a:pt x="18206" y="9123"/>
                </a:lnTo>
                <a:lnTo>
                  <a:pt x="18130" y="9029"/>
                </a:lnTo>
                <a:cubicBezTo>
                  <a:pt x="18055" y="8938"/>
                  <a:pt x="17916" y="8914"/>
                  <a:pt x="17827" y="8976"/>
                </a:cubicBezTo>
                <a:cubicBezTo>
                  <a:pt x="17826" y="8977"/>
                  <a:pt x="17822" y="8974"/>
                  <a:pt x="17821" y="8975"/>
                </a:cubicBezTo>
                <a:cubicBezTo>
                  <a:pt x="17802" y="8988"/>
                  <a:pt x="17787" y="8983"/>
                  <a:pt x="17775" y="8963"/>
                </a:cubicBezTo>
                <a:cubicBezTo>
                  <a:pt x="17679" y="8925"/>
                  <a:pt x="17493" y="8763"/>
                  <a:pt x="17499" y="8704"/>
                </a:cubicBezTo>
                <a:cubicBezTo>
                  <a:pt x="17511" y="8594"/>
                  <a:pt x="17494" y="8513"/>
                  <a:pt x="17462" y="8535"/>
                </a:cubicBezTo>
                <a:cubicBezTo>
                  <a:pt x="17444" y="8548"/>
                  <a:pt x="17411" y="8526"/>
                  <a:pt x="17390" y="8486"/>
                </a:cubicBezTo>
                <a:cubicBezTo>
                  <a:pt x="17354" y="8418"/>
                  <a:pt x="17350" y="8418"/>
                  <a:pt x="17313" y="8488"/>
                </a:cubicBezTo>
                <a:cubicBezTo>
                  <a:pt x="17281" y="8548"/>
                  <a:pt x="17264" y="8551"/>
                  <a:pt x="17219" y="8509"/>
                </a:cubicBezTo>
                <a:cubicBezTo>
                  <a:pt x="17172" y="8465"/>
                  <a:pt x="17167" y="8478"/>
                  <a:pt x="17177" y="8599"/>
                </a:cubicBezTo>
                <a:cubicBezTo>
                  <a:pt x="17187" y="8708"/>
                  <a:pt x="17177" y="8738"/>
                  <a:pt x="17130" y="8738"/>
                </a:cubicBezTo>
                <a:cubicBezTo>
                  <a:pt x="17056" y="8739"/>
                  <a:pt x="16884" y="8913"/>
                  <a:pt x="16895" y="8976"/>
                </a:cubicBezTo>
                <a:cubicBezTo>
                  <a:pt x="16899" y="9001"/>
                  <a:pt x="16873" y="9022"/>
                  <a:pt x="16837" y="9022"/>
                </a:cubicBezTo>
                <a:cubicBezTo>
                  <a:pt x="16800" y="9022"/>
                  <a:pt x="16755" y="9053"/>
                  <a:pt x="16737" y="9090"/>
                </a:cubicBezTo>
                <a:cubicBezTo>
                  <a:pt x="16709" y="9147"/>
                  <a:pt x="16689" y="9150"/>
                  <a:pt x="16618" y="9109"/>
                </a:cubicBezTo>
                <a:cubicBezTo>
                  <a:pt x="16572" y="9082"/>
                  <a:pt x="16504" y="9027"/>
                  <a:pt x="16468" y="8985"/>
                </a:cubicBezTo>
                <a:cubicBezTo>
                  <a:pt x="16402" y="8912"/>
                  <a:pt x="16398" y="8914"/>
                  <a:pt x="16288" y="9057"/>
                </a:cubicBezTo>
                <a:cubicBezTo>
                  <a:pt x="16163" y="9220"/>
                  <a:pt x="16113" y="9237"/>
                  <a:pt x="16063" y="9137"/>
                </a:cubicBezTo>
                <a:cubicBezTo>
                  <a:pt x="16045" y="9102"/>
                  <a:pt x="15986" y="9077"/>
                  <a:pt x="15928" y="9066"/>
                </a:cubicBezTo>
                <a:cubicBezTo>
                  <a:pt x="15891" y="9065"/>
                  <a:pt x="15858" y="9068"/>
                  <a:pt x="15826" y="9078"/>
                </a:cubicBezTo>
                <a:cubicBezTo>
                  <a:pt x="15817" y="9084"/>
                  <a:pt x="15804" y="9086"/>
                  <a:pt x="15804" y="9097"/>
                </a:cubicBezTo>
                <a:cubicBezTo>
                  <a:pt x="15804" y="9120"/>
                  <a:pt x="15762" y="9188"/>
                  <a:pt x="15711" y="9248"/>
                </a:cubicBezTo>
                <a:lnTo>
                  <a:pt x="15618" y="9357"/>
                </a:lnTo>
                <a:lnTo>
                  <a:pt x="15699" y="9441"/>
                </a:lnTo>
                <a:cubicBezTo>
                  <a:pt x="15787" y="9532"/>
                  <a:pt x="15763" y="9562"/>
                  <a:pt x="15583" y="9584"/>
                </a:cubicBezTo>
                <a:cubicBezTo>
                  <a:pt x="15534" y="9589"/>
                  <a:pt x="15480" y="9604"/>
                  <a:pt x="15461" y="9616"/>
                </a:cubicBezTo>
                <a:cubicBezTo>
                  <a:pt x="15442" y="9629"/>
                  <a:pt x="15199" y="9632"/>
                  <a:pt x="14922" y="9623"/>
                </a:cubicBezTo>
                <a:cubicBezTo>
                  <a:pt x="14645" y="9614"/>
                  <a:pt x="14341" y="9606"/>
                  <a:pt x="14247" y="9603"/>
                </a:cubicBezTo>
                <a:cubicBezTo>
                  <a:pt x="14153" y="9601"/>
                  <a:pt x="14052" y="9620"/>
                  <a:pt x="14024" y="9647"/>
                </a:cubicBezTo>
                <a:cubicBezTo>
                  <a:pt x="13984" y="9684"/>
                  <a:pt x="13967" y="9681"/>
                  <a:pt x="13940" y="9627"/>
                </a:cubicBezTo>
                <a:cubicBezTo>
                  <a:pt x="13928" y="9602"/>
                  <a:pt x="13910" y="9586"/>
                  <a:pt x="13887" y="9578"/>
                </a:cubicBezTo>
                <a:cubicBezTo>
                  <a:pt x="13860" y="9575"/>
                  <a:pt x="13827" y="9574"/>
                  <a:pt x="13793" y="9578"/>
                </a:cubicBezTo>
                <a:cubicBezTo>
                  <a:pt x="13757" y="9583"/>
                  <a:pt x="13718" y="9582"/>
                  <a:pt x="13683" y="9578"/>
                </a:cubicBezTo>
                <a:cubicBezTo>
                  <a:pt x="13669" y="9577"/>
                  <a:pt x="13662" y="9572"/>
                  <a:pt x="13650" y="9569"/>
                </a:cubicBezTo>
                <a:cubicBezTo>
                  <a:pt x="13633" y="9564"/>
                  <a:pt x="13613" y="9562"/>
                  <a:pt x="13603" y="9556"/>
                </a:cubicBezTo>
                <a:cubicBezTo>
                  <a:pt x="13580" y="9540"/>
                  <a:pt x="13556" y="9537"/>
                  <a:pt x="13528" y="9547"/>
                </a:cubicBezTo>
                <a:cubicBezTo>
                  <a:pt x="13513" y="9556"/>
                  <a:pt x="13499" y="9569"/>
                  <a:pt x="13480" y="9599"/>
                </a:cubicBezTo>
                <a:cubicBezTo>
                  <a:pt x="13418" y="9698"/>
                  <a:pt x="13370" y="9708"/>
                  <a:pt x="13234" y="9650"/>
                </a:cubicBezTo>
                <a:cubicBezTo>
                  <a:pt x="13232" y="9649"/>
                  <a:pt x="13231" y="9649"/>
                  <a:pt x="13229" y="9648"/>
                </a:cubicBezTo>
                <a:cubicBezTo>
                  <a:pt x="13227" y="9647"/>
                  <a:pt x="13226" y="9647"/>
                  <a:pt x="13224" y="9647"/>
                </a:cubicBezTo>
                <a:cubicBezTo>
                  <a:pt x="13217" y="9643"/>
                  <a:pt x="13218" y="9642"/>
                  <a:pt x="13212" y="9639"/>
                </a:cubicBezTo>
                <a:cubicBezTo>
                  <a:pt x="13201" y="9633"/>
                  <a:pt x="13190" y="9627"/>
                  <a:pt x="13183" y="9622"/>
                </a:cubicBezTo>
                <a:cubicBezTo>
                  <a:pt x="13161" y="9608"/>
                  <a:pt x="13154" y="9592"/>
                  <a:pt x="13167" y="9576"/>
                </a:cubicBezTo>
                <a:cubicBezTo>
                  <a:pt x="13165" y="9553"/>
                  <a:pt x="13167" y="9528"/>
                  <a:pt x="13180" y="9478"/>
                </a:cubicBezTo>
                <a:cubicBezTo>
                  <a:pt x="13200" y="9405"/>
                  <a:pt x="13223" y="9310"/>
                  <a:pt x="13231" y="9267"/>
                </a:cubicBezTo>
                <a:cubicBezTo>
                  <a:pt x="13254" y="9146"/>
                  <a:pt x="13305" y="9110"/>
                  <a:pt x="13383" y="9157"/>
                </a:cubicBezTo>
                <a:cubicBezTo>
                  <a:pt x="13444" y="9194"/>
                  <a:pt x="13453" y="9187"/>
                  <a:pt x="13448" y="9099"/>
                </a:cubicBezTo>
                <a:cubicBezTo>
                  <a:pt x="13445" y="9037"/>
                  <a:pt x="13410" y="8978"/>
                  <a:pt x="13358" y="8948"/>
                </a:cubicBezTo>
                <a:cubicBezTo>
                  <a:pt x="13269" y="8897"/>
                  <a:pt x="13253" y="8823"/>
                  <a:pt x="13329" y="8814"/>
                </a:cubicBezTo>
                <a:cubicBezTo>
                  <a:pt x="13354" y="8811"/>
                  <a:pt x="13386" y="8804"/>
                  <a:pt x="13401" y="8799"/>
                </a:cubicBezTo>
                <a:cubicBezTo>
                  <a:pt x="13416" y="8794"/>
                  <a:pt x="13442" y="8787"/>
                  <a:pt x="13461" y="8784"/>
                </a:cubicBezTo>
                <a:cubicBezTo>
                  <a:pt x="13479" y="8781"/>
                  <a:pt x="13506" y="8765"/>
                  <a:pt x="13521" y="8748"/>
                </a:cubicBezTo>
                <a:cubicBezTo>
                  <a:pt x="13536" y="8732"/>
                  <a:pt x="13575" y="8718"/>
                  <a:pt x="13609" y="8718"/>
                </a:cubicBezTo>
                <a:cubicBezTo>
                  <a:pt x="13643" y="8718"/>
                  <a:pt x="13691" y="8692"/>
                  <a:pt x="13715" y="8660"/>
                </a:cubicBezTo>
                <a:cubicBezTo>
                  <a:pt x="13750" y="8613"/>
                  <a:pt x="13742" y="8587"/>
                  <a:pt x="13678" y="8529"/>
                </a:cubicBezTo>
                <a:cubicBezTo>
                  <a:pt x="13634" y="8488"/>
                  <a:pt x="13567" y="8423"/>
                  <a:pt x="13531" y="8384"/>
                </a:cubicBezTo>
                <a:cubicBezTo>
                  <a:pt x="13494" y="8345"/>
                  <a:pt x="13444" y="8314"/>
                  <a:pt x="13419" y="8314"/>
                </a:cubicBezTo>
                <a:cubicBezTo>
                  <a:pt x="13394" y="8313"/>
                  <a:pt x="13327" y="8285"/>
                  <a:pt x="13271" y="8252"/>
                </a:cubicBezTo>
                <a:cubicBezTo>
                  <a:pt x="13214" y="8219"/>
                  <a:pt x="13060" y="8172"/>
                  <a:pt x="12928" y="8148"/>
                </a:cubicBezTo>
                <a:cubicBezTo>
                  <a:pt x="12797" y="8123"/>
                  <a:pt x="12670" y="8099"/>
                  <a:pt x="12646" y="8095"/>
                </a:cubicBezTo>
                <a:cubicBezTo>
                  <a:pt x="12562" y="8078"/>
                  <a:pt x="12553" y="8029"/>
                  <a:pt x="12618" y="7948"/>
                </a:cubicBezTo>
                <a:cubicBezTo>
                  <a:pt x="12701" y="7845"/>
                  <a:pt x="12795" y="7846"/>
                  <a:pt x="12927" y="7951"/>
                </a:cubicBezTo>
                <a:cubicBezTo>
                  <a:pt x="12985" y="7998"/>
                  <a:pt x="13033" y="8020"/>
                  <a:pt x="13036" y="8002"/>
                </a:cubicBezTo>
                <a:cubicBezTo>
                  <a:pt x="13038" y="7984"/>
                  <a:pt x="13040" y="7919"/>
                  <a:pt x="13041" y="7857"/>
                </a:cubicBezTo>
                <a:cubicBezTo>
                  <a:pt x="13042" y="7774"/>
                  <a:pt x="13069" y="7727"/>
                  <a:pt x="13145" y="7683"/>
                </a:cubicBezTo>
                <a:cubicBezTo>
                  <a:pt x="13201" y="7650"/>
                  <a:pt x="13256" y="7623"/>
                  <a:pt x="13266" y="7624"/>
                </a:cubicBezTo>
                <a:cubicBezTo>
                  <a:pt x="13342" y="7627"/>
                  <a:pt x="13356" y="7615"/>
                  <a:pt x="13356" y="7548"/>
                </a:cubicBezTo>
                <a:cubicBezTo>
                  <a:pt x="13356" y="7452"/>
                  <a:pt x="13203" y="7403"/>
                  <a:pt x="13101" y="7464"/>
                </a:cubicBezTo>
                <a:cubicBezTo>
                  <a:pt x="13083" y="7475"/>
                  <a:pt x="13048" y="7477"/>
                  <a:pt x="13019" y="7486"/>
                </a:cubicBezTo>
                <a:cubicBezTo>
                  <a:pt x="13011" y="7488"/>
                  <a:pt x="12999" y="7491"/>
                  <a:pt x="12990" y="7493"/>
                </a:cubicBezTo>
                <a:cubicBezTo>
                  <a:pt x="12964" y="7499"/>
                  <a:pt x="12943" y="7511"/>
                  <a:pt x="12920" y="7512"/>
                </a:cubicBezTo>
                <a:cubicBezTo>
                  <a:pt x="12812" y="7516"/>
                  <a:pt x="12672" y="7661"/>
                  <a:pt x="12672" y="7768"/>
                </a:cubicBezTo>
                <a:cubicBezTo>
                  <a:pt x="12672" y="7778"/>
                  <a:pt x="12659" y="7793"/>
                  <a:pt x="12648" y="7808"/>
                </a:cubicBezTo>
                <a:cubicBezTo>
                  <a:pt x="12646" y="7812"/>
                  <a:pt x="12644" y="7817"/>
                  <a:pt x="12642" y="7821"/>
                </a:cubicBezTo>
                <a:cubicBezTo>
                  <a:pt x="12620" y="7848"/>
                  <a:pt x="12591" y="7877"/>
                  <a:pt x="12555" y="7903"/>
                </a:cubicBezTo>
                <a:cubicBezTo>
                  <a:pt x="12498" y="7944"/>
                  <a:pt x="12475" y="7970"/>
                  <a:pt x="12477" y="7978"/>
                </a:cubicBezTo>
                <a:cubicBezTo>
                  <a:pt x="12477" y="7981"/>
                  <a:pt x="12472" y="7986"/>
                  <a:pt x="12473" y="7988"/>
                </a:cubicBezTo>
                <a:cubicBezTo>
                  <a:pt x="12484" y="8007"/>
                  <a:pt x="12478" y="8023"/>
                  <a:pt x="12467" y="8037"/>
                </a:cubicBezTo>
                <a:cubicBezTo>
                  <a:pt x="12464" y="8048"/>
                  <a:pt x="12462" y="8059"/>
                  <a:pt x="12455" y="8073"/>
                </a:cubicBezTo>
                <a:cubicBezTo>
                  <a:pt x="12425" y="8135"/>
                  <a:pt x="12396" y="8148"/>
                  <a:pt x="12337" y="8126"/>
                </a:cubicBezTo>
                <a:cubicBezTo>
                  <a:pt x="12293" y="8110"/>
                  <a:pt x="12226" y="8099"/>
                  <a:pt x="12186" y="8102"/>
                </a:cubicBezTo>
                <a:cubicBezTo>
                  <a:pt x="12147" y="8105"/>
                  <a:pt x="12065" y="8055"/>
                  <a:pt x="12006" y="7992"/>
                </a:cubicBezTo>
                <a:cubicBezTo>
                  <a:pt x="11946" y="7928"/>
                  <a:pt x="11860" y="7855"/>
                  <a:pt x="11814" y="7829"/>
                </a:cubicBezTo>
                <a:cubicBezTo>
                  <a:pt x="11789" y="7814"/>
                  <a:pt x="11774" y="7813"/>
                  <a:pt x="11759" y="7811"/>
                </a:cubicBezTo>
                <a:cubicBezTo>
                  <a:pt x="11745" y="7812"/>
                  <a:pt x="11733" y="7814"/>
                  <a:pt x="11722" y="7816"/>
                </a:cubicBezTo>
                <a:cubicBezTo>
                  <a:pt x="11708" y="7824"/>
                  <a:pt x="11696" y="7831"/>
                  <a:pt x="11680" y="7854"/>
                </a:cubicBezTo>
                <a:cubicBezTo>
                  <a:pt x="11612" y="7955"/>
                  <a:pt x="11616" y="7976"/>
                  <a:pt x="11705" y="8002"/>
                </a:cubicBezTo>
                <a:cubicBezTo>
                  <a:pt x="11754" y="8017"/>
                  <a:pt x="11774" y="8047"/>
                  <a:pt x="11761" y="8086"/>
                </a:cubicBezTo>
                <a:cubicBezTo>
                  <a:pt x="11749" y="8119"/>
                  <a:pt x="11763" y="8167"/>
                  <a:pt x="11791" y="8193"/>
                </a:cubicBezTo>
                <a:cubicBezTo>
                  <a:pt x="11819" y="8219"/>
                  <a:pt x="11852" y="8278"/>
                  <a:pt x="11865" y="8326"/>
                </a:cubicBezTo>
                <a:cubicBezTo>
                  <a:pt x="11879" y="8373"/>
                  <a:pt x="11919" y="8458"/>
                  <a:pt x="11954" y="8514"/>
                </a:cubicBezTo>
                <a:cubicBezTo>
                  <a:pt x="11989" y="8570"/>
                  <a:pt x="12015" y="8671"/>
                  <a:pt x="12011" y="8737"/>
                </a:cubicBezTo>
                <a:cubicBezTo>
                  <a:pt x="12004" y="8840"/>
                  <a:pt x="11983" y="8863"/>
                  <a:pt x="11868" y="8894"/>
                </a:cubicBezTo>
                <a:cubicBezTo>
                  <a:pt x="11827" y="8904"/>
                  <a:pt x="11801" y="8918"/>
                  <a:pt x="11780" y="8932"/>
                </a:cubicBezTo>
                <a:cubicBezTo>
                  <a:pt x="11772" y="8942"/>
                  <a:pt x="11762" y="8951"/>
                  <a:pt x="11755" y="8963"/>
                </a:cubicBezTo>
                <a:cubicBezTo>
                  <a:pt x="11755" y="8965"/>
                  <a:pt x="11753" y="8966"/>
                  <a:pt x="11753" y="8967"/>
                </a:cubicBezTo>
                <a:cubicBezTo>
                  <a:pt x="11746" y="8980"/>
                  <a:pt x="11742" y="8998"/>
                  <a:pt x="11737" y="9014"/>
                </a:cubicBezTo>
                <a:cubicBezTo>
                  <a:pt x="11737" y="9055"/>
                  <a:pt x="11726" y="9120"/>
                  <a:pt x="11705" y="9178"/>
                </a:cubicBezTo>
                <a:cubicBezTo>
                  <a:pt x="11669" y="9275"/>
                  <a:pt x="11672" y="9309"/>
                  <a:pt x="11719" y="9367"/>
                </a:cubicBezTo>
                <a:cubicBezTo>
                  <a:pt x="11771" y="9432"/>
                  <a:pt x="11768" y="9445"/>
                  <a:pt x="11680" y="9523"/>
                </a:cubicBezTo>
                <a:cubicBezTo>
                  <a:pt x="11567" y="9623"/>
                  <a:pt x="11507" y="9597"/>
                  <a:pt x="11530" y="9459"/>
                </a:cubicBezTo>
                <a:cubicBezTo>
                  <a:pt x="11542" y="9390"/>
                  <a:pt x="11533" y="9366"/>
                  <a:pt x="11500" y="9381"/>
                </a:cubicBezTo>
                <a:cubicBezTo>
                  <a:pt x="11474" y="9392"/>
                  <a:pt x="11433" y="9375"/>
                  <a:pt x="11410" y="9343"/>
                </a:cubicBezTo>
                <a:cubicBezTo>
                  <a:pt x="11386" y="9311"/>
                  <a:pt x="11339" y="9285"/>
                  <a:pt x="11304" y="9285"/>
                </a:cubicBezTo>
                <a:cubicBezTo>
                  <a:pt x="11216" y="9285"/>
                  <a:pt x="11175" y="9209"/>
                  <a:pt x="11184" y="9072"/>
                </a:cubicBezTo>
                <a:cubicBezTo>
                  <a:pt x="11183" y="9067"/>
                  <a:pt x="11183" y="9061"/>
                  <a:pt x="11184" y="9056"/>
                </a:cubicBezTo>
                <a:cubicBezTo>
                  <a:pt x="11184" y="9051"/>
                  <a:pt x="11183" y="9047"/>
                  <a:pt x="11184" y="9042"/>
                </a:cubicBezTo>
                <a:cubicBezTo>
                  <a:pt x="11197" y="8920"/>
                  <a:pt x="11170" y="8751"/>
                  <a:pt x="11097" y="8516"/>
                </a:cubicBezTo>
                <a:cubicBezTo>
                  <a:pt x="11061" y="8397"/>
                  <a:pt x="11062" y="7927"/>
                  <a:pt x="11099" y="7874"/>
                </a:cubicBezTo>
                <a:cubicBezTo>
                  <a:pt x="11141" y="7816"/>
                  <a:pt x="11155" y="7752"/>
                  <a:pt x="11169" y="7565"/>
                </a:cubicBezTo>
                <a:cubicBezTo>
                  <a:pt x="11175" y="7475"/>
                  <a:pt x="11161" y="7442"/>
                  <a:pt x="11111" y="7430"/>
                </a:cubicBezTo>
                <a:cubicBezTo>
                  <a:pt x="11107" y="7430"/>
                  <a:pt x="11106" y="7431"/>
                  <a:pt x="11103" y="7430"/>
                </a:cubicBezTo>
                <a:cubicBezTo>
                  <a:pt x="11087" y="7435"/>
                  <a:pt x="11075" y="7442"/>
                  <a:pt x="11066" y="7454"/>
                </a:cubicBezTo>
                <a:cubicBezTo>
                  <a:pt x="11067" y="7455"/>
                  <a:pt x="11066" y="7456"/>
                  <a:pt x="11066" y="7457"/>
                </a:cubicBezTo>
                <a:cubicBezTo>
                  <a:pt x="11079" y="7480"/>
                  <a:pt x="11057" y="7524"/>
                  <a:pt x="11017" y="7555"/>
                </a:cubicBezTo>
                <a:cubicBezTo>
                  <a:pt x="10977" y="7587"/>
                  <a:pt x="10954" y="7622"/>
                  <a:pt x="10965" y="7635"/>
                </a:cubicBezTo>
                <a:cubicBezTo>
                  <a:pt x="10977" y="7648"/>
                  <a:pt x="10952" y="7679"/>
                  <a:pt x="10910" y="7705"/>
                </a:cubicBezTo>
                <a:cubicBezTo>
                  <a:pt x="10868" y="7730"/>
                  <a:pt x="10843" y="7768"/>
                  <a:pt x="10855" y="7789"/>
                </a:cubicBezTo>
                <a:cubicBezTo>
                  <a:pt x="10867" y="7811"/>
                  <a:pt x="10851" y="7840"/>
                  <a:pt x="10821" y="7853"/>
                </a:cubicBezTo>
                <a:cubicBezTo>
                  <a:pt x="10790" y="7866"/>
                  <a:pt x="10772" y="7892"/>
                  <a:pt x="10783" y="7911"/>
                </a:cubicBezTo>
                <a:cubicBezTo>
                  <a:pt x="10799" y="7940"/>
                  <a:pt x="10716" y="8009"/>
                  <a:pt x="10637" y="8048"/>
                </a:cubicBezTo>
                <a:cubicBezTo>
                  <a:pt x="10619" y="8057"/>
                  <a:pt x="10602" y="8074"/>
                  <a:pt x="10586" y="8078"/>
                </a:cubicBezTo>
                <a:cubicBezTo>
                  <a:pt x="10558" y="8085"/>
                  <a:pt x="10436" y="8148"/>
                  <a:pt x="10316" y="8218"/>
                </a:cubicBezTo>
                <a:cubicBezTo>
                  <a:pt x="10078" y="8358"/>
                  <a:pt x="9910" y="8577"/>
                  <a:pt x="9868" y="8804"/>
                </a:cubicBezTo>
                <a:cubicBezTo>
                  <a:pt x="9838" y="8963"/>
                  <a:pt x="9887" y="9264"/>
                  <a:pt x="9963" y="9395"/>
                </a:cubicBezTo>
                <a:cubicBezTo>
                  <a:pt x="10013" y="9480"/>
                  <a:pt x="10010" y="9489"/>
                  <a:pt x="9919" y="9528"/>
                </a:cubicBezTo>
                <a:cubicBezTo>
                  <a:pt x="9795" y="9581"/>
                  <a:pt x="9791" y="9580"/>
                  <a:pt x="9713" y="9501"/>
                </a:cubicBezTo>
                <a:cubicBezTo>
                  <a:pt x="9660" y="9446"/>
                  <a:pt x="9633" y="9443"/>
                  <a:pt x="9567" y="9481"/>
                </a:cubicBezTo>
                <a:cubicBezTo>
                  <a:pt x="9556" y="9487"/>
                  <a:pt x="9525" y="9493"/>
                  <a:pt x="9504" y="9500"/>
                </a:cubicBezTo>
                <a:cubicBezTo>
                  <a:pt x="9487" y="9506"/>
                  <a:pt x="9471" y="9511"/>
                  <a:pt x="9449" y="9516"/>
                </a:cubicBezTo>
                <a:cubicBezTo>
                  <a:pt x="9387" y="9529"/>
                  <a:pt x="9314" y="9540"/>
                  <a:pt x="9241" y="9546"/>
                </a:cubicBezTo>
                <a:cubicBezTo>
                  <a:pt x="9173" y="9551"/>
                  <a:pt x="9106" y="9561"/>
                  <a:pt x="9052" y="9572"/>
                </a:cubicBezTo>
                <a:cubicBezTo>
                  <a:pt x="8998" y="9584"/>
                  <a:pt x="8959" y="9597"/>
                  <a:pt x="8945" y="9610"/>
                </a:cubicBezTo>
                <a:cubicBezTo>
                  <a:pt x="8913" y="9640"/>
                  <a:pt x="8880" y="9641"/>
                  <a:pt x="8856" y="9624"/>
                </a:cubicBezTo>
                <a:cubicBezTo>
                  <a:pt x="8844" y="9619"/>
                  <a:pt x="8835" y="9610"/>
                  <a:pt x="8831" y="9597"/>
                </a:cubicBezTo>
                <a:cubicBezTo>
                  <a:pt x="8831" y="9597"/>
                  <a:pt x="8831" y="9596"/>
                  <a:pt x="8831" y="9596"/>
                </a:cubicBezTo>
                <a:cubicBezTo>
                  <a:pt x="8831" y="9595"/>
                  <a:pt x="8831" y="9593"/>
                  <a:pt x="8830" y="9592"/>
                </a:cubicBezTo>
                <a:cubicBezTo>
                  <a:pt x="8825" y="9578"/>
                  <a:pt x="8820" y="9562"/>
                  <a:pt x="8820" y="9542"/>
                </a:cubicBezTo>
                <a:cubicBezTo>
                  <a:pt x="8820" y="9504"/>
                  <a:pt x="8800" y="9487"/>
                  <a:pt x="8767" y="9501"/>
                </a:cubicBezTo>
                <a:cubicBezTo>
                  <a:pt x="8738" y="9514"/>
                  <a:pt x="8705" y="9507"/>
                  <a:pt x="8693" y="9486"/>
                </a:cubicBezTo>
                <a:cubicBezTo>
                  <a:pt x="8662" y="9430"/>
                  <a:pt x="8602" y="9438"/>
                  <a:pt x="8613" y="9497"/>
                </a:cubicBezTo>
                <a:cubicBezTo>
                  <a:pt x="8618" y="9525"/>
                  <a:pt x="8590" y="9548"/>
                  <a:pt x="8550" y="9548"/>
                </a:cubicBezTo>
                <a:cubicBezTo>
                  <a:pt x="8507" y="9548"/>
                  <a:pt x="8474" y="9516"/>
                  <a:pt x="8467" y="9467"/>
                </a:cubicBezTo>
                <a:cubicBezTo>
                  <a:pt x="8444" y="9313"/>
                  <a:pt x="8348" y="9122"/>
                  <a:pt x="8261" y="9057"/>
                </a:cubicBezTo>
                <a:cubicBezTo>
                  <a:pt x="8212" y="9022"/>
                  <a:pt x="8181" y="8978"/>
                  <a:pt x="8191" y="8960"/>
                </a:cubicBezTo>
                <a:cubicBezTo>
                  <a:pt x="8215" y="8916"/>
                  <a:pt x="8140" y="8865"/>
                  <a:pt x="8028" y="8850"/>
                </a:cubicBezTo>
                <a:cubicBezTo>
                  <a:pt x="7996" y="8845"/>
                  <a:pt x="7960" y="8823"/>
                  <a:pt x="7928" y="8797"/>
                </a:cubicBezTo>
                <a:cubicBezTo>
                  <a:pt x="7915" y="8788"/>
                  <a:pt x="7905" y="8777"/>
                  <a:pt x="7894" y="8766"/>
                </a:cubicBezTo>
                <a:cubicBezTo>
                  <a:pt x="7892" y="8763"/>
                  <a:pt x="7887" y="8759"/>
                  <a:pt x="7884" y="8756"/>
                </a:cubicBezTo>
                <a:cubicBezTo>
                  <a:pt x="7884" y="8755"/>
                  <a:pt x="7882" y="8753"/>
                  <a:pt x="7882" y="8752"/>
                </a:cubicBezTo>
                <a:cubicBezTo>
                  <a:pt x="7873" y="8742"/>
                  <a:pt x="7865" y="8729"/>
                  <a:pt x="7858" y="8716"/>
                </a:cubicBezTo>
                <a:cubicBezTo>
                  <a:pt x="7830" y="8675"/>
                  <a:pt x="7798" y="8629"/>
                  <a:pt x="7776" y="8595"/>
                </a:cubicBezTo>
                <a:cubicBezTo>
                  <a:pt x="7685" y="8460"/>
                  <a:pt x="7299" y="8497"/>
                  <a:pt x="7193" y="8650"/>
                </a:cubicBezTo>
                <a:cubicBezTo>
                  <a:pt x="7160" y="8699"/>
                  <a:pt x="7106" y="8770"/>
                  <a:pt x="7076" y="8808"/>
                </a:cubicBezTo>
                <a:cubicBezTo>
                  <a:pt x="7046" y="8847"/>
                  <a:pt x="7012" y="8936"/>
                  <a:pt x="7001" y="9007"/>
                </a:cubicBezTo>
                <a:cubicBezTo>
                  <a:pt x="6996" y="9037"/>
                  <a:pt x="6978" y="9082"/>
                  <a:pt x="6967" y="9119"/>
                </a:cubicBezTo>
                <a:cubicBezTo>
                  <a:pt x="6967" y="9120"/>
                  <a:pt x="6967" y="9123"/>
                  <a:pt x="6967" y="9124"/>
                </a:cubicBezTo>
                <a:cubicBezTo>
                  <a:pt x="6977" y="9142"/>
                  <a:pt x="6969" y="9170"/>
                  <a:pt x="6948" y="9184"/>
                </a:cubicBezTo>
                <a:cubicBezTo>
                  <a:pt x="6942" y="9204"/>
                  <a:pt x="6939" y="9221"/>
                  <a:pt x="6931" y="9241"/>
                </a:cubicBezTo>
                <a:cubicBezTo>
                  <a:pt x="6932" y="9243"/>
                  <a:pt x="6931" y="9245"/>
                  <a:pt x="6932" y="9247"/>
                </a:cubicBezTo>
                <a:cubicBezTo>
                  <a:pt x="6940" y="9261"/>
                  <a:pt x="6931" y="9279"/>
                  <a:pt x="6915" y="9294"/>
                </a:cubicBezTo>
                <a:cubicBezTo>
                  <a:pt x="6874" y="9397"/>
                  <a:pt x="6829" y="9488"/>
                  <a:pt x="6797" y="9516"/>
                </a:cubicBezTo>
                <a:cubicBezTo>
                  <a:pt x="6700" y="9604"/>
                  <a:pt x="6582" y="9549"/>
                  <a:pt x="6535" y="9396"/>
                </a:cubicBezTo>
                <a:cubicBezTo>
                  <a:pt x="6492" y="9253"/>
                  <a:pt x="6513" y="9148"/>
                  <a:pt x="6587" y="9138"/>
                </a:cubicBezTo>
                <a:cubicBezTo>
                  <a:pt x="6607" y="9136"/>
                  <a:pt x="6631" y="9131"/>
                  <a:pt x="6643" y="9128"/>
                </a:cubicBezTo>
                <a:cubicBezTo>
                  <a:pt x="6643" y="9127"/>
                  <a:pt x="6644" y="9126"/>
                  <a:pt x="6644" y="9125"/>
                </a:cubicBezTo>
                <a:cubicBezTo>
                  <a:pt x="6655" y="9121"/>
                  <a:pt x="6631" y="9055"/>
                  <a:pt x="6589" y="8974"/>
                </a:cubicBezTo>
                <a:cubicBezTo>
                  <a:pt x="6523" y="8848"/>
                  <a:pt x="6517" y="8811"/>
                  <a:pt x="6554" y="8732"/>
                </a:cubicBezTo>
                <a:cubicBezTo>
                  <a:pt x="6594" y="8650"/>
                  <a:pt x="6585" y="8622"/>
                  <a:pt x="6461" y="8467"/>
                </a:cubicBezTo>
                <a:cubicBezTo>
                  <a:pt x="6385" y="8371"/>
                  <a:pt x="6297" y="8271"/>
                  <a:pt x="6267" y="8244"/>
                </a:cubicBezTo>
                <a:cubicBezTo>
                  <a:pt x="6236" y="8217"/>
                  <a:pt x="6222" y="8194"/>
                  <a:pt x="6237" y="8193"/>
                </a:cubicBezTo>
                <a:cubicBezTo>
                  <a:pt x="6252" y="8192"/>
                  <a:pt x="6244" y="8132"/>
                  <a:pt x="6217" y="8060"/>
                </a:cubicBezTo>
                <a:cubicBezTo>
                  <a:pt x="6190" y="7987"/>
                  <a:pt x="6174" y="7905"/>
                  <a:pt x="6183" y="7876"/>
                </a:cubicBezTo>
                <a:cubicBezTo>
                  <a:pt x="6192" y="7848"/>
                  <a:pt x="6179" y="7798"/>
                  <a:pt x="6155" y="7765"/>
                </a:cubicBezTo>
                <a:cubicBezTo>
                  <a:pt x="6131" y="7733"/>
                  <a:pt x="6121" y="7663"/>
                  <a:pt x="6133" y="7611"/>
                </a:cubicBezTo>
                <a:cubicBezTo>
                  <a:pt x="6145" y="7558"/>
                  <a:pt x="6143" y="7503"/>
                  <a:pt x="6130" y="7488"/>
                </a:cubicBezTo>
                <a:cubicBezTo>
                  <a:pt x="6116" y="7473"/>
                  <a:pt x="6102" y="7431"/>
                  <a:pt x="6098" y="7395"/>
                </a:cubicBezTo>
                <a:cubicBezTo>
                  <a:pt x="6077" y="7237"/>
                  <a:pt x="5852" y="6811"/>
                  <a:pt x="5764" y="6763"/>
                </a:cubicBezTo>
                <a:cubicBezTo>
                  <a:pt x="5755" y="6759"/>
                  <a:pt x="5748" y="6746"/>
                  <a:pt x="5740" y="6740"/>
                </a:cubicBezTo>
                <a:cubicBezTo>
                  <a:pt x="5691" y="6715"/>
                  <a:pt x="5667" y="6684"/>
                  <a:pt x="5655" y="6621"/>
                </a:cubicBezTo>
                <a:cubicBezTo>
                  <a:pt x="5604" y="6517"/>
                  <a:pt x="5575" y="6390"/>
                  <a:pt x="5608" y="6329"/>
                </a:cubicBezTo>
                <a:cubicBezTo>
                  <a:pt x="5627" y="6294"/>
                  <a:pt x="5629" y="6229"/>
                  <a:pt x="5611" y="6174"/>
                </a:cubicBezTo>
                <a:cubicBezTo>
                  <a:pt x="5594" y="6122"/>
                  <a:pt x="5589" y="6061"/>
                  <a:pt x="5601" y="6040"/>
                </a:cubicBezTo>
                <a:cubicBezTo>
                  <a:pt x="5606" y="6030"/>
                  <a:pt x="5603" y="6014"/>
                  <a:pt x="5599" y="5999"/>
                </a:cubicBezTo>
                <a:cubicBezTo>
                  <a:pt x="5595" y="5989"/>
                  <a:pt x="5592" y="5978"/>
                  <a:pt x="5587" y="5969"/>
                </a:cubicBezTo>
                <a:cubicBezTo>
                  <a:pt x="5582" y="5959"/>
                  <a:pt x="5577" y="5950"/>
                  <a:pt x="5571" y="5941"/>
                </a:cubicBezTo>
                <a:cubicBezTo>
                  <a:pt x="5567" y="5934"/>
                  <a:pt x="5561" y="5928"/>
                  <a:pt x="5556" y="5921"/>
                </a:cubicBezTo>
                <a:cubicBezTo>
                  <a:pt x="5525" y="5883"/>
                  <a:pt x="5488" y="5854"/>
                  <a:pt x="5468" y="5868"/>
                </a:cubicBezTo>
                <a:cubicBezTo>
                  <a:pt x="5451" y="5880"/>
                  <a:pt x="5421" y="5843"/>
                  <a:pt x="5403" y="5788"/>
                </a:cubicBezTo>
                <a:cubicBezTo>
                  <a:pt x="5367" y="5684"/>
                  <a:pt x="5301" y="5676"/>
                  <a:pt x="4933" y="5729"/>
                </a:cubicBezTo>
                <a:cubicBezTo>
                  <a:pt x="4840" y="5743"/>
                  <a:pt x="4836" y="5736"/>
                  <a:pt x="4829" y="5498"/>
                </a:cubicBezTo>
                <a:cubicBezTo>
                  <a:pt x="4825" y="5388"/>
                  <a:pt x="4803" y="5345"/>
                  <a:pt x="4734" y="5310"/>
                </a:cubicBezTo>
                <a:cubicBezTo>
                  <a:pt x="4684" y="5284"/>
                  <a:pt x="4613" y="5204"/>
                  <a:pt x="4574" y="5131"/>
                </a:cubicBezTo>
                <a:cubicBezTo>
                  <a:pt x="4508" y="5006"/>
                  <a:pt x="4490" y="4997"/>
                  <a:pt x="4281" y="4986"/>
                </a:cubicBezTo>
                <a:cubicBezTo>
                  <a:pt x="4180" y="4980"/>
                  <a:pt x="4117" y="4964"/>
                  <a:pt x="4071" y="4942"/>
                </a:cubicBezTo>
                <a:cubicBezTo>
                  <a:pt x="4065" y="4939"/>
                  <a:pt x="4040" y="4938"/>
                  <a:pt x="4037" y="4936"/>
                </a:cubicBezTo>
                <a:cubicBezTo>
                  <a:pt x="4031" y="4932"/>
                  <a:pt x="4032" y="4924"/>
                  <a:pt x="4029" y="4917"/>
                </a:cubicBezTo>
                <a:cubicBezTo>
                  <a:pt x="3986" y="4874"/>
                  <a:pt x="4001" y="4810"/>
                  <a:pt x="4078" y="4719"/>
                </a:cubicBezTo>
                <a:cubicBezTo>
                  <a:pt x="4174" y="4606"/>
                  <a:pt x="4196" y="4542"/>
                  <a:pt x="4147" y="4524"/>
                </a:cubicBezTo>
                <a:cubicBezTo>
                  <a:pt x="4141" y="4523"/>
                  <a:pt x="4132" y="4522"/>
                  <a:pt x="4126" y="4521"/>
                </a:cubicBezTo>
                <a:cubicBezTo>
                  <a:pt x="4109" y="4519"/>
                  <a:pt x="4091" y="4518"/>
                  <a:pt x="4064" y="4523"/>
                </a:cubicBezTo>
                <a:cubicBezTo>
                  <a:pt x="3951" y="4543"/>
                  <a:pt x="3893" y="4604"/>
                  <a:pt x="3797" y="4800"/>
                </a:cubicBezTo>
                <a:cubicBezTo>
                  <a:pt x="3783" y="4830"/>
                  <a:pt x="3780" y="4850"/>
                  <a:pt x="3774" y="4872"/>
                </a:cubicBezTo>
                <a:cubicBezTo>
                  <a:pt x="3772" y="4898"/>
                  <a:pt x="3766" y="4923"/>
                  <a:pt x="3769" y="4949"/>
                </a:cubicBezTo>
                <a:cubicBezTo>
                  <a:pt x="3773" y="4976"/>
                  <a:pt x="3777" y="5001"/>
                  <a:pt x="3792" y="5042"/>
                </a:cubicBezTo>
                <a:cubicBezTo>
                  <a:pt x="3839" y="5167"/>
                  <a:pt x="3835" y="5184"/>
                  <a:pt x="3735" y="5327"/>
                </a:cubicBezTo>
                <a:cubicBezTo>
                  <a:pt x="3719" y="5350"/>
                  <a:pt x="3704" y="5366"/>
                  <a:pt x="3689" y="5385"/>
                </a:cubicBezTo>
                <a:cubicBezTo>
                  <a:pt x="3685" y="5392"/>
                  <a:pt x="3683" y="5398"/>
                  <a:pt x="3672" y="5407"/>
                </a:cubicBezTo>
                <a:cubicBezTo>
                  <a:pt x="3637" y="5448"/>
                  <a:pt x="3606" y="5479"/>
                  <a:pt x="3593" y="5479"/>
                </a:cubicBezTo>
                <a:cubicBezTo>
                  <a:pt x="3523" y="5479"/>
                  <a:pt x="3294" y="5737"/>
                  <a:pt x="3304" y="5804"/>
                </a:cubicBezTo>
                <a:cubicBezTo>
                  <a:pt x="3310" y="5841"/>
                  <a:pt x="3291" y="5894"/>
                  <a:pt x="3262" y="5922"/>
                </a:cubicBezTo>
                <a:cubicBezTo>
                  <a:pt x="3218" y="5962"/>
                  <a:pt x="3191" y="5960"/>
                  <a:pt x="3126" y="5908"/>
                </a:cubicBezTo>
                <a:cubicBezTo>
                  <a:pt x="3083" y="5875"/>
                  <a:pt x="3052" y="5857"/>
                  <a:pt x="3018" y="5851"/>
                </a:cubicBezTo>
                <a:cubicBezTo>
                  <a:pt x="3004" y="5850"/>
                  <a:pt x="2998" y="5853"/>
                  <a:pt x="2985" y="5853"/>
                </a:cubicBezTo>
                <a:cubicBezTo>
                  <a:pt x="2950" y="5854"/>
                  <a:pt x="2914" y="5863"/>
                  <a:pt x="2855" y="5891"/>
                </a:cubicBezTo>
                <a:cubicBezTo>
                  <a:pt x="2829" y="5903"/>
                  <a:pt x="2815" y="5901"/>
                  <a:pt x="2791" y="5908"/>
                </a:cubicBezTo>
                <a:cubicBezTo>
                  <a:pt x="2790" y="5909"/>
                  <a:pt x="2789" y="5910"/>
                  <a:pt x="2787" y="5912"/>
                </a:cubicBezTo>
                <a:cubicBezTo>
                  <a:pt x="2760" y="5952"/>
                  <a:pt x="2738" y="5968"/>
                  <a:pt x="2737" y="5947"/>
                </a:cubicBezTo>
                <a:cubicBezTo>
                  <a:pt x="2736" y="5919"/>
                  <a:pt x="2724" y="5927"/>
                  <a:pt x="2709" y="5947"/>
                </a:cubicBezTo>
                <a:cubicBezTo>
                  <a:pt x="2710" y="5948"/>
                  <a:pt x="2709" y="5948"/>
                  <a:pt x="2709" y="5948"/>
                </a:cubicBezTo>
                <a:cubicBezTo>
                  <a:pt x="2724" y="5965"/>
                  <a:pt x="2709" y="6011"/>
                  <a:pt x="2676" y="6052"/>
                </a:cubicBezTo>
                <a:cubicBezTo>
                  <a:pt x="2644" y="6093"/>
                  <a:pt x="2626" y="6127"/>
                  <a:pt x="2638" y="6127"/>
                </a:cubicBezTo>
                <a:cubicBezTo>
                  <a:pt x="2635" y="6142"/>
                  <a:pt x="2629" y="6160"/>
                  <a:pt x="2629" y="6172"/>
                </a:cubicBezTo>
                <a:cubicBezTo>
                  <a:pt x="2629" y="6205"/>
                  <a:pt x="2620" y="6239"/>
                  <a:pt x="2608" y="6270"/>
                </a:cubicBezTo>
                <a:cubicBezTo>
                  <a:pt x="2599" y="6307"/>
                  <a:pt x="2604" y="6308"/>
                  <a:pt x="2589" y="6356"/>
                </a:cubicBezTo>
                <a:cubicBezTo>
                  <a:pt x="2555" y="6469"/>
                  <a:pt x="2532" y="6569"/>
                  <a:pt x="2527" y="6615"/>
                </a:cubicBezTo>
                <a:cubicBezTo>
                  <a:pt x="2528" y="6642"/>
                  <a:pt x="2532" y="6654"/>
                  <a:pt x="2534" y="6675"/>
                </a:cubicBezTo>
                <a:cubicBezTo>
                  <a:pt x="2550" y="6720"/>
                  <a:pt x="2598" y="6800"/>
                  <a:pt x="2664" y="6881"/>
                </a:cubicBezTo>
                <a:cubicBezTo>
                  <a:pt x="2743" y="6978"/>
                  <a:pt x="2808" y="7044"/>
                  <a:pt x="2808" y="7029"/>
                </a:cubicBezTo>
                <a:cubicBezTo>
                  <a:pt x="2808" y="7014"/>
                  <a:pt x="2827" y="7022"/>
                  <a:pt x="2849" y="7048"/>
                </a:cubicBezTo>
                <a:cubicBezTo>
                  <a:pt x="2881" y="7083"/>
                  <a:pt x="2879" y="7111"/>
                  <a:pt x="2842" y="7162"/>
                </a:cubicBezTo>
                <a:cubicBezTo>
                  <a:pt x="2815" y="7198"/>
                  <a:pt x="2789" y="7249"/>
                  <a:pt x="2785" y="7274"/>
                </a:cubicBezTo>
                <a:cubicBezTo>
                  <a:pt x="2781" y="7300"/>
                  <a:pt x="2741" y="7412"/>
                  <a:pt x="2695" y="7524"/>
                </a:cubicBezTo>
                <a:cubicBezTo>
                  <a:pt x="2650" y="7635"/>
                  <a:pt x="2610" y="7740"/>
                  <a:pt x="2606" y="7757"/>
                </a:cubicBezTo>
                <a:cubicBezTo>
                  <a:pt x="2603" y="7774"/>
                  <a:pt x="2598" y="7791"/>
                  <a:pt x="2594" y="7797"/>
                </a:cubicBezTo>
                <a:cubicBezTo>
                  <a:pt x="2563" y="7841"/>
                  <a:pt x="2546" y="8032"/>
                  <a:pt x="2540" y="8407"/>
                </a:cubicBezTo>
                <a:cubicBezTo>
                  <a:pt x="2539" y="8523"/>
                  <a:pt x="2533" y="8594"/>
                  <a:pt x="2528" y="8665"/>
                </a:cubicBezTo>
                <a:cubicBezTo>
                  <a:pt x="2541" y="8690"/>
                  <a:pt x="2536" y="8717"/>
                  <a:pt x="2523" y="8744"/>
                </a:cubicBezTo>
                <a:cubicBezTo>
                  <a:pt x="2515" y="8823"/>
                  <a:pt x="2503" y="8867"/>
                  <a:pt x="2486" y="8879"/>
                </a:cubicBezTo>
                <a:cubicBezTo>
                  <a:pt x="2461" y="8897"/>
                  <a:pt x="2361" y="8912"/>
                  <a:pt x="2265" y="8912"/>
                </a:cubicBezTo>
                <a:cubicBezTo>
                  <a:pt x="2094" y="8912"/>
                  <a:pt x="1764" y="9031"/>
                  <a:pt x="1764" y="9094"/>
                </a:cubicBezTo>
                <a:cubicBezTo>
                  <a:pt x="1764" y="9111"/>
                  <a:pt x="1722" y="9143"/>
                  <a:pt x="1672" y="9165"/>
                </a:cubicBezTo>
                <a:cubicBezTo>
                  <a:pt x="1649" y="9175"/>
                  <a:pt x="1631" y="9187"/>
                  <a:pt x="1618" y="9199"/>
                </a:cubicBezTo>
                <a:cubicBezTo>
                  <a:pt x="1615" y="9202"/>
                  <a:pt x="1613" y="9205"/>
                  <a:pt x="1611" y="9208"/>
                </a:cubicBezTo>
                <a:cubicBezTo>
                  <a:pt x="1601" y="9220"/>
                  <a:pt x="1594" y="9230"/>
                  <a:pt x="1599" y="9238"/>
                </a:cubicBezTo>
                <a:cubicBezTo>
                  <a:pt x="1628" y="9292"/>
                  <a:pt x="1408" y="9657"/>
                  <a:pt x="1364" y="9627"/>
                </a:cubicBezTo>
                <a:cubicBezTo>
                  <a:pt x="1344" y="9612"/>
                  <a:pt x="1335" y="9579"/>
                  <a:pt x="1344" y="9552"/>
                </a:cubicBezTo>
                <a:cubicBezTo>
                  <a:pt x="1355" y="9521"/>
                  <a:pt x="1303" y="9510"/>
                  <a:pt x="1195" y="9510"/>
                </a:cubicBezTo>
                <a:cubicBezTo>
                  <a:pt x="1189" y="9510"/>
                  <a:pt x="1184" y="9511"/>
                  <a:pt x="1178" y="9510"/>
                </a:cubicBezTo>
                <a:cubicBezTo>
                  <a:pt x="1169" y="9510"/>
                  <a:pt x="1167" y="9508"/>
                  <a:pt x="1158" y="9509"/>
                </a:cubicBezTo>
                <a:cubicBezTo>
                  <a:pt x="1089" y="9511"/>
                  <a:pt x="1027" y="9504"/>
                  <a:pt x="979" y="9495"/>
                </a:cubicBezTo>
                <a:cubicBezTo>
                  <a:pt x="963" y="9512"/>
                  <a:pt x="944" y="9512"/>
                  <a:pt x="915" y="9484"/>
                </a:cubicBezTo>
                <a:cubicBezTo>
                  <a:pt x="902" y="9472"/>
                  <a:pt x="892" y="9470"/>
                  <a:pt x="881" y="9466"/>
                </a:cubicBezTo>
                <a:cubicBezTo>
                  <a:pt x="859" y="9460"/>
                  <a:pt x="836" y="9462"/>
                  <a:pt x="812" y="9484"/>
                </a:cubicBezTo>
                <a:cubicBezTo>
                  <a:pt x="793" y="9502"/>
                  <a:pt x="775" y="9511"/>
                  <a:pt x="755" y="9512"/>
                </a:cubicBezTo>
                <a:cubicBezTo>
                  <a:pt x="752" y="9512"/>
                  <a:pt x="747" y="9509"/>
                  <a:pt x="744" y="9509"/>
                </a:cubicBezTo>
                <a:cubicBezTo>
                  <a:pt x="727" y="9507"/>
                  <a:pt x="711" y="9504"/>
                  <a:pt x="692" y="9492"/>
                </a:cubicBezTo>
                <a:cubicBezTo>
                  <a:pt x="644" y="9463"/>
                  <a:pt x="612" y="9464"/>
                  <a:pt x="585" y="9494"/>
                </a:cubicBezTo>
                <a:cubicBezTo>
                  <a:pt x="536" y="9549"/>
                  <a:pt x="472" y="9506"/>
                  <a:pt x="473" y="9416"/>
                </a:cubicBezTo>
                <a:cubicBezTo>
                  <a:pt x="473" y="9392"/>
                  <a:pt x="460" y="9239"/>
                  <a:pt x="450" y="9120"/>
                </a:cubicBezTo>
                <a:cubicBezTo>
                  <a:pt x="445" y="9083"/>
                  <a:pt x="443" y="9047"/>
                  <a:pt x="441" y="9008"/>
                </a:cubicBezTo>
                <a:cubicBezTo>
                  <a:pt x="438" y="8977"/>
                  <a:pt x="438" y="8972"/>
                  <a:pt x="435" y="8941"/>
                </a:cubicBezTo>
                <a:cubicBezTo>
                  <a:pt x="390" y="8446"/>
                  <a:pt x="394" y="7300"/>
                  <a:pt x="442" y="7230"/>
                </a:cubicBezTo>
                <a:cubicBezTo>
                  <a:pt x="464" y="7198"/>
                  <a:pt x="464" y="7161"/>
                  <a:pt x="441" y="7129"/>
                </a:cubicBezTo>
                <a:cubicBezTo>
                  <a:pt x="421" y="7101"/>
                  <a:pt x="411" y="7042"/>
                  <a:pt x="418" y="6997"/>
                </a:cubicBezTo>
                <a:cubicBezTo>
                  <a:pt x="425" y="6953"/>
                  <a:pt x="439" y="6825"/>
                  <a:pt x="449" y="6714"/>
                </a:cubicBezTo>
                <a:cubicBezTo>
                  <a:pt x="464" y="6549"/>
                  <a:pt x="489" y="6300"/>
                  <a:pt x="524" y="5985"/>
                </a:cubicBezTo>
                <a:cubicBezTo>
                  <a:pt x="526" y="5963"/>
                  <a:pt x="541" y="5811"/>
                  <a:pt x="557" y="5647"/>
                </a:cubicBezTo>
                <a:cubicBezTo>
                  <a:pt x="575" y="5461"/>
                  <a:pt x="604" y="5343"/>
                  <a:pt x="634" y="5330"/>
                </a:cubicBezTo>
                <a:cubicBezTo>
                  <a:pt x="637" y="5329"/>
                  <a:pt x="637" y="5326"/>
                  <a:pt x="639" y="5325"/>
                </a:cubicBezTo>
                <a:cubicBezTo>
                  <a:pt x="645" y="5310"/>
                  <a:pt x="651" y="5290"/>
                  <a:pt x="656" y="5268"/>
                </a:cubicBezTo>
                <a:cubicBezTo>
                  <a:pt x="653" y="5257"/>
                  <a:pt x="654" y="5249"/>
                  <a:pt x="647" y="5235"/>
                </a:cubicBezTo>
                <a:cubicBezTo>
                  <a:pt x="623" y="5184"/>
                  <a:pt x="625" y="5152"/>
                  <a:pt x="651" y="5134"/>
                </a:cubicBezTo>
                <a:cubicBezTo>
                  <a:pt x="672" y="5119"/>
                  <a:pt x="681" y="5082"/>
                  <a:pt x="671" y="5051"/>
                </a:cubicBezTo>
                <a:cubicBezTo>
                  <a:pt x="660" y="5021"/>
                  <a:pt x="666" y="4986"/>
                  <a:pt x="684" y="4973"/>
                </a:cubicBezTo>
                <a:cubicBezTo>
                  <a:pt x="689" y="4970"/>
                  <a:pt x="689" y="4962"/>
                  <a:pt x="692" y="4957"/>
                </a:cubicBezTo>
                <a:cubicBezTo>
                  <a:pt x="693" y="4937"/>
                  <a:pt x="695" y="4933"/>
                  <a:pt x="696" y="4911"/>
                </a:cubicBezTo>
                <a:cubicBezTo>
                  <a:pt x="697" y="4909"/>
                  <a:pt x="698" y="4907"/>
                  <a:pt x="698" y="4904"/>
                </a:cubicBezTo>
                <a:cubicBezTo>
                  <a:pt x="697" y="4900"/>
                  <a:pt x="698" y="4896"/>
                  <a:pt x="696" y="4891"/>
                </a:cubicBezTo>
                <a:cubicBezTo>
                  <a:pt x="685" y="4858"/>
                  <a:pt x="688" y="4800"/>
                  <a:pt x="703" y="4761"/>
                </a:cubicBezTo>
                <a:cubicBezTo>
                  <a:pt x="718" y="4722"/>
                  <a:pt x="735" y="4653"/>
                  <a:pt x="739" y="4608"/>
                </a:cubicBezTo>
                <a:cubicBezTo>
                  <a:pt x="744" y="4564"/>
                  <a:pt x="767" y="4446"/>
                  <a:pt x="791" y="4346"/>
                </a:cubicBezTo>
                <a:cubicBezTo>
                  <a:pt x="814" y="4245"/>
                  <a:pt x="838" y="4136"/>
                  <a:pt x="844" y="4102"/>
                </a:cubicBezTo>
                <a:cubicBezTo>
                  <a:pt x="850" y="4069"/>
                  <a:pt x="872" y="3991"/>
                  <a:pt x="894" y="3928"/>
                </a:cubicBezTo>
                <a:cubicBezTo>
                  <a:pt x="917" y="3865"/>
                  <a:pt x="936" y="3789"/>
                  <a:pt x="936" y="3759"/>
                </a:cubicBezTo>
                <a:cubicBezTo>
                  <a:pt x="936" y="3728"/>
                  <a:pt x="952" y="3691"/>
                  <a:pt x="972" y="3677"/>
                </a:cubicBezTo>
                <a:cubicBezTo>
                  <a:pt x="992" y="3664"/>
                  <a:pt x="1008" y="3627"/>
                  <a:pt x="1008" y="3596"/>
                </a:cubicBezTo>
                <a:cubicBezTo>
                  <a:pt x="1008" y="3566"/>
                  <a:pt x="1027" y="3489"/>
                  <a:pt x="1050" y="3427"/>
                </a:cubicBezTo>
                <a:cubicBezTo>
                  <a:pt x="1073" y="3364"/>
                  <a:pt x="1097" y="3277"/>
                  <a:pt x="1104" y="3232"/>
                </a:cubicBezTo>
                <a:cubicBezTo>
                  <a:pt x="1111" y="3188"/>
                  <a:pt x="1150" y="3102"/>
                  <a:pt x="1189" y="3041"/>
                </a:cubicBezTo>
                <a:cubicBezTo>
                  <a:pt x="1229" y="2981"/>
                  <a:pt x="1260" y="2903"/>
                  <a:pt x="1260" y="2868"/>
                </a:cubicBezTo>
                <a:cubicBezTo>
                  <a:pt x="1260" y="2833"/>
                  <a:pt x="1284" y="2794"/>
                  <a:pt x="1314" y="2781"/>
                </a:cubicBezTo>
                <a:cubicBezTo>
                  <a:pt x="1327" y="2776"/>
                  <a:pt x="1337" y="2767"/>
                  <a:pt x="1344" y="2758"/>
                </a:cubicBezTo>
                <a:cubicBezTo>
                  <a:pt x="1345" y="2754"/>
                  <a:pt x="1346" y="2751"/>
                  <a:pt x="1348" y="2747"/>
                </a:cubicBezTo>
                <a:cubicBezTo>
                  <a:pt x="1350" y="2740"/>
                  <a:pt x="1354" y="2733"/>
                  <a:pt x="1350" y="2726"/>
                </a:cubicBezTo>
                <a:cubicBezTo>
                  <a:pt x="1331" y="2691"/>
                  <a:pt x="1428" y="2445"/>
                  <a:pt x="1583" y="2139"/>
                </a:cubicBezTo>
                <a:cubicBezTo>
                  <a:pt x="1639" y="2028"/>
                  <a:pt x="1713" y="1879"/>
                  <a:pt x="1746" y="1807"/>
                </a:cubicBezTo>
                <a:cubicBezTo>
                  <a:pt x="1780" y="1736"/>
                  <a:pt x="1843" y="1633"/>
                  <a:pt x="1888" y="1579"/>
                </a:cubicBezTo>
                <a:cubicBezTo>
                  <a:pt x="1932" y="1524"/>
                  <a:pt x="1979" y="1449"/>
                  <a:pt x="1991" y="1414"/>
                </a:cubicBezTo>
                <a:cubicBezTo>
                  <a:pt x="2004" y="1378"/>
                  <a:pt x="2039" y="1349"/>
                  <a:pt x="2069" y="1349"/>
                </a:cubicBezTo>
                <a:cubicBezTo>
                  <a:pt x="2083" y="1349"/>
                  <a:pt x="2094" y="1345"/>
                  <a:pt x="2103" y="1338"/>
                </a:cubicBezTo>
                <a:cubicBezTo>
                  <a:pt x="2106" y="1325"/>
                  <a:pt x="2109" y="1312"/>
                  <a:pt x="2104" y="1304"/>
                </a:cubicBezTo>
                <a:cubicBezTo>
                  <a:pt x="2093" y="1284"/>
                  <a:pt x="2113" y="1258"/>
                  <a:pt x="2148" y="1243"/>
                </a:cubicBezTo>
                <a:cubicBezTo>
                  <a:pt x="2148" y="1243"/>
                  <a:pt x="2149" y="1242"/>
                  <a:pt x="2149" y="1242"/>
                </a:cubicBezTo>
                <a:cubicBezTo>
                  <a:pt x="2158" y="1232"/>
                  <a:pt x="2166" y="1222"/>
                  <a:pt x="2178" y="1214"/>
                </a:cubicBezTo>
                <a:cubicBezTo>
                  <a:pt x="2218" y="1189"/>
                  <a:pt x="2263" y="1145"/>
                  <a:pt x="2279" y="1117"/>
                </a:cubicBezTo>
                <a:cubicBezTo>
                  <a:pt x="2295" y="1089"/>
                  <a:pt x="2327" y="1066"/>
                  <a:pt x="2349" y="1066"/>
                </a:cubicBezTo>
                <a:cubicBezTo>
                  <a:pt x="2372" y="1066"/>
                  <a:pt x="2427" y="1026"/>
                  <a:pt x="2473" y="977"/>
                </a:cubicBezTo>
                <a:cubicBezTo>
                  <a:pt x="2587" y="857"/>
                  <a:pt x="2658" y="931"/>
                  <a:pt x="2561" y="1070"/>
                </a:cubicBezTo>
                <a:cubicBezTo>
                  <a:pt x="2505" y="1149"/>
                  <a:pt x="2459" y="1289"/>
                  <a:pt x="2433" y="1430"/>
                </a:cubicBezTo>
                <a:cubicBezTo>
                  <a:pt x="2429" y="1455"/>
                  <a:pt x="2424" y="1480"/>
                  <a:pt x="2422" y="1505"/>
                </a:cubicBezTo>
                <a:cubicBezTo>
                  <a:pt x="2420" y="1529"/>
                  <a:pt x="2418" y="1553"/>
                  <a:pt x="2416" y="1576"/>
                </a:cubicBezTo>
                <a:cubicBezTo>
                  <a:pt x="2416" y="1646"/>
                  <a:pt x="2421" y="1715"/>
                  <a:pt x="2433" y="1777"/>
                </a:cubicBezTo>
                <a:cubicBezTo>
                  <a:pt x="2466" y="1899"/>
                  <a:pt x="2536" y="1996"/>
                  <a:pt x="2627" y="2032"/>
                </a:cubicBezTo>
                <a:cubicBezTo>
                  <a:pt x="2636" y="2035"/>
                  <a:pt x="2640" y="2039"/>
                  <a:pt x="2648" y="2043"/>
                </a:cubicBezTo>
                <a:cubicBezTo>
                  <a:pt x="2685" y="2048"/>
                  <a:pt x="2706" y="2061"/>
                  <a:pt x="2711" y="2085"/>
                </a:cubicBezTo>
                <a:cubicBezTo>
                  <a:pt x="2742" y="2117"/>
                  <a:pt x="2742" y="2150"/>
                  <a:pt x="2700" y="2179"/>
                </a:cubicBezTo>
                <a:cubicBezTo>
                  <a:pt x="2645" y="2218"/>
                  <a:pt x="2657" y="2538"/>
                  <a:pt x="2717" y="2627"/>
                </a:cubicBezTo>
                <a:cubicBezTo>
                  <a:pt x="2746" y="2670"/>
                  <a:pt x="2770" y="2757"/>
                  <a:pt x="2771" y="2819"/>
                </a:cubicBezTo>
                <a:cubicBezTo>
                  <a:pt x="2773" y="3006"/>
                  <a:pt x="2864" y="3158"/>
                  <a:pt x="2992" y="3187"/>
                </a:cubicBezTo>
                <a:cubicBezTo>
                  <a:pt x="3182" y="3230"/>
                  <a:pt x="3233" y="3216"/>
                  <a:pt x="3326" y="3104"/>
                </a:cubicBezTo>
                <a:cubicBezTo>
                  <a:pt x="3363" y="3059"/>
                  <a:pt x="3408" y="3030"/>
                  <a:pt x="3463" y="3007"/>
                </a:cubicBezTo>
                <a:cubicBezTo>
                  <a:pt x="3486" y="2995"/>
                  <a:pt x="3515" y="2987"/>
                  <a:pt x="3548" y="2984"/>
                </a:cubicBezTo>
                <a:cubicBezTo>
                  <a:pt x="3574" y="2979"/>
                  <a:pt x="3590" y="2969"/>
                  <a:pt x="3621" y="2965"/>
                </a:cubicBezTo>
                <a:cubicBezTo>
                  <a:pt x="3734" y="2947"/>
                  <a:pt x="3840" y="2911"/>
                  <a:pt x="3856" y="2883"/>
                </a:cubicBezTo>
                <a:cubicBezTo>
                  <a:pt x="3874" y="2850"/>
                  <a:pt x="3948" y="2835"/>
                  <a:pt x="4064" y="2842"/>
                </a:cubicBezTo>
                <a:cubicBezTo>
                  <a:pt x="4200" y="2850"/>
                  <a:pt x="4284" y="2830"/>
                  <a:pt x="4391" y="2762"/>
                </a:cubicBezTo>
                <a:cubicBezTo>
                  <a:pt x="4471" y="2712"/>
                  <a:pt x="4536" y="2656"/>
                  <a:pt x="4536" y="2638"/>
                </a:cubicBezTo>
                <a:cubicBezTo>
                  <a:pt x="4536" y="2596"/>
                  <a:pt x="4613" y="2542"/>
                  <a:pt x="4696" y="2508"/>
                </a:cubicBezTo>
                <a:cubicBezTo>
                  <a:pt x="4700" y="2506"/>
                  <a:pt x="4707" y="2504"/>
                  <a:pt x="4712" y="2502"/>
                </a:cubicBezTo>
                <a:cubicBezTo>
                  <a:pt x="4757" y="2485"/>
                  <a:pt x="4802" y="2473"/>
                  <a:pt x="4840" y="2475"/>
                </a:cubicBezTo>
                <a:cubicBezTo>
                  <a:pt x="5002" y="2488"/>
                  <a:pt x="5177" y="2341"/>
                  <a:pt x="5289" y="2098"/>
                </a:cubicBezTo>
                <a:cubicBezTo>
                  <a:pt x="5417" y="1817"/>
                  <a:pt x="5415" y="1828"/>
                  <a:pt x="5417" y="1320"/>
                </a:cubicBezTo>
                <a:cubicBezTo>
                  <a:pt x="5418" y="745"/>
                  <a:pt x="5403" y="722"/>
                  <a:pt x="5021" y="722"/>
                </a:cubicBezTo>
                <a:cubicBezTo>
                  <a:pt x="4873" y="722"/>
                  <a:pt x="4756" y="710"/>
                  <a:pt x="4761" y="696"/>
                </a:cubicBezTo>
                <a:cubicBezTo>
                  <a:pt x="4766" y="681"/>
                  <a:pt x="4743" y="635"/>
                  <a:pt x="4710" y="594"/>
                </a:cubicBezTo>
                <a:cubicBezTo>
                  <a:pt x="4676" y="553"/>
                  <a:pt x="4638" y="469"/>
                  <a:pt x="4625" y="408"/>
                </a:cubicBezTo>
                <a:cubicBezTo>
                  <a:pt x="4611" y="346"/>
                  <a:pt x="4585" y="285"/>
                  <a:pt x="4567" y="273"/>
                </a:cubicBezTo>
                <a:cubicBezTo>
                  <a:pt x="4550" y="261"/>
                  <a:pt x="4541" y="239"/>
                  <a:pt x="4549" y="224"/>
                </a:cubicBezTo>
                <a:cubicBezTo>
                  <a:pt x="4558" y="209"/>
                  <a:pt x="4514" y="196"/>
                  <a:pt x="4452" y="196"/>
                </a:cubicBezTo>
                <a:cubicBezTo>
                  <a:pt x="4443" y="197"/>
                  <a:pt x="4424" y="190"/>
                  <a:pt x="4413" y="189"/>
                </a:cubicBezTo>
                <a:cubicBezTo>
                  <a:pt x="4366" y="191"/>
                  <a:pt x="4333" y="187"/>
                  <a:pt x="4316" y="169"/>
                </a:cubicBezTo>
                <a:cubicBezTo>
                  <a:pt x="4259" y="151"/>
                  <a:pt x="4196" y="127"/>
                  <a:pt x="4141" y="100"/>
                </a:cubicBezTo>
                <a:cubicBezTo>
                  <a:pt x="3996" y="26"/>
                  <a:pt x="3867" y="-7"/>
                  <a:pt x="3744" y="1"/>
                </a:cubicBezTo>
                <a:close/>
                <a:moveTo>
                  <a:pt x="15342" y="9135"/>
                </a:moveTo>
                <a:cubicBezTo>
                  <a:pt x="15338" y="9136"/>
                  <a:pt x="15335" y="9138"/>
                  <a:pt x="15331" y="9139"/>
                </a:cubicBezTo>
                <a:cubicBezTo>
                  <a:pt x="15302" y="9151"/>
                  <a:pt x="15282" y="9182"/>
                  <a:pt x="15282" y="9231"/>
                </a:cubicBezTo>
                <a:cubicBezTo>
                  <a:pt x="15282" y="9278"/>
                  <a:pt x="15251" y="9354"/>
                  <a:pt x="15214" y="9401"/>
                </a:cubicBezTo>
                <a:cubicBezTo>
                  <a:pt x="15155" y="9474"/>
                  <a:pt x="15153" y="9487"/>
                  <a:pt x="15202" y="9487"/>
                </a:cubicBezTo>
                <a:cubicBezTo>
                  <a:pt x="15234" y="9487"/>
                  <a:pt x="15271" y="9467"/>
                  <a:pt x="15284" y="9443"/>
                </a:cubicBezTo>
                <a:cubicBezTo>
                  <a:pt x="15298" y="9419"/>
                  <a:pt x="15339" y="9409"/>
                  <a:pt x="15378" y="9420"/>
                </a:cubicBezTo>
                <a:cubicBezTo>
                  <a:pt x="15482" y="9451"/>
                  <a:pt x="15547" y="9247"/>
                  <a:pt x="15457" y="9173"/>
                </a:cubicBezTo>
                <a:cubicBezTo>
                  <a:pt x="15414" y="9138"/>
                  <a:pt x="15373" y="9127"/>
                  <a:pt x="15342" y="9135"/>
                </a:cubicBezTo>
                <a:close/>
                <a:moveTo>
                  <a:pt x="13572" y="9285"/>
                </a:moveTo>
                <a:cubicBezTo>
                  <a:pt x="13571" y="9287"/>
                  <a:pt x="13582" y="9304"/>
                  <a:pt x="13603" y="9334"/>
                </a:cubicBezTo>
                <a:cubicBezTo>
                  <a:pt x="13603" y="9335"/>
                  <a:pt x="13603" y="9334"/>
                  <a:pt x="13603" y="9335"/>
                </a:cubicBezTo>
                <a:cubicBezTo>
                  <a:pt x="13640" y="9371"/>
                  <a:pt x="13674" y="9398"/>
                  <a:pt x="13677" y="9388"/>
                </a:cubicBezTo>
                <a:cubicBezTo>
                  <a:pt x="13676" y="9387"/>
                  <a:pt x="13677" y="9387"/>
                  <a:pt x="13677" y="9386"/>
                </a:cubicBezTo>
                <a:cubicBezTo>
                  <a:pt x="13676" y="9384"/>
                  <a:pt x="13667" y="9376"/>
                  <a:pt x="13665" y="9373"/>
                </a:cubicBezTo>
                <a:cubicBezTo>
                  <a:pt x="13655" y="9359"/>
                  <a:pt x="13642" y="9342"/>
                  <a:pt x="13617" y="9320"/>
                </a:cubicBezTo>
                <a:cubicBezTo>
                  <a:pt x="13588" y="9295"/>
                  <a:pt x="13574" y="9282"/>
                  <a:pt x="13572" y="9285"/>
                </a:cubicBezTo>
                <a:close/>
              </a:path>
            </a:pathLst>
          </a:custGeom>
          <a:ln w="12700">
            <a:miter lim="400000"/>
          </a:ln>
        </p:spPr>
      </p:pic>
      <p:pic>
        <p:nvPicPr>
          <p:cNvPr id="351" name="poppies.jpeg" descr="poppies.jpeg"/>
          <p:cNvPicPr>
            <a:picLocks noChangeAspect="1"/>
          </p:cNvPicPr>
          <p:nvPr/>
        </p:nvPicPr>
        <p:blipFill>
          <a:blip r:embed="rId2">
            <a:extLst/>
          </a:blip>
          <a:srcRect l="17599" t="52100"/>
          <a:stretch>
            <a:fillRect/>
          </a:stretch>
        </p:blipFill>
        <p:spPr>
          <a:xfrm>
            <a:off x="12823810" y="5625963"/>
            <a:ext cx="10488614" cy="56804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494" y="21600"/>
                </a:lnTo>
                <a:lnTo>
                  <a:pt x="21600" y="21600"/>
                </a:lnTo>
                <a:lnTo>
                  <a:pt x="21589" y="5694"/>
                </a:lnTo>
                <a:lnTo>
                  <a:pt x="21585" y="0"/>
                </a:lnTo>
                <a:lnTo>
                  <a:pt x="0" y="0"/>
                </a:lnTo>
                <a:close/>
              </a:path>
            </a:pathLst>
          </a:custGeom>
          <a:ln w="12700">
            <a:miter lim="400000"/>
          </a:ln>
        </p:spPr>
      </p:pic>
      <p:pic>
        <p:nvPicPr>
          <p:cNvPr id="352" name="poppies.jpeg" descr="poppies.jpeg"/>
          <p:cNvPicPr>
            <a:picLocks noChangeAspect="1"/>
          </p:cNvPicPr>
          <p:nvPr/>
        </p:nvPicPr>
        <p:blipFill>
          <a:blip r:embed="rId2">
            <a:extLst/>
          </a:blip>
          <a:srcRect l="63002" t="47003" r="5023" b="47002"/>
          <a:stretch>
            <a:fillRect/>
          </a:stretch>
        </p:blipFill>
        <p:spPr>
          <a:xfrm>
            <a:off x="12811971" y="4979255"/>
            <a:ext cx="4069954" cy="71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5997" y="0"/>
                </a:lnTo>
                <a:cubicBezTo>
                  <a:pt x="5921" y="99"/>
                  <a:pt x="5824" y="170"/>
                  <a:pt x="5792" y="277"/>
                </a:cubicBezTo>
                <a:cubicBezTo>
                  <a:pt x="5733" y="477"/>
                  <a:pt x="4974" y="526"/>
                  <a:pt x="4107" y="386"/>
                </a:cubicBezTo>
                <a:cubicBezTo>
                  <a:pt x="3240" y="246"/>
                  <a:pt x="2291" y="120"/>
                  <a:pt x="1997" y="84"/>
                </a:cubicBezTo>
                <a:cubicBezTo>
                  <a:pt x="1702" y="49"/>
                  <a:pt x="1387" y="343"/>
                  <a:pt x="1300" y="760"/>
                </a:cubicBezTo>
                <a:cubicBezTo>
                  <a:pt x="1174" y="1356"/>
                  <a:pt x="1120" y="1302"/>
                  <a:pt x="1036" y="446"/>
                </a:cubicBezTo>
                <a:cubicBezTo>
                  <a:pt x="1018" y="264"/>
                  <a:pt x="996" y="122"/>
                  <a:pt x="971" y="0"/>
                </a:cubicBezTo>
                <a:lnTo>
                  <a:pt x="0" y="0"/>
                </a:lnTo>
                <a:close/>
              </a:path>
            </a:pathLst>
          </a:custGeom>
          <a:ln w="12700">
            <a:miter lim="400000"/>
          </a:ln>
        </p:spPr>
      </p:pic>
      <p:pic>
        <p:nvPicPr>
          <p:cNvPr id="353" name="poppies.jpeg" descr="poppies.jpeg"/>
          <p:cNvPicPr>
            <a:picLocks noChangeAspect="1"/>
          </p:cNvPicPr>
          <p:nvPr/>
        </p:nvPicPr>
        <p:blipFill>
          <a:blip r:embed="rId2">
            <a:extLst/>
          </a:blip>
          <a:srcRect l="63002" t="47003" r="5023" b="47002"/>
          <a:stretch>
            <a:fillRect/>
          </a:stretch>
        </p:blipFill>
        <p:spPr>
          <a:xfrm>
            <a:off x="16867504" y="4979255"/>
            <a:ext cx="4069954" cy="71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5997" y="0"/>
                </a:lnTo>
                <a:cubicBezTo>
                  <a:pt x="5921" y="99"/>
                  <a:pt x="5824" y="170"/>
                  <a:pt x="5792" y="277"/>
                </a:cubicBezTo>
                <a:cubicBezTo>
                  <a:pt x="5733" y="477"/>
                  <a:pt x="4974" y="526"/>
                  <a:pt x="4107" y="386"/>
                </a:cubicBezTo>
                <a:cubicBezTo>
                  <a:pt x="3240" y="246"/>
                  <a:pt x="2291" y="120"/>
                  <a:pt x="1997" y="84"/>
                </a:cubicBezTo>
                <a:cubicBezTo>
                  <a:pt x="1702" y="49"/>
                  <a:pt x="1387" y="343"/>
                  <a:pt x="1300" y="760"/>
                </a:cubicBezTo>
                <a:cubicBezTo>
                  <a:pt x="1174" y="1356"/>
                  <a:pt x="1120" y="1302"/>
                  <a:pt x="1036" y="446"/>
                </a:cubicBezTo>
                <a:cubicBezTo>
                  <a:pt x="1018" y="264"/>
                  <a:pt x="996" y="122"/>
                  <a:pt x="971" y="0"/>
                </a:cubicBezTo>
                <a:lnTo>
                  <a:pt x="0" y="0"/>
                </a:lnTo>
                <a:close/>
              </a:path>
            </a:pathLst>
          </a:custGeom>
          <a:ln w="12700">
            <a:miter lim="400000"/>
          </a:ln>
        </p:spPr>
      </p:pic>
      <p:pic>
        <p:nvPicPr>
          <p:cNvPr id="354" name="poppies.jpeg" descr="poppies.jpeg"/>
          <p:cNvPicPr>
            <a:picLocks noChangeAspect="1"/>
          </p:cNvPicPr>
          <p:nvPr/>
        </p:nvPicPr>
        <p:blipFill>
          <a:blip r:embed="rId2">
            <a:extLst/>
          </a:blip>
          <a:srcRect l="63002" t="47003" r="5023" b="47002"/>
          <a:stretch>
            <a:fillRect/>
          </a:stretch>
        </p:blipFill>
        <p:spPr>
          <a:xfrm>
            <a:off x="19238170" y="4979255"/>
            <a:ext cx="4069954" cy="71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5997" y="0"/>
                </a:lnTo>
                <a:cubicBezTo>
                  <a:pt x="5921" y="99"/>
                  <a:pt x="5824" y="170"/>
                  <a:pt x="5792" y="277"/>
                </a:cubicBezTo>
                <a:cubicBezTo>
                  <a:pt x="5733" y="477"/>
                  <a:pt x="4974" y="526"/>
                  <a:pt x="4107" y="386"/>
                </a:cubicBezTo>
                <a:cubicBezTo>
                  <a:pt x="3240" y="246"/>
                  <a:pt x="2291" y="120"/>
                  <a:pt x="1997" y="84"/>
                </a:cubicBezTo>
                <a:cubicBezTo>
                  <a:pt x="1702" y="49"/>
                  <a:pt x="1387" y="343"/>
                  <a:pt x="1300" y="760"/>
                </a:cubicBezTo>
                <a:cubicBezTo>
                  <a:pt x="1174" y="1356"/>
                  <a:pt x="1120" y="1302"/>
                  <a:pt x="1036" y="446"/>
                </a:cubicBezTo>
                <a:cubicBezTo>
                  <a:pt x="1018" y="264"/>
                  <a:pt x="996" y="122"/>
                  <a:pt x="971" y="0"/>
                </a:cubicBezTo>
                <a:lnTo>
                  <a:pt x="0" y="0"/>
                </a:lnTo>
                <a:close/>
              </a:path>
            </a:pathLst>
          </a:custGeom>
          <a:ln w="12700">
            <a:miter lim="400000"/>
          </a:ln>
        </p:spPr>
      </p:pic>
      <p:pic>
        <p:nvPicPr>
          <p:cNvPr id="355" name="poppies.jpeg" descr="poppies.jpeg"/>
          <p:cNvPicPr>
            <a:picLocks noChangeAspect="1"/>
          </p:cNvPicPr>
          <p:nvPr/>
        </p:nvPicPr>
        <p:blipFill>
          <a:blip r:embed="rId2">
            <a:extLst/>
          </a:blip>
          <a:srcRect l="70218" t="41016" r="5023" b="53123"/>
          <a:stretch>
            <a:fillRect/>
          </a:stretch>
        </p:blipFill>
        <p:spPr>
          <a:xfrm flipH="1">
            <a:off x="12816044" y="4277646"/>
            <a:ext cx="3151466" cy="694929"/>
          </a:xfrm>
          <a:custGeom>
            <a:avLst/>
            <a:gdLst/>
            <a:ahLst/>
            <a:cxnLst>
              <a:cxn ang="0">
                <a:pos x="wd2" y="hd2"/>
              </a:cxn>
              <a:cxn ang="5400000">
                <a:pos x="wd2" y="hd2"/>
              </a:cxn>
              <a:cxn ang="10800000">
                <a:pos x="wd2" y="hd2"/>
              </a:cxn>
              <a:cxn ang="16200000">
                <a:pos x="wd2" y="hd2"/>
              </a:cxn>
            </a:cxnLst>
            <a:rect l="0" t="0" r="r" b="b"/>
            <a:pathLst>
              <a:path w="21542" h="21600" extrusionOk="0">
                <a:moveTo>
                  <a:pt x="18924" y="0"/>
                </a:moveTo>
                <a:cubicBezTo>
                  <a:pt x="18969" y="53"/>
                  <a:pt x="19016" y="124"/>
                  <a:pt x="19060" y="160"/>
                </a:cubicBezTo>
                <a:cubicBezTo>
                  <a:pt x="19216" y="166"/>
                  <a:pt x="19296" y="261"/>
                  <a:pt x="19545" y="210"/>
                </a:cubicBezTo>
                <a:cubicBezTo>
                  <a:pt x="19697" y="179"/>
                  <a:pt x="19826" y="77"/>
                  <a:pt x="19963" y="0"/>
                </a:cubicBezTo>
                <a:lnTo>
                  <a:pt x="18924" y="0"/>
                </a:lnTo>
                <a:close/>
                <a:moveTo>
                  <a:pt x="14290" y="888"/>
                </a:moveTo>
                <a:cubicBezTo>
                  <a:pt x="14110" y="950"/>
                  <a:pt x="14011" y="1377"/>
                  <a:pt x="14076" y="2146"/>
                </a:cubicBezTo>
                <a:cubicBezTo>
                  <a:pt x="14165" y="3201"/>
                  <a:pt x="13651" y="5446"/>
                  <a:pt x="13528" y="4540"/>
                </a:cubicBezTo>
                <a:cubicBezTo>
                  <a:pt x="13473" y="4134"/>
                  <a:pt x="13282" y="4237"/>
                  <a:pt x="13023" y="4823"/>
                </a:cubicBezTo>
                <a:cubicBezTo>
                  <a:pt x="12683" y="5596"/>
                  <a:pt x="12625" y="6070"/>
                  <a:pt x="12684" y="7562"/>
                </a:cubicBezTo>
                <a:cubicBezTo>
                  <a:pt x="12724" y="8558"/>
                  <a:pt x="12817" y="9737"/>
                  <a:pt x="12893" y="10177"/>
                </a:cubicBezTo>
                <a:cubicBezTo>
                  <a:pt x="12989" y="10730"/>
                  <a:pt x="12910" y="11501"/>
                  <a:pt x="12635" y="12657"/>
                </a:cubicBezTo>
                <a:lnTo>
                  <a:pt x="12239" y="14322"/>
                </a:lnTo>
                <a:lnTo>
                  <a:pt x="11933" y="12792"/>
                </a:lnTo>
                <a:cubicBezTo>
                  <a:pt x="11630" y="11308"/>
                  <a:pt x="11073" y="10915"/>
                  <a:pt x="10712" y="11929"/>
                </a:cubicBezTo>
                <a:cubicBezTo>
                  <a:pt x="10708" y="11940"/>
                  <a:pt x="10695" y="11909"/>
                  <a:pt x="10690" y="11916"/>
                </a:cubicBezTo>
                <a:cubicBezTo>
                  <a:pt x="10612" y="12133"/>
                  <a:pt x="10552" y="12048"/>
                  <a:pt x="10503" y="11731"/>
                </a:cubicBezTo>
                <a:cubicBezTo>
                  <a:pt x="10117" y="11109"/>
                  <a:pt x="9368" y="8459"/>
                  <a:pt x="9394" y="7500"/>
                </a:cubicBezTo>
                <a:cubicBezTo>
                  <a:pt x="9441" y="5708"/>
                  <a:pt x="9370" y="4383"/>
                  <a:pt x="9244" y="4737"/>
                </a:cubicBezTo>
                <a:cubicBezTo>
                  <a:pt x="9169" y="4947"/>
                  <a:pt x="9039" y="4602"/>
                  <a:pt x="8954" y="3960"/>
                </a:cubicBezTo>
                <a:cubicBezTo>
                  <a:pt x="8807" y="2845"/>
                  <a:pt x="8792" y="2836"/>
                  <a:pt x="8642" y="3972"/>
                </a:cubicBezTo>
                <a:cubicBezTo>
                  <a:pt x="8513" y="4950"/>
                  <a:pt x="8446" y="5012"/>
                  <a:pt x="8265" y="4330"/>
                </a:cubicBezTo>
                <a:cubicBezTo>
                  <a:pt x="8075" y="3611"/>
                  <a:pt x="8053" y="3814"/>
                  <a:pt x="8097" y="5785"/>
                </a:cubicBezTo>
                <a:cubicBezTo>
                  <a:pt x="8136" y="7568"/>
                  <a:pt x="8095" y="8049"/>
                  <a:pt x="7904" y="8055"/>
                </a:cubicBezTo>
                <a:cubicBezTo>
                  <a:pt x="7609" y="8065"/>
                  <a:pt x="6916" y="10900"/>
                  <a:pt x="6957" y="11929"/>
                </a:cubicBezTo>
                <a:cubicBezTo>
                  <a:pt x="6974" y="12334"/>
                  <a:pt x="6870" y="12666"/>
                  <a:pt x="6724" y="12669"/>
                </a:cubicBezTo>
                <a:cubicBezTo>
                  <a:pt x="6578" y="12672"/>
                  <a:pt x="6397" y="13183"/>
                  <a:pt x="6323" y="13791"/>
                </a:cubicBezTo>
                <a:cubicBezTo>
                  <a:pt x="6208" y="14720"/>
                  <a:pt x="6130" y="14772"/>
                  <a:pt x="5845" y="14100"/>
                </a:cubicBezTo>
                <a:cubicBezTo>
                  <a:pt x="5659" y="13660"/>
                  <a:pt x="5386" y="12752"/>
                  <a:pt x="5237" y="12077"/>
                </a:cubicBezTo>
                <a:cubicBezTo>
                  <a:pt x="4974" y="10881"/>
                  <a:pt x="4958" y="10909"/>
                  <a:pt x="4513" y="13249"/>
                </a:cubicBezTo>
                <a:cubicBezTo>
                  <a:pt x="4009" y="15899"/>
                  <a:pt x="3808" y="16177"/>
                  <a:pt x="3607" y="14544"/>
                </a:cubicBezTo>
                <a:cubicBezTo>
                  <a:pt x="3537" y="13975"/>
                  <a:pt x="3296" y="13566"/>
                  <a:pt x="3064" y="13397"/>
                </a:cubicBezTo>
                <a:cubicBezTo>
                  <a:pt x="2913" y="13370"/>
                  <a:pt x="2781" y="13430"/>
                  <a:pt x="2652" y="13582"/>
                </a:cubicBezTo>
                <a:cubicBezTo>
                  <a:pt x="2616" y="13676"/>
                  <a:pt x="2565" y="13723"/>
                  <a:pt x="2565" y="13890"/>
                </a:cubicBezTo>
                <a:cubicBezTo>
                  <a:pt x="2565" y="14265"/>
                  <a:pt x="2394" y="15381"/>
                  <a:pt x="2188" y="16357"/>
                </a:cubicBezTo>
                <a:lnTo>
                  <a:pt x="1816" y="18134"/>
                </a:lnTo>
                <a:lnTo>
                  <a:pt x="2142" y="19491"/>
                </a:lnTo>
                <a:cubicBezTo>
                  <a:pt x="2428" y="20704"/>
                  <a:pt x="2398" y="21249"/>
                  <a:pt x="1995" y="21600"/>
                </a:cubicBezTo>
                <a:lnTo>
                  <a:pt x="21542" y="21600"/>
                </a:lnTo>
                <a:lnTo>
                  <a:pt x="21542" y="10917"/>
                </a:lnTo>
                <a:cubicBezTo>
                  <a:pt x="21397" y="10723"/>
                  <a:pt x="21285" y="10667"/>
                  <a:pt x="21295" y="10880"/>
                </a:cubicBezTo>
                <a:cubicBezTo>
                  <a:pt x="21307" y="11142"/>
                  <a:pt x="21238" y="12251"/>
                  <a:pt x="21140" y="13335"/>
                </a:cubicBezTo>
                <a:lnTo>
                  <a:pt x="20964" y="15296"/>
                </a:lnTo>
                <a:lnTo>
                  <a:pt x="20687" y="13668"/>
                </a:lnTo>
                <a:cubicBezTo>
                  <a:pt x="20535" y="12766"/>
                  <a:pt x="20407" y="12279"/>
                  <a:pt x="20405" y="12607"/>
                </a:cubicBezTo>
                <a:cubicBezTo>
                  <a:pt x="20404" y="12935"/>
                  <a:pt x="20272" y="12672"/>
                  <a:pt x="20112" y="12015"/>
                </a:cubicBezTo>
                <a:cubicBezTo>
                  <a:pt x="19953" y="11359"/>
                  <a:pt x="19822" y="11055"/>
                  <a:pt x="19822" y="11349"/>
                </a:cubicBezTo>
                <a:cubicBezTo>
                  <a:pt x="19822" y="11643"/>
                  <a:pt x="19692" y="11357"/>
                  <a:pt x="19532" y="10695"/>
                </a:cubicBezTo>
                <a:lnTo>
                  <a:pt x="19236" y="9474"/>
                </a:lnTo>
                <a:lnTo>
                  <a:pt x="19559" y="7932"/>
                </a:lnTo>
                <a:cubicBezTo>
                  <a:pt x="20114" y="5246"/>
                  <a:pt x="19992" y="3921"/>
                  <a:pt x="19146" y="3405"/>
                </a:cubicBezTo>
                <a:cubicBezTo>
                  <a:pt x="18931" y="3273"/>
                  <a:pt x="18810" y="3654"/>
                  <a:pt x="18756" y="4601"/>
                </a:cubicBezTo>
                <a:cubicBezTo>
                  <a:pt x="18687" y="5790"/>
                  <a:pt x="18642" y="5839"/>
                  <a:pt x="18438" y="5070"/>
                </a:cubicBezTo>
                <a:cubicBezTo>
                  <a:pt x="18240" y="4321"/>
                  <a:pt x="18188" y="4337"/>
                  <a:pt x="18083" y="5107"/>
                </a:cubicBezTo>
                <a:cubicBezTo>
                  <a:pt x="18052" y="5332"/>
                  <a:pt x="18036" y="5558"/>
                  <a:pt x="18026" y="5773"/>
                </a:cubicBezTo>
                <a:cubicBezTo>
                  <a:pt x="18026" y="5836"/>
                  <a:pt x="18017" y="5896"/>
                  <a:pt x="18018" y="5958"/>
                </a:cubicBezTo>
                <a:cubicBezTo>
                  <a:pt x="18017" y="5997"/>
                  <a:pt x="18023" y="6020"/>
                  <a:pt x="18023" y="6057"/>
                </a:cubicBezTo>
                <a:cubicBezTo>
                  <a:pt x="18031" y="6345"/>
                  <a:pt x="18056" y="6606"/>
                  <a:pt x="18097" y="6822"/>
                </a:cubicBezTo>
                <a:cubicBezTo>
                  <a:pt x="18132" y="6895"/>
                  <a:pt x="18174" y="6883"/>
                  <a:pt x="18227" y="6735"/>
                </a:cubicBezTo>
                <a:cubicBezTo>
                  <a:pt x="18477" y="6031"/>
                  <a:pt x="18537" y="7852"/>
                  <a:pt x="18303" y="9030"/>
                </a:cubicBezTo>
                <a:cubicBezTo>
                  <a:pt x="18064" y="10229"/>
                  <a:pt x="17856" y="10637"/>
                  <a:pt x="17654" y="10424"/>
                </a:cubicBezTo>
                <a:cubicBezTo>
                  <a:pt x="17589" y="10606"/>
                  <a:pt x="17525" y="10751"/>
                  <a:pt x="17483" y="10633"/>
                </a:cubicBezTo>
                <a:cubicBezTo>
                  <a:pt x="17424" y="10467"/>
                  <a:pt x="17401" y="10134"/>
                  <a:pt x="17402" y="9795"/>
                </a:cubicBezTo>
                <a:cubicBezTo>
                  <a:pt x="17331" y="9507"/>
                  <a:pt x="17261" y="9188"/>
                  <a:pt x="17188" y="8721"/>
                </a:cubicBezTo>
                <a:cubicBezTo>
                  <a:pt x="16977" y="7384"/>
                  <a:pt x="16859" y="6911"/>
                  <a:pt x="16699" y="6945"/>
                </a:cubicBezTo>
                <a:cubicBezTo>
                  <a:pt x="16646" y="6956"/>
                  <a:pt x="16591" y="7015"/>
                  <a:pt x="16523" y="7130"/>
                </a:cubicBezTo>
                <a:cubicBezTo>
                  <a:pt x="16336" y="7447"/>
                  <a:pt x="16198" y="8235"/>
                  <a:pt x="16198" y="8980"/>
                </a:cubicBezTo>
                <a:cubicBezTo>
                  <a:pt x="16198" y="11244"/>
                  <a:pt x="15937" y="11130"/>
                  <a:pt x="15525" y="8672"/>
                </a:cubicBezTo>
                <a:cubicBezTo>
                  <a:pt x="15191" y="6681"/>
                  <a:pt x="15156" y="6093"/>
                  <a:pt x="15300" y="5045"/>
                </a:cubicBezTo>
                <a:cubicBezTo>
                  <a:pt x="15320" y="4898"/>
                  <a:pt x="15329" y="4823"/>
                  <a:pt x="15346" y="4700"/>
                </a:cubicBezTo>
                <a:cubicBezTo>
                  <a:pt x="15346" y="4696"/>
                  <a:pt x="15345" y="4679"/>
                  <a:pt x="15346" y="4675"/>
                </a:cubicBezTo>
                <a:cubicBezTo>
                  <a:pt x="15394" y="4400"/>
                  <a:pt x="15393" y="3807"/>
                  <a:pt x="15373" y="3170"/>
                </a:cubicBezTo>
                <a:cubicBezTo>
                  <a:pt x="15314" y="2829"/>
                  <a:pt x="15221" y="2510"/>
                  <a:pt x="14982" y="1838"/>
                </a:cubicBezTo>
                <a:cubicBezTo>
                  <a:pt x="14731" y="1132"/>
                  <a:pt x="14470" y="827"/>
                  <a:pt x="14290" y="888"/>
                </a:cubicBezTo>
                <a:close/>
                <a:moveTo>
                  <a:pt x="701" y="14532"/>
                </a:moveTo>
                <a:cubicBezTo>
                  <a:pt x="687" y="14547"/>
                  <a:pt x="674" y="14570"/>
                  <a:pt x="661" y="14593"/>
                </a:cubicBezTo>
                <a:cubicBezTo>
                  <a:pt x="543" y="14794"/>
                  <a:pt x="463" y="15286"/>
                  <a:pt x="463" y="16074"/>
                </a:cubicBezTo>
                <a:cubicBezTo>
                  <a:pt x="463" y="16842"/>
                  <a:pt x="338" y="18095"/>
                  <a:pt x="186" y="18861"/>
                </a:cubicBezTo>
                <a:cubicBezTo>
                  <a:pt x="-50" y="20052"/>
                  <a:pt x="-58" y="20255"/>
                  <a:pt x="140" y="20255"/>
                </a:cubicBezTo>
                <a:cubicBezTo>
                  <a:pt x="267" y="20255"/>
                  <a:pt x="417" y="19934"/>
                  <a:pt x="471" y="19540"/>
                </a:cubicBezTo>
                <a:cubicBezTo>
                  <a:pt x="524" y="19146"/>
                  <a:pt x="693" y="18986"/>
                  <a:pt x="848" y="19170"/>
                </a:cubicBezTo>
                <a:cubicBezTo>
                  <a:pt x="1267" y="19669"/>
                  <a:pt x="1529" y="16358"/>
                  <a:pt x="1165" y="15148"/>
                </a:cubicBezTo>
                <a:cubicBezTo>
                  <a:pt x="995" y="14581"/>
                  <a:pt x="829" y="14403"/>
                  <a:pt x="701" y="14532"/>
                </a:cubicBezTo>
                <a:close/>
              </a:path>
            </a:pathLst>
          </a:custGeom>
          <a:ln w="12700">
            <a:miter lim="400000"/>
          </a:ln>
        </p:spPr>
      </p:pic>
      <p:sp>
        <p:nvSpPr>
          <p:cNvPr id="356" name="Questions?"/>
          <p:cNvSpPr txBox="1">
            <a:spLocks noGrp="1"/>
          </p:cNvSpPr>
          <p:nvPr>
            <p:ph type="title" idx="4294967295"/>
          </p:nvPr>
        </p:nvSpPr>
        <p:spPr>
          <a:prstGeom prst="rect">
            <a:avLst/>
          </a:prstGeom>
        </p:spPr>
        <p:txBody>
          <a:bodyPr/>
          <a:lstStyle>
            <a:lvl1pPr>
              <a:defRPr b="1" i="1">
                <a:latin typeface="Helvetica"/>
                <a:ea typeface="Helvetica"/>
                <a:cs typeface="Helvetica"/>
                <a:sym typeface="Helvetica"/>
              </a:defRPr>
            </a:lvl1pPr>
          </a:lstStyle>
          <a:p>
            <a:r>
              <a:t>Questions?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Acknowledgements"/>
          <p:cNvSpPr txBox="1">
            <a:spLocks noGrp="1"/>
          </p:cNvSpPr>
          <p:nvPr>
            <p:ph type="title"/>
          </p:nvPr>
        </p:nvSpPr>
        <p:spPr>
          <a:prstGeom prst="rect">
            <a:avLst/>
          </a:prstGeom>
        </p:spPr>
        <p:txBody>
          <a:bodyPr/>
          <a:lstStyle/>
          <a:p>
            <a:r>
              <a:t>Acknowledgements</a:t>
            </a:r>
          </a:p>
        </p:txBody>
      </p:sp>
      <p:sp>
        <p:nvSpPr>
          <p:cNvPr id="359" name="Erin Fogarty, Mark Herron, Rich Sparrow…"/>
          <p:cNvSpPr txBox="1">
            <a:spLocks noGrp="1"/>
          </p:cNvSpPr>
          <p:nvPr>
            <p:ph type="body" idx="1"/>
          </p:nvPr>
        </p:nvSpPr>
        <p:spPr>
          <a:prstGeom prst="rect">
            <a:avLst/>
          </a:prstGeom>
        </p:spPr>
        <p:txBody>
          <a:bodyPr numCol="2" spcCol="1050290"/>
          <a:lstStyle/>
          <a:p>
            <a:pPr marL="457200" indent="-457200" defTabSz="594360">
              <a:spcBef>
                <a:spcPts val="4200"/>
              </a:spcBef>
              <a:defRPr sz="3744"/>
            </a:pPr>
            <a:r>
              <a:t>Erin Fogarty, Mark Herron, Rich Sparrow</a:t>
            </a:r>
          </a:p>
          <a:p>
            <a:pPr marL="457200" indent="-457200" defTabSz="594360">
              <a:spcBef>
                <a:spcPts val="4200"/>
              </a:spcBef>
              <a:defRPr sz="3744"/>
            </a:pPr>
            <a:r>
              <a:t>Roger Bielefeld - Sr. Director, UTech</a:t>
            </a:r>
          </a:p>
          <a:p>
            <a:pPr marL="457200" indent="-457200" defTabSz="594360">
              <a:spcBef>
                <a:spcPts val="4200"/>
              </a:spcBef>
              <a:defRPr sz="3744"/>
            </a:pPr>
            <a:r>
              <a:t>Tom Siu - Chief Information Security Officer, UTech</a:t>
            </a:r>
          </a:p>
          <a:p>
            <a:pPr marL="457200" indent="-457200" defTabSz="594360">
              <a:spcBef>
                <a:spcPts val="4200"/>
              </a:spcBef>
              <a:defRPr sz="3744"/>
            </a:pPr>
            <a:r>
              <a:t>Jeff Gumpf - Chief IT Architect, UTech</a:t>
            </a:r>
          </a:p>
          <a:p>
            <a:pPr marL="457200" indent="-457200" defTabSz="594360">
              <a:spcBef>
                <a:spcPts val="4200"/>
              </a:spcBef>
              <a:defRPr sz="3744"/>
            </a:pPr>
            <a:r>
              <a:t>Sue Workman - Chief Information Officer, UTech</a:t>
            </a:r>
          </a:p>
          <a:p>
            <a:pPr marL="457200" indent="-457200" defTabSz="594360">
              <a:spcBef>
                <a:spcPts val="4200"/>
              </a:spcBef>
              <a:defRPr sz="3744"/>
            </a:pPr>
            <a:r>
              <a:t>Artech - Technology Partners</a:t>
            </a:r>
          </a:p>
          <a:p>
            <a:pPr marL="457200" indent="-457200" defTabSz="594360">
              <a:spcBef>
                <a:spcPts val="4200"/>
              </a:spcBef>
              <a:defRPr sz="3744"/>
            </a:pPr>
            <a:r>
              <a:t>University Hospitals Cleveland Medical Center</a:t>
            </a:r>
          </a:p>
          <a:p>
            <a:pPr marL="457200" indent="-457200" defTabSz="594360">
              <a:spcBef>
                <a:spcPts val="4200"/>
              </a:spcBef>
              <a:defRPr sz="3744"/>
            </a:pPr>
            <a:r>
              <a:t>Cleveland Clinic Foundation</a:t>
            </a:r>
          </a:p>
          <a:p>
            <a:pPr marL="457200" indent="-457200" defTabSz="594360">
              <a:spcBef>
                <a:spcPts val="4200"/>
              </a:spcBef>
              <a:defRPr sz="3744"/>
            </a:pPr>
            <a:r>
              <a:t>CWRU faculty, students, and staff</a:t>
            </a:r>
          </a:p>
          <a:p>
            <a:pPr marL="457200" indent="-457200" defTabSz="594360">
              <a:spcBef>
                <a:spcPts val="4200"/>
              </a:spcBef>
              <a:defRPr sz="3744"/>
            </a:pPr>
            <a:r>
              <a:t>Photos courtesy of NOAA, CWRU</a:t>
            </a:r>
          </a:p>
          <a:p>
            <a:pPr marL="457200" indent="-457200" defTabSz="594360">
              <a:spcBef>
                <a:spcPts val="4200"/>
              </a:spcBef>
              <a:defRPr sz="3744"/>
            </a:pPr>
            <a:r>
              <a:t>Drawings in the public domain by Wm W Denslow, for “The Wonderful Wizard of Oz”</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iverse fields of scholarship and research"/>
          <p:cNvSpPr txBox="1">
            <a:spLocks noGrp="1"/>
          </p:cNvSpPr>
          <p:nvPr>
            <p:ph type="title"/>
          </p:nvPr>
        </p:nvSpPr>
        <p:spPr>
          <a:prstGeom prst="rect">
            <a:avLst/>
          </a:prstGeom>
        </p:spPr>
        <p:txBody>
          <a:bodyPr/>
          <a:lstStyle>
            <a:lvl1pPr defTabSz="1719072">
              <a:defRPr sz="9024"/>
            </a:lvl1pPr>
          </a:lstStyle>
          <a:p>
            <a:r>
              <a:t>Diverse fields of scholarship and research</a:t>
            </a:r>
          </a:p>
        </p:txBody>
      </p:sp>
      <p:sp>
        <p:nvSpPr>
          <p:cNvPr id="169" name="Case School of Engineering…"/>
          <p:cNvSpPr txBox="1">
            <a:spLocks noGrp="1"/>
          </p:cNvSpPr>
          <p:nvPr>
            <p:ph type="body" sz="half" idx="1"/>
          </p:nvPr>
        </p:nvSpPr>
        <p:spPr>
          <a:prstGeom prst="rect">
            <a:avLst/>
          </a:prstGeom>
        </p:spPr>
        <p:txBody>
          <a:bodyPr/>
          <a:lstStyle/>
          <a:p>
            <a:pPr marL="385572" indent="-385572" defTabSz="569594">
              <a:spcBef>
                <a:spcPts val="3100"/>
              </a:spcBef>
              <a:defRPr sz="3105"/>
            </a:pPr>
            <a:r>
              <a:t>Case School of Engineering</a:t>
            </a:r>
          </a:p>
          <a:p>
            <a:pPr marL="385572" indent="-385572" defTabSz="569594">
              <a:spcBef>
                <a:spcPts val="3100"/>
              </a:spcBef>
              <a:defRPr sz="3105"/>
            </a:pPr>
            <a:r>
              <a:t>College of Arts and Sciences</a:t>
            </a:r>
          </a:p>
          <a:p>
            <a:pPr marL="385572" indent="-385572" defTabSz="569594">
              <a:spcBef>
                <a:spcPts val="3100"/>
              </a:spcBef>
              <a:defRPr sz="3105"/>
            </a:pPr>
            <a:r>
              <a:t>Frances Payne Bolton School of Nursing</a:t>
            </a:r>
          </a:p>
          <a:p>
            <a:pPr marL="385572" indent="-385572" defTabSz="569594">
              <a:spcBef>
                <a:spcPts val="3100"/>
              </a:spcBef>
              <a:defRPr sz="3105"/>
            </a:pPr>
            <a:r>
              <a:t>Jack, Joseph and Morton Mandel School of Applied Social Sciences</a:t>
            </a:r>
          </a:p>
          <a:p>
            <a:pPr marL="385572" indent="-385572" defTabSz="569594">
              <a:spcBef>
                <a:spcPts val="3100"/>
              </a:spcBef>
              <a:defRPr sz="3105"/>
            </a:pPr>
            <a:r>
              <a:t>School of Dental Medicine</a:t>
            </a:r>
          </a:p>
          <a:p>
            <a:pPr marL="385572" indent="-385572" defTabSz="569594">
              <a:spcBef>
                <a:spcPts val="3100"/>
              </a:spcBef>
              <a:defRPr sz="3105"/>
            </a:pPr>
            <a:r>
              <a:t>School of Graduate Studies</a:t>
            </a:r>
          </a:p>
          <a:p>
            <a:pPr marL="385572" indent="-385572" defTabSz="569594">
              <a:spcBef>
                <a:spcPts val="3100"/>
              </a:spcBef>
              <a:defRPr sz="3105"/>
            </a:pPr>
            <a:r>
              <a:t>School of Law</a:t>
            </a:r>
          </a:p>
          <a:p>
            <a:pPr marL="385572" indent="-385572" defTabSz="569594">
              <a:spcBef>
                <a:spcPts val="3100"/>
              </a:spcBef>
              <a:defRPr sz="3105"/>
            </a:pPr>
            <a:r>
              <a:t>School of Medicine</a:t>
            </a:r>
          </a:p>
          <a:p>
            <a:pPr marL="385572" indent="-385572" defTabSz="569594">
              <a:spcBef>
                <a:spcPts val="3100"/>
              </a:spcBef>
              <a:defRPr sz="3105"/>
            </a:pPr>
            <a:r>
              <a:t>Weatherhead School of Management</a:t>
            </a:r>
          </a:p>
        </p:txBody>
      </p:sp>
      <p:pic>
        <p:nvPicPr>
          <p:cNvPr id="170" name="CWRU-Lab Instrument.jpeg" descr="CWRU-Lab Instrument.jpeg"/>
          <p:cNvPicPr>
            <a:picLocks noChangeAspect="1"/>
          </p:cNvPicPr>
          <p:nvPr/>
        </p:nvPicPr>
        <p:blipFill>
          <a:blip r:embed="rId2">
            <a:extLst/>
          </a:blip>
          <a:stretch>
            <a:fillRect/>
          </a:stretch>
        </p:blipFill>
        <p:spPr>
          <a:xfrm>
            <a:off x="13424327" y="3841320"/>
            <a:ext cx="9016145" cy="6033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Who are we?"/>
          <p:cNvSpPr txBox="1">
            <a:spLocks noGrp="1"/>
          </p:cNvSpPr>
          <p:nvPr>
            <p:ph type="title"/>
          </p:nvPr>
        </p:nvSpPr>
        <p:spPr>
          <a:prstGeom prst="rect">
            <a:avLst/>
          </a:prstGeom>
        </p:spPr>
        <p:txBody>
          <a:bodyPr/>
          <a:lstStyle/>
          <a:p>
            <a:r>
              <a:t>Who are we?</a:t>
            </a:r>
          </a:p>
        </p:txBody>
      </p:sp>
      <p:sp>
        <p:nvSpPr>
          <p:cNvPr id="173" name="Cal Frye, Compliance Technologist, RCCI and Information Security…"/>
          <p:cNvSpPr txBox="1">
            <a:spLocks noGrp="1"/>
          </p:cNvSpPr>
          <p:nvPr>
            <p:ph type="body" sz="half" idx="1"/>
          </p:nvPr>
        </p:nvSpPr>
        <p:spPr>
          <a:xfrm>
            <a:off x="1689100" y="3238500"/>
            <a:ext cx="11506399" cy="7239001"/>
          </a:xfrm>
          <a:prstGeom prst="rect">
            <a:avLst/>
          </a:prstGeom>
        </p:spPr>
        <p:txBody>
          <a:bodyPr/>
          <a:lstStyle/>
          <a:p>
            <a:r>
              <a:t>Cal Frye, Compliance Technologist, RCCI and Information Security</a:t>
            </a:r>
          </a:p>
          <a:p>
            <a:r>
              <a:t>Mike Warfe, Asst. Director, Research Computing and Cyberinfrastructure</a:t>
            </a:r>
          </a:p>
          <a:p>
            <a:r>
              <a:t>Brian Christian, IT Engineer, RCCI</a:t>
            </a:r>
          </a:p>
        </p:txBody>
      </p:sp>
      <p:grpSp>
        <p:nvGrpSpPr>
          <p:cNvPr id="177" name="Group"/>
          <p:cNvGrpSpPr/>
          <p:nvPr/>
        </p:nvGrpSpPr>
        <p:grpSpPr>
          <a:xfrm>
            <a:off x="12696425" y="7991387"/>
            <a:ext cx="8998132" cy="2806107"/>
            <a:chOff x="0" y="0"/>
            <a:chExt cx="8998131" cy="2806106"/>
          </a:xfrm>
        </p:grpSpPr>
        <p:pic>
          <p:nvPicPr>
            <p:cNvPr id="174" name="brian.jpg" descr="brian.jpg"/>
            <p:cNvPicPr>
              <a:picLocks noChangeAspect="1"/>
            </p:cNvPicPr>
            <p:nvPr/>
          </p:nvPicPr>
          <p:blipFill>
            <a:blip r:embed="rId2">
              <a:extLst/>
            </a:blip>
            <a:stretch>
              <a:fillRect/>
            </a:stretch>
          </p:blipFill>
          <p:spPr>
            <a:xfrm>
              <a:off x="6239250" y="47226"/>
              <a:ext cx="2758882" cy="2758881"/>
            </a:xfrm>
            <a:prstGeom prst="rect">
              <a:avLst/>
            </a:prstGeom>
            <a:ln w="12700" cap="flat">
              <a:noFill/>
              <a:miter lim="400000"/>
            </a:ln>
            <a:effectLst/>
          </p:spPr>
        </p:pic>
        <p:pic>
          <p:nvPicPr>
            <p:cNvPr id="175" name="IMG_2433.jpeg" descr="IMG_2433.jpeg"/>
            <p:cNvPicPr>
              <a:picLocks noChangeAspect="1"/>
            </p:cNvPicPr>
            <p:nvPr/>
          </p:nvPicPr>
          <p:blipFill>
            <a:blip r:embed="rId3">
              <a:extLst/>
            </a:blip>
            <a:srcRect l="7243" t="5988" r="14269" b="19075"/>
            <a:stretch>
              <a:fillRect/>
            </a:stretch>
          </p:blipFill>
          <p:spPr>
            <a:xfrm>
              <a:off x="0" y="0"/>
              <a:ext cx="2758802" cy="2801779"/>
            </a:xfrm>
            <a:prstGeom prst="rect">
              <a:avLst/>
            </a:prstGeom>
            <a:ln w="12700" cap="flat">
              <a:noFill/>
              <a:miter lim="400000"/>
            </a:ln>
            <a:effectLst/>
          </p:spPr>
        </p:pic>
        <p:pic>
          <p:nvPicPr>
            <p:cNvPr id="176" name="Mike.jpg" descr="Mike.jpg"/>
            <p:cNvPicPr>
              <a:picLocks noChangeAspect="1"/>
            </p:cNvPicPr>
            <p:nvPr/>
          </p:nvPicPr>
          <p:blipFill>
            <a:blip r:embed="rId4">
              <a:extLst/>
            </a:blip>
            <a:srcRect l="16536" t="4816" r="16536" b="18138"/>
            <a:stretch>
              <a:fillRect/>
            </a:stretch>
          </p:blipFill>
          <p:spPr>
            <a:xfrm>
              <a:off x="3104538" y="52614"/>
              <a:ext cx="2789250" cy="27481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Outline"/>
          <p:cNvSpPr txBox="1">
            <a:spLocks noGrp="1"/>
          </p:cNvSpPr>
          <p:nvPr>
            <p:ph type="title"/>
          </p:nvPr>
        </p:nvSpPr>
        <p:spPr>
          <a:prstGeom prst="rect">
            <a:avLst/>
          </a:prstGeom>
        </p:spPr>
        <p:txBody>
          <a:bodyPr/>
          <a:lstStyle/>
          <a:p>
            <a:r>
              <a:t>Outline</a:t>
            </a:r>
          </a:p>
        </p:txBody>
      </p:sp>
      <p:sp>
        <p:nvSpPr>
          <p:cNvPr id="180" name="The problem: Where to put it?…"/>
          <p:cNvSpPr txBox="1">
            <a:spLocks noGrp="1"/>
          </p:cNvSpPr>
          <p:nvPr>
            <p:ph type="body" idx="1"/>
          </p:nvPr>
        </p:nvSpPr>
        <p:spPr>
          <a:prstGeom prst="rect">
            <a:avLst/>
          </a:prstGeom>
        </p:spPr>
        <p:txBody>
          <a:bodyPr/>
          <a:lstStyle/>
          <a:p>
            <a:r>
              <a:t>The problem: Where to put it?</a:t>
            </a:r>
          </a:p>
          <a:p>
            <a:r>
              <a:t>Deciding on a solution</a:t>
            </a:r>
          </a:p>
          <a:p>
            <a:r>
              <a:t>Implementation, security framework</a:t>
            </a:r>
          </a:p>
          <a:p>
            <a:r>
              <a:t>Risk Assessment</a:t>
            </a:r>
          </a:p>
          <a:p>
            <a:r>
              <a:t>Remaining Problems</a:t>
            </a:r>
          </a:p>
        </p:txBody>
      </p:sp>
      <p:pic>
        <p:nvPicPr>
          <p:cNvPr id="181" name="Tin_Woodman.png" descr="Tin_Woodman.png"/>
          <p:cNvPicPr>
            <a:picLocks noChangeAspect="1"/>
          </p:cNvPicPr>
          <p:nvPr/>
        </p:nvPicPr>
        <p:blipFill>
          <a:blip r:embed="rId2">
            <a:extLst/>
          </a:blip>
          <a:stretch>
            <a:fillRect/>
          </a:stretch>
        </p:blipFill>
        <p:spPr>
          <a:xfrm>
            <a:off x="17616420" y="1668859"/>
            <a:ext cx="4064001" cy="93091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stricted Data"/>
          <p:cNvSpPr txBox="1">
            <a:spLocks noGrp="1"/>
          </p:cNvSpPr>
          <p:nvPr>
            <p:ph type="title"/>
          </p:nvPr>
        </p:nvSpPr>
        <p:spPr>
          <a:prstGeom prst="rect">
            <a:avLst/>
          </a:prstGeom>
        </p:spPr>
        <p:txBody>
          <a:bodyPr/>
          <a:lstStyle/>
          <a:p>
            <a:r>
              <a:t>Restricted Data</a:t>
            </a:r>
          </a:p>
        </p:txBody>
      </p:sp>
      <p:sp>
        <p:nvSpPr>
          <p:cNvPr id="184" name="In CWRU parlance, this means PII, PHI, PCI, and the like, along with legal and other records…"/>
          <p:cNvSpPr txBox="1">
            <a:spLocks noGrp="1"/>
          </p:cNvSpPr>
          <p:nvPr>
            <p:ph type="body" sz="half" idx="1"/>
          </p:nvPr>
        </p:nvSpPr>
        <p:spPr>
          <a:xfrm>
            <a:off x="1689100" y="3238500"/>
            <a:ext cx="14305889" cy="7239001"/>
          </a:xfrm>
          <a:prstGeom prst="rect">
            <a:avLst/>
          </a:prstGeom>
        </p:spPr>
        <p:txBody>
          <a:bodyPr/>
          <a:lstStyle/>
          <a:p>
            <a:r>
              <a:t>In CWRU parlance, this means PII, PHI, PCI, and the like, along with legal and other records</a:t>
            </a:r>
          </a:p>
          <a:p>
            <a:r>
              <a:t>HR and student data, not our problem</a:t>
            </a:r>
          </a:p>
          <a:p>
            <a:r>
              <a:t>Research data can include PHI or PII for social work</a:t>
            </a:r>
          </a:p>
        </p:txBody>
      </p:sp>
      <p:pic>
        <p:nvPicPr>
          <p:cNvPr id="185" name="Google Shape;229;p35" descr="Google Shape;229;p35"/>
          <p:cNvPicPr>
            <a:picLocks noChangeAspect="1"/>
          </p:cNvPicPr>
          <p:nvPr/>
        </p:nvPicPr>
        <p:blipFill>
          <a:blip r:embed="rId3">
            <a:extLst/>
          </a:blip>
          <a:stretch>
            <a:fillRect/>
          </a:stretch>
        </p:blipFill>
        <p:spPr>
          <a:xfrm>
            <a:off x="16383492" y="3054596"/>
            <a:ext cx="5154919" cy="76068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B51"/>
        </a:solidFill>
        <a:effectLst/>
      </p:bgPr>
    </p:bg>
    <p:spTree>
      <p:nvGrpSpPr>
        <p:cNvPr id="1" name=""/>
        <p:cNvGrpSpPr/>
        <p:nvPr/>
      </p:nvGrpSpPr>
      <p:grpSpPr>
        <a:xfrm>
          <a:off x="0" y="0"/>
          <a:ext cx="0" cy="0"/>
          <a:chOff x="0" y="0"/>
          <a:chExt cx="0" cy="0"/>
        </a:xfrm>
      </p:grpSpPr>
      <p:sp>
        <p:nvSpPr>
          <p:cNvPr id="189" name="Collaboration is the key"/>
          <p:cNvSpPr txBox="1">
            <a:spLocks noGrp="1"/>
          </p:cNvSpPr>
          <p:nvPr>
            <p:ph type="title"/>
          </p:nvPr>
        </p:nvSpPr>
        <p:spPr>
          <a:prstGeom prst="rect">
            <a:avLst/>
          </a:prstGeom>
        </p:spPr>
        <p:txBody>
          <a:bodyPr/>
          <a:lstStyle/>
          <a:p>
            <a:r>
              <a:t>Collaboration is the key</a:t>
            </a:r>
          </a:p>
        </p:txBody>
      </p:sp>
      <p:sp>
        <p:nvSpPr>
          <p:cNvPr id="190" name="Collaboration is historically difficult…"/>
          <p:cNvSpPr txBox="1">
            <a:spLocks noGrp="1"/>
          </p:cNvSpPr>
          <p:nvPr>
            <p:ph type="body" sz="half" idx="1"/>
          </p:nvPr>
        </p:nvSpPr>
        <p:spPr>
          <a:xfrm>
            <a:off x="1689100" y="3238500"/>
            <a:ext cx="13524508" cy="7239001"/>
          </a:xfrm>
          <a:prstGeom prst="rect">
            <a:avLst/>
          </a:prstGeom>
        </p:spPr>
        <p:txBody>
          <a:bodyPr/>
          <a:lstStyle/>
          <a:p>
            <a:pPr marL="603250" indent="-603250" defTabSz="784225">
              <a:spcBef>
                <a:spcPts val="5600"/>
              </a:spcBef>
              <a:defRPr sz="4940"/>
            </a:pPr>
            <a:r>
              <a:t>Collaboration is historically difficult</a:t>
            </a:r>
          </a:p>
          <a:p>
            <a:pPr marL="603250" indent="-603250" defTabSz="784225">
              <a:spcBef>
                <a:spcPts val="5600"/>
              </a:spcBef>
              <a:defRPr sz="4940"/>
            </a:pPr>
            <a:r>
              <a:t>Data wants to be shared, or at least assembled</a:t>
            </a:r>
          </a:p>
          <a:p>
            <a:pPr marL="1206500" lvl="1" indent="-603250" defTabSz="784225">
              <a:spcBef>
                <a:spcPts val="5600"/>
              </a:spcBef>
              <a:defRPr sz="4940"/>
            </a:pPr>
            <a:r>
              <a:t>NIH All of Us Program (1,000,000+ people) </a:t>
            </a:r>
          </a:p>
          <a:p>
            <a:pPr marL="1206500" lvl="1" indent="-603250" defTabSz="784225">
              <a:spcBef>
                <a:spcPts val="5600"/>
              </a:spcBef>
              <a:defRPr sz="4940"/>
            </a:pPr>
            <a:r>
              <a:t>VA Million Veteran Program</a:t>
            </a:r>
          </a:p>
          <a:p>
            <a:pPr marL="1206500" lvl="1" indent="-603250" defTabSz="784225">
              <a:spcBef>
                <a:spcPts val="5600"/>
              </a:spcBef>
              <a:defRPr sz="4940"/>
            </a:pPr>
            <a:r>
              <a:t>NCI Cancer Moonshot</a:t>
            </a:r>
          </a:p>
        </p:txBody>
      </p:sp>
      <p:grpSp>
        <p:nvGrpSpPr>
          <p:cNvPr id="194" name="Group"/>
          <p:cNvGrpSpPr/>
          <p:nvPr/>
        </p:nvGrpSpPr>
        <p:grpSpPr>
          <a:xfrm>
            <a:off x="16047811" y="3005902"/>
            <a:ext cx="6223227" cy="8390750"/>
            <a:chOff x="-27" y="-20"/>
            <a:chExt cx="6223225" cy="8390749"/>
          </a:xfrm>
        </p:grpSpPr>
        <p:pic>
          <p:nvPicPr>
            <p:cNvPr id="191" name="the cowardly lion.jpg" descr="the cowardly lion.jpg"/>
            <p:cNvPicPr>
              <a:picLocks noChangeAspect="1"/>
            </p:cNvPicPr>
            <p:nvPr/>
          </p:nvPicPr>
          <p:blipFill>
            <a:blip r:embed="rId3">
              <a:extLst/>
            </a:blip>
            <a:srcRect l="2417" t="6098" b="363"/>
            <a:stretch>
              <a:fillRect/>
            </a:stretch>
          </p:blipFill>
          <p:spPr>
            <a:xfrm>
              <a:off x="-28" y="-21"/>
              <a:ext cx="6109340" cy="8390750"/>
            </a:xfrm>
            <a:custGeom>
              <a:avLst/>
              <a:gdLst/>
              <a:ahLst/>
              <a:cxnLst>
                <a:cxn ang="0">
                  <a:pos x="wd2" y="hd2"/>
                </a:cxn>
                <a:cxn ang="5400000">
                  <a:pos x="wd2" y="hd2"/>
                </a:cxn>
                <a:cxn ang="10800000">
                  <a:pos x="wd2" y="hd2"/>
                </a:cxn>
                <a:cxn ang="16200000">
                  <a:pos x="wd2" y="hd2"/>
                </a:cxn>
              </a:cxnLst>
              <a:rect l="0" t="0" r="r" b="b"/>
              <a:pathLst>
                <a:path w="21598" h="21542" extrusionOk="0">
                  <a:moveTo>
                    <a:pt x="10204" y="1"/>
                  </a:moveTo>
                  <a:cubicBezTo>
                    <a:pt x="5144" y="5"/>
                    <a:pt x="85" y="18"/>
                    <a:pt x="57" y="39"/>
                  </a:cubicBezTo>
                  <a:cubicBezTo>
                    <a:pt x="17" y="68"/>
                    <a:pt x="-2" y="5021"/>
                    <a:pt x="0" y="9973"/>
                  </a:cubicBezTo>
                  <a:cubicBezTo>
                    <a:pt x="1" y="14925"/>
                    <a:pt x="23" y="19877"/>
                    <a:pt x="63" y="19907"/>
                  </a:cubicBezTo>
                  <a:cubicBezTo>
                    <a:pt x="70" y="19908"/>
                    <a:pt x="248" y="19911"/>
                    <a:pt x="320" y="19913"/>
                  </a:cubicBezTo>
                  <a:cubicBezTo>
                    <a:pt x="710" y="19928"/>
                    <a:pt x="4011" y="19944"/>
                    <a:pt x="8234" y="19947"/>
                  </a:cubicBezTo>
                  <a:cubicBezTo>
                    <a:pt x="13308" y="19951"/>
                    <a:pt x="15699" y="19964"/>
                    <a:pt x="16269" y="19991"/>
                  </a:cubicBezTo>
                  <a:cubicBezTo>
                    <a:pt x="16273" y="19991"/>
                    <a:pt x="16280" y="19991"/>
                    <a:pt x="16283" y="19991"/>
                  </a:cubicBezTo>
                  <a:cubicBezTo>
                    <a:pt x="16284" y="19991"/>
                    <a:pt x="16324" y="19991"/>
                    <a:pt x="16324" y="19991"/>
                  </a:cubicBezTo>
                  <a:cubicBezTo>
                    <a:pt x="16330" y="19993"/>
                    <a:pt x="16333" y="19995"/>
                    <a:pt x="16338" y="19997"/>
                  </a:cubicBezTo>
                  <a:cubicBezTo>
                    <a:pt x="16364" y="20000"/>
                    <a:pt x="16406" y="20003"/>
                    <a:pt x="16410" y="20005"/>
                  </a:cubicBezTo>
                  <a:cubicBezTo>
                    <a:pt x="16531" y="20094"/>
                    <a:pt x="16361" y="20180"/>
                    <a:pt x="16039" y="20192"/>
                  </a:cubicBezTo>
                  <a:cubicBezTo>
                    <a:pt x="15847" y="20199"/>
                    <a:pt x="15711" y="20231"/>
                    <a:pt x="15659" y="20281"/>
                  </a:cubicBezTo>
                  <a:cubicBezTo>
                    <a:pt x="15614" y="20324"/>
                    <a:pt x="15572" y="20338"/>
                    <a:pt x="15568" y="20313"/>
                  </a:cubicBezTo>
                  <a:cubicBezTo>
                    <a:pt x="15563" y="20288"/>
                    <a:pt x="15540" y="20318"/>
                    <a:pt x="15516" y="20381"/>
                  </a:cubicBezTo>
                  <a:cubicBezTo>
                    <a:pt x="15484" y="20466"/>
                    <a:pt x="15423" y="20501"/>
                    <a:pt x="15284" y="20511"/>
                  </a:cubicBezTo>
                  <a:cubicBezTo>
                    <a:pt x="15181" y="20518"/>
                    <a:pt x="15034" y="20547"/>
                    <a:pt x="14957" y="20575"/>
                  </a:cubicBezTo>
                  <a:lnTo>
                    <a:pt x="14840" y="20618"/>
                  </a:lnTo>
                  <a:cubicBezTo>
                    <a:pt x="14837" y="20624"/>
                    <a:pt x="14835" y="20630"/>
                    <a:pt x="14835" y="20636"/>
                  </a:cubicBezTo>
                  <a:lnTo>
                    <a:pt x="14957" y="20705"/>
                  </a:lnTo>
                  <a:cubicBezTo>
                    <a:pt x="15034" y="20749"/>
                    <a:pt x="15155" y="20793"/>
                    <a:pt x="15224" y="20803"/>
                  </a:cubicBezTo>
                  <a:cubicBezTo>
                    <a:pt x="15363" y="20823"/>
                    <a:pt x="15419" y="20943"/>
                    <a:pt x="15346" y="21064"/>
                  </a:cubicBezTo>
                  <a:cubicBezTo>
                    <a:pt x="15320" y="21107"/>
                    <a:pt x="15304" y="21158"/>
                    <a:pt x="15310" y="21177"/>
                  </a:cubicBezTo>
                  <a:cubicBezTo>
                    <a:pt x="15315" y="21197"/>
                    <a:pt x="15248" y="21237"/>
                    <a:pt x="15161" y="21266"/>
                  </a:cubicBezTo>
                  <a:cubicBezTo>
                    <a:pt x="15129" y="21276"/>
                    <a:pt x="15111" y="21286"/>
                    <a:pt x="15089" y="21296"/>
                  </a:cubicBezTo>
                  <a:cubicBezTo>
                    <a:pt x="15055" y="21320"/>
                    <a:pt x="15023" y="21342"/>
                    <a:pt x="15014" y="21359"/>
                  </a:cubicBezTo>
                  <a:cubicBezTo>
                    <a:pt x="15019" y="21384"/>
                    <a:pt x="15066" y="21405"/>
                    <a:pt x="15162" y="21423"/>
                  </a:cubicBezTo>
                  <a:cubicBezTo>
                    <a:pt x="15333" y="21454"/>
                    <a:pt x="15572" y="21342"/>
                    <a:pt x="15572" y="21230"/>
                  </a:cubicBezTo>
                  <a:cubicBezTo>
                    <a:pt x="15572" y="21140"/>
                    <a:pt x="15694" y="21104"/>
                    <a:pt x="15796" y="21166"/>
                  </a:cubicBezTo>
                  <a:cubicBezTo>
                    <a:pt x="15876" y="21214"/>
                    <a:pt x="15875" y="21234"/>
                    <a:pt x="15794" y="21319"/>
                  </a:cubicBezTo>
                  <a:cubicBezTo>
                    <a:pt x="15742" y="21372"/>
                    <a:pt x="15700" y="21429"/>
                    <a:pt x="15700" y="21446"/>
                  </a:cubicBezTo>
                  <a:cubicBezTo>
                    <a:pt x="15700" y="21505"/>
                    <a:pt x="15969" y="21527"/>
                    <a:pt x="16078" y="21478"/>
                  </a:cubicBezTo>
                  <a:cubicBezTo>
                    <a:pt x="16163" y="21440"/>
                    <a:pt x="16225" y="21445"/>
                    <a:pt x="16334" y="21500"/>
                  </a:cubicBezTo>
                  <a:cubicBezTo>
                    <a:pt x="16524" y="21597"/>
                    <a:pt x="16734" y="21515"/>
                    <a:pt x="16694" y="21359"/>
                  </a:cubicBezTo>
                  <a:cubicBezTo>
                    <a:pt x="16675" y="21284"/>
                    <a:pt x="16720" y="21224"/>
                    <a:pt x="16856" y="21147"/>
                  </a:cubicBezTo>
                  <a:cubicBezTo>
                    <a:pt x="17000" y="21064"/>
                    <a:pt x="17035" y="21016"/>
                    <a:pt x="17002" y="20941"/>
                  </a:cubicBezTo>
                  <a:cubicBezTo>
                    <a:pt x="16978" y="20887"/>
                    <a:pt x="16923" y="20842"/>
                    <a:pt x="16878" y="20842"/>
                  </a:cubicBezTo>
                  <a:cubicBezTo>
                    <a:pt x="16834" y="20842"/>
                    <a:pt x="16746" y="20801"/>
                    <a:pt x="16682" y="20750"/>
                  </a:cubicBezTo>
                  <a:cubicBezTo>
                    <a:pt x="16513" y="20614"/>
                    <a:pt x="16626" y="20561"/>
                    <a:pt x="16968" y="20618"/>
                  </a:cubicBezTo>
                  <a:cubicBezTo>
                    <a:pt x="17177" y="20652"/>
                    <a:pt x="17321" y="20650"/>
                    <a:pt x="17507" y="20608"/>
                  </a:cubicBezTo>
                  <a:cubicBezTo>
                    <a:pt x="17646" y="20576"/>
                    <a:pt x="17798" y="20545"/>
                    <a:pt x="17845" y="20538"/>
                  </a:cubicBezTo>
                  <a:cubicBezTo>
                    <a:pt x="17892" y="20532"/>
                    <a:pt x="17981" y="20495"/>
                    <a:pt x="18041" y="20455"/>
                  </a:cubicBezTo>
                  <a:cubicBezTo>
                    <a:pt x="18102" y="20415"/>
                    <a:pt x="18170" y="20381"/>
                    <a:pt x="18193" y="20381"/>
                  </a:cubicBezTo>
                  <a:cubicBezTo>
                    <a:pt x="18216" y="20381"/>
                    <a:pt x="18428" y="20281"/>
                    <a:pt x="18664" y="20159"/>
                  </a:cubicBezTo>
                  <a:lnTo>
                    <a:pt x="19094" y="19937"/>
                  </a:lnTo>
                  <a:lnTo>
                    <a:pt x="19843" y="19941"/>
                  </a:lnTo>
                  <a:lnTo>
                    <a:pt x="20595" y="19944"/>
                  </a:lnTo>
                  <a:lnTo>
                    <a:pt x="20575" y="18516"/>
                  </a:lnTo>
                  <a:cubicBezTo>
                    <a:pt x="20557" y="17241"/>
                    <a:pt x="20566" y="17076"/>
                    <a:pt x="20661" y="16978"/>
                  </a:cubicBezTo>
                  <a:cubicBezTo>
                    <a:pt x="20760" y="16875"/>
                    <a:pt x="20759" y="16858"/>
                    <a:pt x="20652" y="16702"/>
                  </a:cubicBezTo>
                  <a:cubicBezTo>
                    <a:pt x="20571" y="16583"/>
                    <a:pt x="20542" y="16440"/>
                    <a:pt x="20549" y="16194"/>
                  </a:cubicBezTo>
                  <a:cubicBezTo>
                    <a:pt x="20558" y="15835"/>
                    <a:pt x="20653" y="15720"/>
                    <a:pt x="20774" y="15921"/>
                  </a:cubicBezTo>
                  <a:cubicBezTo>
                    <a:pt x="20833" y="16018"/>
                    <a:pt x="20835" y="16016"/>
                    <a:pt x="20801" y="15892"/>
                  </a:cubicBezTo>
                  <a:cubicBezTo>
                    <a:pt x="20727" y="15623"/>
                    <a:pt x="20749" y="15551"/>
                    <a:pt x="20930" y="15492"/>
                  </a:cubicBezTo>
                  <a:cubicBezTo>
                    <a:pt x="20970" y="15478"/>
                    <a:pt x="20988" y="15466"/>
                    <a:pt x="21007" y="15454"/>
                  </a:cubicBezTo>
                  <a:cubicBezTo>
                    <a:pt x="21039" y="15421"/>
                    <a:pt x="21039" y="15391"/>
                    <a:pt x="21005" y="15352"/>
                  </a:cubicBezTo>
                  <a:cubicBezTo>
                    <a:pt x="20964" y="15305"/>
                    <a:pt x="20965" y="15266"/>
                    <a:pt x="21006" y="15221"/>
                  </a:cubicBezTo>
                  <a:cubicBezTo>
                    <a:pt x="21011" y="15174"/>
                    <a:pt x="21015" y="15125"/>
                    <a:pt x="21033" y="15057"/>
                  </a:cubicBezTo>
                  <a:cubicBezTo>
                    <a:pt x="21071" y="14908"/>
                    <a:pt x="21087" y="14702"/>
                    <a:pt x="21068" y="14601"/>
                  </a:cubicBezTo>
                  <a:cubicBezTo>
                    <a:pt x="21011" y="14301"/>
                    <a:pt x="20818" y="13915"/>
                    <a:pt x="20685" y="13836"/>
                  </a:cubicBezTo>
                  <a:cubicBezTo>
                    <a:pt x="20566" y="13765"/>
                    <a:pt x="20559" y="13686"/>
                    <a:pt x="20542" y="12155"/>
                  </a:cubicBezTo>
                  <a:cubicBezTo>
                    <a:pt x="20532" y="11271"/>
                    <a:pt x="20508" y="9574"/>
                    <a:pt x="20490" y="8384"/>
                  </a:cubicBezTo>
                  <a:cubicBezTo>
                    <a:pt x="20471" y="7193"/>
                    <a:pt x="20438" y="4829"/>
                    <a:pt x="20417" y="3132"/>
                  </a:cubicBezTo>
                  <a:cubicBezTo>
                    <a:pt x="20395" y="1435"/>
                    <a:pt x="20364" y="36"/>
                    <a:pt x="20348" y="23"/>
                  </a:cubicBezTo>
                  <a:cubicBezTo>
                    <a:pt x="20322" y="3"/>
                    <a:pt x="15263" y="-3"/>
                    <a:pt x="10204" y="1"/>
                  </a:cubicBezTo>
                  <a:close/>
                  <a:moveTo>
                    <a:pt x="21501" y="17066"/>
                  </a:moveTo>
                  <a:cubicBezTo>
                    <a:pt x="21448" y="17066"/>
                    <a:pt x="21377" y="17118"/>
                    <a:pt x="21343" y="17183"/>
                  </a:cubicBezTo>
                  <a:cubicBezTo>
                    <a:pt x="21264" y="17334"/>
                    <a:pt x="21264" y="17345"/>
                    <a:pt x="21359" y="17331"/>
                  </a:cubicBezTo>
                  <a:cubicBezTo>
                    <a:pt x="21417" y="17322"/>
                    <a:pt x="21432" y="17386"/>
                    <a:pt x="21416" y="17566"/>
                  </a:cubicBezTo>
                  <a:cubicBezTo>
                    <a:pt x="21400" y="17738"/>
                    <a:pt x="21421" y="17826"/>
                    <a:pt x="21480" y="17853"/>
                  </a:cubicBezTo>
                  <a:cubicBezTo>
                    <a:pt x="21527" y="17875"/>
                    <a:pt x="21572" y="17894"/>
                    <a:pt x="21581" y="17894"/>
                  </a:cubicBezTo>
                  <a:cubicBezTo>
                    <a:pt x="21590" y="17895"/>
                    <a:pt x="21598" y="17708"/>
                    <a:pt x="21598" y="17480"/>
                  </a:cubicBezTo>
                  <a:cubicBezTo>
                    <a:pt x="21598" y="17140"/>
                    <a:pt x="21581" y="17066"/>
                    <a:pt x="21501" y="17066"/>
                  </a:cubicBezTo>
                  <a:close/>
                  <a:moveTo>
                    <a:pt x="13667" y="20362"/>
                  </a:moveTo>
                  <a:cubicBezTo>
                    <a:pt x="13664" y="20363"/>
                    <a:pt x="13663" y="20363"/>
                    <a:pt x="13661" y="20364"/>
                  </a:cubicBezTo>
                  <a:cubicBezTo>
                    <a:pt x="13566" y="20407"/>
                    <a:pt x="13546" y="20409"/>
                    <a:pt x="13226" y="20424"/>
                  </a:cubicBezTo>
                  <a:cubicBezTo>
                    <a:pt x="13046" y="20432"/>
                    <a:pt x="13028" y="20441"/>
                    <a:pt x="13131" y="20471"/>
                  </a:cubicBezTo>
                  <a:cubicBezTo>
                    <a:pt x="13200" y="20491"/>
                    <a:pt x="13291" y="20498"/>
                    <a:pt x="13331" y="20487"/>
                  </a:cubicBezTo>
                  <a:cubicBezTo>
                    <a:pt x="13371" y="20476"/>
                    <a:pt x="13422" y="20490"/>
                    <a:pt x="13445" y="20517"/>
                  </a:cubicBezTo>
                  <a:cubicBezTo>
                    <a:pt x="13452" y="20525"/>
                    <a:pt x="13457" y="20528"/>
                    <a:pt x="13463" y="20534"/>
                  </a:cubicBezTo>
                  <a:cubicBezTo>
                    <a:pt x="13474" y="20535"/>
                    <a:pt x="13482" y="20537"/>
                    <a:pt x="13493" y="20537"/>
                  </a:cubicBezTo>
                  <a:cubicBezTo>
                    <a:pt x="13517" y="20539"/>
                    <a:pt x="13538" y="20534"/>
                    <a:pt x="13557" y="20529"/>
                  </a:cubicBezTo>
                  <a:cubicBezTo>
                    <a:pt x="13578" y="20510"/>
                    <a:pt x="13603" y="20485"/>
                    <a:pt x="13639" y="20446"/>
                  </a:cubicBezTo>
                  <a:cubicBezTo>
                    <a:pt x="13668" y="20413"/>
                    <a:pt x="13678" y="20394"/>
                    <a:pt x="13686" y="20379"/>
                  </a:cubicBezTo>
                  <a:cubicBezTo>
                    <a:pt x="13686" y="20372"/>
                    <a:pt x="13677" y="20367"/>
                    <a:pt x="13667" y="20362"/>
                  </a:cubicBezTo>
                  <a:close/>
                  <a:moveTo>
                    <a:pt x="11911" y="20367"/>
                  </a:moveTo>
                  <a:cubicBezTo>
                    <a:pt x="11908" y="20364"/>
                    <a:pt x="11897" y="20366"/>
                    <a:pt x="11883" y="20369"/>
                  </a:cubicBezTo>
                  <a:cubicBezTo>
                    <a:pt x="11867" y="20374"/>
                    <a:pt x="11849" y="20380"/>
                    <a:pt x="11826" y="20389"/>
                  </a:cubicBezTo>
                  <a:cubicBezTo>
                    <a:pt x="11821" y="20391"/>
                    <a:pt x="11819" y="20392"/>
                    <a:pt x="11815" y="20394"/>
                  </a:cubicBezTo>
                  <a:cubicBezTo>
                    <a:pt x="11811" y="20395"/>
                    <a:pt x="11811" y="20395"/>
                    <a:pt x="11808" y="20397"/>
                  </a:cubicBezTo>
                  <a:cubicBezTo>
                    <a:pt x="11733" y="20427"/>
                    <a:pt x="11662" y="20455"/>
                    <a:pt x="11650" y="20460"/>
                  </a:cubicBezTo>
                  <a:cubicBezTo>
                    <a:pt x="11638" y="20464"/>
                    <a:pt x="11647" y="20491"/>
                    <a:pt x="11670" y="20518"/>
                  </a:cubicBezTo>
                  <a:cubicBezTo>
                    <a:pt x="11692" y="20544"/>
                    <a:pt x="11717" y="20554"/>
                    <a:pt x="11743" y="20559"/>
                  </a:cubicBezTo>
                  <a:cubicBezTo>
                    <a:pt x="11782" y="20561"/>
                    <a:pt x="11821" y="20529"/>
                    <a:pt x="11869" y="20454"/>
                  </a:cubicBezTo>
                  <a:cubicBezTo>
                    <a:pt x="11903" y="20401"/>
                    <a:pt x="11920" y="20375"/>
                    <a:pt x="11911" y="20367"/>
                  </a:cubicBezTo>
                  <a:close/>
                  <a:moveTo>
                    <a:pt x="10357" y="20402"/>
                  </a:moveTo>
                  <a:cubicBezTo>
                    <a:pt x="10339" y="20399"/>
                    <a:pt x="10320" y="20400"/>
                    <a:pt x="10304" y="20408"/>
                  </a:cubicBezTo>
                  <a:cubicBezTo>
                    <a:pt x="10271" y="20423"/>
                    <a:pt x="10259" y="20454"/>
                    <a:pt x="10280" y="20478"/>
                  </a:cubicBezTo>
                  <a:cubicBezTo>
                    <a:pt x="10300" y="20502"/>
                    <a:pt x="10345" y="20509"/>
                    <a:pt x="10378" y="20494"/>
                  </a:cubicBezTo>
                  <a:cubicBezTo>
                    <a:pt x="10411" y="20480"/>
                    <a:pt x="10422" y="20448"/>
                    <a:pt x="10402" y="20424"/>
                  </a:cubicBezTo>
                  <a:cubicBezTo>
                    <a:pt x="10392" y="20412"/>
                    <a:pt x="10374" y="20405"/>
                    <a:pt x="10357" y="20402"/>
                  </a:cubicBezTo>
                  <a:close/>
                  <a:moveTo>
                    <a:pt x="11293" y="20416"/>
                  </a:moveTo>
                  <a:cubicBezTo>
                    <a:pt x="11272" y="20416"/>
                    <a:pt x="11257" y="20413"/>
                    <a:pt x="11230" y="20417"/>
                  </a:cubicBezTo>
                  <a:cubicBezTo>
                    <a:pt x="11142" y="20429"/>
                    <a:pt x="11070" y="20454"/>
                    <a:pt x="11070" y="20473"/>
                  </a:cubicBezTo>
                  <a:cubicBezTo>
                    <a:pt x="11070" y="20479"/>
                    <a:pt x="11087" y="20485"/>
                    <a:pt x="11100" y="20490"/>
                  </a:cubicBezTo>
                  <a:cubicBezTo>
                    <a:pt x="11270" y="20480"/>
                    <a:pt x="11387" y="20467"/>
                    <a:pt x="11387" y="20453"/>
                  </a:cubicBezTo>
                  <a:cubicBezTo>
                    <a:pt x="11387" y="20452"/>
                    <a:pt x="11387" y="20452"/>
                    <a:pt x="11387" y="20452"/>
                  </a:cubicBezTo>
                  <a:cubicBezTo>
                    <a:pt x="11386" y="20434"/>
                    <a:pt x="11346" y="20422"/>
                    <a:pt x="11293" y="20416"/>
                  </a:cubicBezTo>
                  <a:close/>
                  <a:moveTo>
                    <a:pt x="10153" y="20428"/>
                  </a:moveTo>
                  <a:cubicBezTo>
                    <a:pt x="10138" y="20428"/>
                    <a:pt x="10108" y="20449"/>
                    <a:pt x="10086" y="20474"/>
                  </a:cubicBezTo>
                  <a:cubicBezTo>
                    <a:pt x="10076" y="20486"/>
                    <a:pt x="10074" y="20497"/>
                    <a:pt x="10079" y="20506"/>
                  </a:cubicBezTo>
                  <a:cubicBezTo>
                    <a:pt x="10101" y="20506"/>
                    <a:pt x="10138" y="20505"/>
                    <a:pt x="10162" y="20506"/>
                  </a:cubicBezTo>
                  <a:cubicBezTo>
                    <a:pt x="10174" y="20497"/>
                    <a:pt x="10181" y="20486"/>
                    <a:pt x="10181" y="20474"/>
                  </a:cubicBezTo>
                  <a:cubicBezTo>
                    <a:pt x="10181" y="20449"/>
                    <a:pt x="10169" y="20428"/>
                    <a:pt x="10153" y="20428"/>
                  </a:cubicBezTo>
                  <a:close/>
                  <a:moveTo>
                    <a:pt x="9362" y="20429"/>
                  </a:moveTo>
                  <a:cubicBezTo>
                    <a:pt x="9340" y="20434"/>
                    <a:pt x="9316" y="20448"/>
                    <a:pt x="9306" y="20471"/>
                  </a:cubicBezTo>
                  <a:cubicBezTo>
                    <a:pt x="9294" y="20497"/>
                    <a:pt x="9339" y="20510"/>
                    <a:pt x="9403" y="20506"/>
                  </a:cubicBezTo>
                  <a:cubicBezTo>
                    <a:pt x="9414" y="20497"/>
                    <a:pt x="9421" y="20486"/>
                    <a:pt x="9421" y="20474"/>
                  </a:cubicBezTo>
                  <a:cubicBezTo>
                    <a:pt x="9421" y="20450"/>
                    <a:pt x="9395" y="20431"/>
                    <a:pt x="9362" y="20429"/>
                  </a:cubicBezTo>
                  <a:close/>
                  <a:moveTo>
                    <a:pt x="12303" y="20431"/>
                  </a:moveTo>
                  <a:cubicBezTo>
                    <a:pt x="12252" y="20445"/>
                    <a:pt x="12219" y="20464"/>
                    <a:pt x="12195" y="20496"/>
                  </a:cubicBezTo>
                  <a:cubicBezTo>
                    <a:pt x="12180" y="20517"/>
                    <a:pt x="12182" y="20520"/>
                    <a:pt x="12175" y="20531"/>
                  </a:cubicBezTo>
                  <a:cubicBezTo>
                    <a:pt x="12171" y="20544"/>
                    <a:pt x="12169" y="20551"/>
                    <a:pt x="12171" y="20557"/>
                  </a:cubicBezTo>
                  <a:cubicBezTo>
                    <a:pt x="12179" y="20556"/>
                    <a:pt x="12189" y="20553"/>
                    <a:pt x="12213" y="20539"/>
                  </a:cubicBezTo>
                  <a:cubicBezTo>
                    <a:pt x="12233" y="20527"/>
                    <a:pt x="12248" y="20521"/>
                    <a:pt x="12275" y="20497"/>
                  </a:cubicBezTo>
                  <a:cubicBezTo>
                    <a:pt x="12313" y="20464"/>
                    <a:pt x="12323" y="20439"/>
                    <a:pt x="12303" y="20431"/>
                  </a:cubicBezTo>
                  <a:close/>
                  <a:moveTo>
                    <a:pt x="10671" y="20433"/>
                  </a:moveTo>
                  <a:cubicBezTo>
                    <a:pt x="10576" y="20439"/>
                    <a:pt x="10500" y="20452"/>
                    <a:pt x="10500" y="20469"/>
                  </a:cubicBezTo>
                  <a:cubicBezTo>
                    <a:pt x="10500" y="20489"/>
                    <a:pt x="10596" y="20502"/>
                    <a:pt x="10715" y="20504"/>
                  </a:cubicBezTo>
                  <a:cubicBezTo>
                    <a:pt x="10765" y="20502"/>
                    <a:pt x="10802" y="20501"/>
                    <a:pt x="10848" y="20500"/>
                  </a:cubicBezTo>
                  <a:cubicBezTo>
                    <a:pt x="10936" y="20492"/>
                    <a:pt x="11006" y="20481"/>
                    <a:pt x="11006" y="20466"/>
                  </a:cubicBezTo>
                  <a:cubicBezTo>
                    <a:pt x="11006" y="20457"/>
                    <a:pt x="10981" y="20448"/>
                    <a:pt x="10942" y="20441"/>
                  </a:cubicBezTo>
                  <a:cubicBezTo>
                    <a:pt x="10858" y="20444"/>
                    <a:pt x="10764" y="20440"/>
                    <a:pt x="10671" y="20433"/>
                  </a:cubicBezTo>
                  <a:close/>
                  <a:moveTo>
                    <a:pt x="9912" y="20435"/>
                  </a:moveTo>
                  <a:cubicBezTo>
                    <a:pt x="9904" y="20436"/>
                    <a:pt x="9894" y="20437"/>
                    <a:pt x="9887" y="20438"/>
                  </a:cubicBezTo>
                  <a:cubicBezTo>
                    <a:pt x="9871" y="20445"/>
                    <a:pt x="9849" y="20454"/>
                    <a:pt x="9832" y="20474"/>
                  </a:cubicBezTo>
                  <a:cubicBezTo>
                    <a:pt x="9829" y="20478"/>
                    <a:pt x="9832" y="20481"/>
                    <a:pt x="9831" y="20484"/>
                  </a:cubicBezTo>
                  <a:cubicBezTo>
                    <a:pt x="9847" y="20489"/>
                    <a:pt x="9873" y="20494"/>
                    <a:pt x="9913" y="20497"/>
                  </a:cubicBezTo>
                  <a:cubicBezTo>
                    <a:pt x="9920" y="20490"/>
                    <a:pt x="9929" y="20483"/>
                    <a:pt x="9929" y="20474"/>
                  </a:cubicBezTo>
                  <a:cubicBezTo>
                    <a:pt x="9929" y="20456"/>
                    <a:pt x="9922" y="20443"/>
                    <a:pt x="9912" y="20435"/>
                  </a:cubicBezTo>
                  <a:close/>
                  <a:moveTo>
                    <a:pt x="7232" y="20437"/>
                  </a:moveTo>
                  <a:cubicBezTo>
                    <a:pt x="7224" y="20439"/>
                    <a:pt x="7223" y="20438"/>
                    <a:pt x="7214" y="20439"/>
                  </a:cubicBezTo>
                  <a:cubicBezTo>
                    <a:pt x="7201" y="20442"/>
                    <a:pt x="7184" y="20439"/>
                    <a:pt x="7169" y="20439"/>
                  </a:cubicBezTo>
                  <a:cubicBezTo>
                    <a:pt x="7160" y="20448"/>
                    <a:pt x="7158" y="20459"/>
                    <a:pt x="7171" y="20474"/>
                  </a:cubicBezTo>
                  <a:cubicBezTo>
                    <a:pt x="7184" y="20490"/>
                    <a:pt x="7198" y="20494"/>
                    <a:pt x="7213" y="20503"/>
                  </a:cubicBezTo>
                  <a:cubicBezTo>
                    <a:pt x="7234" y="20498"/>
                    <a:pt x="7247" y="20493"/>
                    <a:pt x="7262" y="20486"/>
                  </a:cubicBezTo>
                  <a:cubicBezTo>
                    <a:pt x="7263" y="20482"/>
                    <a:pt x="7265" y="20479"/>
                    <a:pt x="7265" y="20474"/>
                  </a:cubicBezTo>
                  <a:cubicBezTo>
                    <a:pt x="7265" y="20458"/>
                    <a:pt x="7251" y="20446"/>
                    <a:pt x="7232" y="20437"/>
                  </a:cubicBezTo>
                  <a:close/>
                  <a:moveTo>
                    <a:pt x="8952" y="20447"/>
                  </a:moveTo>
                  <a:cubicBezTo>
                    <a:pt x="8905" y="20447"/>
                    <a:pt x="8851" y="20458"/>
                    <a:pt x="8823" y="20478"/>
                  </a:cubicBezTo>
                  <a:cubicBezTo>
                    <a:pt x="8815" y="20484"/>
                    <a:pt x="8820" y="20490"/>
                    <a:pt x="8836" y="20495"/>
                  </a:cubicBezTo>
                  <a:cubicBezTo>
                    <a:pt x="8837" y="20496"/>
                    <a:pt x="8837" y="20496"/>
                    <a:pt x="8837" y="20496"/>
                  </a:cubicBezTo>
                  <a:cubicBezTo>
                    <a:pt x="8859" y="20502"/>
                    <a:pt x="8885" y="20506"/>
                    <a:pt x="8915" y="20508"/>
                  </a:cubicBezTo>
                  <a:cubicBezTo>
                    <a:pt x="8951" y="20510"/>
                    <a:pt x="8979" y="20506"/>
                    <a:pt x="9000" y="20501"/>
                  </a:cubicBezTo>
                  <a:cubicBezTo>
                    <a:pt x="9020" y="20495"/>
                    <a:pt x="9032" y="20488"/>
                    <a:pt x="9037" y="20478"/>
                  </a:cubicBezTo>
                  <a:cubicBezTo>
                    <a:pt x="9037" y="20478"/>
                    <a:pt x="9038" y="20477"/>
                    <a:pt x="9038" y="20477"/>
                  </a:cubicBezTo>
                  <a:cubicBezTo>
                    <a:pt x="9039" y="20474"/>
                    <a:pt x="9033" y="20472"/>
                    <a:pt x="9032" y="20469"/>
                  </a:cubicBezTo>
                  <a:cubicBezTo>
                    <a:pt x="9023" y="20454"/>
                    <a:pt x="8993" y="20446"/>
                    <a:pt x="8952" y="20447"/>
                  </a:cubicBezTo>
                  <a:close/>
                  <a:moveTo>
                    <a:pt x="8073" y="20452"/>
                  </a:moveTo>
                  <a:cubicBezTo>
                    <a:pt x="7734" y="20464"/>
                    <a:pt x="7710" y="20471"/>
                    <a:pt x="7866" y="20520"/>
                  </a:cubicBezTo>
                  <a:cubicBezTo>
                    <a:pt x="8037" y="20573"/>
                    <a:pt x="8076" y="20574"/>
                    <a:pt x="8120" y="20522"/>
                  </a:cubicBezTo>
                  <a:cubicBezTo>
                    <a:pt x="8141" y="20498"/>
                    <a:pt x="8198" y="20489"/>
                    <a:pt x="8249" y="20504"/>
                  </a:cubicBezTo>
                  <a:cubicBezTo>
                    <a:pt x="8275" y="20511"/>
                    <a:pt x="8299" y="20513"/>
                    <a:pt x="8315" y="20510"/>
                  </a:cubicBezTo>
                  <a:cubicBezTo>
                    <a:pt x="8332" y="20506"/>
                    <a:pt x="8342" y="20498"/>
                    <a:pt x="8342" y="20486"/>
                  </a:cubicBezTo>
                  <a:cubicBezTo>
                    <a:pt x="8342" y="20462"/>
                    <a:pt x="8221" y="20446"/>
                    <a:pt x="8073" y="20452"/>
                  </a:cubicBezTo>
                  <a:close/>
                </a:path>
              </a:pathLst>
            </a:custGeom>
            <a:ln w="12700" cap="flat">
              <a:noFill/>
              <a:miter lim="400000"/>
            </a:ln>
            <a:effectLst/>
          </p:spPr>
        </p:pic>
        <p:sp>
          <p:nvSpPr>
            <p:cNvPr id="192" name="Rectangle"/>
            <p:cNvSpPr/>
            <p:nvPr/>
          </p:nvSpPr>
          <p:spPr>
            <a:xfrm>
              <a:off x="5957027" y="6604698"/>
              <a:ext cx="266172" cy="601597"/>
            </a:xfrm>
            <a:prstGeom prst="rect">
              <a:avLst/>
            </a:prstGeom>
            <a:solidFill>
              <a:srgbClr val="002B5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a:defRPr sz="3200">
                  <a:latin typeface="+mn-lt"/>
                  <a:ea typeface="+mn-ea"/>
                  <a:cs typeface="+mn-cs"/>
                  <a:sym typeface="Helvetica Light"/>
                </a:defRPr>
              </a:pPr>
              <a:endParaRPr/>
            </a:p>
          </p:txBody>
        </p:sp>
        <p:sp>
          <p:nvSpPr>
            <p:cNvPr id="193" name="Rectangle"/>
            <p:cNvSpPr/>
            <p:nvPr/>
          </p:nvSpPr>
          <p:spPr>
            <a:xfrm>
              <a:off x="1478161" y="7815431"/>
              <a:ext cx="2616399" cy="322330"/>
            </a:xfrm>
            <a:prstGeom prst="rect">
              <a:avLst/>
            </a:prstGeom>
            <a:solidFill>
              <a:srgbClr val="002B5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a:defRPr sz="3200">
                  <a:latin typeface="+mn-lt"/>
                  <a:ea typeface="+mn-ea"/>
                  <a:cs typeface="+mn-cs"/>
                  <a:sym typeface="Helvetica Ligh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3">
            <a:extLst/>
          </a:blip>
          <a:stretch>
            <a:fillRect/>
          </a:stretch>
        </p:blipFill>
        <p:spPr>
          <a:xfrm>
            <a:off x="13018493" y="6907160"/>
            <a:ext cx="8760568" cy="3783550"/>
          </a:xfrm>
          <a:prstGeom prst="rect">
            <a:avLst/>
          </a:prstGeom>
          <a:ln w="12700">
            <a:miter lim="400000"/>
          </a:ln>
        </p:spPr>
      </p:pic>
      <p:sp>
        <p:nvSpPr>
          <p:cNvPr id="199" name="If you build it, they will come"/>
          <p:cNvSpPr txBox="1">
            <a:spLocks noGrp="1"/>
          </p:cNvSpPr>
          <p:nvPr>
            <p:ph type="title" idx="4294967295"/>
          </p:nvPr>
        </p:nvSpPr>
        <p:spPr>
          <a:prstGeom prst="rect">
            <a:avLst/>
          </a:prstGeom>
        </p:spPr>
        <p:txBody>
          <a:bodyPr/>
          <a:lstStyle/>
          <a:p>
            <a:r>
              <a:t>If you build it, they will come</a:t>
            </a:r>
          </a:p>
        </p:txBody>
      </p:sp>
      <p:sp>
        <p:nvSpPr>
          <p:cNvPr id="200" name="Improve healthcare through the analysis of Big Data…"/>
          <p:cNvSpPr txBox="1">
            <a:spLocks noGrp="1"/>
          </p:cNvSpPr>
          <p:nvPr>
            <p:ph type="body" idx="4294967295"/>
          </p:nvPr>
        </p:nvSpPr>
        <p:spPr>
          <a:xfrm>
            <a:off x="1689100" y="3238500"/>
            <a:ext cx="20187449" cy="7239000"/>
          </a:xfrm>
          <a:prstGeom prst="rect">
            <a:avLst/>
          </a:prstGeom>
        </p:spPr>
        <p:txBody>
          <a:bodyPr/>
          <a:lstStyle/>
          <a:p>
            <a:pPr>
              <a:defRPr>
                <a:solidFill>
                  <a:srgbClr val="FFFFFF"/>
                </a:solidFill>
                <a:latin typeface="TitilliumMaps26L 750 wt"/>
                <a:ea typeface="TitilliumMaps26L 750 wt"/>
                <a:cs typeface="TitilliumMaps26L 750 wt"/>
                <a:sym typeface="TitilliumMaps26L 750 wt"/>
              </a:defRPr>
            </a:pPr>
            <a:r>
              <a:t>Improve healthcare through the analysis of Big Data</a:t>
            </a:r>
          </a:p>
          <a:p>
            <a:pPr>
              <a:defRPr>
                <a:solidFill>
                  <a:srgbClr val="FFFFFF"/>
                </a:solidFill>
                <a:latin typeface="TitilliumMaps26L 750 wt"/>
                <a:ea typeface="TitilliumMaps26L 750 wt"/>
                <a:cs typeface="TitilliumMaps26L 750 wt"/>
                <a:sym typeface="TitilliumMaps26L 750 wt"/>
              </a:defRPr>
            </a:pPr>
            <a:r>
              <a:t>The Case Comprehensive Cancer Center needed something better</a:t>
            </a:r>
          </a:p>
          <a:p>
            <a:pPr>
              <a:defRPr>
                <a:solidFill>
                  <a:srgbClr val="FFFFFF"/>
                </a:solidFill>
                <a:latin typeface="TitilliumMaps26L 750 wt"/>
                <a:ea typeface="TitilliumMaps26L 750 wt"/>
                <a:cs typeface="TitilliumMaps26L 750 wt"/>
                <a:sym typeface="TitilliumMaps26L 750 wt"/>
              </a:defRPr>
            </a:pPr>
            <a:r>
              <a:t>Electronic Health Records</a:t>
            </a:r>
          </a:p>
          <a:p>
            <a:pPr>
              <a:defRPr>
                <a:solidFill>
                  <a:srgbClr val="FFFFFF"/>
                </a:solidFill>
                <a:latin typeface="TitilliumMaps26L 750 wt"/>
                <a:ea typeface="TitilliumMaps26L 750 wt"/>
                <a:cs typeface="TitilliumMaps26L 750 wt"/>
                <a:sym typeface="TitilliumMaps26L 750 wt"/>
              </a:defRPr>
            </a:pPr>
            <a:r>
              <a:t>Genomics and other analyses</a:t>
            </a:r>
          </a:p>
          <a:p>
            <a:pPr>
              <a:defRPr>
                <a:solidFill>
                  <a:srgbClr val="FFFFFF"/>
                </a:solidFill>
                <a:latin typeface="TitilliumMaps26L 750 wt"/>
                <a:ea typeface="TitilliumMaps26L 750 wt"/>
                <a:cs typeface="TitilliumMaps26L 750 wt"/>
                <a:sym typeface="TitilliumMaps26L 750 wt"/>
              </a:defRPr>
            </a:pPr>
            <a:r>
              <a:t>Stored securely, shared safely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FFFFFF"/>
            </a:solidFill>
            <a:effectLst/>
            <a:uFillTx/>
            <a:latin typeface="TitilliumMaps26L 250 wt"/>
            <a:ea typeface="TitilliumMaps26L 250 wt"/>
            <a:cs typeface="TitilliumMaps26L 250 wt"/>
            <a:sym typeface="TitilliumMaps26L 250 w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4083</Words>
  <Application>Microsoft Macintosh PowerPoint</Application>
  <PresentationFormat>Custom</PresentationFormat>
  <Paragraphs>239</Paragraphs>
  <Slides>34</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Helvetica</vt:lpstr>
      <vt:lpstr>Helvetica Light</vt:lpstr>
      <vt:lpstr>Helvetica Neue</vt:lpstr>
      <vt:lpstr>Titillitalic 750wt</vt:lpstr>
      <vt:lpstr>Titillitalic 999wt</vt:lpstr>
      <vt:lpstr>TitilliumMaps26L 250 wt</vt:lpstr>
      <vt:lpstr>TitilliumMaps26L 500 wt</vt:lpstr>
      <vt:lpstr>TitilliumMaps26L 750 wt</vt:lpstr>
      <vt:lpstr>White</vt:lpstr>
      <vt:lpstr>Building a Shelter for Sensitive Data</vt:lpstr>
      <vt:lpstr>PowerPoint Presentation</vt:lpstr>
      <vt:lpstr>Background and History</vt:lpstr>
      <vt:lpstr>Diverse fields of scholarship and research</vt:lpstr>
      <vt:lpstr>Who are we?</vt:lpstr>
      <vt:lpstr>Outline</vt:lpstr>
      <vt:lpstr>Restricted Data</vt:lpstr>
      <vt:lpstr>Collaboration is the key</vt:lpstr>
      <vt:lpstr>If you build it, they will come</vt:lpstr>
      <vt:lpstr>PowerPoint Presentation</vt:lpstr>
      <vt:lpstr>How to share data safely</vt:lpstr>
      <vt:lpstr>Deployment lessons learned</vt:lpstr>
      <vt:lpstr>Researchers are your partners</vt:lpstr>
      <vt:lpstr>Deciding the build the SHED</vt:lpstr>
      <vt:lpstr>Choosing Standards</vt:lpstr>
      <vt:lpstr>NIST 800-53 or 800-171?</vt:lpstr>
      <vt:lpstr>Research (the “R) within the SRE</vt:lpstr>
      <vt:lpstr>PowerPoint Presentation</vt:lpstr>
      <vt:lpstr>The “E” in the SRE</vt:lpstr>
      <vt:lpstr>Secure Research Environment, the “S” bit</vt:lpstr>
      <vt:lpstr>Physical access to the SRE</vt:lpstr>
      <vt:lpstr>Monitoring events in the SRE</vt:lpstr>
      <vt:lpstr>Application security</vt:lpstr>
      <vt:lpstr>How did we do?</vt:lpstr>
      <vt:lpstr>How did we do?</vt:lpstr>
      <vt:lpstr>Scary results (sorta)</vt:lpstr>
      <vt:lpstr>Scary results (sorta)</vt:lpstr>
      <vt:lpstr>A brief anatomy of the attack</vt:lpstr>
      <vt:lpstr>DLL hijack attack, continued</vt:lpstr>
      <vt:lpstr>PowerPoint Presentation</vt:lpstr>
      <vt:lpstr>Words for the wise</vt:lpstr>
      <vt:lpstr>Special attention: BC/DR</vt:lpstr>
      <vt:lpstr>Questions?</vt:lpstr>
      <vt:lpstr>Acknowledgements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Shelter for Sensitive Data</dc:title>
  <cp:lastModifiedBy>Cal Frye</cp:lastModifiedBy>
  <cp:revision>1</cp:revision>
  <dcterms:modified xsi:type="dcterms:W3CDTF">2019-05-14T23:42:03Z</dcterms:modified>
</cp:coreProperties>
</file>