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5" r:id="rId7"/>
    <p:sldId id="268" r:id="rId8"/>
    <p:sldId id="266" r:id="rId9"/>
    <p:sldId id="269" r:id="rId10"/>
    <p:sldId id="267" r:id="rId11"/>
    <p:sldId id="27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3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384" y="2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35FA9-F02A-BB47-A2A5-4DDF289C81D8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A5B7D9-187C-4F4A-AD03-C2A8F840A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65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79.07692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5-01T15:27:27.11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AC14B3D-AACE-4A7C-A4B5-71A0042A8307}" emma:medium="tactile" emma:mode="ink">
          <msink:context xmlns:msink="http://schemas.microsoft.com/ink/2010/main" type="writingRegion" rotatedBoundingBox="708,3347 5513,3347 5513,5257 708,5257"/>
        </emma:interpretation>
      </emma:emma>
    </inkml:annotationXML>
    <inkml:traceGroup>
      <inkml:annotationXML>
        <emma:emma xmlns:emma="http://www.w3.org/2003/04/emma" version="1.0">
          <emma:interpretation id="{09046864-92E9-4FCB-B4E2-A2D211F44902}" emma:medium="tactile" emma:mode="ink">
            <msink:context xmlns:msink="http://schemas.microsoft.com/ink/2010/main" type="paragraph" rotatedBoundingBox="708,3347 5513,3347 5513,5257 708,5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6C7AF-4A8A-47DA-96EB-D61A949DDCEA}" emma:medium="tactile" emma:mode="ink">
              <msink:context xmlns:msink="http://schemas.microsoft.com/ink/2010/main" type="line" rotatedBoundingBox="708,3347 5513,3347 5513,5257 708,5257"/>
            </emma:interpretation>
          </emma:emma>
        </inkml:annotationXML>
        <inkml:traceGroup>
          <inkml:annotationXML>
            <emma:emma xmlns:emma="http://www.w3.org/2003/04/emma" version="1.0">
              <emma:interpretation id="{70FFC920-AA1E-441F-8936-F85AA1275EDC}" emma:medium="tactile" emma:mode="ink">
                <msink:context xmlns:msink="http://schemas.microsoft.com/ink/2010/main" type="inkWord" rotatedBoundingBox="708,5178 2697,5178 2697,5257 708,525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-2146 1857 0,'0'-20'250,"20"20"-203,19 0-16,-19 0-31,0 0 16,-1 0-16,40 0 15,-39 0 1,0 0-16,-1 0 15,1 0 1,0 0-16,0 0 16,19 0-1,-19 0 17,-1 0-32,1 0 31,0 0-31,-1 0 15,1 0 1,0 0 0,-1 0-1,1 0 1,0 0-16,0 0 16,-1 0-1,1 0 16,0 0-15,-1 0 0,21 0 31,-21 0 15,1 0-46,0 0 46,-1 0-46,1 0-1,0 0 32,-1 0-47,1 0 16,0 0 15,0 0 16,-1 0-47,1 0 31,0 0 16,-1 0-47,1 0 31,0 0 48,-1 0-48,1 0-16,0 0 32,-1 0-31,1 0 31,20 0-16,-21 20 0,1-20 1,0 0-1,-20 19 0,39-19 0,-19 0 16,-1 0 0,1 0-31,0 0 15,-1 0 0,1 20-15,0-20 93,-1 0-62,1 20-47,0-20 31,0 0 1,19 0-1,-19 0 0,-1 0 0,21 0-31,-21 0 32,1 0-32,0 0 46,-1 0-14,1 0-17,0 0 1,0 0 0,-1 0 15,1 0-16,0 0 17,-1 0-17,1 0 17,19 0 14,-19 0 17,0 0-32,-1 0 16,1 0 94,19 0-110,-19 0 0,0 0 16</inkml:trace>
        </inkml:traceGroup>
        <inkml:traceGroup>
          <inkml:annotationXML>
            <emma:emma xmlns:emma="http://www.w3.org/2003/04/emma" version="1.0">
              <emma:interpretation id="{D2974EE6-298A-41C0-B1DF-01117E80BB47}" emma:medium="tactile" emma:mode="ink">
                <msink:context xmlns:msink="http://schemas.microsoft.com/ink/2010/main" type="inkWord" rotatedBoundingBox="2854,3347 5513,3347 5513,3426 2854,342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393.9595">0 65 0,'20'0'375,"0"0"-297,-1 0-16,1 0-62,0 0 141,0 0-94,-1 0 0,1 0-32,0 0 48,-1 0-48,1 0 48,0 0-16,-1 0 0,1 0-16,0 0 31,-1 0 32,1 0-78,-20-20-1,39 20 1,-19 0 0,0 0 15,0 0-15,-1 0 30,1 0-30,19 0 140,-19 0-140,0 0 0,-1 0-1,1 0-15,0 0 16,-1 0 15,1 0-15,0 0-1,0 0 17,-1 0-17,1 0 1,19 0 15,-19 0-15,0 0-1,19 0 1,0 0 15,-19 0-15,0-19-16,0 19 31,-1 0-15,1 0-16,0 0 15,-1 0 1,1 0 0,19 0-16,-19 0 15,0 0 1,-1 0-1,1-20-15,0 20 32,-1 0-17,1 0 17,0 0-17,0 0 1,-1 0-1,1 0 1,0 0 31,-1 0-47,1 0 31,0 0 47,-1 0-46,1 0-17,0 0 204,-1 0-188,1 0 0,0 0 79,-20 20-79,20-20 0,-1 0-15,1 0 15,0 0-15,-1 0 31,-19 19-47,20-19 31,19 0 16,-19 0-16,0 20-15,-1 0 31,1-20-16,19 0 16,-19 0-16,0 0 0,0 0-15,-1 0-1,1 0 1,0 0 0,-1 0-1,1 0 1,0 0-16,-1 0 16,1 0-1,19 0 16,-19 0-15,0 0 62,0 0-47,-1 0 1,1 0-1,0 0-15,-1 0 30,1 0-14,0 0-1,-1 0 0,1 0 16,0 0 0,-1 0-31,1 0-1,0 0 1,-1 0 15,1 0 0,0 0-15,0 0 109,19 0-94,-19 0 0,-1 0 1,1 0-17,0 0 126,-1 0-110,1 0 32,0 0-32,-1 0 0,21 0-15,-20 0-1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83D8C1-E60E-0C44-96E8-EA8A0727697F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8083E2-60FE-2649-8B39-6730BDEA4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6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109E44-83F9-414E-A3A3-272CE769BA3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95CB54D-47D9-674F-8118-1177EAB7C06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95CB54D-47D9-674F-8118-1177EAB7C066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18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95CB54D-47D9-674F-8118-1177EAB7C066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281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95CB54D-47D9-674F-8118-1177EAB7C066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529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1) First, save this template to your folder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 the PowerPoint Menu, go to File &gt; Save As…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A screen comes up. Title your layout at the top of the screen. Save layout to your folder.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2) To insert a new slide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 the Home tab, in the Slides group, click Layout, and then click the new layout that you want.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3) Format slides with your content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page elements can be edited in the regular slide mode or moved/deleted off the page if you choose not to use elements.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Master page elements can be accessed through View &gt; Master &gt; Slide Master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Other Notes: </a:t>
            </a:r>
            <a:r>
              <a:rPr lang="en-US">
                <a:latin typeface="Calibri" charset="0"/>
              </a:rPr>
              <a:t>Primary Font: Georgia, Secondary Font: Verdana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95CB54D-47D9-674F-8118-1177EAB7C066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589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0338" y="4244975"/>
            <a:ext cx="9353551" cy="977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7" descr="KCU_Seal_PMS51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6" b="35204"/>
          <a:stretch/>
        </p:blipFill>
        <p:spPr bwMode="auto">
          <a:xfrm>
            <a:off x="4929189" y="1684338"/>
            <a:ext cx="4264024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8329" y="964672"/>
            <a:ext cx="6152453" cy="71930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4B3048"/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8329" y="1619892"/>
            <a:ext cx="6152453" cy="399969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u="none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17639"/>
            <a:ext cx="8229600" cy="28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8329" y="2035035"/>
            <a:ext cx="6152453" cy="719305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B3048"/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58329" y="2690255"/>
            <a:ext cx="6152453" cy="399969"/>
          </a:xfrm>
        </p:spPr>
        <p:txBody>
          <a:bodyPr>
            <a:noAutofit/>
          </a:bodyPr>
          <a:lstStyle>
            <a:lvl1pPr marL="0" indent="0" algn="l">
              <a:buNone/>
              <a:defRPr sz="1800" b="0" i="1" u="none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8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304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093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93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5357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65357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6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87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8717" y="3370431"/>
            <a:ext cx="2518083" cy="638944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514897" y="455247"/>
            <a:ext cx="5515585" cy="3554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927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03" y="3781382"/>
            <a:ext cx="8294997" cy="307860"/>
          </a:xfrm>
          <a:prstGeom prst="rect">
            <a:avLst/>
          </a:prstGeom>
        </p:spPr>
        <p:txBody>
          <a:bodyPr anchor="b"/>
          <a:lstStyle>
            <a:lvl1pPr algn="l"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5303" y="622971"/>
            <a:ext cx="8294997" cy="3158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88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038" y="4424363"/>
            <a:ext cx="9256713" cy="738187"/>
          </a:xfrm>
          <a:prstGeom prst="rect">
            <a:avLst/>
          </a:prstGeom>
          <a:solidFill>
            <a:srgbClr val="4B30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4B3048"/>
              </a:solidFill>
            </a:endParaRPr>
          </a:p>
        </p:txBody>
      </p:sp>
      <p:pic>
        <p:nvPicPr>
          <p:cNvPr id="1029" name="Picture 1" descr="KansasCityUniversity_Primary_horiz_Rev_4colo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603750"/>
            <a:ext cx="2082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40" r:id="rId1"/>
    <p:sldLayoutId id="2147493532" r:id="rId2"/>
    <p:sldLayoutId id="2147493533" r:id="rId3"/>
    <p:sldLayoutId id="2147493534" r:id="rId4"/>
    <p:sldLayoutId id="2147493535" r:id="rId5"/>
    <p:sldLayoutId id="2147493536" r:id="rId6"/>
    <p:sldLayoutId id="2147493537" r:id="rId7"/>
    <p:sldLayoutId id="2147493538" r:id="rId8"/>
    <p:sldLayoutId id="2147493539" r:id="rId9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4B3048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4B3048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i="1" kern="1200">
          <a:solidFill>
            <a:srgbClr val="595959"/>
          </a:solidFill>
          <a:latin typeface="Georgia"/>
          <a:ea typeface="ＭＳ Ｐゴシック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Georgia"/>
          <a:ea typeface="ＭＳ Ｐゴシック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i="1" kern="1200">
          <a:solidFill>
            <a:srgbClr val="595959"/>
          </a:solidFill>
          <a:latin typeface="Georgia"/>
          <a:ea typeface="ＭＳ Ｐゴシック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95959"/>
          </a:solidFill>
          <a:latin typeface="Georgia"/>
          <a:ea typeface="ＭＳ Ｐゴシック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58800" y="965200"/>
            <a:ext cx="6151563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Kansas City University</a:t>
            </a:r>
            <a:endParaRPr lang="en-US" dirty="0">
              <a:latin typeface="Georg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1619250"/>
            <a:ext cx="6151563" cy="12444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How to Successfully Survive a Phishing Attack</a:t>
            </a:r>
          </a:p>
          <a:p>
            <a:pPr eaLnBrk="1" hangingPunct="1">
              <a:defRPr/>
            </a:pPr>
            <a:r>
              <a:rPr lang="en-US" dirty="0" smtClean="0"/>
              <a:t>Lance Huggins – IT Director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Kansas City University Background</a:t>
            </a:r>
            <a:endParaRPr lang="en-US" dirty="0">
              <a:latin typeface="Georgi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2840037"/>
          </a:xfrm>
        </p:spPr>
        <p:txBody>
          <a:bodyPr/>
          <a:lstStyle/>
          <a:p>
            <a:pPr lvl="0"/>
            <a:r>
              <a:rPr lang="en-US" sz="1600" dirty="0" smtClean="0"/>
              <a:t>Who are we?</a:t>
            </a:r>
            <a:endParaRPr lang="en-US" sz="1600" dirty="0"/>
          </a:p>
          <a:p>
            <a:pPr lvl="1"/>
            <a:r>
              <a:rPr lang="en-US" dirty="0" smtClean="0"/>
              <a:t>Health Sciences University</a:t>
            </a:r>
            <a:endParaRPr lang="en-US" dirty="0"/>
          </a:p>
          <a:p>
            <a:pPr lvl="2"/>
            <a:r>
              <a:rPr lang="en-US" dirty="0" smtClean="0"/>
              <a:t>College of Osteopathic Medicine</a:t>
            </a:r>
            <a:endParaRPr lang="en-US" dirty="0"/>
          </a:p>
          <a:p>
            <a:pPr lvl="2"/>
            <a:r>
              <a:rPr lang="en-US" dirty="0" smtClean="0"/>
              <a:t>College of Biosciences</a:t>
            </a:r>
          </a:p>
          <a:p>
            <a:pPr lvl="1"/>
            <a:r>
              <a:rPr lang="en-US" dirty="0" smtClean="0"/>
              <a:t>Private not for profit</a:t>
            </a:r>
          </a:p>
          <a:p>
            <a:pPr lvl="1"/>
            <a:r>
              <a:rPr lang="en-US" dirty="0" smtClean="0"/>
              <a:t>Enrollment is ~1,500</a:t>
            </a:r>
          </a:p>
          <a:p>
            <a:pPr lvl="1"/>
            <a:r>
              <a:rPr lang="en-US" dirty="0" smtClean="0"/>
              <a:t>450 Employees</a:t>
            </a:r>
          </a:p>
          <a:p>
            <a:pPr lvl="1"/>
            <a:r>
              <a:rPr lang="en-US" dirty="0" smtClean="0"/>
              <a:t>Campuses located in Kansas City and Joplin MO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Our Story – What Happened?</a:t>
            </a:r>
            <a:endParaRPr lang="en-US" dirty="0">
              <a:latin typeface="Georgi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2840037"/>
          </a:xfrm>
        </p:spPr>
        <p:txBody>
          <a:bodyPr/>
          <a:lstStyle/>
          <a:p>
            <a:r>
              <a:rPr lang="en-US" dirty="0" smtClean="0"/>
              <a:t>One employee received phishing email from </a:t>
            </a:r>
            <a:r>
              <a:rPr lang="en-US" dirty="0" err="1" smtClean="0"/>
              <a:t>dropbox</a:t>
            </a:r>
            <a:r>
              <a:rPr lang="en-US" dirty="0" smtClean="0"/>
              <a:t> about an invoice</a:t>
            </a:r>
            <a:endParaRPr lang="en-US" dirty="0"/>
          </a:p>
          <a:p>
            <a:r>
              <a:rPr lang="en-US" dirty="0" smtClean="0"/>
              <a:t>Employee enters credentials into a landing page</a:t>
            </a:r>
          </a:p>
          <a:p>
            <a:r>
              <a:rPr lang="en-US" dirty="0" smtClean="0"/>
              <a:t>Actor uses employee’s login to send </a:t>
            </a:r>
            <a:r>
              <a:rPr lang="en-US" dirty="0" smtClean="0"/>
              <a:t>internally authenticated</a:t>
            </a:r>
            <a:r>
              <a:rPr lang="en-US" dirty="0" smtClean="0"/>
              <a:t> </a:t>
            </a:r>
            <a:r>
              <a:rPr lang="en-US" dirty="0" smtClean="0"/>
              <a:t>email to all employees except IT from their address book</a:t>
            </a:r>
          </a:p>
          <a:p>
            <a:r>
              <a:rPr lang="en-US" dirty="0" smtClean="0"/>
              <a:t>Actor gets 15 more credentials and starts logging into ERP and changing direct deposit information</a:t>
            </a:r>
          </a:p>
          <a:p>
            <a:r>
              <a:rPr lang="en-US" dirty="0" smtClean="0"/>
              <a:t>Employee alerts HR their direct deposit information was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320"/>
          </a:xfrm>
        </p:spPr>
        <p:txBody>
          <a:bodyPr/>
          <a:lstStyle/>
          <a:p>
            <a:r>
              <a:rPr lang="en-US" dirty="0" smtClean="0"/>
              <a:t>Email Sent to Employee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2" r="-1002" b="39171"/>
          <a:stretch/>
        </p:blipFill>
        <p:spPr>
          <a:xfrm>
            <a:off x="173173" y="1065672"/>
            <a:ext cx="6441541" cy="3277275"/>
          </a:xfr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726865" y="1509823"/>
            <a:ext cx="2232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Email response was masked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Hyperlink went to hoteldefrenso.com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55114" y="1202908"/>
              <a:ext cx="1730160" cy="694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114" y="1175908"/>
                <a:ext cx="1784160" cy="7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74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Our Story – How did we </a:t>
            </a:r>
            <a:r>
              <a:rPr lang="en-US" dirty="0" smtClean="0">
                <a:latin typeface="Georgia" charset="0"/>
              </a:rPr>
              <a:t>respond (short term)? </a:t>
            </a:r>
            <a:endParaRPr lang="en-US" dirty="0">
              <a:latin typeface="Georgi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2840037"/>
          </a:xfrm>
        </p:spPr>
        <p:txBody>
          <a:bodyPr/>
          <a:lstStyle/>
          <a:p>
            <a:r>
              <a:rPr lang="en-US" dirty="0" smtClean="0"/>
              <a:t>Created task force to include HR, Compliance, Finance, and IT</a:t>
            </a:r>
          </a:p>
          <a:p>
            <a:pPr lvl="1"/>
            <a:r>
              <a:rPr lang="en-US" dirty="0" smtClean="0"/>
              <a:t>CFO lead the response getting all parties together</a:t>
            </a:r>
          </a:p>
          <a:p>
            <a:r>
              <a:rPr lang="en-US" dirty="0" smtClean="0"/>
              <a:t>Complianc</a:t>
            </a:r>
            <a:r>
              <a:rPr lang="en-US" dirty="0" smtClean="0"/>
              <a:t>e officer put our insurance on notice</a:t>
            </a:r>
          </a:p>
          <a:p>
            <a:pPr lvl="1"/>
            <a:r>
              <a:rPr lang="en-US" dirty="0" smtClean="0"/>
              <a:t>Follow up on this later with forensics</a:t>
            </a:r>
          </a:p>
          <a:p>
            <a:r>
              <a:rPr lang="en-US" dirty="0" smtClean="0"/>
              <a:t>IT reset all employee passwords</a:t>
            </a:r>
          </a:p>
          <a:p>
            <a:r>
              <a:rPr lang="en-US" dirty="0" smtClean="0"/>
              <a:t>KCU HR notified impacted employees and worked with them for identity protection</a:t>
            </a:r>
          </a:p>
          <a:p>
            <a:r>
              <a:rPr lang="en-US" dirty="0" smtClean="0"/>
              <a:t>KCU notified payroll vendor to stop all payments for impacted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Our Story – How did we </a:t>
            </a:r>
            <a:r>
              <a:rPr lang="en-US" dirty="0" smtClean="0">
                <a:latin typeface="Georgia" charset="0"/>
              </a:rPr>
              <a:t>respond (longer term)? </a:t>
            </a:r>
            <a:endParaRPr lang="en-US" dirty="0">
              <a:latin typeface="Georgi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2840037"/>
          </a:xfrm>
        </p:spPr>
        <p:txBody>
          <a:bodyPr/>
          <a:lstStyle/>
          <a:p>
            <a:r>
              <a:rPr lang="en-US" dirty="0" smtClean="0"/>
              <a:t>IT and Compliance worked with insuranc</a:t>
            </a:r>
            <a:r>
              <a:rPr lang="en-US" dirty="0" smtClean="0"/>
              <a:t>e and legal counsel on forensics report</a:t>
            </a:r>
          </a:p>
          <a:p>
            <a:pPr lvl="1"/>
            <a:r>
              <a:rPr lang="en-US" dirty="0" smtClean="0"/>
              <a:t>This included all logs from O365, ERP, authentication activity, etc.</a:t>
            </a:r>
          </a:p>
          <a:p>
            <a:pPr lvl="1"/>
            <a:r>
              <a:rPr lang="en-US" dirty="0" smtClean="0"/>
              <a:t>IT Security vendor created overall report from forensics information</a:t>
            </a:r>
          </a:p>
          <a:p>
            <a:r>
              <a:rPr lang="en-US" dirty="0" smtClean="0"/>
              <a:t>HR Implemented improved direct deposit notification and additional approval flow</a:t>
            </a:r>
          </a:p>
          <a:p>
            <a:r>
              <a:rPr lang="en-US" dirty="0" smtClean="0"/>
              <a:t>IT implemented Proofpoint email security and multifactor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Lessons Learned</a:t>
            </a:r>
            <a:endParaRPr lang="en-US" dirty="0">
              <a:latin typeface="Georgi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2840037"/>
          </a:xfrm>
        </p:spPr>
        <p:txBody>
          <a:bodyPr/>
          <a:lstStyle/>
          <a:p>
            <a:pPr lvl="0"/>
            <a:r>
              <a:rPr lang="en-US" dirty="0" smtClean="0"/>
              <a:t>Implementation of multi-factor authentication would have prevented this</a:t>
            </a:r>
          </a:p>
          <a:p>
            <a:pPr lvl="0"/>
            <a:r>
              <a:rPr lang="en-US" dirty="0" smtClean="0"/>
              <a:t>Proofpoint opened our eyes to exactly what is going on in our email with more controls</a:t>
            </a:r>
          </a:p>
          <a:p>
            <a:pPr lvl="0"/>
            <a:r>
              <a:rPr lang="en-US" dirty="0" smtClean="0"/>
              <a:t>Better logging tools like </a:t>
            </a:r>
            <a:r>
              <a:rPr lang="en-US" dirty="0" err="1" smtClean="0"/>
              <a:t>Splunk</a:t>
            </a:r>
            <a:r>
              <a:rPr lang="en-US" dirty="0" smtClean="0"/>
              <a:t> would have helped in our forensics</a:t>
            </a:r>
            <a:endParaRPr lang="en-US" dirty="0" smtClean="0"/>
          </a:p>
          <a:p>
            <a:pPr lvl="0"/>
            <a:r>
              <a:rPr lang="en-US" dirty="0" smtClean="0"/>
              <a:t>Employees need enormous amounts of awareness and it needs support from the 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Lance Huggins – lhuggins@kcumb.edu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96197"/>
      </p:ext>
    </p:extLst>
  </p:cSld>
  <p:clrMapOvr>
    <a:masterClrMapping/>
  </p:clrMapOvr>
</p:sld>
</file>

<file path=ppt/theme/theme1.xml><?xml version="1.0" encoding="utf-8"?>
<a:theme xmlns:a="http://schemas.openxmlformats.org/drawingml/2006/main" name="KCU_Template_White_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</TotalTime>
  <Words>1108</Words>
  <Application>Microsoft Office PowerPoint</Application>
  <PresentationFormat>On-screen Show (16:9)</PresentationFormat>
  <Paragraphs>126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Georgia</vt:lpstr>
      <vt:lpstr>KCU_Template_White_Widescreen</vt:lpstr>
      <vt:lpstr>Kansas City University</vt:lpstr>
      <vt:lpstr>Kansas City University Background</vt:lpstr>
      <vt:lpstr>Our Story – What Happened?</vt:lpstr>
      <vt:lpstr>Email Sent to Employee</vt:lpstr>
      <vt:lpstr>Our Story – How did we respond (short term)? </vt:lpstr>
      <vt:lpstr>Our Story – How did we respond (longer term)? </vt:lpstr>
      <vt:lpstr>Lessons Learned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Lance Huggins</cp:lastModifiedBy>
  <cp:revision>73</cp:revision>
  <dcterms:created xsi:type="dcterms:W3CDTF">2010-04-12T23:12:02Z</dcterms:created>
  <dcterms:modified xsi:type="dcterms:W3CDTF">2019-05-06T18:40:39Z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