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0" name="Shape 30"/>
        <p:cNvGrpSpPr/>
        <p:nvPr/>
      </p:nvGrpSpPr>
      <p:grpSpPr>
        <a:xfrm>
          <a:off x="0" y="0"/>
          <a:ext cx="0" cy="0"/>
          <a:chOff x="0" y="0"/>
          <a:chExt cx="0" cy="0"/>
        </a:xfrm>
      </p:grpSpPr>
      <p:sp>
        <p:nvSpPr>
          <p:cNvPr id="31" name="Google Shape;3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4" name="Shape 34"/>
        <p:cNvGrpSpPr/>
        <p:nvPr/>
      </p:nvGrpSpPr>
      <p:grpSpPr>
        <a:xfrm>
          <a:off x="0" y="0"/>
          <a:ext cx="0" cy="0"/>
          <a:chOff x="0" y="0"/>
          <a:chExt cx="0" cy="0"/>
        </a:xfrm>
      </p:grpSpPr>
      <p:sp>
        <p:nvSpPr>
          <p:cNvPr id="35" name="Google Shape;35;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rtilley@vt.edu" TargetMode="External"/><Relationship Id="rId4" Type="http://schemas.openxmlformats.org/officeDocument/2006/relationships/hyperlink" Target="mailto:marchany@v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check.aws.cloud.iso.vt.edu/hashes/sha1/F7C3BC1D808E0473" TargetMode="External"/><Relationship Id="rId4" Type="http://schemas.openxmlformats.org/officeDocument/2006/relationships/hyperlink" Target="https://check.aws.cloud.iso.vt.edu/hashes/sha1/Password" TargetMode="External"/><Relationship Id="rId5" Type="http://schemas.openxmlformats.org/officeDocument/2006/relationships/hyperlink" Target="https://check.aws.cloud.iso.vt.edu/hashes/sha1/1234567812345678" TargetMode="External"/><Relationship Id="rId6" Type="http://schemas.openxmlformats.org/officeDocument/2006/relationships/hyperlink" Target="https://github.com/w8rbt/b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NIST 800-63-3b </a:t>
            </a:r>
            <a:br>
              <a:rPr lang="en-US"/>
            </a:br>
            <a:r>
              <a:rPr lang="en-US"/>
              <a:t>Password Vetting Changes</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At Virginia Tech</a:t>
            </a:r>
            <a:endParaRPr/>
          </a:p>
          <a:p>
            <a:pPr indent="0" lvl="0" marL="0" rtl="0" algn="ctr">
              <a:lnSpc>
                <a:spcPct val="90000"/>
              </a:lnSpc>
              <a:spcBef>
                <a:spcPts val="0"/>
              </a:spcBef>
              <a:spcAft>
                <a:spcPts val="0"/>
              </a:spcAft>
              <a:buClr>
                <a:schemeClr val="dk1"/>
              </a:buClr>
              <a:buSzPts val="2400"/>
              <a:buNone/>
            </a:pPr>
            <a:r>
              <a:rPr lang="en-US"/>
              <a:t>Brad Tilley, </a:t>
            </a:r>
            <a:r>
              <a:rPr lang="en-US" u="sng">
                <a:solidFill>
                  <a:schemeClr val="hlink"/>
                </a:solidFill>
                <a:hlinkClick r:id="rId3"/>
              </a:rPr>
              <a:t>rtilley@vt.edu</a:t>
            </a:r>
            <a:endParaRPr/>
          </a:p>
          <a:p>
            <a:pPr indent="0" lvl="0" marL="0" rtl="0" algn="ctr">
              <a:lnSpc>
                <a:spcPct val="90000"/>
              </a:lnSpc>
              <a:spcBef>
                <a:spcPts val="0"/>
              </a:spcBef>
              <a:spcAft>
                <a:spcPts val="0"/>
              </a:spcAft>
              <a:buClr>
                <a:schemeClr val="dk1"/>
              </a:buClr>
              <a:buSzPts val="2400"/>
              <a:buNone/>
            </a:pPr>
            <a:r>
              <a:rPr lang="en-US"/>
              <a:t>Randy Marchany, </a:t>
            </a:r>
            <a:r>
              <a:rPr lang="en-US" u="sng">
                <a:solidFill>
                  <a:schemeClr val="hlink"/>
                </a:solidFill>
                <a:hlinkClick r:id="rId4"/>
              </a:rPr>
              <a:t>marchany@vt.edu</a:t>
            </a:r>
            <a:r>
              <a:rPr lang="en-US"/>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Bloom Filters - 50 year old idea</a:t>
            </a:r>
            <a:endParaRPr/>
          </a:p>
        </p:txBody>
      </p:sp>
      <p:sp>
        <p:nvSpPr>
          <p:cNvPr id="141" name="Google Shape;141;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800"/>
              <a:buChar char="•"/>
            </a:pPr>
            <a:r>
              <a:rPr lang="en-US"/>
              <a:t>Represent items as a few bits rather than the items themselves</a:t>
            </a:r>
            <a:endParaRPr/>
          </a:p>
          <a:p>
            <a:pPr indent="-228600" lvl="1" marL="685800" rtl="0" algn="l">
              <a:lnSpc>
                <a:spcPct val="80000"/>
              </a:lnSpc>
              <a:spcBef>
                <a:spcPts val="500"/>
              </a:spcBef>
              <a:spcAft>
                <a:spcPts val="0"/>
              </a:spcAft>
              <a:buClr>
                <a:schemeClr val="dk1"/>
              </a:buClr>
              <a:buSzPts val="2400"/>
              <a:buChar char="•"/>
            </a:pPr>
            <a:r>
              <a:rPr lang="en-US"/>
              <a:t>HIBP compromised password list is </a:t>
            </a:r>
            <a:r>
              <a:rPr b="1" lang="en-US" u="sng"/>
              <a:t>22GB</a:t>
            </a:r>
            <a:r>
              <a:rPr lang="en-US"/>
              <a:t> in size</a:t>
            </a:r>
            <a:endParaRPr/>
          </a:p>
          <a:p>
            <a:pPr indent="-228600" lvl="1" marL="685800" rtl="0" algn="l">
              <a:lnSpc>
                <a:spcPct val="80000"/>
              </a:lnSpc>
              <a:spcBef>
                <a:spcPts val="500"/>
              </a:spcBef>
              <a:spcAft>
                <a:spcPts val="0"/>
              </a:spcAft>
              <a:buClr>
                <a:schemeClr val="dk1"/>
              </a:buClr>
              <a:buSzPts val="2400"/>
              <a:buChar char="•"/>
            </a:pPr>
            <a:r>
              <a:rPr lang="en-US"/>
              <a:t>Bloom Filter of the same list is </a:t>
            </a:r>
            <a:r>
              <a:rPr b="1" lang="en-US" u="sng"/>
              <a:t>860MB</a:t>
            </a:r>
            <a:endParaRPr/>
          </a:p>
          <a:p>
            <a:pPr indent="-228600" lvl="0" marL="228600" rtl="0" algn="l">
              <a:lnSpc>
                <a:spcPct val="80000"/>
              </a:lnSpc>
              <a:spcBef>
                <a:spcPts val="1000"/>
              </a:spcBef>
              <a:spcAft>
                <a:spcPts val="0"/>
              </a:spcAft>
              <a:buClr>
                <a:schemeClr val="dk1"/>
              </a:buClr>
              <a:buSzPts val="2800"/>
              <a:buChar char="•"/>
            </a:pPr>
            <a:r>
              <a:rPr lang="en-US"/>
              <a:t>If test for item fails, 100% positive that item is not present</a:t>
            </a:r>
            <a:endParaRPr/>
          </a:p>
          <a:p>
            <a:pPr indent="-228600" lvl="0" marL="228600" rtl="0" algn="l">
              <a:lnSpc>
                <a:spcPct val="80000"/>
              </a:lnSpc>
              <a:spcBef>
                <a:spcPts val="1000"/>
              </a:spcBef>
              <a:spcAft>
                <a:spcPts val="0"/>
              </a:spcAft>
              <a:buClr>
                <a:schemeClr val="dk1"/>
              </a:buClr>
              <a:buSzPts val="2800"/>
              <a:buChar char="•"/>
            </a:pPr>
            <a:r>
              <a:rPr lang="en-US"/>
              <a:t>If test for item succeeds, we’re pretty sure the item is present</a:t>
            </a:r>
            <a:endParaRPr/>
          </a:p>
          <a:p>
            <a:pPr indent="-228600" lvl="1" marL="685800" rtl="0" algn="l">
              <a:lnSpc>
                <a:spcPct val="80000"/>
              </a:lnSpc>
              <a:spcBef>
                <a:spcPts val="500"/>
              </a:spcBef>
              <a:spcAft>
                <a:spcPts val="0"/>
              </a:spcAft>
              <a:buClr>
                <a:schemeClr val="dk1"/>
              </a:buClr>
              <a:buSzPts val="2400"/>
              <a:buChar char="•"/>
            </a:pPr>
            <a:r>
              <a:rPr lang="en-US"/>
              <a:t>Have user select new password</a:t>
            </a:r>
            <a:endParaRPr/>
          </a:p>
          <a:p>
            <a:pPr indent="-228600" lvl="0" marL="228600" rtl="0" algn="l">
              <a:lnSpc>
                <a:spcPct val="80000"/>
              </a:lnSpc>
              <a:spcBef>
                <a:spcPts val="1000"/>
              </a:spcBef>
              <a:spcAft>
                <a:spcPts val="0"/>
              </a:spcAft>
              <a:buClr>
                <a:schemeClr val="dk1"/>
              </a:buClr>
              <a:buSzPts val="2800"/>
              <a:buChar char="•"/>
            </a:pPr>
            <a:r>
              <a:rPr lang="en-US"/>
              <a:t>Pros: Small size. Constant lookup and insertion times O(1)</a:t>
            </a:r>
            <a:endParaRPr/>
          </a:p>
          <a:p>
            <a:pPr indent="-228600" lvl="0" marL="228600" rtl="0" algn="l">
              <a:lnSpc>
                <a:spcPct val="80000"/>
              </a:lnSpc>
              <a:spcBef>
                <a:spcPts val="1000"/>
              </a:spcBef>
              <a:spcAft>
                <a:spcPts val="0"/>
              </a:spcAft>
              <a:buClr>
                <a:schemeClr val="dk1"/>
              </a:buClr>
              <a:buSzPts val="2800"/>
              <a:buChar char="•"/>
            </a:pPr>
            <a:r>
              <a:rPr lang="en-US"/>
              <a:t>Cons: Small chance of false positive, cannot remove items</a:t>
            </a:r>
            <a:endParaRPr/>
          </a:p>
          <a:p>
            <a:pPr indent="-228600" lvl="0" marL="228600" rtl="0" algn="l">
              <a:lnSpc>
                <a:spcPct val="80000"/>
              </a:lnSpc>
              <a:spcBef>
                <a:spcPts val="1000"/>
              </a:spcBef>
              <a:spcAft>
                <a:spcPts val="0"/>
              </a:spcAft>
              <a:buClr>
                <a:schemeClr val="dk1"/>
              </a:buClr>
              <a:buSzPts val="2800"/>
              <a:buChar char="•"/>
            </a:pPr>
            <a:r>
              <a:rPr lang="en-US"/>
              <a:t>Summary: A Bloom Filter can efficiently solve the new NIST comparison requirement.</a:t>
            </a:r>
            <a:endParaRPr/>
          </a:p>
          <a:p>
            <a:pPr indent="-50800" lvl="0" marL="228600" rtl="0" algn="l">
              <a:lnSpc>
                <a:spcPct val="80000"/>
              </a:lnSpc>
              <a:spcBef>
                <a:spcPts val="1000"/>
              </a:spcBef>
              <a:spcAft>
                <a:spcPts val="0"/>
              </a:spcAft>
              <a:buClr>
                <a:schemeClr val="dk1"/>
              </a:buClr>
              <a:buSzPts val="28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5" name="Shape 145"/>
        <p:cNvGrpSpPr/>
        <p:nvPr/>
      </p:nvGrpSpPr>
      <p:grpSpPr>
        <a:xfrm>
          <a:off x="0" y="0"/>
          <a:ext cx="0" cy="0"/>
          <a:chOff x="0" y="0"/>
          <a:chExt cx="0" cy="0"/>
        </a:xfrm>
      </p:grpSpPr>
      <p:sp>
        <p:nvSpPr>
          <p:cNvPr id="146" name="Google Shape;146;p23"/>
          <p:cNvSpPr txBox="1"/>
          <p:nvPr>
            <p:ph type="title"/>
          </p:nvPr>
        </p:nvSpPr>
        <p:spPr>
          <a:xfrm>
            <a:off x="9717437" y="728420"/>
            <a:ext cx="1868430" cy="548611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solidFill>
                  <a:schemeClr val="dk1"/>
                </a:solidFill>
                <a:latin typeface="Calibri"/>
                <a:ea typeface="Calibri"/>
                <a:cs typeface="Calibri"/>
                <a:sym typeface="Calibri"/>
              </a:rPr>
              <a:t>What a Bloom Filter Looks Like</a:t>
            </a:r>
            <a:endParaRPr/>
          </a:p>
        </p:txBody>
      </p:sp>
      <p:pic>
        <p:nvPicPr>
          <p:cNvPr id="147" name="Google Shape;147;p23"/>
          <p:cNvPicPr preferRelativeResize="0"/>
          <p:nvPr>
            <p:ph idx="1" type="body"/>
          </p:nvPr>
        </p:nvPicPr>
        <p:blipFill rotWithShape="1">
          <a:blip r:embed="rId3">
            <a:alphaModFix/>
          </a:blip>
          <a:srcRect b="0" l="0" r="0" t="0"/>
          <a:stretch/>
        </p:blipFill>
        <p:spPr>
          <a:xfrm>
            <a:off x="666491" y="863795"/>
            <a:ext cx="9051000" cy="5000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Demo - Background</a:t>
            </a:r>
            <a:endParaRPr/>
          </a:p>
        </p:txBody>
      </p:sp>
      <p:sp>
        <p:nvSpPr>
          <p:cNvPr id="153" name="Google Shape;153;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Small Docker container running in AWS Fargate</a:t>
            </a:r>
            <a:endParaRPr/>
          </a:p>
          <a:p>
            <a:pPr indent="-228600" lvl="0" marL="228600" rtl="0" algn="l">
              <a:lnSpc>
                <a:spcPct val="90000"/>
              </a:lnSpc>
              <a:spcBef>
                <a:spcPts val="1000"/>
              </a:spcBef>
              <a:spcAft>
                <a:spcPts val="0"/>
              </a:spcAft>
              <a:buClr>
                <a:schemeClr val="dk1"/>
              </a:buClr>
              <a:buSzPts val="2800"/>
              <a:buChar char="•"/>
            </a:pPr>
            <a:r>
              <a:rPr lang="en-US"/>
              <a:t>Uses 2GB of RAM</a:t>
            </a:r>
            <a:endParaRPr/>
          </a:p>
          <a:p>
            <a:pPr indent="-228600" lvl="0" marL="228600" rtl="0" algn="l">
              <a:lnSpc>
                <a:spcPct val="90000"/>
              </a:lnSpc>
              <a:spcBef>
                <a:spcPts val="1000"/>
              </a:spcBef>
              <a:spcAft>
                <a:spcPts val="0"/>
              </a:spcAft>
              <a:buClr>
                <a:schemeClr val="dk1"/>
              </a:buClr>
              <a:buSzPts val="2800"/>
              <a:buChar char="•"/>
            </a:pPr>
            <a:r>
              <a:rPr lang="en-US"/>
              <a:t>Simple Web Service written in Go</a:t>
            </a:r>
            <a:endParaRPr/>
          </a:p>
          <a:p>
            <a:pPr indent="-228600" lvl="1" marL="685800" rtl="0" algn="l">
              <a:lnSpc>
                <a:spcPct val="90000"/>
              </a:lnSpc>
              <a:spcBef>
                <a:spcPts val="500"/>
              </a:spcBef>
              <a:spcAft>
                <a:spcPts val="0"/>
              </a:spcAft>
              <a:buClr>
                <a:schemeClr val="dk1"/>
              </a:buClr>
              <a:buSzPts val="2400"/>
              <a:buChar char="•"/>
            </a:pPr>
            <a:r>
              <a:rPr lang="en-US"/>
              <a:t>Returns 200 if hash was found</a:t>
            </a:r>
            <a:endParaRPr/>
          </a:p>
          <a:p>
            <a:pPr indent="-228600" lvl="1" marL="685800" rtl="0" algn="l">
              <a:lnSpc>
                <a:spcPct val="90000"/>
              </a:lnSpc>
              <a:spcBef>
                <a:spcPts val="500"/>
              </a:spcBef>
              <a:spcAft>
                <a:spcPts val="0"/>
              </a:spcAft>
              <a:buClr>
                <a:schemeClr val="dk1"/>
              </a:buClr>
              <a:buSzPts val="2400"/>
              <a:buChar char="•"/>
            </a:pPr>
            <a:r>
              <a:rPr lang="en-US"/>
              <a:t>Returns 400 on bad requests</a:t>
            </a:r>
            <a:endParaRPr/>
          </a:p>
          <a:p>
            <a:pPr indent="-228600" lvl="1" marL="685800" rtl="0" algn="l">
              <a:lnSpc>
                <a:spcPct val="90000"/>
              </a:lnSpc>
              <a:spcBef>
                <a:spcPts val="500"/>
              </a:spcBef>
              <a:spcAft>
                <a:spcPts val="0"/>
              </a:spcAft>
              <a:buClr>
                <a:schemeClr val="dk1"/>
              </a:buClr>
              <a:buSzPts val="2400"/>
              <a:buChar char="•"/>
            </a:pPr>
            <a:r>
              <a:rPr lang="en-US"/>
              <a:t>Returns 404 if hash not found</a:t>
            </a:r>
            <a:endParaRPr/>
          </a:p>
          <a:p>
            <a:pPr indent="-228600" lvl="0" marL="228600" rtl="0" algn="l">
              <a:lnSpc>
                <a:spcPct val="90000"/>
              </a:lnSpc>
              <a:spcBef>
                <a:spcPts val="1000"/>
              </a:spcBef>
              <a:spcAft>
                <a:spcPts val="0"/>
              </a:spcAft>
              <a:buClr>
                <a:schemeClr val="dk1"/>
              </a:buClr>
              <a:buSzPts val="2800"/>
              <a:buChar char="•"/>
            </a:pPr>
            <a:r>
              <a:rPr lang="en-US"/>
              <a:t>Backed by Bloom Filter built from the HIBP list</a:t>
            </a:r>
            <a:endParaRPr/>
          </a:p>
          <a:p>
            <a:pPr indent="-228600" lvl="0" marL="228600" rtl="0" algn="l">
              <a:lnSpc>
                <a:spcPct val="90000"/>
              </a:lnSpc>
              <a:spcBef>
                <a:spcPts val="1000"/>
              </a:spcBef>
              <a:spcAft>
                <a:spcPts val="0"/>
              </a:spcAft>
              <a:buClr>
                <a:schemeClr val="dk1"/>
              </a:buClr>
              <a:buSzPts val="2800"/>
              <a:buChar char="•"/>
            </a:pPr>
            <a:r>
              <a:rPr lang="en-US"/>
              <a:t>Note: Only uses first 16 Hex chars (never send a full hash to anyone)</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Demo - Links</a:t>
            </a:r>
            <a:endParaRPr/>
          </a:p>
        </p:txBody>
      </p:sp>
      <p:sp>
        <p:nvSpPr>
          <p:cNvPr id="159" name="Google Shape;159;p2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200 - </a:t>
            </a:r>
            <a:r>
              <a:rPr lang="en-US" sz="2400" u="sng">
                <a:solidFill>
                  <a:schemeClr val="hlink"/>
                </a:solidFill>
                <a:hlinkClick r:id="rId3"/>
              </a:rPr>
              <a:t>https://check.aws.cloud.iso.vt.edu/hashes/sha1/F7C3BC1D808E0473</a:t>
            </a:r>
            <a:endParaRPr sz="2400"/>
          </a:p>
          <a:p>
            <a:pPr indent="-228600" lvl="0" marL="228600" rtl="0" algn="l">
              <a:lnSpc>
                <a:spcPct val="90000"/>
              </a:lnSpc>
              <a:spcBef>
                <a:spcPts val="1000"/>
              </a:spcBef>
              <a:spcAft>
                <a:spcPts val="0"/>
              </a:spcAft>
              <a:buClr>
                <a:schemeClr val="dk1"/>
              </a:buClr>
              <a:buSzPts val="2400"/>
              <a:buChar char="•"/>
            </a:pPr>
            <a:r>
              <a:rPr lang="en-US" sz="2400"/>
              <a:t>400 - </a:t>
            </a:r>
            <a:r>
              <a:rPr lang="en-US" sz="2400" u="sng">
                <a:solidFill>
                  <a:schemeClr val="hlink"/>
                </a:solidFill>
                <a:hlinkClick r:id="rId4"/>
              </a:rPr>
              <a:t>https://check.aws.cloud.iso.vt.edu/hashes/sha1/Password</a:t>
            </a:r>
            <a:endParaRPr sz="2400"/>
          </a:p>
          <a:p>
            <a:pPr indent="-228600" lvl="0" marL="228600" rtl="0" algn="l">
              <a:lnSpc>
                <a:spcPct val="90000"/>
              </a:lnSpc>
              <a:spcBef>
                <a:spcPts val="1000"/>
              </a:spcBef>
              <a:spcAft>
                <a:spcPts val="0"/>
              </a:spcAft>
              <a:buClr>
                <a:schemeClr val="dk1"/>
              </a:buClr>
              <a:buSzPts val="2400"/>
              <a:buChar char="•"/>
            </a:pPr>
            <a:r>
              <a:rPr lang="en-US" sz="2400"/>
              <a:t>404 - </a:t>
            </a:r>
            <a:r>
              <a:rPr lang="en-US" sz="2400" u="sng">
                <a:solidFill>
                  <a:schemeClr val="hlink"/>
                </a:solidFill>
                <a:hlinkClick r:id="rId5"/>
              </a:rPr>
              <a:t>https://check.aws.cloud.iso.vt.edu/hashes/sha1/1234567812345678</a:t>
            </a:r>
            <a:endParaRPr sz="2400"/>
          </a:p>
          <a:p>
            <a:pPr indent="0" lvl="0" marL="0" rtl="0" algn="l">
              <a:lnSpc>
                <a:spcPct val="90000"/>
              </a:lnSpc>
              <a:spcBef>
                <a:spcPts val="1000"/>
              </a:spcBef>
              <a:spcAft>
                <a:spcPts val="0"/>
              </a:spcAft>
              <a:buNone/>
            </a:pPr>
            <a:r>
              <a:t/>
            </a:r>
            <a:endParaRPr sz="2400"/>
          </a:p>
          <a:p>
            <a:pPr indent="0" lvl="0" marL="0" rtl="0" algn="l">
              <a:lnSpc>
                <a:spcPct val="90000"/>
              </a:lnSpc>
              <a:spcBef>
                <a:spcPts val="1000"/>
              </a:spcBef>
              <a:spcAft>
                <a:spcPts val="0"/>
              </a:spcAft>
              <a:buNone/>
            </a:pPr>
            <a:r>
              <a:rPr lang="en-US" sz="3000"/>
              <a:t>Example Source Code</a:t>
            </a:r>
            <a:endParaRPr sz="3000"/>
          </a:p>
          <a:p>
            <a:pPr indent="-292100" lvl="0" marL="228600" rtl="0" algn="l">
              <a:spcBef>
                <a:spcPts val="0"/>
              </a:spcBef>
              <a:spcAft>
                <a:spcPts val="0"/>
              </a:spcAft>
              <a:buSzPts val="2800"/>
              <a:buChar char="•"/>
            </a:pPr>
            <a:r>
              <a:rPr lang="en-US" u="sng">
                <a:solidFill>
                  <a:schemeClr val="hlink"/>
                </a:solidFill>
                <a:hlinkClick r:id="rId6"/>
              </a:rPr>
              <a:t>https://github.com/w8rbt/bp</a:t>
            </a:r>
            <a:endParaRPr/>
          </a:p>
          <a:p>
            <a:pPr indent="0" lvl="0" marL="0" rtl="0" algn="l">
              <a:lnSpc>
                <a:spcPct val="90000"/>
              </a:lnSpc>
              <a:spcBef>
                <a:spcPts val="1000"/>
              </a:spcBef>
              <a:spcAft>
                <a:spcPts val="0"/>
              </a:spcAft>
              <a:buNone/>
            </a:pPr>
            <a:r>
              <a:t/>
            </a:r>
            <a:endParaRPr sz="2400"/>
          </a:p>
          <a:p>
            <a:pPr indent="0" lvl="0" marL="0" rtl="0" algn="l">
              <a:lnSpc>
                <a:spcPct val="90000"/>
              </a:lnSpc>
              <a:spcBef>
                <a:spcPts val="1000"/>
              </a:spcBef>
              <a:spcAft>
                <a:spcPts val="0"/>
              </a:spcAft>
              <a:buClr>
                <a:schemeClr val="dk1"/>
              </a:buClr>
              <a:buSzPts val="2400"/>
              <a:buNone/>
            </a:pPr>
            <a:r>
              <a:t/>
            </a:r>
            <a:endParaRPr sz="2400"/>
          </a:p>
          <a:p>
            <a:pPr indent="-76200" lvl="0" marL="228600" rtl="0" algn="l">
              <a:lnSpc>
                <a:spcPct val="90000"/>
              </a:lnSpc>
              <a:spcBef>
                <a:spcPts val="1000"/>
              </a:spcBef>
              <a:spcAft>
                <a:spcPts val="0"/>
              </a:spcAft>
              <a:buClr>
                <a:schemeClr val="dk1"/>
              </a:buClr>
              <a:buSzPts val="2400"/>
              <a:buNone/>
            </a:pPr>
            <a:r>
              <a:t/>
            </a:r>
            <a:endParaRPr sz="2400"/>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Conclusion</a:t>
            </a:r>
            <a:endParaRPr/>
          </a:p>
        </p:txBody>
      </p:sp>
      <p:sp>
        <p:nvSpPr>
          <p:cNvPr id="165" name="Google Shape;165;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NIST 800-63-3b brought much needed change but also introduced some challenges.</a:t>
            </a:r>
            <a:endParaRPr/>
          </a:p>
          <a:p>
            <a:pPr indent="-228600" lvl="0" marL="228600" rtl="0" algn="l">
              <a:lnSpc>
                <a:spcPct val="90000"/>
              </a:lnSpc>
              <a:spcBef>
                <a:spcPts val="1000"/>
              </a:spcBef>
              <a:spcAft>
                <a:spcPts val="0"/>
              </a:spcAft>
              <a:buClr>
                <a:schemeClr val="dk1"/>
              </a:buClr>
              <a:buSzPts val="2800"/>
              <a:buChar char="•"/>
            </a:pPr>
            <a:r>
              <a:rPr lang="en-US"/>
              <a:t>The technical challenges (effectively and efficiently) met by using bloom filters to comprehensively test massive sets of exposed passwords during account creation and password resets.</a:t>
            </a:r>
            <a:endParaRPr/>
          </a:p>
          <a:p>
            <a:pPr indent="-228600" lvl="0" marL="228600" rtl="0" algn="l">
              <a:lnSpc>
                <a:spcPct val="90000"/>
              </a:lnSpc>
              <a:spcBef>
                <a:spcPts val="1000"/>
              </a:spcBef>
              <a:spcAft>
                <a:spcPts val="0"/>
              </a:spcAft>
              <a:buClr>
                <a:schemeClr val="dk1"/>
              </a:buClr>
              <a:buSzPts val="2800"/>
              <a:buChar char="•"/>
            </a:pPr>
            <a:r>
              <a:rPr lang="en-US"/>
              <a:t>Hard part will be the organizational change… convincing auditors, managers and users to move in this direction, but it is the right thing to do.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Drastic Changes in NIST 800-63-3b</a:t>
            </a:r>
            <a:endParaRPr/>
          </a:p>
        </p:txBody>
      </p:sp>
      <p:sp>
        <p:nvSpPr>
          <p:cNvPr id="91" name="Google Shape;91;p14"/>
          <p:cNvSpPr txBox="1"/>
          <p:nvPr>
            <p:ph idx="1" type="body"/>
          </p:nvPr>
        </p:nvSpPr>
        <p:spPr>
          <a:xfrm>
            <a:off x="838200" y="1410789"/>
            <a:ext cx="10515600" cy="4766174"/>
          </a:xfrm>
          <a:prstGeom prst="rect">
            <a:avLst/>
          </a:prstGeom>
          <a:noFill/>
          <a:ln>
            <a:noFill/>
          </a:ln>
        </p:spPr>
        <p:txBody>
          <a:bodyPr anchorCtr="0" anchor="t" bIns="45700" lIns="91425" spcFirstLastPara="1" rIns="91425" wrap="square" tIns="45700">
            <a:noAutofit/>
          </a:bodyPr>
          <a:lstStyle/>
          <a:p>
            <a:pPr indent="0" lvl="0" marL="0" rtl="0" algn="l">
              <a:lnSpc>
                <a:spcPct val="70000"/>
              </a:lnSpc>
              <a:spcBef>
                <a:spcPts val="0"/>
              </a:spcBef>
              <a:spcAft>
                <a:spcPts val="0"/>
              </a:spcAft>
              <a:buClr>
                <a:schemeClr val="dk1"/>
              </a:buClr>
              <a:buSzPts val="2240"/>
              <a:buNone/>
            </a:pPr>
            <a:r>
              <a:t/>
            </a:r>
            <a:endParaRPr sz="2240"/>
          </a:p>
          <a:p>
            <a:pPr indent="-228600" lvl="0" marL="228600" rtl="0" algn="l">
              <a:lnSpc>
                <a:spcPct val="70000"/>
              </a:lnSpc>
              <a:spcBef>
                <a:spcPts val="1000"/>
              </a:spcBef>
              <a:spcAft>
                <a:spcPts val="0"/>
              </a:spcAft>
              <a:buClr>
                <a:schemeClr val="dk1"/>
              </a:buClr>
              <a:buSzPts val="2240"/>
              <a:buChar char="•"/>
            </a:pPr>
            <a:r>
              <a:rPr lang="en-US" sz="2240"/>
              <a:t>When processing requests to establish and change memorized secrets, verifiers </a:t>
            </a:r>
            <a:r>
              <a:rPr b="1" lang="en-US" sz="2240"/>
              <a:t>SHALL compare </a:t>
            </a:r>
            <a:r>
              <a:rPr lang="en-US" sz="2240"/>
              <a:t>the prospective secrets against a list that contains values known to be commonly-used, expected, or compromised.</a:t>
            </a:r>
            <a:endParaRPr sz="1960"/>
          </a:p>
          <a:p>
            <a:pPr indent="-228600" lvl="0" marL="228600" rtl="0" algn="l">
              <a:lnSpc>
                <a:spcPct val="70000"/>
              </a:lnSpc>
              <a:spcBef>
                <a:spcPts val="1000"/>
              </a:spcBef>
              <a:spcAft>
                <a:spcPts val="0"/>
              </a:spcAft>
              <a:buClr>
                <a:schemeClr val="dk1"/>
              </a:buClr>
              <a:buSzPts val="2240"/>
              <a:buChar char="•"/>
            </a:pPr>
            <a:r>
              <a:rPr lang="en-US" sz="2240"/>
              <a:t>If the chosen secret is found in the list, the verifier </a:t>
            </a:r>
            <a:r>
              <a:rPr b="1" lang="en-US" sz="2240"/>
              <a:t>SHALL advise </a:t>
            </a:r>
            <a:r>
              <a:rPr lang="en-US" sz="2240"/>
              <a:t>the subscriber that they need to select a different secret.</a:t>
            </a:r>
            <a:endParaRPr i="1" sz="2240"/>
          </a:p>
          <a:p>
            <a:pPr indent="-228600" lvl="0" marL="228600" rtl="0" algn="l">
              <a:lnSpc>
                <a:spcPct val="70000"/>
              </a:lnSpc>
              <a:spcBef>
                <a:spcPts val="1000"/>
              </a:spcBef>
              <a:spcAft>
                <a:spcPts val="0"/>
              </a:spcAft>
              <a:buClr>
                <a:schemeClr val="dk1"/>
              </a:buClr>
              <a:buSzPts val="2240"/>
              <a:buChar char="•"/>
            </a:pPr>
            <a:r>
              <a:rPr lang="en-US" sz="2240"/>
              <a:t>Verifiers </a:t>
            </a:r>
            <a:r>
              <a:rPr b="1" lang="en-US" sz="2240"/>
              <a:t>SHOULD NOT </a:t>
            </a:r>
            <a:r>
              <a:rPr lang="en-US" sz="2240"/>
              <a:t>impose other composition rules (e.g., requiring mixtures of different character types or prohibiting consecutively repeated characters) for memorized secrets.</a:t>
            </a:r>
            <a:endParaRPr/>
          </a:p>
          <a:p>
            <a:pPr indent="-104140" lvl="0" marL="228600" rtl="0" algn="l">
              <a:lnSpc>
                <a:spcPct val="70000"/>
              </a:lnSpc>
              <a:spcBef>
                <a:spcPts val="1000"/>
              </a:spcBef>
              <a:spcAft>
                <a:spcPts val="0"/>
              </a:spcAft>
              <a:buClr>
                <a:schemeClr val="dk1"/>
              </a:buClr>
              <a:buSzPts val="1960"/>
              <a:buNone/>
            </a:pPr>
            <a:r>
              <a:t/>
            </a:r>
            <a:endParaRPr sz="196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Background - How We Got Here</a:t>
            </a:r>
            <a:endParaRPr/>
          </a:p>
        </p:txBody>
      </p:sp>
      <p:sp>
        <p:nvSpPr>
          <p:cNvPr id="97" name="Google Shape;9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Password Composition Policies </a:t>
            </a:r>
            <a:r>
              <a:rPr b="1" lang="en-US" u="sng"/>
              <a:t>do not work</a:t>
            </a:r>
            <a:r>
              <a:rPr lang="en-US"/>
              <a:t>.</a:t>
            </a:r>
            <a:endParaRPr/>
          </a:p>
          <a:p>
            <a:pPr indent="-228600" lvl="0" marL="228600" rtl="0" algn="l">
              <a:lnSpc>
                <a:spcPct val="90000"/>
              </a:lnSpc>
              <a:spcBef>
                <a:spcPts val="1000"/>
              </a:spcBef>
              <a:spcAft>
                <a:spcPts val="0"/>
              </a:spcAft>
              <a:buClr>
                <a:schemeClr val="dk1"/>
              </a:buClr>
              <a:buSzPts val="2800"/>
              <a:buChar char="•"/>
            </a:pPr>
            <a:r>
              <a:rPr lang="en-US"/>
              <a:t>Frustrating, Confusing, Inconsistent for users</a:t>
            </a:r>
            <a:endParaRPr/>
          </a:p>
          <a:p>
            <a:pPr indent="-228600" lvl="1" marL="685800" rtl="0" algn="l">
              <a:lnSpc>
                <a:spcPct val="90000"/>
              </a:lnSpc>
              <a:spcBef>
                <a:spcPts val="500"/>
              </a:spcBef>
              <a:spcAft>
                <a:spcPts val="0"/>
              </a:spcAft>
              <a:buClr>
                <a:schemeClr val="dk1"/>
              </a:buClr>
              <a:buSzPts val="2400"/>
              <a:buChar char="•"/>
            </a:pPr>
            <a:r>
              <a:rPr lang="en-US"/>
              <a:t>Policy may require special characters but not allow some special characters</a:t>
            </a:r>
            <a:endParaRPr/>
          </a:p>
          <a:p>
            <a:pPr indent="-228600" lvl="1" marL="685800" rtl="0" algn="l">
              <a:lnSpc>
                <a:spcPct val="90000"/>
              </a:lnSpc>
              <a:spcBef>
                <a:spcPts val="500"/>
              </a:spcBef>
              <a:spcAft>
                <a:spcPts val="0"/>
              </a:spcAft>
              <a:buClr>
                <a:schemeClr val="dk1"/>
              </a:buClr>
              <a:buSzPts val="2400"/>
              <a:buChar char="•"/>
            </a:pPr>
            <a:r>
              <a:rPr lang="en-US"/>
              <a:t>No standard for password policies (every org is different)</a:t>
            </a:r>
            <a:endParaRPr/>
          </a:p>
          <a:p>
            <a:pPr indent="-228600" lvl="0" marL="228600" rtl="0" algn="l">
              <a:lnSpc>
                <a:spcPct val="90000"/>
              </a:lnSpc>
              <a:spcBef>
                <a:spcPts val="1000"/>
              </a:spcBef>
              <a:spcAft>
                <a:spcPts val="0"/>
              </a:spcAft>
              <a:buClr>
                <a:schemeClr val="dk1"/>
              </a:buClr>
              <a:buSzPts val="2800"/>
              <a:buChar char="•"/>
            </a:pPr>
            <a:r>
              <a:rPr lang="en-US"/>
              <a:t>Easily Circumvented/Gamed by users – </a:t>
            </a:r>
            <a:r>
              <a:rPr b="1" lang="en-US"/>
              <a:t>Password2019!</a:t>
            </a:r>
            <a:endParaRPr b="1"/>
          </a:p>
          <a:p>
            <a:pPr indent="-228600" lvl="0" marL="228600" rtl="0" algn="l">
              <a:lnSpc>
                <a:spcPct val="90000"/>
              </a:lnSpc>
              <a:spcBef>
                <a:spcPts val="1000"/>
              </a:spcBef>
              <a:spcAft>
                <a:spcPts val="0"/>
              </a:spcAft>
              <a:buClr>
                <a:schemeClr val="dk1"/>
              </a:buClr>
              <a:buSzPts val="2800"/>
              <a:buChar char="•"/>
            </a:pPr>
            <a:r>
              <a:rPr lang="en-US"/>
              <a:t>Policies actual weaken passwords. Opposite outcome of intent.</a:t>
            </a:r>
            <a:endParaRPr/>
          </a:p>
          <a:p>
            <a:pPr indent="-228600" lvl="0" marL="228600" rtl="0" algn="l">
              <a:lnSpc>
                <a:spcPct val="90000"/>
              </a:lnSpc>
              <a:spcBef>
                <a:spcPts val="1000"/>
              </a:spcBef>
              <a:spcAft>
                <a:spcPts val="0"/>
              </a:spcAft>
              <a:buClr>
                <a:schemeClr val="dk1"/>
              </a:buClr>
              <a:buSzPts val="2800"/>
              <a:buChar char="•"/>
            </a:pPr>
            <a:r>
              <a:rPr lang="en-US"/>
              <a:t>Technologists have seen this epic failure first-hand for many years.</a:t>
            </a:r>
            <a:endParaRPr/>
          </a:p>
          <a:p>
            <a:pPr indent="-228600" lvl="0" marL="228600" rtl="0" algn="l">
              <a:lnSpc>
                <a:spcPct val="90000"/>
              </a:lnSpc>
              <a:spcBef>
                <a:spcPts val="1000"/>
              </a:spcBef>
              <a:spcAft>
                <a:spcPts val="0"/>
              </a:spcAft>
              <a:buClr>
                <a:schemeClr val="dk1"/>
              </a:buClr>
              <a:buSzPts val="2800"/>
              <a:buChar char="•"/>
            </a:pPr>
            <a:r>
              <a:rPr lang="en-US"/>
              <a:t>NIST finally said </a:t>
            </a:r>
            <a:r>
              <a:rPr b="1" lang="en-US" u="sng"/>
              <a:t>enough is enough</a:t>
            </a:r>
            <a:r>
              <a:rPr lang="en-US"/>
              <a:t>, let us stop this madness.</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1" name="Shape 101"/>
        <p:cNvGrpSpPr/>
        <p:nvPr/>
      </p:nvGrpSpPr>
      <p:grpSpPr>
        <a:xfrm>
          <a:off x="0" y="0"/>
          <a:ext cx="0" cy="0"/>
          <a:chOff x="0" y="0"/>
          <a:chExt cx="0" cy="0"/>
        </a:xfrm>
      </p:grpSpPr>
      <p:sp>
        <p:nvSpPr>
          <p:cNvPr id="102" name="Google Shape;102;p16"/>
          <p:cNvSpPr/>
          <p:nvPr/>
        </p:nvSpPr>
        <p:spPr>
          <a:xfrm rot="-5400000">
            <a:off x="1288521" y="381403"/>
            <a:ext cx="2200313" cy="3342508"/>
          </a:xfrm>
          <a:prstGeom prst="downArrow">
            <a:avLst>
              <a:gd fmla="val 100000" name="adj1"/>
              <a:gd fmla="val 15788" name="adj2"/>
            </a:avLst>
          </a:pr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03" name="Google Shape;103;p16"/>
          <p:cNvSpPr txBox="1"/>
          <p:nvPr>
            <p:ph type="title"/>
          </p:nvPr>
        </p:nvSpPr>
        <p:spPr>
          <a:xfrm>
            <a:off x="966952" y="1204108"/>
            <a:ext cx="2669406" cy="178117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3200"/>
              <a:buFont typeface="Calibri"/>
              <a:buNone/>
            </a:pPr>
            <a:r>
              <a:rPr lang="en-US" sz="3200">
                <a:solidFill>
                  <a:srgbClr val="FFFFFF"/>
                </a:solidFill>
              </a:rPr>
              <a:t>It’s been a joke for years.</a:t>
            </a:r>
            <a:endParaRPr/>
          </a:p>
        </p:txBody>
      </p:sp>
      <p:sp>
        <p:nvSpPr>
          <p:cNvPr id="104" name="Google Shape;104;p16"/>
          <p:cNvSpPr txBox="1"/>
          <p:nvPr>
            <p:ph idx="1" type="body"/>
          </p:nvPr>
        </p:nvSpPr>
        <p:spPr>
          <a:xfrm>
            <a:off x="966951" y="3355130"/>
            <a:ext cx="2669407" cy="2427333"/>
          </a:xfrm>
          <a:prstGeom prst="rect">
            <a:avLst/>
          </a:prstGeom>
          <a:noFill/>
          <a:ln>
            <a:noFill/>
          </a:ln>
        </p:spPr>
        <p:txBody>
          <a:bodyPr anchorCtr="0" anchor="t" bIns="45700" lIns="91425" spcFirstLastPara="1" rIns="91425" wrap="square" tIns="45700">
            <a:noAutofit/>
          </a:bodyPr>
          <a:lstStyle/>
          <a:p>
            <a:pPr indent="-127000" lvl="0" marL="228600" rtl="0" algn="l">
              <a:lnSpc>
                <a:spcPct val="90000"/>
              </a:lnSpc>
              <a:spcBef>
                <a:spcPts val="0"/>
              </a:spcBef>
              <a:spcAft>
                <a:spcPts val="0"/>
              </a:spcAft>
              <a:buClr>
                <a:schemeClr val="dk1"/>
              </a:buClr>
              <a:buSzPts val="1600"/>
              <a:buNone/>
            </a:pPr>
            <a:r>
              <a:t/>
            </a:r>
            <a:endParaRPr sz="1600"/>
          </a:p>
        </p:txBody>
      </p:sp>
      <p:pic>
        <p:nvPicPr>
          <p:cNvPr id="105" name="Google Shape;105;p16"/>
          <p:cNvPicPr preferRelativeResize="0"/>
          <p:nvPr/>
        </p:nvPicPr>
        <p:blipFill rotWithShape="1">
          <a:blip r:embed="rId3">
            <a:alphaModFix/>
          </a:blip>
          <a:srcRect b="0" l="0" r="0" t="0"/>
          <a:stretch/>
        </p:blipFill>
        <p:spPr>
          <a:xfrm>
            <a:off x="5007878" y="952500"/>
            <a:ext cx="6212171" cy="48299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Academics Noticed Too</a:t>
            </a:r>
            <a:endParaRPr/>
          </a:p>
        </p:txBody>
      </p:sp>
      <p:sp>
        <p:nvSpPr>
          <p:cNvPr id="111" name="Google Shape;111;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Password Policies Do Not Work!</a:t>
            </a:r>
            <a:endParaRPr/>
          </a:p>
          <a:p>
            <a:pPr indent="0" lvl="0" marL="0" rtl="0" algn="ctr">
              <a:lnSpc>
                <a:spcPct val="90000"/>
              </a:lnSpc>
              <a:spcBef>
                <a:spcPts val="1000"/>
              </a:spcBef>
              <a:spcAft>
                <a:spcPts val="0"/>
              </a:spcAft>
              <a:buClr>
                <a:schemeClr val="dk1"/>
              </a:buClr>
              <a:buSzPts val="24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Weir et al. - 2010</a:t>
            </a:r>
            <a:endParaRPr/>
          </a:p>
        </p:txBody>
      </p:sp>
      <p:sp>
        <p:nvSpPr>
          <p:cNvPr id="117" name="Google Shape;117;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Matt Weir, Sudhir Aggarwal, Michael Collins, and Henry Stern. 2010. </a:t>
            </a:r>
            <a:r>
              <a:rPr b="1" lang="en-US"/>
              <a:t>Testing Metrics for Password Creation Policies by Attacking Large Sets of Revealed Passwords</a:t>
            </a:r>
            <a:r>
              <a:rPr lang="en-US"/>
              <a:t>. In Proceedings of the 17th ACM Conference on Computer and Communications Security (CCS ’10). </a:t>
            </a:r>
            <a:endParaRPr/>
          </a:p>
          <a:p>
            <a:pPr indent="-228600" lvl="0" marL="228600" rtl="0" algn="l">
              <a:lnSpc>
                <a:spcPct val="90000"/>
              </a:lnSpc>
              <a:spcBef>
                <a:spcPts val="1000"/>
              </a:spcBef>
              <a:spcAft>
                <a:spcPts val="0"/>
              </a:spcAft>
              <a:buClr>
                <a:schemeClr val="dk1"/>
              </a:buClr>
              <a:buSzPts val="2800"/>
              <a:buChar char="•"/>
            </a:pPr>
            <a:r>
              <a:rPr i="1" lang="en-US"/>
              <a:t>“However, these policy mechanisms are hampered by an ill-defined understanding of their actual effectiveness against real attack techniques, and by circumvention strategies employed by the users. For example, a policy mandating that a user include at least three digits in a password will often result in the user simply appending "123" on the end of an insecure password”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Helkala - 2011</a:t>
            </a:r>
            <a:endParaRPr/>
          </a:p>
        </p:txBody>
      </p:sp>
      <p:sp>
        <p:nvSpPr>
          <p:cNvPr id="123" name="Google Shape;12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80000"/>
              </a:lnSpc>
              <a:spcBef>
                <a:spcPts val="0"/>
              </a:spcBef>
              <a:spcAft>
                <a:spcPts val="0"/>
              </a:spcAft>
              <a:buClr>
                <a:schemeClr val="dk1"/>
              </a:buClr>
              <a:buSzPts val="2590"/>
              <a:buChar char="•"/>
            </a:pPr>
            <a:r>
              <a:rPr lang="en-US" sz="2590"/>
              <a:t>Kirsi Helkala. 2011. </a:t>
            </a:r>
            <a:r>
              <a:rPr b="1" lang="en-US" sz="2590"/>
              <a:t>Password Education Based on Guidelines Tailored to Different Password Categories</a:t>
            </a:r>
            <a:r>
              <a:rPr lang="en-US" sz="2590"/>
              <a:t>. JOURNAL OF COMPUTERS 6 (05 2011), 969–975.</a:t>
            </a:r>
            <a:endParaRPr/>
          </a:p>
          <a:p>
            <a:pPr indent="-228600" lvl="0" marL="228600" rtl="0" algn="l">
              <a:lnSpc>
                <a:spcPct val="80000"/>
              </a:lnSpc>
              <a:spcBef>
                <a:spcPts val="1000"/>
              </a:spcBef>
              <a:spcAft>
                <a:spcPts val="0"/>
              </a:spcAft>
              <a:buClr>
                <a:schemeClr val="dk1"/>
              </a:buClr>
              <a:buSzPts val="2590"/>
              <a:buChar char="•"/>
            </a:pPr>
            <a:r>
              <a:rPr i="1" lang="en-US" sz="2590"/>
              <a:t>“However, even if a system uses password policy, stating which character sets to use and what the minimum length of a password is, passwords might end up being predictable”</a:t>
            </a:r>
            <a:endParaRPr/>
          </a:p>
          <a:p>
            <a:pPr indent="-228600" lvl="0" marL="228600" rtl="0" algn="l">
              <a:lnSpc>
                <a:spcPct val="80000"/>
              </a:lnSpc>
              <a:spcBef>
                <a:spcPts val="1000"/>
              </a:spcBef>
              <a:spcAft>
                <a:spcPts val="0"/>
              </a:spcAft>
              <a:buClr>
                <a:schemeClr val="dk1"/>
              </a:buClr>
              <a:buSzPts val="2590"/>
              <a:buChar char="•"/>
            </a:pPr>
            <a:r>
              <a:rPr i="1" lang="en-US" sz="2590"/>
              <a:t>“From the user perspective the general instructions [within password policies] are often too broad to be useful. One remembers best meaningful passwords, some like numbers and special characters while others recall best patterns from the keyboard, etc. The general instructions such as ’Minimum length of 8, use all character sets’ do not support all users in their password generation process”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NIST Took Action - 2017</a:t>
            </a:r>
            <a:endParaRPr/>
          </a:p>
        </p:txBody>
      </p:sp>
      <p:sp>
        <p:nvSpPr>
          <p:cNvPr id="129" name="Google Shape;129;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Introduced 800-63-3B</a:t>
            </a:r>
            <a:endParaRPr/>
          </a:p>
          <a:p>
            <a:pPr indent="-228600" lvl="0" marL="228600" rtl="0" algn="l">
              <a:lnSpc>
                <a:spcPct val="90000"/>
              </a:lnSpc>
              <a:spcBef>
                <a:spcPts val="0"/>
              </a:spcBef>
              <a:spcAft>
                <a:spcPts val="0"/>
              </a:spcAft>
              <a:buClr>
                <a:schemeClr val="dk1"/>
              </a:buClr>
              <a:buSzPts val="2800"/>
              <a:buChar char="•"/>
            </a:pPr>
            <a:r>
              <a:rPr lang="en-US"/>
              <a:t>Requires changes at all levels</a:t>
            </a:r>
            <a:endParaRPr/>
          </a:p>
          <a:p>
            <a:pPr indent="-228600" lvl="0" marL="228600" rtl="0" algn="l">
              <a:lnSpc>
                <a:spcPct val="90000"/>
              </a:lnSpc>
              <a:spcBef>
                <a:spcPts val="1000"/>
              </a:spcBef>
              <a:spcAft>
                <a:spcPts val="0"/>
              </a:spcAft>
              <a:buClr>
                <a:schemeClr val="dk1"/>
              </a:buClr>
              <a:buSzPts val="2800"/>
              <a:buChar char="•"/>
            </a:pPr>
            <a:r>
              <a:rPr lang="en-US"/>
              <a:t>Management, policy makers and auditors must embrace</a:t>
            </a:r>
            <a:endParaRPr/>
          </a:p>
          <a:p>
            <a:pPr indent="-228600" lvl="0" marL="228600" rtl="0" algn="l">
              <a:lnSpc>
                <a:spcPct val="90000"/>
              </a:lnSpc>
              <a:spcBef>
                <a:spcPts val="1000"/>
              </a:spcBef>
              <a:spcAft>
                <a:spcPts val="0"/>
              </a:spcAft>
              <a:buClr>
                <a:schemeClr val="dk1"/>
              </a:buClr>
              <a:buSzPts val="2800"/>
              <a:buChar char="•"/>
            </a:pPr>
            <a:r>
              <a:rPr lang="en-US"/>
              <a:t>Technologists and users must embrace</a:t>
            </a:r>
            <a:endParaRPr/>
          </a:p>
          <a:p>
            <a:pPr indent="-228600" lvl="0" marL="228600" rtl="0" algn="l">
              <a:lnSpc>
                <a:spcPct val="90000"/>
              </a:lnSpc>
              <a:spcBef>
                <a:spcPts val="1000"/>
              </a:spcBef>
              <a:spcAft>
                <a:spcPts val="0"/>
              </a:spcAft>
              <a:buClr>
                <a:schemeClr val="dk1"/>
              </a:buClr>
              <a:buSzPts val="2800"/>
              <a:buChar char="•"/>
            </a:pPr>
            <a:r>
              <a:rPr lang="en-US"/>
              <a:t>Everyone may be reluctant to let go of old ways</a:t>
            </a:r>
            <a:endParaRPr/>
          </a:p>
          <a:p>
            <a:pPr indent="-228600" lvl="0" marL="228600" rtl="0" algn="l">
              <a:lnSpc>
                <a:spcPct val="90000"/>
              </a:lnSpc>
              <a:spcBef>
                <a:spcPts val="1000"/>
              </a:spcBef>
              <a:spcAft>
                <a:spcPts val="0"/>
              </a:spcAft>
              <a:buClr>
                <a:schemeClr val="dk1"/>
              </a:buClr>
              <a:buSzPts val="2800"/>
              <a:buChar char="•"/>
            </a:pPr>
            <a:r>
              <a:rPr lang="en-US"/>
              <a:t>Even though password composition policies are seriously flawed, we are </a:t>
            </a:r>
            <a:r>
              <a:rPr lang="en-US"/>
              <a:t>accustomed</a:t>
            </a:r>
            <a:r>
              <a:rPr lang="en-US"/>
              <a:t> to them (the devil we know)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a:t>Technological Challenge</a:t>
            </a:r>
            <a:endParaRPr/>
          </a:p>
        </p:txBody>
      </p:sp>
      <p:sp>
        <p:nvSpPr>
          <p:cNvPr id="135" name="Google Shape;135;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lang="en-US"/>
              <a:t>There are about 520 million unique compromised passwords publicly available as of Oct 2018</a:t>
            </a:r>
            <a:endParaRPr/>
          </a:p>
          <a:p>
            <a:pPr indent="-228600" lvl="1" marL="685800" rtl="0" algn="l">
              <a:lnSpc>
                <a:spcPct val="90000"/>
              </a:lnSpc>
              <a:spcBef>
                <a:spcPts val="500"/>
              </a:spcBef>
              <a:spcAft>
                <a:spcPts val="0"/>
              </a:spcAft>
              <a:buClr>
                <a:schemeClr val="dk1"/>
              </a:buClr>
              <a:buSzPts val="2400"/>
              <a:buChar char="•"/>
            </a:pPr>
            <a:r>
              <a:rPr lang="en-US"/>
              <a:t>Probably more than this on criminal/hacker underground</a:t>
            </a:r>
            <a:endParaRPr/>
          </a:p>
          <a:p>
            <a:pPr indent="-228600" lvl="0" marL="228600" rtl="0" algn="l">
              <a:lnSpc>
                <a:spcPct val="90000"/>
              </a:lnSpc>
              <a:spcBef>
                <a:spcPts val="1000"/>
              </a:spcBef>
              <a:spcAft>
                <a:spcPts val="0"/>
              </a:spcAft>
              <a:buClr>
                <a:schemeClr val="dk1"/>
              </a:buClr>
              <a:buSzPts val="2800"/>
              <a:buChar char="•"/>
            </a:pPr>
            <a:r>
              <a:rPr lang="en-US"/>
              <a:t>NIST says orgs should compare user passwords to these</a:t>
            </a:r>
            <a:endParaRPr/>
          </a:p>
          <a:p>
            <a:pPr indent="-228600" lvl="0" marL="228600" rtl="0" algn="l">
              <a:lnSpc>
                <a:spcPct val="90000"/>
              </a:lnSpc>
              <a:spcBef>
                <a:spcPts val="1000"/>
              </a:spcBef>
              <a:spcAft>
                <a:spcPts val="0"/>
              </a:spcAft>
              <a:buClr>
                <a:schemeClr val="dk1"/>
              </a:buClr>
              <a:buSzPts val="2800"/>
              <a:buChar char="•"/>
            </a:pPr>
            <a:r>
              <a:rPr lang="en-US"/>
              <a:t>Orgs should not allow users to set known compromised passwords</a:t>
            </a:r>
            <a:endParaRPr/>
          </a:p>
          <a:p>
            <a:pPr indent="-228600" lvl="1" marL="685800" rtl="0" algn="l">
              <a:lnSpc>
                <a:spcPct val="90000"/>
              </a:lnSpc>
              <a:spcBef>
                <a:spcPts val="500"/>
              </a:spcBef>
              <a:spcAft>
                <a:spcPts val="0"/>
              </a:spcAft>
              <a:buClr>
                <a:schemeClr val="dk1"/>
              </a:buClr>
              <a:buSzPts val="2400"/>
              <a:buChar char="•"/>
            </a:pPr>
            <a:r>
              <a:rPr lang="en-US"/>
              <a:t>How to do this without using composition policies</a:t>
            </a:r>
            <a:endParaRPr/>
          </a:p>
          <a:p>
            <a:pPr indent="-228600" lvl="1" marL="685800" rtl="0" algn="l">
              <a:lnSpc>
                <a:spcPct val="90000"/>
              </a:lnSpc>
              <a:spcBef>
                <a:spcPts val="500"/>
              </a:spcBef>
              <a:spcAft>
                <a:spcPts val="0"/>
              </a:spcAft>
              <a:buClr>
                <a:schemeClr val="dk1"/>
              </a:buClr>
              <a:buSzPts val="2400"/>
              <a:buChar char="•"/>
            </a:pPr>
            <a:r>
              <a:rPr lang="en-US"/>
              <a:t>How to do this </a:t>
            </a:r>
            <a:r>
              <a:rPr b="1" lang="en-US" u="sng"/>
              <a:t>efficiently</a:t>
            </a:r>
            <a:r>
              <a:rPr lang="en-US"/>
              <a:t> each time account created or password changed?</a:t>
            </a:r>
            <a:endParaRPr/>
          </a:p>
          <a:p>
            <a:pPr indent="-228600" lvl="0" marL="228600" rtl="0" algn="l">
              <a:lnSpc>
                <a:spcPct val="90000"/>
              </a:lnSpc>
              <a:spcBef>
                <a:spcPts val="1000"/>
              </a:spcBef>
              <a:spcAft>
                <a:spcPts val="0"/>
              </a:spcAft>
              <a:buClr>
                <a:schemeClr val="dk1"/>
              </a:buClr>
              <a:buSzPts val="2800"/>
              <a:buChar char="•"/>
            </a:pPr>
            <a:r>
              <a:rPr lang="en-US"/>
              <a:t>At Virginia Tech, we solved this using a Bloom Filter.</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