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Default Extension="jpeg" ContentType="image/jpeg"/>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slideLayouts/slideLayout5.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4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Default Extension="tiff" ContentType="image/tiff"/>
  <Override PartName="/ppt/slides/slide20.xml" ContentType="application/vnd.openxmlformats-officedocument.presentationml.slide+xml"/>
  <Override PartName="/ppt/notesSlides/notesSlide7.xml" ContentType="application/vnd.openxmlformats-officedocument.presentationml.notesSlide+xml"/>
  <Override PartName="/ppt/slides/slide44.xml" ContentType="application/vnd.openxmlformats-officedocument.presentationml.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47"/>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6" r:id="rId40"/>
    <p:sldId id="297" r:id="rId41"/>
    <p:sldId id="298" r:id="rId42"/>
    <p:sldId id="299" r:id="rId43"/>
    <p:sldId id="300" r:id="rId44"/>
    <p:sldId id="301" r:id="rId45"/>
    <p:sldId id="302" r:id="rId4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620"/>
    <p:restoredTop sz="94660"/>
  </p:normalViewPr>
  <p:slideViewPr>
    <p:cSldViewPr snapToGrid="0" snapToObjects="1">
      <p:cViewPr varScale="1">
        <p:scale>
          <a:sx n="93" d="100"/>
          <a:sy n="93" d="100"/>
        </p:scale>
        <p:origin x="-784" y="-8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68"/>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BCD5EC-5560-B44B-9CD6-AEA6C5019754}" type="datetimeFigureOut">
              <a:rPr lang="en-US" smtClean="0"/>
              <a:t>10/18/11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46B01-8728-E542-8B3A-2A6DE3124AF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EB69C656-94DF-EB45-8FD0-156845D2C5E9}" type="slidenum">
              <a:rPr lang="en-US" smtClean="0"/>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84957057"/>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difficult report</a:t>
            </a:r>
            <a:r>
              <a:rPr lang="en-US" baseline="0" dirty="0" smtClean="0"/>
              <a:t> with a lot of unexpected twists and turns. Natural to begin reading this with the expectation that it is about training a CI workforce. In fact, that is a very small and subordinate component of what this report recommends. It makes a strong argument for truly revolutionary change in “the intergenerational transmission of knowledge.” Most of the other reports have some kind of direct relevance for IT services. To see the relevance of this report for how we organize IT support is going to take more time and thought.</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Task Force divided into a committee structure, with each committee making its own recommendations. A good deal of overlap in recommendations. They are worth studying, but what we think is really important about this report is the hugely ambitious idea that we will call the revolutionary premise.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B69C656-94DF-EB45-8FD0-156845D2C5E9}" type="slidenum">
              <a:rPr lang="en-US" smtClean="0"/>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0286098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9C656-94DF-EB45-8FD0-156845D2C5E9}" type="slidenum">
              <a:rPr lang="en-US" smtClean="0"/>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64829273"/>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figure</a:t>
            </a:r>
            <a:r>
              <a:rPr lang="en-US" baseline="0" dirty="0" smtClean="0"/>
              <a:t> from the report is not a recommendation for what NSF should be trying to do. It is an effort to visualize what has been happening to our society and how education needs to evolve in response. Take a look at the Motivating Issues to the lower left, and the NSF responsibilities to the lower right. Next slide is going to call out some of the report’s assumptions about the direction of change in C4.</a:t>
            </a:r>
            <a:endParaRPr lang="en-US" dirty="0"/>
          </a:p>
        </p:txBody>
      </p:sp>
      <p:sp>
        <p:nvSpPr>
          <p:cNvPr id="4" name="Slide Number Placeholder 3"/>
          <p:cNvSpPr>
            <a:spLocks noGrp="1"/>
          </p:cNvSpPr>
          <p:nvPr>
            <p:ph type="sldNum" sz="quarter" idx="10"/>
          </p:nvPr>
        </p:nvSpPr>
        <p:spPr/>
        <p:txBody>
          <a:bodyPr/>
          <a:lstStyle/>
          <a:p>
            <a:fld id="{EB69C656-94DF-EB45-8FD0-156845D2C5E9}" type="slidenum">
              <a:rPr lang="en-US" smtClean="0"/>
              <a:pPr/>
              <a:t>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41242182"/>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
            </a:r>
            <a:br>
              <a:rPr lang="en-US" sz="1200" b="0" i="0" u="none" strike="noStrike" kern="1200" dirty="0" smtClean="0">
                <a:solidFill>
                  <a:schemeClr val="tx1"/>
                </a:solidFill>
                <a:effectLst/>
                <a:latin typeface="+mn-lt"/>
                <a:ea typeface="+mn-ea"/>
                <a:cs typeface="+mn-cs"/>
              </a:rPr>
            </a:br>
            <a:r>
              <a:rPr lang="en-US" sz="1200" b="0" i="0" u="none" strike="noStrike" kern="1200" dirty="0" smtClean="0">
                <a:solidFill>
                  <a:schemeClr val="tx1"/>
                </a:solidFill>
                <a:effectLst/>
                <a:latin typeface="+mn-lt"/>
                <a:ea typeface="+mn-ea"/>
                <a:cs typeface="+mn-cs"/>
              </a:rPr>
              <a:t>Instead of seeing </a:t>
            </a:r>
            <a:r>
              <a:rPr lang="en-US" sz="1200" b="0" i="0" u="none" strike="noStrike" kern="1200" dirty="0" err="1" smtClean="0">
                <a:solidFill>
                  <a:schemeClr val="tx1"/>
                </a:solidFill>
                <a:effectLst/>
                <a:latin typeface="+mn-lt"/>
                <a:ea typeface="+mn-ea"/>
                <a:cs typeface="+mn-cs"/>
              </a:rPr>
              <a:t>cyberinfrastructure</a:t>
            </a:r>
            <a:r>
              <a:rPr lang="en-US" sz="1200" b="0" i="0" u="none" strike="noStrike" kern="1200" dirty="0" smtClean="0">
                <a:solidFill>
                  <a:schemeClr val="tx1"/>
                </a:solidFill>
                <a:effectLst/>
                <a:latin typeface="+mn-lt"/>
                <a:ea typeface="+mn-ea"/>
                <a:cs typeface="+mn-cs"/>
              </a:rPr>
              <a:t> as a new set of tools for conducting education the way we currently do it, we should re-invent education “</a:t>
            </a:r>
            <a:r>
              <a:rPr lang="en-US" sz="1200" b="0" i="0" u="none" strike="noStrike" kern="1200" dirty="0" err="1" smtClean="0">
                <a:solidFill>
                  <a:schemeClr val="tx1"/>
                </a:solidFill>
                <a:effectLst/>
                <a:latin typeface="+mn-lt"/>
                <a:ea typeface="+mn-ea"/>
                <a:cs typeface="+mn-cs"/>
              </a:rPr>
              <a:t>ab</a:t>
            </a:r>
            <a:r>
              <a:rPr lang="en-US" sz="1200" b="0" i="0" u="none" strike="noStrike" kern="1200" dirty="0" smtClean="0">
                <a:solidFill>
                  <a:schemeClr val="tx1"/>
                </a:solidFill>
                <a:effectLst/>
                <a:latin typeface="+mn-lt"/>
                <a:ea typeface="+mn-ea"/>
                <a:cs typeface="+mn-cs"/>
              </a:rPr>
              <a:t> initio” with the availability of C4 as a pervasive source of both information and interaction as the taken-for-granted foundation.</a:t>
            </a:r>
            <a:endParaRPr lang="en-US" dirty="0"/>
          </a:p>
        </p:txBody>
      </p:sp>
      <p:sp>
        <p:nvSpPr>
          <p:cNvPr id="4" name="Slide Number Placeholder 3"/>
          <p:cNvSpPr>
            <a:spLocks noGrp="1"/>
          </p:cNvSpPr>
          <p:nvPr>
            <p:ph type="sldNum" sz="quarter" idx="10"/>
          </p:nvPr>
        </p:nvSpPr>
        <p:spPr/>
        <p:txBody>
          <a:bodyPr/>
          <a:lstStyle/>
          <a:p>
            <a:fld id="{EB69C656-94DF-EB45-8FD0-156845D2C5E9}" type="slidenum">
              <a:rPr lang="en-US" smtClean="0"/>
              <a:pPr/>
              <a:t>15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3562823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9C656-94DF-EB45-8FD0-156845D2C5E9}" type="slidenum">
              <a:rPr lang="en-US" smtClean="0"/>
              <a:pPr/>
              <a:t>17</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81762589"/>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B69C656-94DF-EB45-8FD0-156845D2C5E9}" type="slidenum">
              <a:rPr lang="en-US" smtClean="0"/>
              <a:pPr/>
              <a:t>22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5973750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88A699-7F65-FF48-8FDE-13359462A163}" type="slidenum">
              <a:rPr lang="en-US" smtClean="0"/>
              <a:pPr/>
              <a:t>43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75966589"/>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88A699-7F65-FF48-8FDE-13359462A163}" type="slidenum">
              <a:rPr lang="en-US" smtClean="0"/>
              <a:pPr/>
              <a:t>45</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46388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F9358165-7F0A-5840-9355-690010B4BA22}" type="datetimeFigureOut">
              <a:rPr lang="en-US" smtClean="0"/>
              <a:t>10/17/11</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8068CF3-0FE6-9C49-AA54-D191AF9F277C}"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358165-7F0A-5840-9355-690010B4BA22}" type="datetimeFigureOut">
              <a:rPr lang="en-US" smtClean="0"/>
              <a:t>10/17/11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68CF3-0FE6-9C49-AA54-D191AF9F27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358165-7F0A-5840-9355-690010B4BA22}" type="datetimeFigureOut">
              <a:rPr lang="en-US" smtClean="0"/>
              <a:t>10/17/11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68CF3-0FE6-9C49-AA54-D191AF9F27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358165-7F0A-5840-9355-690010B4BA22}" type="datetimeFigureOut">
              <a:rPr lang="en-US" smtClean="0"/>
              <a:t>10/17/11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68CF3-0FE6-9C49-AA54-D191AF9F277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358165-7F0A-5840-9355-690010B4BA22}" type="datetimeFigureOut">
              <a:rPr lang="en-US" smtClean="0"/>
              <a:t>10/17/11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68CF3-0FE6-9C49-AA54-D191AF9F277C}"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358165-7F0A-5840-9355-690010B4BA22}" type="datetimeFigureOut">
              <a:rPr lang="en-US" smtClean="0"/>
              <a:t>10/17/11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68CF3-0FE6-9C49-AA54-D191AF9F277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358165-7F0A-5840-9355-690010B4BA22}" type="datetimeFigureOut">
              <a:rPr lang="en-US" smtClean="0"/>
              <a:t>10/17/11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068CF3-0FE6-9C49-AA54-D191AF9F277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358165-7F0A-5840-9355-690010B4BA22}" type="datetimeFigureOut">
              <a:rPr lang="en-US" smtClean="0"/>
              <a:t>10/17/11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068CF3-0FE6-9C49-AA54-D191AF9F27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9358165-7F0A-5840-9355-690010B4BA22}" type="datetimeFigureOut">
              <a:rPr lang="en-US" smtClean="0"/>
              <a:t>10/17/11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068CF3-0FE6-9C49-AA54-D191AF9F277C}"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358165-7F0A-5840-9355-690010B4BA22}" type="datetimeFigureOut">
              <a:rPr lang="en-US" smtClean="0"/>
              <a:t>10/17/11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68CF3-0FE6-9C49-AA54-D191AF9F277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9358165-7F0A-5840-9355-690010B4BA22}" type="datetimeFigureOut">
              <a:rPr lang="en-US" smtClean="0"/>
              <a:t>10/17/11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68CF3-0FE6-9C49-AA54-D191AF9F277C}"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F9358165-7F0A-5840-9355-690010B4BA22}" type="datetimeFigureOut">
              <a:rPr lang="en-US" smtClean="0"/>
              <a:t>10/17/11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58068CF3-0FE6-9C49-AA54-D191AF9F277C}"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tif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tif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ACTI-CCI Perspectives on the NSF ACCI Task Force Reports</a:t>
            </a:r>
            <a:endParaRPr lang="en-US" dirty="0"/>
          </a:p>
        </p:txBody>
      </p:sp>
      <p:sp>
        <p:nvSpPr>
          <p:cNvPr id="3" name="Subtitle 2"/>
          <p:cNvSpPr>
            <a:spLocks noGrp="1"/>
          </p:cNvSpPr>
          <p:nvPr>
            <p:ph type="subTitle" idx="1"/>
          </p:nvPr>
        </p:nvSpPr>
        <p:spPr/>
        <p:txBody>
          <a:bodyPr/>
          <a:lstStyle/>
          <a:p>
            <a:r>
              <a:rPr lang="en-US" dirty="0" smtClean="0"/>
              <a:t>ACTI CCI Meeting</a:t>
            </a:r>
          </a:p>
          <a:p>
            <a:r>
              <a:rPr lang="en-US" dirty="0" smtClean="0"/>
              <a:t>Philadelphia</a:t>
            </a:r>
          </a:p>
          <a:p>
            <a:r>
              <a:rPr lang="en-US" dirty="0" smtClean="0"/>
              <a:t>18 October 2011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Cyberlearning</a:t>
            </a:r>
            <a:r>
              <a:rPr lang="en-US" dirty="0" smtClean="0"/>
              <a:t> and Workforce Development Task Force</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Report</a:t>
            </a:r>
            <a:endParaRPr lang="en-US" dirty="0"/>
          </a:p>
        </p:txBody>
      </p:sp>
      <p:sp>
        <p:nvSpPr>
          <p:cNvPr id="3" name="Content Placeholder 2"/>
          <p:cNvSpPr>
            <a:spLocks noGrp="1"/>
          </p:cNvSpPr>
          <p:nvPr>
            <p:ph idx="1"/>
          </p:nvPr>
        </p:nvSpPr>
        <p:spPr/>
        <p:txBody>
          <a:bodyPr>
            <a:normAutofit fontScale="92500"/>
          </a:bodyPr>
          <a:lstStyle/>
          <a:p>
            <a:r>
              <a:rPr lang="en-US" dirty="0" smtClean="0"/>
              <a:t>Charge based on NSF CI Vision:</a:t>
            </a:r>
          </a:p>
          <a:p>
            <a:pPr lvl="1"/>
            <a:r>
              <a:rPr lang="en-US" dirty="0"/>
              <a:t>f</a:t>
            </a:r>
            <a:r>
              <a:rPr lang="en-US" dirty="0" smtClean="0"/>
              <a:t>oster broad use of CI-enabled learning and research environments</a:t>
            </a:r>
          </a:p>
          <a:p>
            <a:pPr lvl="1"/>
            <a:r>
              <a:rPr lang="en-US" dirty="0" smtClean="0"/>
              <a:t>support development of new professions needed for CI-enabled opportunities</a:t>
            </a:r>
          </a:p>
          <a:p>
            <a:pPr lvl="1"/>
            <a:r>
              <a:rPr lang="en-US" dirty="0" smtClean="0"/>
              <a:t>promote fuller utilization of potential workforce</a:t>
            </a:r>
          </a:p>
          <a:p>
            <a:pPr lvl="1"/>
            <a:r>
              <a:rPr lang="en-US" dirty="0"/>
              <a:t>a</a:t>
            </a:r>
            <a:r>
              <a:rPr lang="en-US" dirty="0" smtClean="0"/>
              <a:t>nd more (see p. 9). </a:t>
            </a:r>
            <a:endParaRPr lang="en-US" dirty="0"/>
          </a:p>
          <a:p>
            <a:r>
              <a:rPr lang="en-US" dirty="0" smtClean="0"/>
              <a:t>General tone: acknowledgement of need for evolutionary improvements paired with strong advocacy for revolutionary change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557315151"/>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i="1" dirty="0"/>
              <a:t>Not a report about which technical skills are needed or how to train people in technical fields, but a report about how to adjust our most fundamental ideas about education and workforce preparation to the 21st Century global economy.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63631588"/>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Recommendations</a:t>
            </a:r>
            <a:endParaRPr lang="en-US" dirty="0"/>
          </a:p>
        </p:txBody>
      </p:sp>
      <p:sp>
        <p:nvSpPr>
          <p:cNvPr id="3" name="Content Placeholder 2"/>
          <p:cNvSpPr>
            <a:spLocks noGrp="1"/>
          </p:cNvSpPr>
          <p:nvPr>
            <p:ph idx="1"/>
          </p:nvPr>
        </p:nvSpPr>
        <p:spPr/>
        <p:txBody>
          <a:bodyPr/>
          <a:lstStyle/>
          <a:p>
            <a:r>
              <a:rPr lang="en-US" dirty="0" smtClean="0"/>
              <a:t>Evolutionary change</a:t>
            </a:r>
          </a:p>
          <a:p>
            <a:pPr lvl="1"/>
            <a:r>
              <a:rPr lang="en-US" dirty="0" smtClean="0"/>
              <a:t>adding </a:t>
            </a:r>
            <a:r>
              <a:rPr lang="en-US" dirty="0"/>
              <a:t>new </a:t>
            </a:r>
            <a:r>
              <a:rPr lang="en-US" dirty="0" smtClean="0"/>
              <a:t>topics to curriculum</a:t>
            </a:r>
          </a:p>
          <a:p>
            <a:pPr lvl="1"/>
            <a:r>
              <a:rPr lang="en-US" dirty="0" smtClean="0"/>
              <a:t>updating delivery methods</a:t>
            </a:r>
          </a:p>
          <a:p>
            <a:pPr lvl="1"/>
            <a:r>
              <a:rPr lang="en-US" dirty="0" smtClean="0"/>
              <a:t>other “incremental” improvements</a:t>
            </a:r>
            <a:endParaRPr lang="en-US" dirty="0"/>
          </a:p>
          <a:p>
            <a:r>
              <a:rPr lang="en-US" dirty="0" smtClean="0"/>
              <a:t>Revolutionary change</a:t>
            </a:r>
          </a:p>
          <a:p>
            <a:pPr lvl="1"/>
            <a:r>
              <a:rPr lang="en-US" dirty="0" smtClean="0"/>
              <a:t>redesigning entire approach to education from scratch exploiting C</a:t>
            </a:r>
            <a:r>
              <a:rPr lang="en-US" baseline="30000" dirty="0" smtClean="0"/>
              <a:t>4</a:t>
            </a:r>
            <a:r>
              <a:rPr lang="en-US" dirty="0" smtClean="0"/>
              <a:t>: the Continuous Collaborative Computational Cloud that has already formed and continues to develop</a:t>
            </a:r>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52675197"/>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a:t>C</a:t>
            </a:r>
            <a:r>
              <a:rPr lang="en-US" baseline="30000" dirty="0"/>
              <a:t>4</a:t>
            </a:r>
            <a:r>
              <a:rPr lang="en-US" dirty="0" smtClean="0"/>
              <a:t>?</a:t>
            </a:r>
            <a:endParaRPr lang="en-US" dirty="0"/>
          </a:p>
        </p:txBody>
      </p:sp>
      <p:pic>
        <p:nvPicPr>
          <p:cNvPr id="4" name="Picture 3" descr="C4 diagram.tiff"/>
          <p:cNvPicPr>
            <a:picLocks noChangeAspect="1"/>
          </p:cNvPicPr>
          <p:nvPr/>
        </p:nvPicPr>
        <p:blipFill rotWithShape="1">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1652" b="-1652"/>
          <a:stretch/>
        </p:blipFill>
        <p:spPr>
          <a:xfrm>
            <a:off x="1638673" y="1280160"/>
            <a:ext cx="5946494" cy="548640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3791946"/>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Evolution of C</a:t>
            </a:r>
            <a:r>
              <a:rPr lang="en-US" baseline="30000" dirty="0" smtClean="0"/>
              <a:t>4</a:t>
            </a:r>
            <a:endParaRPr lang="en-US" baseline="30000" dirty="0"/>
          </a:p>
        </p:txBody>
      </p:sp>
      <p:sp>
        <p:nvSpPr>
          <p:cNvPr id="4" name="Content Placeholder 3"/>
          <p:cNvSpPr>
            <a:spLocks noGrp="1"/>
          </p:cNvSpPr>
          <p:nvPr>
            <p:ph idx="1"/>
          </p:nvPr>
        </p:nvSpPr>
        <p:spPr/>
        <p:txBody>
          <a:bodyPr>
            <a:normAutofit fontScale="92500" lnSpcReduction="20000"/>
          </a:bodyPr>
          <a:lstStyle/>
          <a:p>
            <a:pPr marL="0" indent="0">
              <a:buNone/>
            </a:pPr>
            <a:r>
              <a:rPr lang="en-US" dirty="0" smtClean="0"/>
              <a:t>C</a:t>
            </a:r>
            <a:r>
              <a:rPr lang="en-US" baseline="30000" dirty="0" smtClean="0"/>
              <a:t>4</a:t>
            </a:r>
            <a:r>
              <a:rPr lang="en-US" dirty="0" smtClean="0"/>
              <a:t> evolving in a discernible direction:</a:t>
            </a:r>
          </a:p>
          <a:p>
            <a:r>
              <a:rPr lang="en-US" dirty="0"/>
              <a:t>g</a:t>
            </a:r>
            <a:r>
              <a:rPr lang="en-US" dirty="0" smtClean="0"/>
              <a:t>reater and more continuous connectivity</a:t>
            </a:r>
          </a:p>
          <a:p>
            <a:r>
              <a:rPr lang="en-US" dirty="0"/>
              <a:t>m</a:t>
            </a:r>
            <a:r>
              <a:rPr lang="en-US" dirty="0" smtClean="0"/>
              <a:t>ore thorough embedding of information resources into ordinary life</a:t>
            </a:r>
          </a:p>
          <a:p>
            <a:r>
              <a:rPr lang="en-US" dirty="0" smtClean="0"/>
              <a:t>greater reliance on social interaction as a source of both learning and acting</a:t>
            </a:r>
          </a:p>
          <a:p>
            <a:endParaRPr lang="en-US" dirty="0" smtClean="0"/>
          </a:p>
          <a:p>
            <a:pPr marL="0" indent="0">
              <a:buNone/>
            </a:pPr>
            <a:r>
              <a:rPr lang="en-US" dirty="0"/>
              <a:t>From p. 33: C</a:t>
            </a:r>
            <a:r>
              <a:rPr lang="en-US" baseline="30000" dirty="0"/>
              <a:t>4</a:t>
            </a:r>
            <a:r>
              <a:rPr lang="en-US" dirty="0"/>
              <a:t> is driving “a fundamental reorganization in the process of the creation and intergenerational transmission of knowledge.” </a:t>
            </a:r>
            <a:endParaRPr lang="en-US" dirty="0" smtClean="0"/>
          </a:p>
          <a:p>
            <a:pPr lvl="1"/>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85045533"/>
      </p:ext>
    </p:extLst>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Revolutionary Premise</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dirty="0" smtClean="0"/>
              <a:t>We </a:t>
            </a:r>
            <a:r>
              <a:rPr lang="en-US" dirty="0"/>
              <a:t>(?) should be aiming to educate everyone: that is, to prepare everyone in the world to contribute to the world economy that has been created through ICTs</a:t>
            </a:r>
            <a:r>
              <a:rPr lang="en-US" dirty="0" smtClean="0"/>
              <a:t>.</a:t>
            </a:r>
          </a:p>
          <a:p>
            <a:pPr lvl="1" fontAlgn="base"/>
            <a:r>
              <a:rPr lang="en-US" dirty="0" smtClean="0"/>
              <a:t>Need </a:t>
            </a:r>
            <a:r>
              <a:rPr lang="en-US" dirty="0"/>
              <a:t>to address </a:t>
            </a:r>
            <a:r>
              <a:rPr lang="en-US" dirty="0" err="1"/>
              <a:t>underparticipation</a:t>
            </a:r>
            <a:r>
              <a:rPr lang="en-US" dirty="0"/>
              <a:t> due to socioeconomic barriers</a:t>
            </a:r>
          </a:p>
          <a:p>
            <a:pPr lvl="1" fontAlgn="base"/>
            <a:r>
              <a:rPr lang="en-US" dirty="0"/>
              <a:t>Need to look beyond the best and the brightest, using the whole spectrum of individual capability</a:t>
            </a:r>
          </a:p>
          <a:p>
            <a:pPr marL="0" indent="0">
              <a:buNone/>
            </a:pP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9826891"/>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 Challenge</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We </a:t>
            </a:r>
            <a:r>
              <a:rPr lang="en-US" dirty="0"/>
              <a:t>Don’t Know How to Use C4 to Educate </a:t>
            </a:r>
            <a:r>
              <a:rPr lang="en-US" dirty="0" smtClean="0"/>
              <a:t>Everyone</a:t>
            </a:r>
          </a:p>
          <a:p>
            <a:pPr lvl="1" fontAlgn="base"/>
            <a:r>
              <a:rPr lang="en-US" dirty="0" smtClean="0"/>
              <a:t>The </a:t>
            </a:r>
            <a:r>
              <a:rPr lang="en-US" dirty="0"/>
              <a:t>challenge of educating everyone is a scientific challenge that must be met through research on learning. </a:t>
            </a:r>
            <a:endParaRPr lang="en-US" dirty="0" smtClean="0"/>
          </a:p>
          <a:p>
            <a:pPr lvl="1" fontAlgn="base"/>
            <a:r>
              <a:rPr lang="en-US" dirty="0"/>
              <a:t>NSF needs to invest in discovery of educational methods that are actually effective across all demographics and across the whole spectrum of individual ability</a:t>
            </a:r>
            <a:r>
              <a:rPr lang="en-US" dirty="0" smtClean="0"/>
              <a:t>.</a:t>
            </a:r>
          </a:p>
          <a:p>
            <a:pPr lvl="1" fontAlgn="base"/>
            <a:r>
              <a:rPr lang="en-US" dirty="0" smtClean="0"/>
              <a:t>The </a:t>
            </a:r>
            <a:r>
              <a:rPr lang="en-US" dirty="0"/>
              <a:t>waste of large segments of society cannot be seen as anything but a societal failure to discover effective strategies for engaging everyone.</a:t>
            </a:r>
          </a:p>
          <a:p>
            <a:pPr lvl="1" fontAlgn="base"/>
            <a:endParaRPr lang="en-US" dirty="0"/>
          </a:p>
          <a:p>
            <a:pPr fontAlgn="base"/>
            <a:r>
              <a:rPr lang="en-US" dirty="0"/>
              <a:t>Revolutionary change probably includes very fundamental change in the structure of educational </a:t>
            </a:r>
            <a:r>
              <a:rPr lang="en-US" dirty="0" smtClean="0"/>
              <a:t>institutions</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87814847"/>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Recommendations 1</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For </a:t>
            </a:r>
            <a:r>
              <a:rPr lang="en-US" dirty="0" err="1" smtClean="0"/>
              <a:t>Cyberlearning</a:t>
            </a:r>
            <a:r>
              <a:rPr lang="en-US" dirty="0" smtClean="0"/>
              <a:t> &amp; Workforce (p. 18)</a:t>
            </a:r>
          </a:p>
          <a:p>
            <a:r>
              <a:rPr lang="en-US" dirty="0" smtClean="0"/>
              <a:t>promotion </a:t>
            </a:r>
            <a:r>
              <a:rPr lang="en-US" dirty="0"/>
              <a:t>and sustained support of a new cross-disciplinary community that will perform not </a:t>
            </a:r>
            <a:r>
              <a:rPr lang="en-US" dirty="0" smtClean="0"/>
              <a:t>transformative </a:t>
            </a:r>
            <a:r>
              <a:rPr lang="en-US" dirty="0"/>
              <a:t>research </a:t>
            </a:r>
            <a:r>
              <a:rPr lang="en-US" dirty="0" smtClean="0"/>
              <a:t>[on learning]</a:t>
            </a:r>
          </a:p>
          <a:p>
            <a:r>
              <a:rPr lang="en-US" dirty="0"/>
              <a:t>i</a:t>
            </a:r>
            <a:r>
              <a:rPr lang="en-US" dirty="0" smtClean="0"/>
              <a:t>nvolving research, education, and industry in addressing challenges of systemic change (models for educational system organization and definition of essential knowledge and skills)</a:t>
            </a:r>
          </a:p>
          <a:p>
            <a:pPr marL="0" indent="0">
              <a:buNone/>
            </a:pPr>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22375824"/>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Recommendations 2</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For K-14, Training, ISE, lifelong learning (p. 18)</a:t>
            </a:r>
          </a:p>
          <a:p>
            <a:pPr marL="0" indent="0">
              <a:buNone/>
            </a:pPr>
            <a:r>
              <a:rPr lang="en-US" dirty="0" smtClean="0"/>
              <a:t>NSF should:</a:t>
            </a:r>
          </a:p>
          <a:p>
            <a:r>
              <a:rPr lang="en-US" dirty="0" smtClean="0"/>
              <a:t>focus on lifelong learning and professional development</a:t>
            </a:r>
          </a:p>
          <a:p>
            <a:r>
              <a:rPr lang="en-US" dirty="0" smtClean="0"/>
              <a:t>fund research on </a:t>
            </a:r>
            <a:r>
              <a:rPr lang="en-US" dirty="0" err="1" smtClean="0"/>
              <a:t>cyberlearning</a:t>
            </a:r>
            <a:endParaRPr lang="en-US" dirty="0" smtClean="0"/>
          </a:p>
          <a:p>
            <a:r>
              <a:rPr lang="en-US" dirty="0" smtClean="0"/>
              <a:t>promote “reconstructed educational systems”</a:t>
            </a:r>
          </a:p>
          <a:p>
            <a:r>
              <a:rPr lang="en-US" dirty="0" smtClean="0"/>
              <a:t>fund research on methods for attracting and retaining a diverse STEM workforce</a:t>
            </a:r>
          </a:p>
          <a:p>
            <a:r>
              <a:rPr lang="en-US" dirty="0" smtClean="0"/>
              <a:t>structure funding to support interdisciplinary teams engaged in R&amp;D related to </a:t>
            </a:r>
            <a:r>
              <a:rPr lang="en-US" dirty="0" err="1" smtClean="0"/>
              <a:t>cyberlearning</a:t>
            </a:r>
            <a:endParaRPr lang="en-US" dirty="0" smtClean="0"/>
          </a:p>
          <a:p>
            <a:r>
              <a:rPr lang="en-US" dirty="0" smtClean="0"/>
              <a:t>support repurposing of research tools and products for learning</a:t>
            </a:r>
          </a:p>
          <a:p>
            <a:r>
              <a:rPr lang="en-US" dirty="0"/>
              <a:t>promote modeling and simulation, use of multiple representations, </a:t>
            </a:r>
            <a:r>
              <a:rPr lang="en-US" dirty="0" smtClean="0"/>
              <a:t>quantitative </a:t>
            </a:r>
            <a:r>
              <a:rPr lang="en-US" dirty="0"/>
              <a:t>reasoning, and parallel methods across disciplines and throughout the lifelong learning process. </a:t>
            </a:r>
          </a:p>
          <a:p>
            <a:endParaRPr lang="en-US" dirty="0" smtClean="0"/>
          </a:p>
          <a:p>
            <a:endParaRPr lang="en-US" dirty="0" smtClean="0"/>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29377931"/>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Grand Challenges</a:t>
            </a:r>
          </a:p>
          <a:p>
            <a:r>
              <a:rPr lang="en-US" dirty="0" err="1" smtClean="0"/>
              <a:t>Cyberlearning</a:t>
            </a:r>
            <a:r>
              <a:rPr lang="en-US" dirty="0" smtClean="0"/>
              <a:t> &amp; Workforce Development</a:t>
            </a:r>
          </a:p>
          <a:p>
            <a:r>
              <a:rPr lang="en-US" dirty="0" smtClean="0"/>
              <a:t>Data &amp; Visualization</a:t>
            </a:r>
          </a:p>
          <a:p>
            <a:r>
              <a:rPr lang="en-US" dirty="0" smtClean="0"/>
              <a:t>High Performance Computing</a:t>
            </a:r>
          </a:p>
          <a:p>
            <a:r>
              <a:rPr lang="en-US" dirty="0" smtClean="0"/>
              <a:t>Software for Science &amp; Engineering</a:t>
            </a:r>
          </a:p>
          <a:p>
            <a:r>
              <a:rPr lang="en-US" dirty="0" smtClean="0"/>
              <a:t>Campus Bridging</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Recommendations 3</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For Bridging Campuses into CI (p. 19)</a:t>
            </a:r>
          </a:p>
          <a:p>
            <a:r>
              <a:rPr lang="en-US" dirty="0" smtClean="0"/>
              <a:t>create </a:t>
            </a:r>
            <a:r>
              <a:rPr lang="en-US" dirty="0" err="1" smtClean="0"/>
              <a:t>Cyberlearning</a:t>
            </a:r>
            <a:r>
              <a:rPr lang="en-US" dirty="0" smtClean="0"/>
              <a:t> &amp; Workforce Development Institutes, distributed regionally and each specializing some part of the challenge of revolutionary change in learning </a:t>
            </a:r>
          </a:p>
          <a:p>
            <a:r>
              <a:rPr lang="en-US" dirty="0" smtClean="0"/>
              <a:t>develop </a:t>
            </a:r>
            <a:r>
              <a:rPr lang="en-US" dirty="0"/>
              <a:t>a comprehensive, cogent, and accessible CI architecture to </a:t>
            </a:r>
            <a:r>
              <a:rPr lang="en-US" dirty="0" smtClean="0"/>
              <a:t>support </a:t>
            </a:r>
            <a:r>
              <a:rPr lang="en-US" dirty="0" err="1"/>
              <a:t>cyberlearning</a:t>
            </a:r>
            <a:r>
              <a:rPr lang="en-US" dirty="0"/>
              <a:t> and workforce development nationwide, </a:t>
            </a:r>
            <a:r>
              <a:rPr lang="en-US" dirty="0" smtClean="0"/>
              <a:t>incorporating </a:t>
            </a:r>
            <a:r>
              <a:rPr lang="en-US" dirty="0"/>
              <a:t>and repurposing </a:t>
            </a:r>
            <a:r>
              <a:rPr lang="en-US" dirty="0" smtClean="0"/>
              <a:t>CI</a:t>
            </a:r>
            <a:r>
              <a:rPr lang="en-US" dirty="0"/>
              <a:t>-enabled STEM research tools and resources for educational purposes. </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2477697"/>
      </p:ext>
    </p:extLst>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Recommendations 4</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For Broadening participation in STEM fields (p. 20)</a:t>
            </a:r>
          </a:p>
          <a:p>
            <a:r>
              <a:rPr lang="en-US" dirty="0" smtClean="0"/>
              <a:t>strengthen leadership in eliminating underrepresentation of women, minorities, and people with disabilities</a:t>
            </a:r>
          </a:p>
          <a:p>
            <a:pPr lvl="1"/>
            <a:r>
              <a:rPr lang="en-US" dirty="0"/>
              <a:t>m</a:t>
            </a:r>
            <a:r>
              <a:rPr lang="en-US" dirty="0" smtClean="0"/>
              <a:t>erit review criteria </a:t>
            </a:r>
          </a:p>
          <a:p>
            <a:pPr lvl="1"/>
            <a:r>
              <a:rPr lang="en-US" dirty="0"/>
              <a:t>t</a:t>
            </a:r>
            <a:r>
              <a:rPr lang="en-US" dirty="0" smtClean="0"/>
              <a:t>argeted programs</a:t>
            </a:r>
          </a:p>
          <a:p>
            <a:r>
              <a:rPr lang="en-US" dirty="0" smtClean="0"/>
              <a:t>Establish a program for HSIs</a:t>
            </a:r>
          </a:p>
          <a:p>
            <a:r>
              <a:rPr lang="en-US" dirty="0" smtClean="0"/>
              <a:t>Invest in CI tools and resources for </a:t>
            </a:r>
            <a:r>
              <a:rPr lang="en-US" dirty="0"/>
              <a:t>the express purpose of advancing the elimination of underrepresentation in </a:t>
            </a:r>
            <a:r>
              <a:rPr lang="en-US" dirty="0" smtClean="0"/>
              <a:t>STEM</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64501875"/>
      </p:ext>
    </p:extLst>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Provocations for Campus CI/IT</a:t>
            </a:r>
            <a:endParaRPr lang="en-US" dirty="0"/>
          </a:p>
        </p:txBody>
      </p:sp>
      <p:sp>
        <p:nvSpPr>
          <p:cNvPr id="3" name="Content Placeholder 2"/>
          <p:cNvSpPr>
            <a:spLocks noGrp="1"/>
          </p:cNvSpPr>
          <p:nvPr>
            <p:ph idx="1"/>
          </p:nvPr>
        </p:nvSpPr>
        <p:spPr/>
        <p:txBody>
          <a:bodyPr/>
          <a:lstStyle/>
          <a:p>
            <a:r>
              <a:rPr lang="en-US" dirty="0" smtClean="0"/>
              <a:t>ICTs are not just tools. They have changed our world so profoundly that some of our well-established practices cannot survive.</a:t>
            </a:r>
          </a:p>
          <a:p>
            <a:r>
              <a:rPr lang="en-US" dirty="0" smtClean="0"/>
              <a:t>Specific practices we might begin rethinking</a:t>
            </a:r>
          </a:p>
          <a:p>
            <a:pPr lvl="1"/>
            <a:r>
              <a:rPr lang="en-US" dirty="0" smtClean="0"/>
              <a:t>automating teaching practices that we should be abandoning </a:t>
            </a:r>
          </a:p>
          <a:p>
            <a:pPr lvl="1"/>
            <a:r>
              <a:rPr lang="en-US" dirty="0"/>
              <a:t>b</a:t>
            </a:r>
            <a:r>
              <a:rPr lang="en-US" smtClean="0"/>
              <a:t>inding </a:t>
            </a:r>
            <a:r>
              <a:rPr lang="en-US" dirty="0" smtClean="0"/>
              <a:t>online services to membership in an organization</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62630674"/>
      </p:ext>
    </p:extLst>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Visualization Task Force</a:t>
            </a:r>
            <a:endParaRPr lang="en-US" dirty="0"/>
          </a:p>
        </p:txBody>
      </p:sp>
      <p:sp>
        <p:nvSpPr>
          <p:cNvPr id="3" name="Content Placeholder 2"/>
          <p:cNvSpPr>
            <a:spLocks noGrp="1"/>
          </p:cNvSpPr>
          <p:nvPr>
            <p:ph idx="1"/>
          </p:nvPr>
        </p:nvSpPr>
        <p:spPr/>
        <p:txBody>
          <a:bodyPr>
            <a:normAutofit/>
          </a:bodyPr>
          <a:lstStyle/>
          <a:p>
            <a:r>
              <a:rPr lang="en-US" dirty="0" smtClean="0"/>
              <a:t>Data Infrastructure / Services: </a:t>
            </a:r>
            <a:r>
              <a:rPr lang="en-US" dirty="0" smtClean="0"/>
              <a:t>essential research assets </a:t>
            </a:r>
            <a:r>
              <a:rPr lang="en-US" dirty="0" smtClean="0"/>
              <a:t>for </a:t>
            </a:r>
            <a:r>
              <a:rPr lang="en-US" dirty="0" smtClean="0"/>
              <a:t>today¹s science and worthy of long-term </a:t>
            </a:r>
            <a:r>
              <a:rPr lang="en-US" dirty="0" smtClean="0"/>
              <a:t>investments</a:t>
            </a:r>
          </a:p>
          <a:p>
            <a:r>
              <a:rPr lang="en-US" dirty="0" smtClean="0"/>
              <a:t>Culture and Sociological </a:t>
            </a:r>
            <a:r>
              <a:rPr lang="en-US" dirty="0" smtClean="0"/>
              <a:t>Change: Reinforce </a:t>
            </a:r>
            <a:r>
              <a:rPr lang="en-US" dirty="0" smtClean="0"/>
              <a:t>expectations and</a:t>
            </a:r>
            <a:r>
              <a:rPr lang="en-US" dirty="0" smtClean="0"/>
              <a:t> encourage </a:t>
            </a:r>
            <a:r>
              <a:rPr lang="en-US" dirty="0" smtClean="0"/>
              <a:t>data sharing. Create new norms and practices for citation and attribution</a:t>
            </a:r>
            <a:r>
              <a:rPr lang="en-US" dirty="0" smtClean="0"/>
              <a:t> to credit </a:t>
            </a:r>
            <a:r>
              <a:rPr lang="en-US" dirty="0" smtClean="0"/>
              <a:t>data producers, software and tool developers, and data </a:t>
            </a:r>
            <a:r>
              <a:rPr lang="en-US" dirty="0" smtClean="0"/>
              <a:t>curators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a:bodyPr>
          <a:lstStyle/>
          <a:p>
            <a:r>
              <a:rPr lang="en-US" dirty="0" smtClean="0"/>
              <a:t>Roles and </a:t>
            </a:r>
            <a:r>
              <a:rPr lang="en-US" dirty="0" smtClean="0"/>
              <a:t>Responsibilities</a:t>
            </a:r>
            <a:r>
              <a:rPr lang="en-US" dirty="0" smtClean="0"/>
              <a:t>:</a:t>
            </a:r>
            <a:r>
              <a:rPr lang="en-US" dirty="0" smtClean="0"/>
              <a:t> Responsibility </a:t>
            </a:r>
            <a:r>
              <a:rPr lang="en-US" dirty="0" smtClean="0"/>
              <a:t>for data stewardship is shared among Principal Investigators, research centers,</a:t>
            </a:r>
            <a:r>
              <a:rPr lang="en-US" dirty="0" smtClean="0"/>
              <a:t> libraries </a:t>
            </a:r>
            <a:r>
              <a:rPr lang="en-US" dirty="0" smtClean="0"/>
              <a:t>and archives,</a:t>
            </a:r>
            <a:r>
              <a:rPr lang="en-US" dirty="0" smtClean="0"/>
              <a:t> agencies</a:t>
            </a:r>
            <a:r>
              <a:rPr lang="en-US" dirty="0" smtClean="0"/>
              <a:t>, and commercial</a:t>
            </a:r>
            <a:r>
              <a:rPr lang="en-US" dirty="0" smtClean="0"/>
              <a:t> providers</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Gentle Critique</a:t>
            </a:r>
            <a:endParaRPr lang="en-US" dirty="0"/>
          </a:p>
        </p:txBody>
      </p:sp>
      <p:sp>
        <p:nvSpPr>
          <p:cNvPr id="3" name="Content Placeholder 2"/>
          <p:cNvSpPr>
            <a:spLocks noGrp="1"/>
          </p:cNvSpPr>
          <p:nvPr>
            <p:ph idx="1"/>
          </p:nvPr>
        </p:nvSpPr>
        <p:spPr/>
        <p:txBody>
          <a:bodyPr>
            <a:normAutofit lnSpcReduction="10000"/>
          </a:bodyPr>
          <a:lstStyle/>
          <a:p>
            <a:r>
              <a:rPr lang="en-US" dirty="0" smtClean="0"/>
              <a:t>In many ways, the Grand Challenge report makes a more forceful case for Data Infrastructure and for Visualization than does the Data and Visualization Task Force Report</a:t>
            </a:r>
          </a:p>
          <a:p>
            <a:r>
              <a:rPr lang="en-US" dirty="0" smtClean="0"/>
              <a:t>But on those areas that the report touches, it makes solid points from serious data professionals</a:t>
            </a:r>
          </a:p>
          <a:p>
            <a:r>
              <a:rPr lang="en-US" dirty="0" smtClean="0"/>
              <a:t>Note history and makeup of the Task Force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Shortcomings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Report </a:t>
            </a:r>
            <a:r>
              <a:rPr lang="en-US" dirty="0" smtClean="0"/>
              <a:t>does not identify specific "grand challenge areas" in either data management or </a:t>
            </a:r>
            <a:r>
              <a:rPr lang="en-US" dirty="0" smtClean="0"/>
              <a:t>visualization</a:t>
            </a:r>
          </a:p>
          <a:p>
            <a:r>
              <a:rPr lang="en-US" dirty="0" smtClean="0"/>
              <a:t>Need to address the issue of sustaining collections of irreproducible data</a:t>
            </a:r>
          </a:p>
          <a:p>
            <a:r>
              <a:rPr lang="en-US" dirty="0" smtClean="0"/>
              <a:t>Need means to declare / use trust relationships in access control across large time / space dimensions</a:t>
            </a:r>
          </a:p>
          <a:p>
            <a:r>
              <a:rPr lang="en-US" dirty="0" smtClean="0"/>
              <a:t>Specific problems of “big data” (e.g., networking, storage, data analysis) only touched on</a:t>
            </a:r>
          </a:p>
          <a:p>
            <a:r>
              <a:rPr lang="en-US" dirty="0" smtClean="0"/>
              <a:t>Visualization explicitly left out</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to be done</a:t>
            </a:r>
            <a:endParaRPr lang="en-US" dirty="0"/>
          </a:p>
        </p:txBody>
      </p:sp>
      <p:sp>
        <p:nvSpPr>
          <p:cNvPr id="3" name="Content Placeholder 2"/>
          <p:cNvSpPr>
            <a:spLocks noGrp="1"/>
          </p:cNvSpPr>
          <p:nvPr>
            <p:ph idx="1"/>
          </p:nvPr>
        </p:nvSpPr>
        <p:spPr/>
        <p:txBody>
          <a:bodyPr>
            <a:normAutofit lnSpcReduction="10000"/>
          </a:bodyPr>
          <a:lstStyle/>
          <a:p>
            <a:r>
              <a:rPr lang="en-US" dirty="0" smtClean="0"/>
              <a:t>Need for clearer best practices in support by campuses and centers for effective visualization</a:t>
            </a:r>
          </a:p>
          <a:p>
            <a:r>
              <a:rPr lang="en-US" dirty="0" smtClean="0"/>
              <a:t>Combine:</a:t>
            </a:r>
          </a:p>
          <a:p>
            <a:pPr lvl="1"/>
            <a:r>
              <a:rPr lang="en-US" dirty="0" smtClean="0"/>
              <a:t>the vision of broad Data Infrastructure from Grand Challenge</a:t>
            </a:r>
          </a:p>
          <a:p>
            <a:pPr lvl="1"/>
            <a:r>
              <a:rPr lang="en-US" dirty="0" smtClean="0"/>
              <a:t>the excellent data management points from the Data/</a:t>
            </a:r>
            <a:r>
              <a:rPr lang="en-US" dirty="0" err="1" smtClean="0"/>
              <a:t>Viz</a:t>
            </a:r>
            <a:r>
              <a:rPr lang="en-US" dirty="0" smtClean="0"/>
              <a:t> report</a:t>
            </a:r>
          </a:p>
          <a:p>
            <a:pPr lvl="1"/>
            <a:r>
              <a:rPr lang="en-US" dirty="0" smtClean="0"/>
              <a:t>the “big data” points made (later) in the Campus Bridging report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 Performance Computing </a:t>
            </a:r>
            <a:br>
              <a:rPr lang="en-US" dirty="0" smtClean="0"/>
            </a:br>
            <a:r>
              <a:rPr lang="en-US" dirty="0" smtClean="0"/>
              <a:t>Task Force</a:t>
            </a:r>
            <a:endParaRPr lang="en-US" dirty="0"/>
          </a:p>
        </p:txBody>
      </p:sp>
      <p:sp>
        <p:nvSpPr>
          <p:cNvPr id="3" name="Content Placeholder 2"/>
          <p:cNvSpPr>
            <a:spLocks noGrp="1"/>
          </p:cNvSpPr>
          <p:nvPr>
            <p:ph idx="1"/>
          </p:nvPr>
        </p:nvSpPr>
        <p:spPr/>
        <p:txBody>
          <a:bodyPr/>
          <a:lstStyle/>
          <a:p>
            <a:r>
              <a:rPr lang="en-US" dirty="0" smtClean="0"/>
              <a:t>Three </a:t>
            </a:r>
            <a:r>
              <a:rPr lang="en-US" dirty="0" smtClean="0"/>
              <a:t>Areas of focus</a:t>
            </a:r>
          </a:p>
          <a:p>
            <a:pPr lvl="1"/>
            <a:r>
              <a:rPr lang="en-US" dirty="0" smtClean="0"/>
              <a:t>Cyberinfrastructure sustainability</a:t>
            </a:r>
          </a:p>
          <a:p>
            <a:pPr lvl="1"/>
            <a:r>
              <a:rPr lang="en-US" dirty="0" err="1" smtClean="0"/>
              <a:t>Exascale</a:t>
            </a:r>
            <a:r>
              <a:rPr lang="en-US" dirty="0" smtClean="0"/>
              <a:t> computing</a:t>
            </a:r>
          </a:p>
          <a:p>
            <a:pPr lvl="1"/>
            <a:r>
              <a:rPr lang="en-US" dirty="0" smtClean="0"/>
              <a:t>Broader impact</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Recommendations</a:t>
            </a:r>
            <a:endParaRPr lang="en-US" dirty="0"/>
          </a:p>
        </p:txBody>
      </p:sp>
      <p:sp>
        <p:nvSpPr>
          <p:cNvPr id="3" name="Content Placeholder 2"/>
          <p:cNvSpPr>
            <a:spLocks noGrp="1"/>
          </p:cNvSpPr>
          <p:nvPr>
            <p:ph idx="1"/>
          </p:nvPr>
        </p:nvSpPr>
        <p:spPr/>
        <p:txBody>
          <a:bodyPr/>
          <a:lstStyle/>
          <a:p>
            <a:r>
              <a:rPr lang="en-US" dirty="0" smtClean="0"/>
              <a:t>Develop sustainable model by 2015-2016</a:t>
            </a:r>
          </a:p>
          <a:p>
            <a:r>
              <a:rPr lang="en-US" dirty="0" smtClean="0"/>
              <a:t>Invest now for </a:t>
            </a:r>
            <a:r>
              <a:rPr lang="en-US" dirty="0" err="1" smtClean="0"/>
              <a:t>exascale</a:t>
            </a:r>
            <a:r>
              <a:rPr lang="en-US" dirty="0" smtClean="0"/>
              <a:t> access in 2018-2020</a:t>
            </a:r>
          </a:p>
          <a:p>
            <a:r>
              <a:rPr lang="en-US" dirty="0" smtClean="0"/>
              <a:t>Broaden outreach</a:t>
            </a:r>
          </a:p>
          <a:p>
            <a:r>
              <a:rPr lang="en-US" dirty="0" smtClean="0"/>
              <a:t>Continuing process for community input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97365137"/>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CCI WG View on Reports</a:t>
            </a:r>
            <a:endParaRPr lang="en-US" dirty="0"/>
          </a:p>
        </p:txBody>
      </p:sp>
      <p:sp>
        <p:nvSpPr>
          <p:cNvPr id="3" name="Content Placeholder 2"/>
          <p:cNvSpPr>
            <a:spLocks noGrp="1"/>
          </p:cNvSpPr>
          <p:nvPr>
            <p:ph idx="1"/>
          </p:nvPr>
        </p:nvSpPr>
        <p:spPr/>
        <p:txBody>
          <a:bodyPr>
            <a:normAutofit/>
          </a:bodyPr>
          <a:lstStyle/>
          <a:p>
            <a:pPr fontAlgn="base"/>
            <a:r>
              <a:rPr lang="en-US" dirty="0" smtClean="0"/>
              <a:t>Where </a:t>
            </a:r>
            <a:r>
              <a:rPr lang="en-US" dirty="0" smtClean="0"/>
              <a:t>they say </a:t>
            </a:r>
            <a:r>
              <a:rPr lang="en-US" dirty="0" smtClean="0"/>
              <a:t>something </a:t>
            </a:r>
            <a:r>
              <a:rPr lang="en-US" dirty="0" smtClean="0"/>
              <a:t>good,</a:t>
            </a:r>
            <a:r>
              <a:rPr lang="en-US" dirty="0" smtClean="0"/>
              <a:t> reinforce </a:t>
            </a:r>
            <a:r>
              <a:rPr lang="en-US" dirty="0" smtClean="0"/>
              <a:t>it.</a:t>
            </a:r>
            <a:endParaRPr lang="en-US" dirty="0" smtClean="0"/>
          </a:p>
          <a:p>
            <a:pPr fontAlgn="base"/>
            <a:r>
              <a:rPr lang="en-US" dirty="0" smtClean="0"/>
              <a:t>Where they don’t clearly </a:t>
            </a:r>
            <a:r>
              <a:rPr lang="en-US" dirty="0" smtClean="0"/>
              <a:t>take into account all the implications for CCI,</a:t>
            </a:r>
            <a:r>
              <a:rPr lang="en-US" dirty="0" smtClean="0"/>
              <a:t> identify </a:t>
            </a:r>
            <a:r>
              <a:rPr lang="en-US" dirty="0" smtClean="0"/>
              <a:t>that and explain </a:t>
            </a:r>
            <a:r>
              <a:rPr lang="en-US" dirty="0" smtClean="0"/>
              <a:t>why.</a:t>
            </a:r>
          </a:p>
          <a:p>
            <a:pPr fontAlgn="base"/>
            <a:r>
              <a:rPr lang="en-US" dirty="0" smtClean="0"/>
              <a:t>Where they </a:t>
            </a:r>
            <a:r>
              <a:rPr lang="en-US" dirty="0" smtClean="0"/>
              <a:t>have consequences</a:t>
            </a:r>
            <a:r>
              <a:rPr lang="en-US" dirty="0" smtClean="0"/>
              <a:t> for the </a:t>
            </a:r>
            <a:r>
              <a:rPr lang="en-US" dirty="0" smtClean="0"/>
              <a:t>CCI environment, we need to understand those implications</a:t>
            </a:r>
            <a:r>
              <a:rPr lang="en-US" dirty="0" smtClean="0"/>
              <a:t>.</a:t>
            </a:r>
            <a:endParaRPr 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a:t>
            </a:r>
            <a:endParaRPr lang="en-US" dirty="0"/>
          </a:p>
        </p:txBody>
      </p:sp>
      <p:sp>
        <p:nvSpPr>
          <p:cNvPr id="3" name="Content Placeholder 2"/>
          <p:cNvSpPr>
            <a:spLocks noGrp="1"/>
          </p:cNvSpPr>
          <p:nvPr>
            <p:ph idx="1"/>
          </p:nvPr>
        </p:nvSpPr>
        <p:spPr/>
        <p:txBody>
          <a:bodyPr/>
          <a:lstStyle/>
          <a:p>
            <a:r>
              <a:rPr lang="en-US" dirty="0" smtClean="0"/>
              <a:t>Clear vision for highest end and national centers</a:t>
            </a:r>
          </a:p>
          <a:p>
            <a:r>
              <a:rPr lang="en-US" dirty="0" smtClean="0"/>
              <a:t>Recognize need to include many disciplines</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97631842"/>
      </p:ext>
    </p:extLst>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Weaknesses</a:t>
            </a:r>
            <a:endParaRPr lang="en-US" dirty="0"/>
          </a:p>
        </p:txBody>
      </p:sp>
      <p:sp>
        <p:nvSpPr>
          <p:cNvPr id="3" name="Content Placeholder 2"/>
          <p:cNvSpPr>
            <a:spLocks noGrp="1"/>
          </p:cNvSpPr>
          <p:nvPr>
            <p:ph idx="1"/>
          </p:nvPr>
        </p:nvSpPr>
        <p:spPr/>
        <p:txBody>
          <a:bodyPr/>
          <a:lstStyle/>
          <a:p>
            <a:r>
              <a:rPr lang="en-US" dirty="0" smtClean="0"/>
              <a:t>Unclear on the definition of “HPC Center”</a:t>
            </a:r>
          </a:p>
          <a:p>
            <a:r>
              <a:rPr lang="en-US" dirty="0" smtClean="0"/>
              <a:t>Seems to focus solely on the highest end capability systems</a:t>
            </a:r>
          </a:p>
          <a:p>
            <a:r>
              <a:rPr lang="en-US" dirty="0" smtClean="0"/>
              <a:t>Didn’t seem to address campus level HPC work and bridging</a:t>
            </a:r>
          </a:p>
          <a:p>
            <a:r>
              <a:rPr lang="en-US" dirty="0" smtClean="0"/>
              <a:t>Report was very brief with somewhat </a:t>
            </a:r>
            <a:r>
              <a:rPr lang="en-US" smtClean="0"/>
              <a:t>obvious conclusions/recommendations</a:t>
            </a:r>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750505672"/>
      </p:ext>
    </p:extLst>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Software for Science and Engineering Task Force</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Software</a:t>
            </a:r>
            <a:r>
              <a:rPr lang="en-US" dirty="0" smtClean="0"/>
              <a:t> often identified </a:t>
            </a:r>
            <a:r>
              <a:rPr lang="en-US" dirty="0" smtClean="0"/>
              <a:t>as critical success </a:t>
            </a:r>
            <a:r>
              <a:rPr lang="en-US" dirty="0" smtClean="0"/>
              <a:t>factor</a:t>
            </a:r>
          </a:p>
          <a:p>
            <a:pPr fontAlgn="base"/>
            <a:r>
              <a:rPr lang="en-US" dirty="0" smtClean="0"/>
              <a:t>Tension noted between “organically” developed community codes and the need </a:t>
            </a:r>
            <a:r>
              <a:rPr lang="en-US" dirty="0" smtClean="0"/>
              <a:t>for rigorous </a:t>
            </a:r>
            <a:r>
              <a:rPr lang="en-US" dirty="0" smtClean="0"/>
              <a:t>software engineering practices and validation for sustainability</a:t>
            </a:r>
          </a:p>
          <a:p>
            <a:pPr fontAlgn="base"/>
            <a:r>
              <a:rPr lang="en-US" dirty="0" smtClean="0"/>
              <a:t>Noted importance of compilers and run-time systems that are able to:</a:t>
            </a:r>
          </a:p>
          <a:p>
            <a:pPr lvl="1" fontAlgn="base"/>
            <a:r>
              <a:rPr lang="en-US" dirty="0" smtClean="0"/>
              <a:t>leverage complexity in multi-core systems, </a:t>
            </a:r>
          </a:p>
          <a:p>
            <a:pPr lvl="1" fontAlgn="base"/>
            <a:r>
              <a:rPr lang="en-US" dirty="0" smtClean="0"/>
              <a:t>generate good code for a variety of CPUs, memory configurations, and co-processors such as </a:t>
            </a:r>
            <a:r>
              <a:rPr lang="en-US" dirty="0" err="1" smtClean="0"/>
              <a:t>MICs</a:t>
            </a:r>
            <a:r>
              <a:rPr lang="en-US" dirty="0" smtClean="0"/>
              <a:t> and </a:t>
            </a:r>
            <a:r>
              <a:rPr lang="en-US" dirty="0" err="1" smtClean="0"/>
              <a:t>GPGPUs</a:t>
            </a:r>
            <a:endParaRPr lang="en-US" dirty="0" smtClean="0"/>
          </a:p>
          <a:p>
            <a:pPr fontAlgn="base"/>
            <a:r>
              <a:rPr lang="en-US" dirty="0" smtClean="0"/>
              <a:t>Did </a:t>
            </a:r>
            <a:r>
              <a:rPr lang="en-US" dirty="0" smtClean="0"/>
              <a:t>not stress</a:t>
            </a:r>
            <a:r>
              <a:rPr lang="en-US" dirty="0" smtClean="0"/>
              <a:t> importance </a:t>
            </a:r>
            <a:r>
              <a:rPr lang="en-US" dirty="0" smtClean="0"/>
              <a:t>of fault tolerant and self validating software,</a:t>
            </a:r>
            <a:r>
              <a:rPr lang="en-US" dirty="0" smtClean="0"/>
              <a:t> required </a:t>
            </a:r>
            <a:r>
              <a:rPr lang="en-US" dirty="0" smtClean="0"/>
              <a:t>for</a:t>
            </a:r>
            <a:r>
              <a:rPr lang="en-US" dirty="0" smtClean="0"/>
              <a:t> O(</a:t>
            </a:r>
            <a:r>
              <a:rPr lang="en-US" dirty="0" smtClean="0"/>
              <a:t>10^6)</a:t>
            </a:r>
            <a:r>
              <a:rPr lang="en-US" dirty="0" smtClean="0"/>
              <a:t> elements</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Software noted</a:t>
            </a:r>
            <a:endParaRPr lang="en-US" dirty="0"/>
          </a:p>
        </p:txBody>
      </p:sp>
      <p:sp>
        <p:nvSpPr>
          <p:cNvPr id="3" name="Content Placeholder 2"/>
          <p:cNvSpPr>
            <a:spLocks noGrp="1"/>
          </p:cNvSpPr>
          <p:nvPr>
            <p:ph idx="1"/>
          </p:nvPr>
        </p:nvSpPr>
        <p:spPr/>
        <p:txBody>
          <a:bodyPr/>
          <a:lstStyle/>
          <a:p>
            <a:r>
              <a:rPr lang="en-US" dirty="0" smtClean="0"/>
              <a:t>Operating and grid software</a:t>
            </a:r>
          </a:p>
          <a:p>
            <a:r>
              <a:rPr lang="en-US" dirty="0" smtClean="0"/>
              <a:t>Compilers and other tools</a:t>
            </a:r>
          </a:p>
          <a:p>
            <a:r>
              <a:rPr lang="en-US" dirty="0" smtClean="0"/>
              <a:t>Robust applications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NSF</a:t>
            </a:r>
            <a:endParaRPr lang="en-US" dirty="0"/>
          </a:p>
        </p:txBody>
      </p:sp>
      <p:sp>
        <p:nvSpPr>
          <p:cNvPr id="3" name="Content Placeholder 2"/>
          <p:cNvSpPr>
            <a:spLocks noGrp="1"/>
          </p:cNvSpPr>
          <p:nvPr>
            <p:ph idx="1"/>
          </p:nvPr>
        </p:nvSpPr>
        <p:spPr/>
        <p:txBody>
          <a:bodyPr>
            <a:normAutofit/>
          </a:bodyPr>
          <a:lstStyle/>
          <a:p>
            <a:r>
              <a:rPr lang="en-US" dirty="0" smtClean="0"/>
              <a:t>Develop </a:t>
            </a:r>
            <a:r>
              <a:rPr lang="en-US" dirty="0" smtClean="0"/>
              <a:t>a multi-</a:t>
            </a:r>
            <a:r>
              <a:rPr lang="en-US" dirty="0" smtClean="0"/>
              <a:t>level </a:t>
            </a:r>
            <a:r>
              <a:rPr lang="en-US" dirty="0" smtClean="0"/>
              <a:t>long-term program of support of scientific software elements ranging from complex applications to tools of utility in multiple domains. Such programs should also support extreme scale data and simulation and the needs </a:t>
            </a:r>
            <a:r>
              <a:rPr lang="en-US" dirty="0" smtClean="0"/>
              <a:t>of </a:t>
            </a:r>
            <a:r>
              <a:rPr lang="en-US" dirty="0" err="1" smtClean="0"/>
              <a:t>MREFCs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Take </a:t>
            </a:r>
            <a:r>
              <a:rPr lang="en-US" dirty="0" smtClean="0"/>
              <a:t>leadership in promoting verification, validation, sustainability, and reproducibility through software developed with federal </a:t>
            </a:r>
            <a:r>
              <a:rPr lang="en-US" dirty="0" smtClean="0"/>
              <a:t>support</a:t>
            </a:r>
          </a:p>
          <a:p>
            <a:r>
              <a:rPr lang="en-US" dirty="0" smtClean="0"/>
              <a:t>Develop </a:t>
            </a:r>
            <a:r>
              <a:rPr lang="en-US" dirty="0" smtClean="0"/>
              <a:t>a consistent policy on open sources software that promotes scientific discovery and encourages innovation</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NSF support for software should entail collaborations among all of its divisions, related federal agencies, and private </a:t>
            </a:r>
            <a:r>
              <a:rPr lang="en-US" dirty="0" smtClean="0"/>
              <a:t>industry</a:t>
            </a:r>
          </a:p>
          <a:p>
            <a:r>
              <a:rPr lang="en-US" dirty="0" smtClean="0"/>
              <a:t>Use </a:t>
            </a:r>
            <a:r>
              <a:rPr lang="en-US" dirty="0" smtClean="0"/>
              <a:t>its Advisory Committees to obtain community input on software priorities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a:t>
            </a:r>
            <a:endParaRPr lang="en-US" dirty="0"/>
          </a:p>
        </p:txBody>
      </p:sp>
      <p:sp>
        <p:nvSpPr>
          <p:cNvPr id="3" name="Content Placeholder 2"/>
          <p:cNvSpPr>
            <a:spLocks noGrp="1"/>
          </p:cNvSpPr>
          <p:nvPr>
            <p:ph idx="1"/>
          </p:nvPr>
        </p:nvSpPr>
        <p:spPr/>
        <p:txBody>
          <a:bodyPr/>
          <a:lstStyle/>
          <a:p>
            <a:r>
              <a:rPr lang="en-US" dirty="0" smtClean="0"/>
              <a:t>History of downplaying importance and difficulty of software</a:t>
            </a:r>
          </a:p>
          <a:p>
            <a:pPr lvl="1"/>
            <a:r>
              <a:rPr lang="en-US" dirty="0" err="1" smtClean="0"/>
              <a:t>Teragrid</a:t>
            </a:r>
            <a:r>
              <a:rPr lang="en-US" dirty="0" smtClean="0"/>
              <a:t> example</a:t>
            </a:r>
          </a:p>
          <a:p>
            <a:r>
              <a:rPr lang="en-US" dirty="0" smtClean="0"/>
              <a:t>Our community is often “in denial” about how hard this is to do right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Bridging Task Force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Charge: address the broad issues involving improved campus interactions with cyberinfrastructure, to include:        </a:t>
            </a:r>
          </a:p>
          <a:p>
            <a:r>
              <a:rPr lang="en-US" dirty="0" smtClean="0"/>
              <a:t>Campus grids to national infrastructure (both compute and data-orient approaches) and international CI</a:t>
            </a:r>
          </a:p>
          <a:p>
            <a:r>
              <a:rPr lang="en-US" dirty="0" smtClean="0"/>
              <a:t>Campus networks to state, regional and national           </a:t>
            </a:r>
          </a:p>
          <a:p>
            <a:r>
              <a:rPr lang="en-US" dirty="0" smtClean="0"/>
              <a:t>Departmental cluster to campus HPC infrastructure</a:t>
            </a:r>
          </a:p>
          <a:p>
            <a:r>
              <a:rPr lang="en-US" dirty="0" smtClean="0"/>
              <a:t>Campus-to-campus and campus-to state/regional resources.   </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Force Goal</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goal of campus bridging is to enable the seamlessly integrated use among: a </a:t>
            </a:r>
            <a:r>
              <a:rPr lang="en-US" dirty="0" smtClean="0"/>
              <a:t>scientist’s or </a:t>
            </a:r>
            <a:r>
              <a:rPr lang="en-US" dirty="0"/>
              <a:t>engineer’s personal </a:t>
            </a:r>
            <a:r>
              <a:rPr lang="en-US" dirty="0" err="1"/>
              <a:t>cyberinfrastructure</a:t>
            </a:r>
            <a:r>
              <a:rPr lang="en-US" dirty="0"/>
              <a:t>; </a:t>
            </a:r>
            <a:r>
              <a:rPr lang="en-US" dirty="0" err="1"/>
              <a:t>cyberinfrastructure</a:t>
            </a:r>
            <a:r>
              <a:rPr lang="en-US" dirty="0"/>
              <a:t> on the scientist’s campus; </a:t>
            </a:r>
            <a:r>
              <a:rPr lang="en-US" dirty="0" err="1"/>
              <a:t>cyberinfrastructure</a:t>
            </a:r>
            <a:r>
              <a:rPr lang="en-US" dirty="0"/>
              <a:t> at other campuses; and </a:t>
            </a:r>
            <a:r>
              <a:rPr lang="en-US" dirty="0" err="1"/>
              <a:t>cyberinfrastructure</a:t>
            </a:r>
            <a:r>
              <a:rPr lang="en-US" dirty="0"/>
              <a:t> at the regional, national, and international levels; </a:t>
            </a:r>
            <a:r>
              <a:rPr lang="en-US" u="sng" dirty="0"/>
              <a:t>so that they all function as if they were proximate to the scientist</a:t>
            </a:r>
            <a:r>
              <a:rPr lang="en-US" dirty="0"/>
              <a:t>. When working within the context of a Virtual Organization (VO), the goal of campus bridging is to make the ‘virtual’ aspect of the organization irrelevant (or helpful) to the work of the VO. In other words, how do we bridge among different </a:t>
            </a:r>
            <a:r>
              <a:rPr lang="en-US" dirty="0" err="1"/>
              <a:t>cyberinfrastructures</a:t>
            </a:r>
            <a:r>
              <a:rPr lang="en-US" dirty="0"/>
              <a:t>, wherever deployed, to better address the rapidly increasing needs of science and engineering, and empower researchers to use these different CI deployments transparently to make new discoveries?” [from p. </a:t>
            </a:r>
            <a:r>
              <a:rPr lang="en-US" dirty="0" smtClean="0"/>
              <a:t>14, underlining added]</a:t>
            </a:r>
            <a:r>
              <a:rPr lang="en-US" dirty="0" smtClean="0">
                <a:effectLst/>
              </a:rPr>
              <a:t> </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9567312"/>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Grand Challenge Task Force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Fundamental claim: Cyber Science and Engineering (CS&amp;E) deserves a permanent programmatic place at NSF</a:t>
            </a:r>
            <a:br>
              <a:rPr lang="en-US" dirty="0" smtClean="0"/>
            </a:br>
            <a:endParaRPr lang="en-US" dirty="0" smtClean="0"/>
          </a:p>
          <a:p>
            <a:r>
              <a:rPr lang="en-US" dirty="0" smtClean="0"/>
              <a:t>CS&amp;E focuses on the academic cultivation of computational and data-intensive approaches to science and engineering</a:t>
            </a:r>
          </a:p>
          <a:p>
            <a:pPr lvl="1"/>
            <a:r>
              <a:rPr lang="en-US" dirty="0" smtClean="0"/>
              <a:t>Computational Science and Engineering (third way of doing science)</a:t>
            </a:r>
          </a:p>
          <a:p>
            <a:pPr lvl="1"/>
            <a:r>
              <a:rPr lang="en-US" dirty="0" smtClean="0"/>
              <a:t>Data-intensive Science and Engineering (fourth paradigm)</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Proximate?</a:t>
            </a:r>
            <a:endParaRPr lang="en-US" dirty="0"/>
          </a:p>
        </p:txBody>
      </p:sp>
      <p:pic>
        <p:nvPicPr>
          <p:cNvPr id="6" name="Picture 5" descr="CI Proximity.tiff"/>
          <p:cNvPicPr>
            <a:picLocks noChangeAspect="1"/>
          </p:cNvPicPr>
          <p:nvPr/>
        </p:nvPicPr>
        <p:blipFill rotWithShape="1">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6003" b="-6003"/>
          <a:stretch/>
        </p:blipFill>
        <p:spPr>
          <a:xfrm>
            <a:off x="0" y="1328220"/>
            <a:ext cx="8768080" cy="5831840"/>
          </a:xfrm>
          <a:prstGeom prst="rect">
            <a:avLst/>
          </a:prstGeom>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0283768"/>
      </p:ext>
    </p:extLst>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NSF</a:t>
            </a:r>
            <a:endParaRPr lang="en-US" dirty="0"/>
          </a:p>
        </p:txBody>
      </p:sp>
      <p:sp>
        <p:nvSpPr>
          <p:cNvPr id="3" name="Content Placeholder 2"/>
          <p:cNvSpPr>
            <a:spLocks noGrp="1"/>
          </p:cNvSpPr>
          <p:nvPr>
            <p:ph idx="1"/>
          </p:nvPr>
        </p:nvSpPr>
        <p:spPr>
          <a:xfrm>
            <a:off x="768216" y="1600200"/>
            <a:ext cx="8229600" cy="4525963"/>
          </a:xfrm>
        </p:spPr>
        <p:txBody>
          <a:bodyPr>
            <a:normAutofit/>
          </a:bodyPr>
          <a:lstStyle/>
          <a:p>
            <a:pPr marL="514350" indent="-514350">
              <a:buFont typeface="+mj-lt"/>
              <a:buAutoNum type="arabicPeriod"/>
            </a:pPr>
            <a:r>
              <a:rPr lang="en-US" sz="2400" dirty="0"/>
              <a:t>encourage the use of the </a:t>
            </a:r>
            <a:r>
              <a:rPr lang="en-US" sz="2400" dirty="0" err="1"/>
              <a:t>InCommon</a:t>
            </a:r>
            <a:r>
              <a:rPr lang="en-US" sz="2400" dirty="0"/>
              <a:t> Federation global federated system by using it in the services it deploys and </a:t>
            </a:r>
            <a:r>
              <a:rPr lang="en-US" sz="2400" dirty="0" smtClean="0"/>
              <a:t>supports</a:t>
            </a:r>
          </a:p>
          <a:p>
            <a:pPr marL="514350" indent="-514350">
              <a:buFont typeface="+mj-lt"/>
              <a:buAutoNum type="arabicPeriod"/>
            </a:pPr>
            <a:r>
              <a:rPr lang="en-US" sz="2400" dirty="0" smtClean="0"/>
              <a:t>establish </a:t>
            </a:r>
            <a:r>
              <a:rPr lang="en-US" sz="2400" dirty="0"/>
              <a:t>a blueprint for a National </a:t>
            </a:r>
            <a:r>
              <a:rPr lang="en-US" sz="2400" dirty="0" err="1" smtClean="0"/>
              <a:t>Cyberinfrastructure</a:t>
            </a:r>
            <a:r>
              <a:rPr lang="en-US" sz="2400" dirty="0"/>
              <a:t> </a:t>
            </a:r>
            <a:r>
              <a:rPr lang="en-US" sz="2400" dirty="0" smtClean="0"/>
              <a:t>(and make awards to build from this blueprint) </a:t>
            </a:r>
          </a:p>
          <a:p>
            <a:pPr marL="514350" indent="-514350">
              <a:buFont typeface="+mj-lt"/>
              <a:buAutoNum type="arabicPeriod"/>
            </a:pPr>
            <a:r>
              <a:rPr lang="en-US" sz="2400" dirty="0"/>
              <a:t>create a new program funding </a:t>
            </a:r>
            <a:r>
              <a:rPr lang="en-US" sz="2400" i="1" dirty="0"/>
              <a:t>high-speed </a:t>
            </a:r>
            <a:r>
              <a:rPr lang="en-US" sz="2400" i="1" dirty="0" smtClean="0"/>
              <a:t>connections</a:t>
            </a:r>
            <a:r>
              <a:rPr lang="en-US" sz="2400" dirty="0" smtClean="0"/>
              <a:t> </a:t>
            </a:r>
            <a:r>
              <a:rPr lang="en-US" sz="2400" dirty="0"/>
              <a:t>from campuses to the nearest landing point for a national network </a:t>
            </a:r>
            <a:r>
              <a:rPr lang="en-US" sz="2400" dirty="0" smtClean="0"/>
              <a:t>backbone, including support </a:t>
            </a:r>
            <a:r>
              <a:rPr lang="en-US" sz="2400" dirty="0"/>
              <a:t>for dynamic network provisioning services and must be engineered to support rapid movement of large scientific data </a:t>
            </a:r>
            <a:r>
              <a:rPr lang="en-US" sz="2400" dirty="0" smtClean="0"/>
              <a:t>sets. </a:t>
            </a:r>
          </a:p>
          <a:p>
            <a:pPr marL="514350" indent="-514350">
              <a:buFont typeface="+mj-lt"/>
              <a:buAutoNum type="arabicPeriod"/>
            </a:pPr>
            <a:endParaRPr lang="en-US" sz="2400" dirty="0" smtClean="0"/>
          </a:p>
          <a:p>
            <a:pPr marL="514350" indent="-514350">
              <a:buFont typeface="+mj-lt"/>
              <a:buAutoNum type="arabicPeriod"/>
            </a:pPr>
            <a:endParaRPr lang="en-US" sz="2400" dirty="0"/>
          </a:p>
        </p:txBody>
      </p:sp>
      <p:sp>
        <p:nvSpPr>
          <p:cNvPr id="4" name="TextBox 3"/>
          <p:cNvSpPr txBox="1"/>
          <p:nvPr/>
        </p:nvSpPr>
        <p:spPr>
          <a:xfrm>
            <a:off x="0" y="4402460"/>
            <a:ext cx="650388" cy="369332"/>
          </a:xfrm>
          <a:prstGeom prst="rect">
            <a:avLst/>
          </a:prstGeom>
          <a:noFill/>
        </p:spPr>
        <p:txBody>
          <a:bodyPr wrap="none" rtlCol="0">
            <a:spAutoFit/>
          </a:bodyPr>
          <a:lstStyle/>
          <a:p>
            <a:r>
              <a:rPr lang="en-US" dirty="0" smtClean="0"/>
              <a:t>p. 78</a:t>
            </a:r>
            <a:endParaRPr lang="en-US" dirty="0"/>
          </a:p>
        </p:txBody>
      </p:sp>
      <p:sp>
        <p:nvSpPr>
          <p:cNvPr id="5" name="TextBox 4"/>
          <p:cNvSpPr txBox="1"/>
          <p:nvPr/>
        </p:nvSpPr>
        <p:spPr>
          <a:xfrm>
            <a:off x="9851" y="2131714"/>
            <a:ext cx="650388" cy="369332"/>
          </a:xfrm>
          <a:prstGeom prst="rect">
            <a:avLst/>
          </a:prstGeom>
          <a:noFill/>
        </p:spPr>
        <p:txBody>
          <a:bodyPr wrap="none" rtlCol="0">
            <a:spAutoFit/>
          </a:bodyPr>
          <a:lstStyle/>
          <a:p>
            <a:r>
              <a:rPr lang="en-US" dirty="0" smtClean="0"/>
              <a:t>p. 65</a:t>
            </a:r>
            <a:endParaRPr lang="en-US" dirty="0"/>
          </a:p>
        </p:txBody>
      </p:sp>
      <p:sp>
        <p:nvSpPr>
          <p:cNvPr id="6" name="TextBox 5"/>
          <p:cNvSpPr txBox="1"/>
          <p:nvPr/>
        </p:nvSpPr>
        <p:spPr>
          <a:xfrm>
            <a:off x="9851" y="3116522"/>
            <a:ext cx="650388" cy="369332"/>
          </a:xfrm>
          <a:prstGeom prst="rect">
            <a:avLst/>
          </a:prstGeom>
          <a:noFill/>
        </p:spPr>
        <p:txBody>
          <a:bodyPr wrap="none" rtlCol="0">
            <a:spAutoFit/>
          </a:bodyPr>
          <a:lstStyle/>
          <a:p>
            <a:r>
              <a:rPr lang="en-US" dirty="0" smtClean="0"/>
              <a:t>p. 76</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37974864"/>
      </p:ext>
    </p:extLst>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 to NSF (cont’d)</a:t>
            </a:r>
            <a:endParaRPr lang="en-US" dirty="0"/>
          </a:p>
        </p:txBody>
      </p:sp>
      <p:sp>
        <p:nvSpPr>
          <p:cNvPr id="3" name="Content Placeholder 2"/>
          <p:cNvSpPr>
            <a:spLocks noGrp="1"/>
          </p:cNvSpPr>
          <p:nvPr>
            <p:ph idx="1"/>
          </p:nvPr>
        </p:nvSpPr>
        <p:spPr>
          <a:xfrm>
            <a:off x="781175" y="1600200"/>
            <a:ext cx="8229600" cy="4525963"/>
          </a:xfrm>
        </p:spPr>
        <p:txBody>
          <a:bodyPr>
            <a:noAutofit/>
          </a:bodyPr>
          <a:lstStyle/>
          <a:p>
            <a:pPr marL="514350" indent="-514350">
              <a:buFont typeface="+mj-lt"/>
              <a:buAutoNum type="arabicPeriod" startAt="4"/>
            </a:pPr>
            <a:r>
              <a:rPr lang="en-US" sz="2400" dirty="0"/>
              <a:t>fund national facilities for at least short-term storage and management of data to support collaboration, scientific workflows, and remote </a:t>
            </a:r>
            <a:r>
              <a:rPr lang="en-US" sz="2400" dirty="0" smtClean="0"/>
              <a:t>visualization. </a:t>
            </a:r>
          </a:p>
          <a:p>
            <a:pPr marL="514350" indent="-514350">
              <a:buFont typeface="+mj-lt"/>
              <a:buAutoNum type="arabicPeriod" startAt="4"/>
            </a:pPr>
            <a:r>
              <a:rPr lang="en-US" sz="2400" dirty="0"/>
              <a:t>continue research, development, and delivery of new networking </a:t>
            </a:r>
            <a:r>
              <a:rPr lang="en-US" sz="2400" dirty="0" smtClean="0"/>
              <a:t>technologies (including </a:t>
            </a:r>
            <a:r>
              <a:rPr lang="en-US" sz="2400" dirty="0"/>
              <a:t>data intensive </a:t>
            </a:r>
            <a:r>
              <a:rPr lang="en-US" sz="2400" dirty="0" smtClean="0"/>
              <a:t>networks, </a:t>
            </a:r>
            <a:r>
              <a:rPr lang="en-US" sz="2400" dirty="0"/>
              <a:t>sensor nets, networking in support of </a:t>
            </a:r>
            <a:r>
              <a:rPr lang="en-US" sz="2400" dirty="0" err="1"/>
              <a:t>cyberphysical</a:t>
            </a:r>
            <a:r>
              <a:rPr lang="en-US" sz="2400" dirty="0"/>
              <a:t> systems, geographically distributed file systems, and technologies to support long distance and international </a:t>
            </a:r>
            <a:r>
              <a:rPr lang="en-US" sz="2400" dirty="0" smtClean="0"/>
              <a:t>networking). </a:t>
            </a:r>
          </a:p>
          <a:p>
            <a:pPr marL="514350" indent="-514350">
              <a:buFont typeface="+mj-lt"/>
              <a:buAutoNum type="arabicPeriod" startAt="4"/>
            </a:pPr>
            <a:r>
              <a:rPr lang="en-US" sz="2400" dirty="0"/>
              <a:t>fund activities that support the evolution and maturation of </a:t>
            </a:r>
            <a:r>
              <a:rPr lang="en-US" sz="2400" dirty="0" err="1"/>
              <a:t>cyberinfrastructure</a:t>
            </a:r>
            <a:r>
              <a:rPr lang="en-US" sz="2400" dirty="0"/>
              <a:t> through careful analyses of needs (in advance of creating new </a:t>
            </a:r>
            <a:r>
              <a:rPr lang="en-US" sz="2400" dirty="0" err="1"/>
              <a:t>cyberinfrastructure</a:t>
            </a:r>
            <a:r>
              <a:rPr lang="en-US" sz="2400" dirty="0"/>
              <a:t> facilities) and outcomes (during and after the use of </a:t>
            </a:r>
            <a:r>
              <a:rPr lang="en-US" sz="2400" dirty="0" err="1"/>
              <a:t>cyberinfrastructure</a:t>
            </a:r>
            <a:r>
              <a:rPr lang="en-US" sz="2400" dirty="0"/>
              <a:t> facilities). </a:t>
            </a:r>
            <a:endParaRPr lang="en-US" sz="2400" dirty="0" smtClean="0"/>
          </a:p>
          <a:p>
            <a:endParaRPr lang="en-US" sz="2400" dirty="0" smtClean="0"/>
          </a:p>
          <a:p>
            <a:endParaRPr lang="en-US" sz="2400" dirty="0" smtClean="0"/>
          </a:p>
          <a:p>
            <a:endParaRPr lang="en-US" sz="2400" dirty="0" smtClean="0"/>
          </a:p>
          <a:p>
            <a:endParaRPr lang="en-US" sz="2400" dirty="0"/>
          </a:p>
        </p:txBody>
      </p:sp>
      <p:sp>
        <p:nvSpPr>
          <p:cNvPr id="4" name="TextBox 3"/>
          <p:cNvSpPr txBox="1"/>
          <p:nvPr/>
        </p:nvSpPr>
        <p:spPr>
          <a:xfrm>
            <a:off x="0" y="2199606"/>
            <a:ext cx="650388" cy="369332"/>
          </a:xfrm>
          <a:prstGeom prst="rect">
            <a:avLst/>
          </a:prstGeom>
          <a:noFill/>
        </p:spPr>
        <p:txBody>
          <a:bodyPr wrap="none" rtlCol="0">
            <a:spAutoFit/>
          </a:bodyPr>
          <a:lstStyle/>
          <a:p>
            <a:r>
              <a:rPr lang="en-US" dirty="0" smtClean="0"/>
              <a:t>p. 80</a:t>
            </a:r>
            <a:endParaRPr lang="en-US" dirty="0"/>
          </a:p>
        </p:txBody>
      </p:sp>
      <p:sp>
        <p:nvSpPr>
          <p:cNvPr id="5" name="TextBox 4"/>
          <p:cNvSpPr txBox="1"/>
          <p:nvPr/>
        </p:nvSpPr>
        <p:spPr>
          <a:xfrm>
            <a:off x="0" y="5245126"/>
            <a:ext cx="650388" cy="369332"/>
          </a:xfrm>
          <a:prstGeom prst="rect">
            <a:avLst/>
          </a:prstGeom>
          <a:noFill/>
        </p:spPr>
        <p:txBody>
          <a:bodyPr wrap="none" rtlCol="0">
            <a:spAutoFit/>
          </a:bodyPr>
          <a:lstStyle/>
          <a:p>
            <a:r>
              <a:rPr lang="en-US" dirty="0" smtClean="0"/>
              <a:t>p. 94</a:t>
            </a:r>
            <a:endParaRPr lang="en-US" dirty="0"/>
          </a:p>
        </p:txBody>
      </p:sp>
      <p:sp>
        <p:nvSpPr>
          <p:cNvPr id="6" name="TextBox 5"/>
          <p:cNvSpPr txBox="1"/>
          <p:nvPr/>
        </p:nvSpPr>
        <p:spPr>
          <a:xfrm>
            <a:off x="19702" y="3424424"/>
            <a:ext cx="650388" cy="369332"/>
          </a:xfrm>
          <a:prstGeom prst="rect">
            <a:avLst/>
          </a:prstGeom>
          <a:noFill/>
        </p:spPr>
        <p:txBody>
          <a:bodyPr wrap="none" rtlCol="0">
            <a:spAutoFit/>
          </a:bodyPr>
          <a:lstStyle/>
          <a:p>
            <a:r>
              <a:rPr lang="en-US" dirty="0" smtClean="0"/>
              <a:t>p. 87</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64666449"/>
      </p:ext>
    </p:extLst>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 to Higher Ed</a:t>
            </a:r>
            <a:endParaRPr lang="en-US" dirty="0"/>
          </a:p>
        </p:txBody>
      </p:sp>
      <p:sp>
        <p:nvSpPr>
          <p:cNvPr id="3" name="Content Placeholder 2"/>
          <p:cNvSpPr>
            <a:spLocks noGrp="1"/>
          </p:cNvSpPr>
          <p:nvPr>
            <p:ph idx="1"/>
          </p:nvPr>
        </p:nvSpPr>
        <p:spPr>
          <a:xfrm>
            <a:off x="781175" y="1600200"/>
            <a:ext cx="8229600" cy="4525963"/>
          </a:xfrm>
        </p:spPr>
        <p:txBody>
          <a:bodyPr>
            <a:noAutofit/>
          </a:bodyPr>
          <a:lstStyle/>
          <a:p>
            <a:pPr marL="514350" indent="-514350">
              <a:buFont typeface="+mj-lt"/>
              <a:buAutoNum type="arabicPeriod"/>
            </a:pPr>
            <a:r>
              <a:rPr lang="en-US" sz="2400" dirty="0" smtClean="0"/>
              <a:t>invest </a:t>
            </a:r>
            <a:r>
              <a:rPr lang="en-US" sz="2400" dirty="0"/>
              <a:t>in university-specific, state</a:t>
            </a:r>
            <a:r>
              <a:rPr lang="en-US" sz="2400" dirty="0" smtClean="0"/>
              <a:t>-centric</a:t>
            </a:r>
            <a:r>
              <a:rPr lang="en-US" sz="2400" dirty="0"/>
              <a:t>, and regional cyberinfrastructure </a:t>
            </a:r>
            <a:r>
              <a:rPr lang="en-US" sz="2400" dirty="0" smtClean="0"/>
              <a:t>–including </a:t>
            </a:r>
            <a:r>
              <a:rPr lang="en-US" sz="2400" dirty="0"/>
              <a:t>human resources to support </a:t>
            </a:r>
            <a:r>
              <a:rPr lang="en-US" sz="2400" dirty="0" smtClean="0"/>
              <a:t>use of </a:t>
            </a:r>
            <a:r>
              <a:rPr lang="en-US" sz="2400" dirty="0" smtClean="0"/>
              <a:t>cyberinfrastructure</a:t>
            </a:r>
          </a:p>
          <a:p>
            <a:pPr marL="514350" indent="-514350">
              <a:buFont typeface="+mj-lt"/>
              <a:buAutoNum type="arabicPeriod"/>
            </a:pPr>
            <a:r>
              <a:rPr lang="en-US" sz="2400" dirty="0"/>
              <a:t>h</a:t>
            </a:r>
            <a:r>
              <a:rPr lang="en-US" sz="2400" dirty="0" smtClean="0"/>
              <a:t>ave a strategic plan for establishment of a coherent </a:t>
            </a:r>
            <a:r>
              <a:rPr lang="en-US" sz="2400" dirty="0" err="1" smtClean="0"/>
              <a:t>cyberinfrastructure</a:t>
            </a:r>
            <a:r>
              <a:rPr lang="en-US" sz="2400" dirty="0" smtClean="0"/>
              <a:t> maximizing effective use and minimizing global environmental impact</a:t>
            </a:r>
          </a:p>
          <a:p>
            <a:pPr marL="514350" indent="-514350">
              <a:buFont typeface="+mj-lt"/>
              <a:buAutoNum type="arabicPeriod"/>
            </a:pPr>
            <a:r>
              <a:rPr lang="en-US" sz="2400" dirty="0" smtClean="0"/>
              <a:t>adopt </a:t>
            </a:r>
            <a:r>
              <a:rPr lang="en-US" sz="2400" dirty="0"/>
              <a:t>criteria for </a:t>
            </a:r>
            <a:r>
              <a:rPr lang="en-US" sz="2400" dirty="0" smtClean="0"/>
              <a:t>tenure and </a:t>
            </a:r>
            <a:r>
              <a:rPr lang="en-US" sz="2400" dirty="0"/>
              <a:t>promotion that reward the range of contributions involved in the </a:t>
            </a:r>
            <a:r>
              <a:rPr lang="en-US" sz="2400" dirty="0" smtClean="0"/>
              <a:t>production</a:t>
            </a:r>
            <a:r>
              <a:rPr lang="en-US" sz="2400" dirty="0" smtClean="0"/>
              <a:t> of </a:t>
            </a:r>
            <a:r>
              <a:rPr lang="en-US" sz="2400" dirty="0"/>
              <a:t>digital artifacts of </a:t>
            </a:r>
            <a:r>
              <a:rPr lang="en-US" sz="2400" dirty="0" smtClean="0"/>
              <a:t>scholarship (data sets, scholarly services, software, etc.)</a:t>
            </a:r>
          </a:p>
          <a:p>
            <a:pPr marL="514350" indent="-514350">
              <a:buFont typeface="+mj-lt"/>
              <a:buAutoNum type="arabicPeriod"/>
            </a:pPr>
            <a:endParaRPr lang="en-US" sz="2400" dirty="0" smtClean="0"/>
          </a:p>
          <a:p>
            <a:pPr marL="514350" indent="-514350">
              <a:buFont typeface="+mj-lt"/>
              <a:buAutoNum type="arabicPeriod"/>
            </a:pPr>
            <a:endParaRPr lang="en-US" sz="2400" dirty="0"/>
          </a:p>
        </p:txBody>
      </p:sp>
      <p:sp>
        <p:nvSpPr>
          <p:cNvPr id="4" name="TextBox 3"/>
          <p:cNvSpPr txBox="1"/>
          <p:nvPr/>
        </p:nvSpPr>
        <p:spPr>
          <a:xfrm>
            <a:off x="0" y="4855990"/>
            <a:ext cx="650388" cy="369332"/>
          </a:xfrm>
          <a:prstGeom prst="rect">
            <a:avLst/>
          </a:prstGeom>
          <a:noFill/>
        </p:spPr>
        <p:txBody>
          <a:bodyPr wrap="none" rtlCol="0">
            <a:spAutoFit/>
          </a:bodyPr>
          <a:lstStyle/>
          <a:p>
            <a:r>
              <a:rPr lang="en-US" dirty="0" smtClean="0"/>
              <a:t>p. 98</a:t>
            </a:r>
            <a:endParaRPr lang="en-US" dirty="0"/>
          </a:p>
        </p:txBody>
      </p:sp>
      <p:sp>
        <p:nvSpPr>
          <p:cNvPr id="5" name="TextBox 4"/>
          <p:cNvSpPr txBox="1"/>
          <p:nvPr/>
        </p:nvSpPr>
        <p:spPr>
          <a:xfrm>
            <a:off x="-3108" y="2352000"/>
            <a:ext cx="650388" cy="369332"/>
          </a:xfrm>
          <a:prstGeom prst="rect">
            <a:avLst/>
          </a:prstGeom>
          <a:noFill/>
        </p:spPr>
        <p:txBody>
          <a:bodyPr wrap="none" rtlCol="0">
            <a:spAutoFit/>
          </a:bodyPr>
          <a:lstStyle/>
          <a:p>
            <a:r>
              <a:rPr lang="en-US" dirty="0" smtClean="0"/>
              <a:t>p. 53</a:t>
            </a:r>
            <a:endParaRPr lang="en-US" dirty="0"/>
          </a:p>
        </p:txBody>
      </p:sp>
      <p:sp>
        <p:nvSpPr>
          <p:cNvPr id="6" name="TextBox 5"/>
          <p:cNvSpPr txBox="1"/>
          <p:nvPr/>
        </p:nvSpPr>
        <p:spPr>
          <a:xfrm>
            <a:off x="6743" y="3644704"/>
            <a:ext cx="650388" cy="369332"/>
          </a:xfrm>
          <a:prstGeom prst="rect">
            <a:avLst/>
          </a:prstGeom>
          <a:noFill/>
        </p:spPr>
        <p:txBody>
          <a:bodyPr wrap="none" rtlCol="0">
            <a:spAutoFit/>
          </a:bodyPr>
          <a:lstStyle/>
          <a:p>
            <a:r>
              <a:rPr lang="en-US" dirty="0" smtClean="0"/>
              <a:t>p. 59</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944744793"/>
      </p:ext>
    </p:extLst>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Recommendations for Commercial Providers</a:t>
            </a:r>
            <a:endParaRPr lang="en-US" dirty="0"/>
          </a:p>
        </p:txBody>
      </p:sp>
      <p:sp>
        <p:nvSpPr>
          <p:cNvPr id="3" name="Content Placeholder 2"/>
          <p:cNvSpPr>
            <a:spLocks noGrp="1"/>
          </p:cNvSpPr>
          <p:nvPr>
            <p:ph idx="1"/>
          </p:nvPr>
        </p:nvSpPr>
        <p:spPr>
          <a:xfrm>
            <a:off x="781175" y="1600200"/>
            <a:ext cx="8229600" cy="4525963"/>
          </a:xfrm>
        </p:spPr>
        <p:txBody>
          <a:bodyPr/>
          <a:lstStyle/>
          <a:p>
            <a:r>
              <a:rPr lang="en-US" sz="2400" dirty="0" smtClean="0"/>
              <a:t>work with the US open research community to reduce barriers to use of such facilities by the US open research community, including</a:t>
            </a:r>
          </a:p>
          <a:p>
            <a:pPr lvl="1"/>
            <a:r>
              <a:rPr lang="en-US" sz="2400" dirty="0" smtClean="0"/>
              <a:t>quality of connectivity between the research and education and commercial sectors </a:t>
            </a:r>
          </a:p>
          <a:p>
            <a:pPr lvl="1"/>
            <a:r>
              <a:rPr lang="en-US" sz="2400" dirty="0" smtClean="0"/>
              <a:t>business model issues such as transport costs</a:t>
            </a:r>
          </a:p>
          <a:p>
            <a:pPr lvl="1"/>
            <a:r>
              <a:rPr lang="en-US" sz="2400" dirty="0" smtClean="0"/>
              <a:t>policy issues such as the control of geographic location of data for privacy, national security or intellectual property reasons </a:t>
            </a:r>
          </a:p>
          <a:p>
            <a:endParaRPr lang="en-US" dirty="0"/>
          </a:p>
        </p:txBody>
      </p:sp>
      <p:sp>
        <p:nvSpPr>
          <p:cNvPr id="4" name="TextBox 3"/>
          <p:cNvSpPr txBox="1"/>
          <p:nvPr/>
        </p:nvSpPr>
        <p:spPr>
          <a:xfrm>
            <a:off x="0" y="2147768"/>
            <a:ext cx="650388" cy="369332"/>
          </a:xfrm>
          <a:prstGeom prst="rect">
            <a:avLst/>
          </a:prstGeom>
          <a:noFill/>
        </p:spPr>
        <p:txBody>
          <a:bodyPr wrap="none" rtlCol="0">
            <a:spAutoFit/>
          </a:bodyPr>
          <a:lstStyle/>
          <a:p>
            <a:r>
              <a:rPr lang="en-US" dirty="0" smtClean="0"/>
              <a:t>p. 74</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738066995"/>
      </p:ext>
    </p:extLst>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Should CCI Respond?</a:t>
            </a:r>
            <a:endParaRPr lang="en-US" dirty="0"/>
          </a:p>
        </p:txBody>
      </p:sp>
      <p:sp>
        <p:nvSpPr>
          <p:cNvPr id="3" name="Content Placeholder 2"/>
          <p:cNvSpPr>
            <a:spLocks noGrp="1"/>
          </p:cNvSpPr>
          <p:nvPr>
            <p:ph idx="1"/>
          </p:nvPr>
        </p:nvSpPr>
        <p:spPr>
          <a:xfrm>
            <a:off x="781175" y="1600200"/>
            <a:ext cx="8229600" cy="4525963"/>
          </a:xfrm>
        </p:spPr>
        <p:txBody>
          <a:bodyPr>
            <a:normAutofit fontScale="92500" lnSpcReduction="20000"/>
          </a:bodyPr>
          <a:lstStyle/>
          <a:p>
            <a:pPr marL="0" indent="0">
              <a:buNone/>
            </a:pPr>
            <a:r>
              <a:rPr lang="en-US" dirty="0" smtClean="0"/>
              <a:t>Can we (campus CI staff):</a:t>
            </a:r>
          </a:p>
          <a:p>
            <a:r>
              <a:rPr lang="en-US" dirty="0" smtClean="0"/>
              <a:t>leverage XSEDE to change our support environments on campus?</a:t>
            </a:r>
          </a:p>
          <a:p>
            <a:r>
              <a:rPr lang="en-US" dirty="0" smtClean="0"/>
              <a:t>do better alignment with regional and national CI providers?</a:t>
            </a:r>
          </a:p>
          <a:p>
            <a:r>
              <a:rPr lang="en-US" dirty="0" smtClean="0"/>
              <a:t>contribute to controlling cost of infrastructure and services for research computing?</a:t>
            </a:r>
          </a:p>
          <a:p>
            <a:r>
              <a:rPr lang="en-US" dirty="0" smtClean="0"/>
              <a:t>directly support faculty use of CI at any distance? </a:t>
            </a:r>
          </a:p>
          <a:p>
            <a:r>
              <a:rPr lang="en-US" dirty="0" smtClean="0"/>
              <a:t>serve as platform for developing shared CI?</a:t>
            </a:r>
          </a:p>
          <a:p>
            <a:r>
              <a:rPr lang="en-US" dirty="0" smtClean="0"/>
              <a:t>promote more interoperability?</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410841695"/>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Grand Challenges …</a:t>
            </a:r>
            <a:endParaRPr lang="en-US" dirty="0"/>
          </a:p>
        </p:txBody>
      </p:sp>
      <p:sp>
        <p:nvSpPr>
          <p:cNvPr id="3" name="Content Placeholder 2"/>
          <p:cNvSpPr>
            <a:spLocks noGrp="1"/>
          </p:cNvSpPr>
          <p:nvPr>
            <p:ph idx="1"/>
          </p:nvPr>
        </p:nvSpPr>
        <p:spPr/>
        <p:txBody>
          <a:bodyPr>
            <a:normAutofit fontScale="92500"/>
          </a:bodyPr>
          <a:lstStyle/>
          <a:p>
            <a:r>
              <a:rPr lang="en-US" dirty="0" smtClean="0"/>
              <a:t>Computational models, methods, algorithms</a:t>
            </a:r>
          </a:p>
          <a:p>
            <a:r>
              <a:rPr lang="en-US" dirty="0" smtClean="0"/>
              <a:t>HPC (including </a:t>
            </a:r>
            <a:r>
              <a:rPr lang="en-US" dirty="0" err="1" smtClean="0"/>
              <a:t>exascale</a:t>
            </a:r>
            <a:r>
              <a:rPr lang="en-US" dirty="0" smtClean="0"/>
              <a:t>)</a:t>
            </a:r>
          </a:p>
          <a:p>
            <a:r>
              <a:rPr lang="en-US" dirty="0" smtClean="0"/>
              <a:t>Software</a:t>
            </a:r>
          </a:p>
          <a:p>
            <a:r>
              <a:rPr lang="en-US" dirty="0" smtClean="0"/>
              <a:t>Data and Visualization (critical of current data infrastructure)</a:t>
            </a:r>
          </a:p>
          <a:p>
            <a:r>
              <a:rPr lang="en-US" dirty="0" smtClean="0"/>
              <a:t>Education, Training, and Workforce Development</a:t>
            </a:r>
          </a:p>
          <a:p>
            <a:r>
              <a:rPr lang="en-US" dirty="0" smtClean="0"/>
              <a:t>Grand Challenge Communities and Virtual Organizations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Grand Challenges named</a:t>
            </a:r>
            <a:endParaRPr lang="en-US" dirty="0"/>
          </a:p>
        </p:txBody>
      </p:sp>
      <p:sp>
        <p:nvSpPr>
          <p:cNvPr id="3" name="Content Placeholder 2"/>
          <p:cNvSpPr>
            <a:spLocks noGrp="1"/>
          </p:cNvSpPr>
          <p:nvPr>
            <p:ph idx="1"/>
          </p:nvPr>
        </p:nvSpPr>
        <p:spPr/>
        <p:txBody>
          <a:bodyPr/>
          <a:lstStyle/>
          <a:p>
            <a:r>
              <a:rPr lang="en-US" dirty="0" smtClean="0"/>
              <a:t>Climate Change and Human Activity</a:t>
            </a:r>
          </a:p>
          <a:p>
            <a:r>
              <a:rPr lang="en-US" dirty="0" smtClean="0"/>
              <a:t>Macromolecular structure and complexes</a:t>
            </a:r>
          </a:p>
          <a:p>
            <a:r>
              <a:rPr lang="en-US" dirty="0" smtClean="0"/>
              <a:t>Hazard Analysis and Management</a:t>
            </a:r>
          </a:p>
          <a:p>
            <a:pPr lvl="1"/>
            <a:r>
              <a:rPr lang="en-US" dirty="0" smtClean="0"/>
              <a:t>ensemble of large MPI jobs</a:t>
            </a:r>
          </a:p>
          <a:p>
            <a:r>
              <a:rPr lang="en-US" dirty="0" smtClean="0"/>
              <a:t>Virtual product design for Manufacturing</a:t>
            </a:r>
          </a:p>
          <a:p>
            <a:pPr lvl="1"/>
            <a:r>
              <a:rPr lang="en-US" dirty="0" smtClean="0"/>
              <a:t>whole airplane design</a:t>
            </a:r>
          </a:p>
          <a:p>
            <a:r>
              <a:rPr lang="en-US" dirty="0" smtClean="0"/>
              <a:t>These all require CS&amp;E!!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Passionate about CS&amp;E as an academic field for faculty / researchers</a:t>
            </a:r>
          </a:p>
          <a:p>
            <a:r>
              <a:rPr lang="en-US" dirty="0" smtClean="0"/>
              <a:t>Passionate about the need for CI</a:t>
            </a:r>
          </a:p>
          <a:p>
            <a:r>
              <a:rPr lang="en-US" dirty="0" smtClean="0"/>
              <a:t>Passionate about the significance of discipline scientists adopting CS&amp;E methods in their research</a:t>
            </a:r>
          </a:p>
          <a:p>
            <a:r>
              <a:rPr lang="en-US" dirty="0" smtClean="0"/>
              <a:t>Holistic about CI: HPC, data management, data analysis, visualization, software</a:t>
            </a:r>
          </a:p>
          <a:p>
            <a:r>
              <a:rPr lang="en-US" dirty="0" smtClean="0"/>
              <a:t>Takes note of campus and grid CI</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Comments on Data Infrastructure</a:t>
            </a:r>
            <a:endParaRPr lang="en-US" dirty="0"/>
          </a:p>
        </p:txBody>
      </p:sp>
      <p:sp>
        <p:nvSpPr>
          <p:cNvPr id="3" name="Content Placeholder 2"/>
          <p:cNvSpPr>
            <a:spLocks noGrp="1"/>
          </p:cNvSpPr>
          <p:nvPr>
            <p:ph idx="1"/>
          </p:nvPr>
        </p:nvSpPr>
        <p:spPr/>
        <p:txBody>
          <a:bodyPr/>
          <a:lstStyle/>
          <a:p>
            <a:r>
              <a:rPr lang="en-US" dirty="0" err="1" smtClean="0"/>
              <a:t>DataNet</a:t>
            </a:r>
            <a:r>
              <a:rPr lang="en-US" dirty="0" smtClean="0"/>
              <a:t> is exploratory</a:t>
            </a:r>
          </a:p>
          <a:p>
            <a:r>
              <a:rPr lang="en-US" dirty="0" smtClean="0"/>
              <a:t>InCommon will be important</a:t>
            </a:r>
          </a:p>
          <a:p>
            <a:r>
              <a:rPr lang="en-US" dirty="0" smtClean="0"/>
              <a:t>Need robust high-speed networks</a:t>
            </a:r>
          </a:p>
          <a:p>
            <a:r>
              <a:rPr lang="en-US" dirty="0" smtClean="0"/>
              <a:t>Data Analysis / Visualization without pulling all the data back to the user</a:t>
            </a:r>
          </a:p>
          <a:p>
            <a:r>
              <a:rPr lang="en-US" dirty="0" smtClean="0"/>
              <a:t>Data Provenance and Stewardship</a:t>
            </a:r>
          </a:p>
          <a:p>
            <a:r>
              <a:rPr lang="en-US" dirty="0" smtClean="0"/>
              <a:t>Workflow tools needed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Comments on Virtual Organizations</a:t>
            </a:r>
            <a:endParaRPr lang="en-US" dirty="0"/>
          </a:p>
        </p:txBody>
      </p:sp>
      <p:sp>
        <p:nvSpPr>
          <p:cNvPr id="3" name="Content Placeholder 2"/>
          <p:cNvSpPr>
            <a:spLocks noGrp="1"/>
          </p:cNvSpPr>
          <p:nvPr>
            <p:ph idx="1"/>
          </p:nvPr>
        </p:nvSpPr>
        <p:spPr/>
        <p:txBody>
          <a:bodyPr/>
          <a:lstStyle/>
          <a:p>
            <a:r>
              <a:rPr lang="en-US" dirty="0" smtClean="0"/>
              <a:t>Study collaboration (including </a:t>
            </a:r>
            <a:r>
              <a:rPr lang="en-US" dirty="0" err="1" smtClean="0"/>
              <a:t>VOs</a:t>
            </a:r>
            <a:r>
              <a:rPr lang="en-US" dirty="0" smtClean="0"/>
              <a:t>) as a science in its own right</a:t>
            </a:r>
          </a:p>
          <a:p>
            <a:r>
              <a:rPr lang="en-US" dirty="0" err="1" smtClean="0"/>
              <a:t>VOs</a:t>
            </a:r>
            <a:r>
              <a:rPr lang="en-US" dirty="0" smtClean="0"/>
              <a:t> can allow disciplines to use CI more effectively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106</TotalTime>
  <Words>2650</Words>
  <Application>Microsoft Macintosh PowerPoint</Application>
  <PresentationFormat>On-screen Show (4:3)</PresentationFormat>
  <Paragraphs>243</Paragraphs>
  <Slides>45</Slides>
  <Notes>9</Notes>
  <HiddenSlides>0</HiddenSlides>
  <MMClips>0</MMClips>
  <ScaleCrop>false</ScaleCrop>
  <HeadingPairs>
    <vt:vector size="4" baseType="variant">
      <vt:variant>
        <vt:lpstr>Design Template</vt:lpstr>
      </vt:variant>
      <vt:variant>
        <vt:i4>1</vt:i4>
      </vt:variant>
      <vt:variant>
        <vt:lpstr>Slide Titles</vt:lpstr>
      </vt:variant>
      <vt:variant>
        <vt:i4>45</vt:i4>
      </vt:variant>
    </vt:vector>
  </HeadingPairs>
  <TitlesOfParts>
    <vt:vector size="46" baseType="lpstr">
      <vt:lpstr>Solstice</vt:lpstr>
      <vt:lpstr>ACTI-CCI Perspectives on the NSF ACCI Task Force Reports</vt:lpstr>
      <vt:lpstr> </vt:lpstr>
      <vt:lpstr>General CCI WG View on Reports</vt:lpstr>
      <vt:lpstr>Grand Challenge Task Force</vt:lpstr>
      <vt:lpstr>Grand Challenges …</vt:lpstr>
      <vt:lpstr>A few Grand Challenges named</vt:lpstr>
      <vt:lpstr> </vt:lpstr>
      <vt:lpstr>Comments on Data Infrastructure</vt:lpstr>
      <vt:lpstr>Comments on Virtual Organizations</vt:lpstr>
      <vt:lpstr>Cyberlearning and Workforce Development Task Force</vt:lpstr>
      <vt:lpstr>Overview of Report</vt:lpstr>
      <vt:lpstr> </vt:lpstr>
      <vt:lpstr>Types of Recommendations</vt:lpstr>
      <vt:lpstr>What is C4?</vt:lpstr>
      <vt:lpstr>Evolution of C4</vt:lpstr>
      <vt:lpstr>The Revolutionary Premise</vt:lpstr>
      <vt:lpstr>And the Challenge</vt:lpstr>
      <vt:lpstr>Core Recommendations 1</vt:lpstr>
      <vt:lpstr>Core Recommendations 2</vt:lpstr>
      <vt:lpstr>Core Recommendations 3</vt:lpstr>
      <vt:lpstr>Core Recommendations 4</vt:lpstr>
      <vt:lpstr>Provocations for Campus CI/IT</vt:lpstr>
      <vt:lpstr>Data and Visualization Task Force</vt:lpstr>
      <vt:lpstr> </vt:lpstr>
      <vt:lpstr>Gentle Critique</vt:lpstr>
      <vt:lpstr>Specific Shortcomings</vt:lpstr>
      <vt:lpstr>Work to be done</vt:lpstr>
      <vt:lpstr>High Performance Computing  Task Force</vt:lpstr>
      <vt:lpstr>Strategic Recommendations</vt:lpstr>
      <vt:lpstr>Strengths</vt:lpstr>
      <vt:lpstr>Weaknesses</vt:lpstr>
      <vt:lpstr>Software for Science and Engineering Task Force</vt:lpstr>
      <vt:lpstr>Kinds of Software noted</vt:lpstr>
      <vt:lpstr>Recommendations to NSF</vt:lpstr>
      <vt:lpstr> </vt:lpstr>
      <vt:lpstr> </vt:lpstr>
      <vt:lpstr>Comments</vt:lpstr>
      <vt:lpstr>Campus Bridging Task Force</vt:lpstr>
      <vt:lpstr>Task Force Goal</vt:lpstr>
      <vt:lpstr>What is Proximate?</vt:lpstr>
      <vt:lpstr>Recommendations to NSF</vt:lpstr>
      <vt:lpstr>Recommendations to NSF (cont’d)</vt:lpstr>
      <vt:lpstr>Recommendations to Higher Ed</vt:lpstr>
      <vt:lpstr>Recommendations for Commercial Providers</vt:lpstr>
      <vt:lpstr>How Should CCI Respond?</vt:lpstr>
    </vt:vector>
  </TitlesOfParts>
  <Company>Texas A&amp;M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ACTI-CCI Perspectives on the NSF ACCI Task Force Reports</dc:title>
  <dc:creator>Guy Almes</dc:creator>
  <cp:lastModifiedBy>Guy Almes</cp:lastModifiedBy>
  <cp:revision>1</cp:revision>
  <dcterms:created xsi:type="dcterms:W3CDTF">2011-10-18T04:37:14Z</dcterms:created>
  <dcterms:modified xsi:type="dcterms:W3CDTF">2011-10-18T06:24:06Z</dcterms:modified>
</cp:coreProperties>
</file>