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256" r:id="rId2"/>
    <p:sldId id="257" r:id="rId3"/>
    <p:sldId id="258" r:id="rId4"/>
    <p:sldId id="260" r:id="rId5"/>
    <p:sldId id="305" r:id="rId6"/>
    <p:sldId id="306" r:id="rId7"/>
    <p:sldId id="265" r:id="rId8"/>
    <p:sldId id="269" r:id="rId9"/>
    <p:sldId id="307" r:id="rId10"/>
    <p:sldId id="278" r:id="rId11"/>
    <p:sldId id="280" r:id="rId12"/>
    <p:sldId id="281" r:id="rId13"/>
    <p:sldId id="308" r:id="rId14"/>
    <p:sldId id="283" r:id="rId15"/>
    <p:sldId id="287" r:id="rId16"/>
    <p:sldId id="288" r:id="rId17"/>
    <p:sldId id="289" r:id="rId18"/>
    <p:sldId id="294" r:id="rId19"/>
    <p:sldId id="303" r:id="rId20"/>
    <p:sldId id="298" r:id="rId21"/>
    <p:sldId id="299" r:id="rId22"/>
    <p:sldId id="300" r:id="rId23"/>
    <p:sldId id="301" r:id="rId24"/>
    <p:sldId id="302" r:id="rId25"/>
    <p:sldId id="309" r:id="rId26"/>
    <p:sldId id="304"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8" autoAdjust="0"/>
    <p:restoredTop sz="94660" autoAdjust="0"/>
  </p:normalViewPr>
  <p:slideViewPr>
    <p:cSldViewPr snapToGrid="0" snapToObjects="1">
      <p:cViewPr>
        <p:scale>
          <a:sx n="118" d="100"/>
          <a:sy n="118" d="100"/>
        </p:scale>
        <p:origin x="-120"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9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BCD5EC-5560-B44B-9CD6-AEA6C5019754}" type="datetimeFigureOut">
              <a:rPr lang="en-US" smtClean="0"/>
              <a:pPr/>
              <a:t>1/24/2012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846B01-8728-E542-8B3A-2A6DE3124AF1}" type="slidenum">
              <a:rPr lang="en-US" smtClean="0"/>
              <a:pPr/>
              <a:t>‹#›</a:t>
            </a:fld>
            <a:endParaRPr lang="en-US"/>
          </a:p>
        </p:txBody>
      </p:sp>
    </p:spTree>
    <p:extLst>
      <p:ext uri="{BB962C8B-B14F-4D97-AF65-F5344CB8AC3E}">
        <p14:creationId xmlns:p14="http://schemas.microsoft.com/office/powerpoint/2010/main" val="23868384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a:t>
            </a:r>
            <a:r>
              <a:rPr lang="en-US" baseline="0" dirty="0" smtClean="0"/>
              <a:t> from the report is not a recommendation for what NSF should be trying to do. It is an effort to visualize what has been happening to our society and how education needs to evolve in response. Take a look at the Motivating Issues to the lower left, and the NSF responsibilities to the lower right. Next slide is going to call out some of the report’s assumptions about the direction of change in C4.</a:t>
            </a:r>
            <a:endParaRPr lang="en-US" dirty="0"/>
          </a:p>
        </p:txBody>
      </p:sp>
      <p:sp>
        <p:nvSpPr>
          <p:cNvPr id="4" name="Slide Number Placeholder 3"/>
          <p:cNvSpPr>
            <a:spLocks noGrp="1"/>
          </p:cNvSpPr>
          <p:nvPr>
            <p:ph type="sldNum" sz="quarter" idx="10"/>
          </p:nvPr>
        </p:nvSpPr>
        <p:spPr/>
        <p:txBody>
          <a:bodyPr/>
          <a:lstStyle/>
          <a:p>
            <a:fld id="{EB69C656-94DF-EB45-8FD0-156845D2C5E9}" type="slidenum">
              <a:rPr lang="en-US" smtClean="0"/>
              <a:pPr/>
              <a:t>8</a:t>
            </a:fld>
            <a:endParaRPr lang="en-US"/>
          </a:p>
        </p:txBody>
      </p:sp>
    </p:spTree>
    <p:extLst>
      <p:ext uri="{BB962C8B-B14F-4D97-AF65-F5344CB8AC3E}">
        <p14:creationId xmlns:p14="http://schemas.microsoft.com/office/powerpoint/2010/main" val="1941242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88A699-7F65-FF48-8FDE-13359462A163}" type="slidenum">
              <a:rPr lang="en-US" smtClean="0"/>
              <a:pPr/>
              <a:t>22</a:t>
            </a:fld>
            <a:endParaRPr lang="en-US"/>
          </a:p>
        </p:txBody>
      </p:sp>
    </p:spTree>
    <p:extLst>
      <p:ext uri="{BB962C8B-B14F-4D97-AF65-F5344CB8AC3E}">
        <p14:creationId xmlns:p14="http://schemas.microsoft.com/office/powerpoint/2010/main" val="2075966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88A699-7F65-FF48-8FDE-13359462A163}" type="slidenum">
              <a:rPr lang="en-US" smtClean="0"/>
              <a:pPr/>
              <a:t>24</a:t>
            </a:fld>
            <a:endParaRPr lang="en-US"/>
          </a:p>
        </p:txBody>
      </p:sp>
    </p:spTree>
    <p:extLst>
      <p:ext uri="{BB962C8B-B14F-4D97-AF65-F5344CB8AC3E}">
        <p14:creationId xmlns:p14="http://schemas.microsoft.com/office/powerpoint/2010/main" val="3646388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F9358165-7F0A-5840-9355-690010B4BA22}" type="datetimeFigureOut">
              <a:rPr lang="en-US" smtClean="0"/>
              <a:pPr/>
              <a:t>1/24/2012</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58068CF3-0FE6-9C49-AA54-D191AF9F277C}"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358165-7F0A-5840-9355-690010B4BA22}" type="datetimeFigureOut">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68CF3-0FE6-9C49-AA54-D191AF9F277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358165-7F0A-5840-9355-690010B4BA22}" type="datetimeFigureOut">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68CF3-0FE6-9C49-AA54-D191AF9F277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358165-7F0A-5840-9355-690010B4BA22}" type="datetimeFigureOut">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68CF3-0FE6-9C49-AA54-D191AF9F277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9358165-7F0A-5840-9355-690010B4BA22}" type="datetimeFigureOut">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68CF3-0FE6-9C49-AA54-D191AF9F277C}"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9358165-7F0A-5840-9355-690010B4BA22}" type="datetimeFigureOut">
              <a:rPr lang="en-US" smtClean="0"/>
              <a:pPr/>
              <a:t>1/24/2012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68CF3-0FE6-9C49-AA54-D191AF9F277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358165-7F0A-5840-9355-690010B4BA22}" type="datetimeFigureOut">
              <a:rPr lang="en-US" smtClean="0"/>
              <a:pPr/>
              <a:t>1/24/2012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068CF3-0FE6-9C49-AA54-D191AF9F277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9358165-7F0A-5840-9355-690010B4BA22}" type="datetimeFigureOut">
              <a:rPr lang="en-US" smtClean="0"/>
              <a:pPr/>
              <a:t>1/24/2012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068CF3-0FE6-9C49-AA54-D191AF9F277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F9358165-7F0A-5840-9355-690010B4BA22}" type="datetimeFigureOut">
              <a:rPr lang="en-US" smtClean="0"/>
              <a:pPr/>
              <a:t>1/24/2012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068CF3-0FE6-9C49-AA54-D191AF9F277C}"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9358165-7F0A-5840-9355-690010B4BA22}" type="datetimeFigureOut">
              <a:rPr lang="en-US" smtClean="0"/>
              <a:pPr/>
              <a:t>1/24/2012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68CF3-0FE6-9C49-AA54-D191AF9F277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9358165-7F0A-5840-9355-690010B4BA22}" type="datetimeFigureOut">
              <a:rPr lang="en-US" smtClean="0"/>
              <a:pPr/>
              <a:t>1/24/2012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68CF3-0FE6-9C49-AA54-D191AF9F277C}"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en-US" smtClean="0"/>
              <a:t>Click icon to add picture</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fld id="{F9358165-7F0A-5840-9355-690010B4BA22}" type="datetimeFigureOut">
              <a:rPr lang="en-US" smtClean="0"/>
              <a:pPr/>
              <a:t>1/24/2012</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58068CF3-0FE6-9C49-AA54-D191AF9F277C}"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ACTI-CCI Draft Feedback on the NSF ACCI Task Force Reports</a:t>
            </a:r>
            <a:endParaRPr lang="en-US" dirty="0"/>
          </a:p>
        </p:txBody>
      </p:sp>
      <p:sp>
        <p:nvSpPr>
          <p:cNvPr id="3" name="Subtitle 2"/>
          <p:cNvSpPr>
            <a:spLocks noGrp="1"/>
          </p:cNvSpPr>
          <p:nvPr>
            <p:ph type="subTitle" idx="1"/>
          </p:nvPr>
        </p:nvSpPr>
        <p:spPr>
          <a:xfrm>
            <a:off x="1432560" y="2512438"/>
            <a:ext cx="7406640" cy="1752600"/>
          </a:xfrm>
        </p:spPr>
        <p:txBody>
          <a:bodyPr/>
          <a:lstStyle/>
          <a:p>
            <a:r>
              <a:rPr lang="en-US" dirty="0" smtClean="0"/>
              <a:t>ACTI / Common Solutions Group Joint Meeting</a:t>
            </a:r>
          </a:p>
          <a:p>
            <a:r>
              <a:rPr lang="en-US" dirty="0" smtClean="0"/>
              <a:t>Stanford University</a:t>
            </a:r>
          </a:p>
          <a:p>
            <a:r>
              <a:rPr lang="en-US" dirty="0" smtClean="0"/>
              <a:t>10 January 2012</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Data and Visualization Task Force</a:t>
            </a:r>
            <a:endParaRPr lang="en-US" dirty="0"/>
          </a:p>
        </p:txBody>
      </p:sp>
      <p:sp>
        <p:nvSpPr>
          <p:cNvPr id="3" name="Content Placeholder 2"/>
          <p:cNvSpPr>
            <a:spLocks noGrp="1"/>
          </p:cNvSpPr>
          <p:nvPr>
            <p:ph idx="1"/>
          </p:nvPr>
        </p:nvSpPr>
        <p:spPr/>
        <p:txBody>
          <a:bodyPr>
            <a:normAutofit/>
          </a:bodyPr>
          <a:lstStyle/>
          <a:p>
            <a:r>
              <a:rPr lang="en-US" dirty="0" smtClean="0"/>
              <a:t>Points of Agreement to be Stressed:</a:t>
            </a:r>
          </a:p>
          <a:p>
            <a:pPr lvl="1"/>
            <a:r>
              <a:rPr lang="en-US" dirty="0" smtClean="0"/>
              <a:t>Data Infrastructure / Services: Essential research assets for today¹s science</a:t>
            </a:r>
          </a:p>
          <a:p>
            <a:pPr lvl="1"/>
            <a:r>
              <a:rPr lang="en-US" dirty="0" smtClean="0"/>
              <a:t>Culture and Sociological Change: Reinforce expectations and encourage data sharing</a:t>
            </a:r>
          </a:p>
          <a:p>
            <a:pPr lvl="1"/>
            <a:r>
              <a:rPr lang="en-US" dirty="0" smtClean="0"/>
              <a:t>Responsibility for data stewardship is shared among Principal Investigators, research centers, libraries and archives, agencies, and commercial providers</a:t>
            </a:r>
          </a:p>
          <a:p>
            <a:pPr lvl="1"/>
            <a:r>
              <a:rPr lang="en-US" dirty="0" smtClean="0"/>
              <a:t>Need for proven “best practices”</a:t>
            </a:r>
          </a:p>
          <a:p>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Gentle Critique</a:t>
            </a:r>
            <a:endParaRPr lang="en-US" dirty="0"/>
          </a:p>
        </p:txBody>
      </p:sp>
      <p:sp>
        <p:nvSpPr>
          <p:cNvPr id="3" name="Content Placeholder 2"/>
          <p:cNvSpPr>
            <a:spLocks noGrp="1"/>
          </p:cNvSpPr>
          <p:nvPr>
            <p:ph idx="1"/>
          </p:nvPr>
        </p:nvSpPr>
        <p:spPr/>
        <p:txBody>
          <a:bodyPr>
            <a:normAutofit lnSpcReduction="10000"/>
          </a:bodyPr>
          <a:lstStyle/>
          <a:p>
            <a:r>
              <a:rPr lang="en-US" dirty="0" smtClean="0"/>
              <a:t>In many ways, the Grand Challenge report makes a more forceful case for Data Infrastructure and for Visualization than does the Data and Visualization Task Force Report</a:t>
            </a:r>
          </a:p>
          <a:p>
            <a:r>
              <a:rPr lang="en-US" dirty="0" smtClean="0"/>
              <a:t>But on those areas that the report touches, it makes solid points from serious data professionals</a:t>
            </a:r>
          </a:p>
          <a:p>
            <a:r>
              <a:rPr lang="en-US" dirty="0" smtClean="0"/>
              <a:t>Note history and makeup of the Task Force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Shortcomings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Report does not identify specific "grand challenge areas" in either data management or visualization</a:t>
            </a:r>
          </a:p>
          <a:p>
            <a:r>
              <a:rPr lang="en-US" dirty="0" smtClean="0"/>
              <a:t>Need to address the issue of sustaining collections of irreproducible data</a:t>
            </a:r>
          </a:p>
          <a:p>
            <a:r>
              <a:rPr lang="en-US" dirty="0" smtClean="0"/>
              <a:t>Need means to declare / use trust relationships in access control across large time / space dimensions</a:t>
            </a:r>
          </a:p>
          <a:p>
            <a:r>
              <a:rPr lang="en-US" dirty="0" smtClean="0"/>
              <a:t>Specific problems of “big data” (e.g., networking, storage, data analysis) only touched on</a:t>
            </a:r>
          </a:p>
          <a:p>
            <a:r>
              <a:rPr lang="en-US" dirty="0" smtClean="0"/>
              <a:t>Need for better “Big Data Analytics”</a:t>
            </a:r>
          </a:p>
          <a:p>
            <a:r>
              <a:rPr lang="en-US" dirty="0" smtClean="0"/>
              <a:t>Visualization explicitly left out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CCI</a:t>
            </a:r>
            <a:endParaRPr lang="en-US" dirty="0"/>
          </a:p>
        </p:txBody>
      </p:sp>
      <p:sp>
        <p:nvSpPr>
          <p:cNvPr id="3" name="Content Placeholder 2"/>
          <p:cNvSpPr>
            <a:spLocks noGrp="1"/>
          </p:cNvSpPr>
          <p:nvPr>
            <p:ph idx="1"/>
          </p:nvPr>
        </p:nvSpPr>
        <p:spPr/>
        <p:txBody>
          <a:bodyPr/>
          <a:lstStyle/>
          <a:p>
            <a:r>
              <a:rPr lang="en-US" dirty="0" smtClean="0"/>
              <a:t>CCI will have a natural role in</a:t>
            </a:r>
          </a:p>
          <a:p>
            <a:pPr lvl="1"/>
            <a:r>
              <a:rPr lang="en-US" dirty="0" smtClean="0"/>
              <a:t>Data Stewardship</a:t>
            </a:r>
          </a:p>
          <a:p>
            <a:pPr lvl="1"/>
            <a:r>
              <a:rPr lang="en-US" dirty="0" smtClean="0"/>
              <a:t>Big Data Analytics</a:t>
            </a:r>
          </a:p>
          <a:p>
            <a:r>
              <a:rPr lang="en-US" dirty="0" smtClean="0"/>
              <a:t>CCI and the National centers will need to work together to achieve a positive Remote Visualization outcome</a:t>
            </a:r>
          </a:p>
          <a:p>
            <a:r>
              <a:rPr lang="en-US" dirty="0" smtClean="0"/>
              <a:t>We expect XSEDE to contribute here together with CCI</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High Performance Computing </a:t>
            </a:r>
            <a:br>
              <a:rPr lang="en-US" dirty="0" smtClean="0"/>
            </a:br>
            <a:r>
              <a:rPr lang="en-US" dirty="0" smtClean="0"/>
              <a:t>Task Force</a:t>
            </a:r>
            <a:endParaRPr lang="en-US" dirty="0"/>
          </a:p>
        </p:txBody>
      </p:sp>
      <p:sp>
        <p:nvSpPr>
          <p:cNvPr id="3" name="Content Placeholder 2"/>
          <p:cNvSpPr>
            <a:spLocks noGrp="1"/>
          </p:cNvSpPr>
          <p:nvPr>
            <p:ph idx="1"/>
          </p:nvPr>
        </p:nvSpPr>
        <p:spPr/>
        <p:txBody>
          <a:bodyPr/>
          <a:lstStyle/>
          <a:p>
            <a:r>
              <a:rPr lang="en-US" dirty="0" smtClean="0"/>
              <a:t>Very thin: Three Areas of focus</a:t>
            </a:r>
          </a:p>
          <a:p>
            <a:pPr lvl="1"/>
            <a:r>
              <a:rPr lang="en-US" dirty="0" smtClean="0"/>
              <a:t>Cyberinfrastructure sustainability</a:t>
            </a:r>
          </a:p>
          <a:p>
            <a:pPr lvl="1"/>
            <a:r>
              <a:rPr lang="en-US" dirty="0" err="1" smtClean="0"/>
              <a:t>Exascale</a:t>
            </a:r>
            <a:r>
              <a:rPr lang="en-US" dirty="0" smtClean="0"/>
              <a:t> computing</a:t>
            </a:r>
          </a:p>
          <a:p>
            <a:pPr lvl="1"/>
            <a:r>
              <a:rPr lang="en-US" dirty="0" smtClean="0"/>
              <a:t>Broader impact</a:t>
            </a:r>
          </a:p>
          <a:p>
            <a:r>
              <a:rPr lang="en-US" dirty="0" smtClean="0"/>
              <a:t>We concur with these positive statements, and note that they are less obvious than they may appear</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Weaknesses</a:t>
            </a:r>
            <a:endParaRPr lang="en-US" dirty="0"/>
          </a:p>
        </p:txBody>
      </p:sp>
      <p:sp>
        <p:nvSpPr>
          <p:cNvPr id="3" name="Content Placeholder 2"/>
          <p:cNvSpPr>
            <a:spLocks noGrp="1"/>
          </p:cNvSpPr>
          <p:nvPr>
            <p:ph idx="1"/>
          </p:nvPr>
        </p:nvSpPr>
        <p:spPr/>
        <p:txBody>
          <a:bodyPr/>
          <a:lstStyle/>
          <a:p>
            <a:r>
              <a:rPr lang="en-US" dirty="0" smtClean="0"/>
              <a:t>Focuses solely on the highest end capability systems</a:t>
            </a:r>
          </a:p>
          <a:p>
            <a:pPr lvl="1"/>
            <a:r>
              <a:rPr lang="en-US" dirty="0" smtClean="0"/>
              <a:t>How might campus layer dovetail?</a:t>
            </a:r>
          </a:p>
          <a:p>
            <a:pPr lvl="1"/>
            <a:r>
              <a:rPr lang="en-US" dirty="0" smtClean="0"/>
              <a:t>Role for high-throughput computing?</a:t>
            </a:r>
          </a:p>
          <a:p>
            <a:pPr lvl="1"/>
            <a:r>
              <a:rPr lang="en-US" dirty="0" smtClean="0"/>
              <a:t>Need for large data flows?</a:t>
            </a:r>
          </a:p>
          <a:p>
            <a:r>
              <a:rPr lang="en-US" dirty="0" smtClean="0"/>
              <a:t>Didn’t address campus level HPC work and bridging</a:t>
            </a:r>
          </a:p>
          <a:p>
            <a:pPr lvl="1"/>
            <a:r>
              <a:rPr lang="en-US" dirty="0" smtClean="0"/>
              <a:t>Will the national centers be Fortresses or sources of synergy and leadership?</a:t>
            </a:r>
          </a:p>
        </p:txBody>
      </p:sp>
    </p:spTree>
    <p:extLst>
      <p:ext uri="{BB962C8B-B14F-4D97-AF65-F5344CB8AC3E}">
        <p14:creationId xmlns:p14="http://schemas.microsoft.com/office/powerpoint/2010/main" val="3750505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Software for Science and Engineering Task Force</a:t>
            </a:r>
            <a:endParaRPr lang="en-US" dirty="0"/>
          </a:p>
        </p:txBody>
      </p:sp>
      <p:sp>
        <p:nvSpPr>
          <p:cNvPr id="3" name="Content Placeholder 2"/>
          <p:cNvSpPr>
            <a:spLocks noGrp="1"/>
          </p:cNvSpPr>
          <p:nvPr>
            <p:ph idx="1"/>
          </p:nvPr>
        </p:nvSpPr>
        <p:spPr>
          <a:xfrm>
            <a:off x="1435608" y="1706818"/>
            <a:ext cx="7498080" cy="4541581"/>
          </a:xfrm>
        </p:spPr>
        <p:txBody>
          <a:bodyPr>
            <a:normAutofit fontScale="92500"/>
          </a:bodyPr>
          <a:lstStyle/>
          <a:p>
            <a:pPr fontAlgn="base"/>
            <a:r>
              <a:rPr lang="en-US" dirty="0" smtClean="0"/>
              <a:t>Software identified as critical success factor</a:t>
            </a:r>
          </a:p>
          <a:p>
            <a:pPr fontAlgn="base"/>
            <a:r>
              <a:rPr lang="en-US" dirty="0" smtClean="0"/>
              <a:t>Tension between “organically” developed codes and the need for rigorous software engineering and validation for sustainability</a:t>
            </a:r>
          </a:p>
          <a:p>
            <a:pPr fontAlgn="base"/>
            <a:r>
              <a:rPr lang="en-US" dirty="0" smtClean="0"/>
              <a:t>Noted importance of compilers etc. that can leverage modern processors (incl. </a:t>
            </a:r>
            <a:r>
              <a:rPr lang="en-US" dirty="0" err="1" smtClean="0"/>
              <a:t>MICs</a:t>
            </a:r>
            <a:r>
              <a:rPr lang="en-US" dirty="0" smtClean="0"/>
              <a:t> and </a:t>
            </a:r>
            <a:r>
              <a:rPr lang="en-US" dirty="0" err="1" smtClean="0"/>
              <a:t>GPUs</a:t>
            </a:r>
            <a:r>
              <a:rPr lang="en-US" dirty="0" smtClean="0"/>
              <a:t> and multi/many-core)</a:t>
            </a:r>
          </a:p>
          <a:p>
            <a:pPr fontAlgn="base"/>
            <a:r>
              <a:rPr lang="en-US" dirty="0" smtClean="0"/>
              <a:t>Did not stress issues required for O(10^6) elements</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normAutofit lnSpcReduction="10000"/>
          </a:bodyPr>
          <a:lstStyle/>
          <a:p>
            <a:r>
              <a:rPr lang="en-US" dirty="0" smtClean="0"/>
              <a:t>Kinds of Software noted:</a:t>
            </a:r>
          </a:p>
          <a:p>
            <a:pPr lvl="1"/>
            <a:r>
              <a:rPr lang="en-US" dirty="0" smtClean="0"/>
              <a:t>Operating and grid software</a:t>
            </a:r>
          </a:p>
          <a:p>
            <a:pPr lvl="1"/>
            <a:r>
              <a:rPr lang="en-US" dirty="0" smtClean="0"/>
              <a:t>Compilers and other tools</a:t>
            </a:r>
          </a:p>
          <a:p>
            <a:pPr lvl="1"/>
            <a:r>
              <a:rPr lang="en-US" dirty="0" smtClean="0"/>
              <a:t>Robust applications</a:t>
            </a:r>
            <a:br>
              <a:rPr lang="en-US" dirty="0" smtClean="0"/>
            </a:br>
            <a:endParaRPr lang="en-US" dirty="0" smtClean="0"/>
          </a:p>
          <a:p>
            <a:r>
              <a:rPr lang="en-US" dirty="0" smtClean="0"/>
              <a:t>Comments:</a:t>
            </a:r>
          </a:p>
          <a:p>
            <a:pPr lvl="1"/>
            <a:r>
              <a:rPr lang="en-US" dirty="0" smtClean="0"/>
              <a:t>History of downplaying importance and difficulty of software</a:t>
            </a:r>
          </a:p>
          <a:p>
            <a:pPr lvl="1"/>
            <a:r>
              <a:rPr lang="en-US" dirty="0" smtClean="0"/>
              <a:t>Our community is often “in denial” about how hard this is to do right</a:t>
            </a:r>
          </a:p>
          <a:p>
            <a:pPr lvl="1"/>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Campus Bridging Task Force</a:t>
            </a:r>
            <a:endParaRPr lang="en-US" dirty="0"/>
          </a:p>
        </p:txBody>
      </p:sp>
      <p:sp>
        <p:nvSpPr>
          <p:cNvPr id="3" name="Content Placeholder 2"/>
          <p:cNvSpPr>
            <a:spLocks noGrp="1"/>
          </p:cNvSpPr>
          <p:nvPr>
            <p:ph idx="1"/>
          </p:nvPr>
        </p:nvSpPr>
        <p:spPr/>
        <p:txBody>
          <a:bodyPr>
            <a:normAutofit/>
          </a:bodyPr>
          <a:lstStyle/>
          <a:p>
            <a:r>
              <a:rPr lang="en-US" dirty="0" smtClean="0"/>
              <a:t>At least two major interpretations of “bridging”:</a:t>
            </a:r>
          </a:p>
          <a:p>
            <a:pPr lvl="1"/>
            <a:r>
              <a:rPr lang="en-US" dirty="0" smtClean="0"/>
              <a:t>bridging “from” campus to “national CI”</a:t>
            </a:r>
          </a:p>
          <a:p>
            <a:pPr lvl="1"/>
            <a:r>
              <a:rPr lang="en-US" dirty="0" smtClean="0"/>
              <a:t>bridging “among” campus CI and national CI resources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1"/>
            <a:ext cx="9144000"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1215331" y="450600"/>
            <a:ext cx="7718357" cy="5797800"/>
          </a:xfrm>
        </p:spPr>
        <p:txBody>
          <a:bodyPr>
            <a:normAutofit fontScale="92500" lnSpcReduction="10000"/>
          </a:bodyPr>
          <a:lstStyle/>
          <a:p>
            <a:r>
              <a:rPr lang="en-US" dirty="0" smtClean="0"/>
              <a:t>Emergence of </a:t>
            </a:r>
            <a:r>
              <a:rPr lang="en-US" dirty="0" err="1" smtClean="0"/>
              <a:t>net@edu</a:t>
            </a:r>
            <a:r>
              <a:rPr lang="en-US" dirty="0" smtClean="0"/>
              <a:t> CCI WG: </a:t>
            </a:r>
            <a:br>
              <a:rPr lang="en-US" dirty="0" smtClean="0"/>
            </a:br>
            <a:r>
              <a:rPr lang="en-US" dirty="0" smtClean="0"/>
              <a:t>Campus Cyberinfrastructure</a:t>
            </a:r>
          </a:p>
          <a:p>
            <a:r>
              <a:rPr lang="en-US" dirty="0" smtClean="0"/>
              <a:t>July 2008: Workshop (with CASC) on “… Cyberinfrastructure from Local Campus to National Facilities”</a:t>
            </a:r>
            <a:r>
              <a:rPr lang="en-US" b="1" dirty="0" smtClean="0"/>
              <a:t> </a:t>
            </a:r>
            <a:endParaRPr lang="en-US" dirty="0" smtClean="0"/>
          </a:p>
          <a:p>
            <a:r>
              <a:rPr lang="en-US" dirty="0" smtClean="0"/>
              <a:t>2009: NSF ACCI forms six Task Forces</a:t>
            </a:r>
          </a:p>
          <a:p>
            <a:r>
              <a:rPr lang="en-US" dirty="0" smtClean="0"/>
              <a:t>spring 2011: Tasks Forces Issue Reports</a:t>
            </a:r>
          </a:p>
          <a:p>
            <a:r>
              <a:rPr lang="en-US" dirty="0" smtClean="0"/>
              <a:t>Campus Bridging Task Force very active</a:t>
            </a:r>
          </a:p>
          <a:p>
            <a:r>
              <a:rPr lang="en-US" dirty="0" smtClean="0"/>
              <a:t>ACTI CCI WG (</a:t>
            </a:r>
            <a:r>
              <a:rPr lang="en-US" dirty="0" err="1" smtClean="0"/>
              <a:t>re)organized</a:t>
            </a:r>
            <a:r>
              <a:rPr lang="en-US" dirty="0" smtClean="0"/>
              <a:t>; studies these reports in context of Campus CI</a:t>
            </a:r>
          </a:p>
          <a:p>
            <a:r>
              <a:rPr lang="en-US" dirty="0" smtClean="0"/>
              <a:t>summer 2011: XSEDE announced as successor to the TeraGrid</a:t>
            </a:r>
          </a:p>
        </p:txBody>
      </p:sp>
      <p:sp>
        <p:nvSpPr>
          <p:cNvPr id="4" name="TextBox 3"/>
          <p:cNvSpPr txBox="1"/>
          <p:nvPr/>
        </p:nvSpPr>
        <p:spPr>
          <a:xfrm>
            <a:off x="2676459" y="942164"/>
            <a:ext cx="184666"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to NSF</a:t>
            </a:r>
            <a:endParaRPr lang="en-US" dirty="0"/>
          </a:p>
        </p:txBody>
      </p:sp>
      <p:sp>
        <p:nvSpPr>
          <p:cNvPr id="3" name="Content Placeholder 2"/>
          <p:cNvSpPr>
            <a:spLocks noGrp="1"/>
          </p:cNvSpPr>
          <p:nvPr>
            <p:ph idx="1"/>
          </p:nvPr>
        </p:nvSpPr>
        <p:spPr>
          <a:xfrm>
            <a:off x="1147054" y="1600200"/>
            <a:ext cx="7850762" cy="4525963"/>
          </a:xfrm>
        </p:spPr>
        <p:txBody>
          <a:bodyPr>
            <a:normAutofit/>
          </a:bodyPr>
          <a:lstStyle/>
          <a:p>
            <a:pPr marL="514350" indent="-514350">
              <a:buFont typeface="+mj-lt"/>
              <a:buAutoNum type="arabicPeriod"/>
            </a:pPr>
            <a:r>
              <a:rPr lang="en-US" sz="2800" dirty="0"/>
              <a:t>encourage the use of the InCommon Federation global federated system by using it in</a:t>
            </a:r>
            <a:r>
              <a:rPr lang="en-US" sz="2800" dirty="0" smtClean="0"/>
              <a:t> services</a:t>
            </a:r>
          </a:p>
          <a:p>
            <a:pPr marL="514350" indent="-514350">
              <a:buFont typeface="+mj-lt"/>
              <a:buAutoNum type="arabicPeriod"/>
            </a:pPr>
            <a:r>
              <a:rPr lang="en-US" sz="2800" dirty="0" smtClean="0"/>
              <a:t>establish </a:t>
            </a:r>
            <a:r>
              <a:rPr lang="en-US" sz="2800" dirty="0"/>
              <a:t>a blueprint for a National </a:t>
            </a:r>
            <a:r>
              <a:rPr lang="en-US" sz="2800" dirty="0" smtClean="0"/>
              <a:t>Cyberinfrastructure </a:t>
            </a:r>
          </a:p>
          <a:p>
            <a:pPr marL="514350" indent="-514350">
              <a:buFont typeface="+mj-lt"/>
              <a:buAutoNum type="arabicPeriod"/>
            </a:pPr>
            <a:r>
              <a:rPr lang="en-US" sz="2800" dirty="0"/>
              <a:t>create a new program funding </a:t>
            </a:r>
            <a:r>
              <a:rPr lang="en-US" sz="2800" i="1" dirty="0"/>
              <a:t>high-speed </a:t>
            </a:r>
            <a:r>
              <a:rPr lang="en-US" sz="2800" i="1" dirty="0" smtClean="0"/>
              <a:t>connections</a:t>
            </a:r>
            <a:r>
              <a:rPr lang="en-US" sz="2800" dirty="0" smtClean="0"/>
              <a:t> </a:t>
            </a:r>
            <a:r>
              <a:rPr lang="en-US" sz="2800" dirty="0"/>
              <a:t>from campuses to the nearest landing point for a national network </a:t>
            </a:r>
            <a:r>
              <a:rPr lang="en-US" sz="2800" dirty="0" smtClean="0"/>
              <a:t>backbone </a:t>
            </a:r>
          </a:p>
          <a:p>
            <a:pPr marL="514350" indent="-514350">
              <a:buFont typeface="+mj-lt"/>
              <a:buAutoNum type="arabicPeriod"/>
            </a:pPr>
            <a:endParaRPr lang="en-US" sz="2400" dirty="0" smtClean="0"/>
          </a:p>
          <a:p>
            <a:pPr marL="514350" indent="-514350">
              <a:buFont typeface="+mj-lt"/>
              <a:buAutoNum type="arabicPeriod"/>
            </a:pPr>
            <a:endParaRPr lang="en-US" sz="2400" dirty="0"/>
          </a:p>
        </p:txBody>
      </p:sp>
    </p:spTree>
    <p:extLst>
      <p:ext uri="{BB962C8B-B14F-4D97-AF65-F5344CB8AC3E}">
        <p14:creationId xmlns:p14="http://schemas.microsoft.com/office/powerpoint/2010/main" val="32379748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Recommendations to NSF (cont’d)</a:t>
            </a:r>
            <a:endParaRPr lang="en-US" dirty="0"/>
          </a:p>
        </p:txBody>
      </p:sp>
      <p:sp>
        <p:nvSpPr>
          <p:cNvPr id="3" name="Content Placeholder 2"/>
          <p:cNvSpPr>
            <a:spLocks noGrp="1"/>
          </p:cNvSpPr>
          <p:nvPr>
            <p:ph idx="1"/>
          </p:nvPr>
        </p:nvSpPr>
        <p:spPr>
          <a:xfrm>
            <a:off x="1133399" y="1600200"/>
            <a:ext cx="7877376" cy="4525963"/>
          </a:xfrm>
        </p:spPr>
        <p:txBody>
          <a:bodyPr>
            <a:noAutofit/>
          </a:bodyPr>
          <a:lstStyle/>
          <a:p>
            <a:pPr marL="514350" indent="-514350">
              <a:buFont typeface="+mj-lt"/>
              <a:buAutoNum type="arabicPeriod" startAt="4"/>
            </a:pPr>
            <a:r>
              <a:rPr lang="en-US" sz="2800" dirty="0"/>
              <a:t>fund national facilities </a:t>
            </a:r>
            <a:r>
              <a:rPr lang="en-US" sz="2800" dirty="0" smtClean="0"/>
              <a:t>for data </a:t>
            </a:r>
            <a:r>
              <a:rPr lang="en-US" sz="2800" dirty="0"/>
              <a:t>storage and management</a:t>
            </a:r>
            <a:r>
              <a:rPr lang="en-US" sz="2800" dirty="0" smtClean="0"/>
              <a:t> to </a:t>
            </a:r>
            <a:r>
              <a:rPr lang="en-US" sz="2800" dirty="0"/>
              <a:t>support collaboration, scientific workflows,</a:t>
            </a:r>
            <a:r>
              <a:rPr lang="en-US" sz="2800" dirty="0" smtClean="0"/>
              <a:t> etc. </a:t>
            </a:r>
          </a:p>
          <a:p>
            <a:pPr marL="514350" indent="-514350">
              <a:buFont typeface="+mj-lt"/>
              <a:buAutoNum type="arabicPeriod" startAt="4"/>
            </a:pPr>
            <a:r>
              <a:rPr lang="en-US" sz="2800" dirty="0"/>
              <a:t>continue research, development, and delivery of new networking </a:t>
            </a:r>
            <a:r>
              <a:rPr lang="en-US" sz="2800" dirty="0" smtClean="0"/>
              <a:t>technologies</a:t>
            </a:r>
          </a:p>
          <a:p>
            <a:pPr marL="514350" indent="-514350">
              <a:buFont typeface="+mj-lt"/>
              <a:buAutoNum type="arabicPeriod" startAt="4"/>
            </a:pPr>
            <a:r>
              <a:rPr lang="en-US" sz="2800" dirty="0"/>
              <a:t>fund</a:t>
            </a:r>
            <a:r>
              <a:rPr lang="en-US" sz="2800" dirty="0" smtClean="0"/>
              <a:t> Cyberinfrastructure activities </a:t>
            </a:r>
            <a:r>
              <a:rPr lang="en-US" sz="2800" dirty="0"/>
              <a:t>through careful analyses of </a:t>
            </a:r>
            <a:r>
              <a:rPr lang="en-US" sz="2800" dirty="0" smtClean="0"/>
              <a:t>needs </a:t>
            </a:r>
            <a:r>
              <a:rPr lang="en-US" sz="2800" dirty="0"/>
              <a:t>and outcomes</a:t>
            </a:r>
            <a:r>
              <a:rPr lang="en-US" sz="2800" dirty="0" smtClean="0"/>
              <a:t> </a:t>
            </a:r>
          </a:p>
          <a:p>
            <a:endParaRPr lang="en-US" sz="2400" dirty="0" smtClean="0"/>
          </a:p>
          <a:p>
            <a:endParaRPr lang="en-US" sz="2400" dirty="0" smtClean="0"/>
          </a:p>
          <a:p>
            <a:endParaRPr lang="en-US" sz="2400" dirty="0" smtClean="0"/>
          </a:p>
          <a:p>
            <a:endParaRPr lang="en-US" sz="2400" dirty="0"/>
          </a:p>
        </p:txBody>
      </p:sp>
    </p:spTree>
    <p:extLst>
      <p:ext uri="{BB962C8B-B14F-4D97-AF65-F5344CB8AC3E}">
        <p14:creationId xmlns:p14="http://schemas.microsoft.com/office/powerpoint/2010/main" val="5646664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to Higher Ed</a:t>
            </a:r>
            <a:endParaRPr lang="en-US" dirty="0"/>
          </a:p>
        </p:txBody>
      </p:sp>
      <p:sp>
        <p:nvSpPr>
          <p:cNvPr id="3" name="Content Placeholder 2"/>
          <p:cNvSpPr>
            <a:spLocks noGrp="1"/>
          </p:cNvSpPr>
          <p:nvPr>
            <p:ph idx="1"/>
          </p:nvPr>
        </p:nvSpPr>
        <p:spPr>
          <a:xfrm>
            <a:off x="1065121" y="1600200"/>
            <a:ext cx="7945653" cy="4525963"/>
          </a:xfrm>
        </p:spPr>
        <p:txBody>
          <a:bodyPr>
            <a:noAutofit/>
          </a:bodyPr>
          <a:lstStyle/>
          <a:p>
            <a:pPr marL="514350" indent="-514350">
              <a:buFont typeface="+mj-lt"/>
              <a:buAutoNum type="arabicPeriod"/>
            </a:pPr>
            <a:r>
              <a:rPr lang="en-US" sz="2800" dirty="0" smtClean="0"/>
              <a:t>invest </a:t>
            </a:r>
            <a:r>
              <a:rPr lang="en-US" sz="2800" dirty="0"/>
              <a:t>in </a:t>
            </a:r>
            <a:r>
              <a:rPr lang="en-US" sz="2800" dirty="0" smtClean="0"/>
              <a:t>university, state, </a:t>
            </a:r>
            <a:r>
              <a:rPr lang="en-US" sz="2800" dirty="0"/>
              <a:t>and regional cyberinfrastructure </a:t>
            </a:r>
            <a:r>
              <a:rPr lang="en-US" sz="2800" dirty="0" smtClean="0"/>
              <a:t>–including the needed skilled FTEs</a:t>
            </a:r>
          </a:p>
          <a:p>
            <a:pPr marL="514350" indent="-514350">
              <a:buFont typeface="+mj-lt"/>
              <a:buAutoNum type="arabicPeriod"/>
            </a:pPr>
            <a:r>
              <a:rPr lang="en-US" sz="2800" dirty="0"/>
              <a:t>h</a:t>
            </a:r>
            <a:r>
              <a:rPr lang="en-US" sz="2800" dirty="0" smtClean="0"/>
              <a:t>ave a strategic plan to establish a coherent cyberinfrastructure maximizing value and minimizing global environmental impact</a:t>
            </a:r>
          </a:p>
          <a:p>
            <a:pPr marL="514350" indent="-514350">
              <a:buFont typeface="+mj-lt"/>
              <a:buAutoNum type="arabicPeriod"/>
            </a:pPr>
            <a:r>
              <a:rPr lang="en-US" sz="2800" dirty="0" smtClean="0"/>
              <a:t>adopt </a:t>
            </a:r>
            <a:r>
              <a:rPr lang="en-US" sz="2800" dirty="0"/>
              <a:t>criteria for </a:t>
            </a:r>
            <a:r>
              <a:rPr lang="en-US" sz="2800" dirty="0" smtClean="0"/>
              <a:t>tenure and </a:t>
            </a:r>
            <a:r>
              <a:rPr lang="en-US" sz="2800" dirty="0"/>
              <a:t>promotion that reward the range of </a:t>
            </a:r>
            <a:r>
              <a:rPr lang="en-US" sz="2800" dirty="0" smtClean="0"/>
              <a:t>contributions (data sets, scholarly services, software, etc.)</a:t>
            </a:r>
          </a:p>
          <a:p>
            <a:pPr marL="514350" indent="-514350">
              <a:buFont typeface="+mj-lt"/>
              <a:buAutoNum type="arabicPeriod"/>
            </a:pPr>
            <a:endParaRPr lang="en-US" sz="2400" dirty="0" smtClean="0"/>
          </a:p>
          <a:p>
            <a:pPr marL="514350" indent="-514350">
              <a:buFont typeface="+mj-lt"/>
              <a:buAutoNum type="arabicPeriod"/>
            </a:pPr>
            <a:endParaRPr lang="en-US" sz="2400" dirty="0"/>
          </a:p>
        </p:txBody>
      </p:sp>
    </p:spTree>
    <p:extLst>
      <p:ext uri="{BB962C8B-B14F-4D97-AF65-F5344CB8AC3E}">
        <p14:creationId xmlns:p14="http://schemas.microsoft.com/office/powerpoint/2010/main" val="9447447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Recommendations for Commercial Providers</a:t>
            </a:r>
            <a:endParaRPr lang="en-US" dirty="0"/>
          </a:p>
        </p:txBody>
      </p:sp>
      <p:sp>
        <p:nvSpPr>
          <p:cNvPr id="3" name="Content Placeholder 2"/>
          <p:cNvSpPr>
            <a:spLocks noGrp="1"/>
          </p:cNvSpPr>
          <p:nvPr>
            <p:ph idx="1"/>
          </p:nvPr>
        </p:nvSpPr>
        <p:spPr>
          <a:xfrm>
            <a:off x="1188019" y="1600200"/>
            <a:ext cx="7822755" cy="4525963"/>
          </a:xfrm>
        </p:spPr>
        <p:txBody>
          <a:bodyPr/>
          <a:lstStyle/>
          <a:p>
            <a:r>
              <a:rPr lang="en-US" sz="2800" dirty="0" smtClean="0"/>
              <a:t>work with the US open research community to reduce barriers to use of their facilities:</a:t>
            </a:r>
          </a:p>
          <a:p>
            <a:pPr lvl="1"/>
            <a:r>
              <a:rPr lang="en-US" dirty="0" smtClean="0"/>
              <a:t>quality of connectivity  </a:t>
            </a:r>
          </a:p>
          <a:p>
            <a:pPr lvl="1"/>
            <a:r>
              <a:rPr lang="en-US" dirty="0" smtClean="0"/>
              <a:t>business model issues such as transport costs</a:t>
            </a:r>
          </a:p>
          <a:p>
            <a:pPr lvl="1"/>
            <a:r>
              <a:rPr lang="en-US" dirty="0" smtClean="0"/>
              <a:t>policy issues such as the control of geographic location of data</a:t>
            </a:r>
          </a:p>
          <a:p>
            <a:endParaRPr lang="en-US" dirty="0"/>
          </a:p>
        </p:txBody>
      </p:sp>
    </p:spTree>
    <p:extLst>
      <p:ext uri="{BB962C8B-B14F-4D97-AF65-F5344CB8AC3E}">
        <p14:creationId xmlns:p14="http://schemas.microsoft.com/office/powerpoint/2010/main" val="27380669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Should CCI Respond?</a:t>
            </a:r>
            <a:endParaRPr lang="en-US" dirty="0"/>
          </a:p>
        </p:txBody>
      </p:sp>
      <p:sp>
        <p:nvSpPr>
          <p:cNvPr id="3" name="Content Placeholder 2"/>
          <p:cNvSpPr>
            <a:spLocks noGrp="1"/>
          </p:cNvSpPr>
          <p:nvPr>
            <p:ph idx="1"/>
          </p:nvPr>
        </p:nvSpPr>
        <p:spPr>
          <a:xfrm>
            <a:off x="1065121" y="1600200"/>
            <a:ext cx="7945653" cy="4525963"/>
          </a:xfrm>
        </p:spPr>
        <p:txBody>
          <a:bodyPr>
            <a:normAutofit fontScale="92500" lnSpcReduction="10000"/>
          </a:bodyPr>
          <a:lstStyle/>
          <a:p>
            <a:pPr marL="0" indent="0">
              <a:buNone/>
            </a:pPr>
            <a:r>
              <a:rPr lang="en-US" dirty="0" smtClean="0"/>
              <a:t>Can we (campus CI staff):</a:t>
            </a:r>
          </a:p>
          <a:p>
            <a:r>
              <a:rPr lang="en-US" dirty="0" smtClean="0"/>
              <a:t>leverage XSEDE </a:t>
            </a:r>
          </a:p>
          <a:p>
            <a:r>
              <a:rPr lang="en-US" dirty="0" smtClean="0"/>
              <a:t>do better alignment with regional and national CI providers?</a:t>
            </a:r>
          </a:p>
          <a:p>
            <a:r>
              <a:rPr lang="en-US" dirty="0" smtClean="0"/>
              <a:t>contribute to controlling cost of infrastructure and services for research computing?</a:t>
            </a:r>
          </a:p>
          <a:p>
            <a:r>
              <a:rPr lang="en-US" dirty="0" smtClean="0"/>
              <a:t>directly support faculty use of CI at any distance? </a:t>
            </a:r>
          </a:p>
          <a:p>
            <a:r>
              <a:rPr lang="en-US" dirty="0" smtClean="0"/>
              <a:t>promote more interoperability?</a:t>
            </a:r>
            <a:endParaRPr lang="en-US" dirty="0"/>
          </a:p>
        </p:txBody>
      </p:sp>
    </p:spTree>
    <p:extLst>
      <p:ext uri="{BB962C8B-B14F-4D97-AF65-F5344CB8AC3E}">
        <p14:creationId xmlns:p14="http://schemas.microsoft.com/office/powerpoint/2010/main" val="34108416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to specific contributors</a:t>
            </a:r>
            <a:endParaRPr lang="en-US" dirty="0"/>
          </a:p>
        </p:txBody>
      </p:sp>
      <p:sp>
        <p:nvSpPr>
          <p:cNvPr id="3" name="Content Placeholder 2"/>
          <p:cNvSpPr>
            <a:spLocks noGrp="1"/>
          </p:cNvSpPr>
          <p:nvPr>
            <p:ph idx="1"/>
          </p:nvPr>
        </p:nvSpPr>
        <p:spPr>
          <a:xfrm>
            <a:off x="1078905" y="1447800"/>
            <a:ext cx="7854783" cy="4800600"/>
          </a:xfrm>
        </p:spPr>
        <p:txBody>
          <a:bodyPr>
            <a:normAutofit fontScale="92500" lnSpcReduction="10000"/>
          </a:bodyPr>
          <a:lstStyle/>
          <a:p>
            <a:endParaRPr lang="en-US" dirty="0" smtClean="0"/>
          </a:p>
          <a:p>
            <a:r>
              <a:rPr lang="en-US" dirty="0" smtClean="0"/>
              <a:t>Grand Challenges (Guy Almes, Jill Gemmill)</a:t>
            </a:r>
          </a:p>
          <a:p>
            <a:r>
              <a:rPr lang="en-US" dirty="0" err="1" smtClean="0"/>
              <a:t>Cyberlearning</a:t>
            </a:r>
            <a:r>
              <a:rPr lang="en-US" dirty="0" smtClean="0"/>
              <a:t> (Raj Bose and Sally Jackson)</a:t>
            </a:r>
          </a:p>
          <a:p>
            <a:r>
              <a:rPr lang="en-US" dirty="0" smtClean="0"/>
              <a:t>Data and Visualization (Jill Gemmill, Rick McMullen)</a:t>
            </a:r>
          </a:p>
          <a:p>
            <a:r>
              <a:rPr lang="en-US" dirty="0" smtClean="0"/>
              <a:t>HPC (Vijay </a:t>
            </a:r>
            <a:r>
              <a:rPr lang="en-US" dirty="0" err="1" smtClean="0"/>
              <a:t>Agarwala</a:t>
            </a:r>
            <a:r>
              <a:rPr lang="en-US" dirty="0" smtClean="0"/>
              <a:t>, Curt </a:t>
            </a:r>
            <a:r>
              <a:rPr lang="en-US" dirty="0" err="1" smtClean="0"/>
              <a:t>Hillegas</a:t>
            </a:r>
            <a:r>
              <a:rPr lang="en-US" dirty="0" smtClean="0"/>
              <a:t>)</a:t>
            </a:r>
          </a:p>
          <a:p>
            <a:r>
              <a:rPr lang="en-US" dirty="0" smtClean="0"/>
              <a:t>Software for Science and Engineering (Rick McMullen, and Jill Gemmill)</a:t>
            </a:r>
          </a:p>
          <a:p>
            <a:r>
              <a:rPr lang="en-US" dirty="0" smtClean="0"/>
              <a:t>Campus Bridging (Sally Jackson, Rick McMullen, Thomas Hauser, Guy Almes)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Grand Challenge Task Force</a:t>
            </a:r>
            <a:endParaRPr lang="en-US" dirty="0"/>
          </a:p>
        </p:txBody>
      </p:sp>
      <p:sp>
        <p:nvSpPr>
          <p:cNvPr id="3" name="Content Placeholder 2"/>
          <p:cNvSpPr>
            <a:spLocks noGrp="1"/>
          </p:cNvSpPr>
          <p:nvPr>
            <p:ph idx="1"/>
          </p:nvPr>
        </p:nvSpPr>
        <p:spPr/>
        <p:txBody>
          <a:bodyPr>
            <a:normAutofit/>
          </a:bodyPr>
          <a:lstStyle/>
          <a:p>
            <a:r>
              <a:rPr lang="en-US" dirty="0" smtClean="0"/>
              <a:t>Fundamental claim: Cyber Science and Engineering (CS&amp;E) deserves a permanent programmatic place at NSF</a:t>
            </a:r>
            <a:br>
              <a:rPr lang="en-US" dirty="0" smtClean="0"/>
            </a:br>
            <a:endParaRPr lang="en-US" dirty="0" smtClean="0"/>
          </a:p>
          <a:p>
            <a:r>
              <a:rPr lang="en-US" dirty="0" smtClean="0"/>
              <a:t>Examples:</a:t>
            </a:r>
          </a:p>
          <a:p>
            <a:pPr lvl="1"/>
            <a:r>
              <a:rPr lang="en-US" sz="2000" dirty="0" smtClean="0"/>
              <a:t>Climate Change and Human Activity</a:t>
            </a:r>
          </a:p>
          <a:p>
            <a:pPr lvl="1"/>
            <a:r>
              <a:rPr lang="en-US" sz="2000" dirty="0" smtClean="0"/>
              <a:t>Macromolecular structure and complexes</a:t>
            </a:r>
          </a:p>
          <a:p>
            <a:pPr lvl="1"/>
            <a:r>
              <a:rPr lang="en-US" sz="2000" dirty="0" smtClean="0"/>
              <a:t>Hazard Analysis and Management</a:t>
            </a:r>
          </a:p>
          <a:p>
            <a:pPr lvl="1"/>
            <a:r>
              <a:rPr lang="en-US" sz="2000" dirty="0" smtClean="0"/>
              <a:t>Virtual product design for Manufacturing</a:t>
            </a:r>
          </a:p>
          <a:p>
            <a:pPr lvl="1"/>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Grand Challenges require …</a:t>
            </a:r>
            <a:endParaRPr lang="en-US" dirty="0"/>
          </a:p>
        </p:txBody>
      </p:sp>
      <p:sp>
        <p:nvSpPr>
          <p:cNvPr id="3" name="Content Placeholder 2"/>
          <p:cNvSpPr>
            <a:spLocks noGrp="1"/>
          </p:cNvSpPr>
          <p:nvPr>
            <p:ph idx="1"/>
          </p:nvPr>
        </p:nvSpPr>
        <p:spPr/>
        <p:txBody>
          <a:bodyPr>
            <a:normAutofit fontScale="92500"/>
          </a:bodyPr>
          <a:lstStyle/>
          <a:p>
            <a:r>
              <a:rPr lang="en-US" dirty="0" smtClean="0"/>
              <a:t>Computational models, methods, algorithms</a:t>
            </a:r>
          </a:p>
          <a:p>
            <a:r>
              <a:rPr lang="en-US" dirty="0" smtClean="0"/>
              <a:t>HPC (including </a:t>
            </a:r>
            <a:r>
              <a:rPr lang="en-US" dirty="0" err="1" smtClean="0"/>
              <a:t>exascale</a:t>
            </a:r>
            <a:r>
              <a:rPr lang="en-US" dirty="0" smtClean="0"/>
              <a:t>)</a:t>
            </a:r>
          </a:p>
          <a:p>
            <a:r>
              <a:rPr lang="en-US" dirty="0" smtClean="0"/>
              <a:t>Software</a:t>
            </a:r>
          </a:p>
          <a:p>
            <a:r>
              <a:rPr lang="en-US" dirty="0" smtClean="0"/>
              <a:t>Data and Visualization (critical of current data infrastructure)</a:t>
            </a:r>
          </a:p>
          <a:p>
            <a:r>
              <a:rPr lang="en-US" dirty="0" smtClean="0"/>
              <a:t>Education, Training, and Workforce Development</a:t>
            </a:r>
          </a:p>
          <a:p>
            <a:r>
              <a:rPr lang="en-US" dirty="0" smtClean="0"/>
              <a:t>Grand Challenge Communities and Virtual Organizations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weaknesses …</a:t>
            </a:r>
            <a:endParaRPr lang="en-US" dirty="0"/>
          </a:p>
        </p:txBody>
      </p:sp>
      <p:sp>
        <p:nvSpPr>
          <p:cNvPr id="3" name="Content Placeholder 2"/>
          <p:cNvSpPr>
            <a:spLocks noGrp="1"/>
          </p:cNvSpPr>
          <p:nvPr>
            <p:ph idx="1"/>
          </p:nvPr>
        </p:nvSpPr>
        <p:spPr/>
        <p:txBody>
          <a:bodyPr>
            <a:normAutofit/>
          </a:bodyPr>
          <a:lstStyle/>
          <a:p>
            <a:r>
              <a:rPr lang="en-US" dirty="0" smtClean="0"/>
              <a:t>Fails to emphasize the potential role for CCI</a:t>
            </a:r>
          </a:p>
          <a:p>
            <a:pPr lvl="1"/>
            <a:r>
              <a:rPr lang="en-US" dirty="0" smtClean="0"/>
              <a:t>The authors are very good leaders in this area, and thus have excellent access to national centers</a:t>
            </a:r>
          </a:p>
          <a:p>
            <a:pPr lvl="1"/>
            <a:r>
              <a:rPr lang="en-US" dirty="0" smtClean="0"/>
              <a:t>Pessimistic about impact of large data</a:t>
            </a:r>
          </a:p>
          <a:p>
            <a:r>
              <a:rPr lang="en-US" dirty="0" smtClean="0"/>
              <a:t>Fails to emphasize the consequent need for end-to-end data networking capacity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CCI</a:t>
            </a:r>
            <a:endParaRPr lang="en-US" dirty="0"/>
          </a:p>
        </p:txBody>
      </p:sp>
      <p:sp>
        <p:nvSpPr>
          <p:cNvPr id="3" name="Content Placeholder 2"/>
          <p:cNvSpPr>
            <a:spLocks noGrp="1"/>
          </p:cNvSpPr>
          <p:nvPr>
            <p:ph idx="1"/>
          </p:nvPr>
        </p:nvSpPr>
        <p:spPr/>
        <p:txBody>
          <a:bodyPr/>
          <a:lstStyle/>
          <a:p>
            <a:r>
              <a:rPr lang="en-US" dirty="0" smtClean="0"/>
              <a:t>This report is very positive about CS&amp;E generally and we should absolutely embrace it in its positive statements</a:t>
            </a:r>
          </a:p>
          <a:p>
            <a:r>
              <a:rPr lang="en-US" dirty="0" smtClean="0"/>
              <a:t>The report reminds us that CCI is often off the radar. Better integration of CCI, as with several XSEDE directions and with better bulk data movement, would help.</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a:t>
            </a:r>
            <a:r>
              <a:rPr lang="en-US" dirty="0" err="1" smtClean="0"/>
              <a:t>Cyberlearning</a:t>
            </a:r>
            <a:r>
              <a:rPr lang="en-US" dirty="0" smtClean="0"/>
              <a:t> and Workforce Development Task Force</a:t>
            </a:r>
            <a:endParaRPr lang="en-US" dirty="0"/>
          </a:p>
        </p:txBody>
      </p:sp>
      <p:sp>
        <p:nvSpPr>
          <p:cNvPr id="3" name="Content Placeholder 2"/>
          <p:cNvSpPr>
            <a:spLocks noGrp="1"/>
          </p:cNvSpPr>
          <p:nvPr>
            <p:ph idx="1"/>
          </p:nvPr>
        </p:nvSpPr>
        <p:spPr>
          <a:xfrm>
            <a:off x="1435608" y="2057400"/>
            <a:ext cx="7498080" cy="4800600"/>
          </a:xfrm>
        </p:spPr>
        <p:txBody>
          <a:bodyPr/>
          <a:lstStyle/>
          <a:p>
            <a:r>
              <a:rPr lang="en-US" dirty="0" smtClean="0"/>
              <a:t>redesign entire approach to education from scratch exploiting C</a:t>
            </a:r>
            <a:r>
              <a:rPr lang="en-US" baseline="30000" dirty="0" smtClean="0"/>
              <a:t>4</a:t>
            </a:r>
            <a:r>
              <a:rPr lang="en-US" dirty="0" smtClean="0"/>
              <a:t>: the Continuous Collaborative Computational Cloud that has already formed and continues to develop</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a:t>C</a:t>
            </a:r>
            <a:r>
              <a:rPr lang="en-US" baseline="30000" dirty="0"/>
              <a:t>4</a:t>
            </a:r>
            <a:r>
              <a:rPr lang="en-US" dirty="0" smtClean="0"/>
              <a:t>?</a:t>
            </a:r>
            <a:endParaRPr lang="en-US" dirty="0"/>
          </a:p>
        </p:txBody>
      </p:sp>
      <p:pic>
        <p:nvPicPr>
          <p:cNvPr id="4" name="Picture 3" descr="C4 diagram.tiff"/>
          <p:cNvPicPr>
            <a:picLocks noChangeAspect="1"/>
          </p:cNvPicPr>
          <p:nvPr/>
        </p:nvPicPr>
        <p:blipFill rotWithShape="1">
          <a:blip r:embed="rId3">
            <a:extLst>
              <a:ext uri="{28A0092B-C50C-407E-A947-70E740481C1C}">
                <a14:useLocalDpi xmlns:a14="http://schemas.microsoft.com/office/drawing/2010/main" val="0"/>
              </a:ext>
            </a:extLst>
          </a:blip>
          <a:srcRect t="1652" b="-1652"/>
          <a:stretch/>
        </p:blipFill>
        <p:spPr>
          <a:xfrm>
            <a:off x="1638673" y="1280160"/>
            <a:ext cx="5946494" cy="5486400"/>
          </a:xfrm>
          <a:prstGeom prst="rect">
            <a:avLst/>
          </a:prstGeom>
        </p:spPr>
      </p:pic>
    </p:spTree>
    <p:extLst>
      <p:ext uri="{BB962C8B-B14F-4D97-AF65-F5344CB8AC3E}">
        <p14:creationId xmlns:p14="http://schemas.microsoft.com/office/powerpoint/2010/main" val="73791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 of critique …</a:t>
            </a:r>
            <a:endParaRPr lang="en-US" dirty="0"/>
          </a:p>
        </p:txBody>
      </p:sp>
      <p:sp>
        <p:nvSpPr>
          <p:cNvPr id="3" name="Content Placeholder 2"/>
          <p:cNvSpPr>
            <a:spLocks noGrp="1"/>
          </p:cNvSpPr>
          <p:nvPr>
            <p:ph idx="1"/>
          </p:nvPr>
        </p:nvSpPr>
        <p:spPr/>
        <p:txBody>
          <a:bodyPr/>
          <a:lstStyle/>
          <a:p>
            <a:r>
              <a:rPr lang="en-US" dirty="0" smtClean="0"/>
              <a:t>Positive: the emphasis of the report on impact on broader society (rather than training more MPI coders, say) is very good</a:t>
            </a:r>
          </a:p>
          <a:p>
            <a:r>
              <a:rPr lang="en-US" dirty="0" smtClean="0"/>
              <a:t>Gentle criticisms:</a:t>
            </a:r>
          </a:p>
          <a:p>
            <a:pPr lvl="1"/>
            <a:r>
              <a:rPr lang="en-US" dirty="0" smtClean="0"/>
              <a:t>perhaps too prescriptive, e.g., with C</a:t>
            </a:r>
            <a:r>
              <a:rPr lang="en-US" baseline="30000" dirty="0" smtClean="0"/>
              <a:t>4</a:t>
            </a:r>
            <a:r>
              <a:rPr lang="en-US" dirty="0" smtClean="0"/>
              <a:t> </a:t>
            </a:r>
          </a:p>
          <a:p>
            <a:pPr lvl="1"/>
            <a:r>
              <a:rPr lang="en-US" dirty="0" smtClean="0"/>
              <a:t>too optimistic about K12 teachers being prepared to execute the vision</a:t>
            </a:r>
          </a:p>
          <a:p>
            <a:r>
              <a:rPr lang="en-US" dirty="0" smtClean="0"/>
              <a:t>But will stress CCI in some positive ways!</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Trek.thmx</Template>
  <TotalTime>2323</TotalTime>
  <Words>1111</Words>
  <Application>Microsoft Office PowerPoint</Application>
  <PresentationFormat>On-screen Show (4:3)</PresentationFormat>
  <Paragraphs>135</Paragraphs>
  <Slides>26</Slides>
  <Notes>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Solstice</vt:lpstr>
      <vt:lpstr>ACTI-CCI Draft Feedback on the NSF ACCI Task Force Reports</vt:lpstr>
      <vt:lpstr> </vt:lpstr>
      <vt:lpstr>1: Grand Challenge Task Force</vt:lpstr>
      <vt:lpstr>Grand Challenges require …</vt:lpstr>
      <vt:lpstr>Two weaknesses …</vt:lpstr>
      <vt:lpstr>Impact on CCI</vt:lpstr>
      <vt:lpstr>2: Cyberlearning and Workforce Development Task Force</vt:lpstr>
      <vt:lpstr>What is C4?</vt:lpstr>
      <vt:lpstr>Key points of critique …</vt:lpstr>
      <vt:lpstr>3: Data and Visualization Task Force</vt:lpstr>
      <vt:lpstr>Gentle Critique</vt:lpstr>
      <vt:lpstr>Specific Shortcomings</vt:lpstr>
      <vt:lpstr>Impact on CCI</vt:lpstr>
      <vt:lpstr>4: High Performance Computing  Task Force</vt:lpstr>
      <vt:lpstr>Weaknesses</vt:lpstr>
      <vt:lpstr>5: Software for Science and Engineering Task Force</vt:lpstr>
      <vt:lpstr> </vt:lpstr>
      <vt:lpstr>6: Campus Bridging Task Force</vt:lpstr>
      <vt:lpstr>PowerPoint Presentation</vt:lpstr>
      <vt:lpstr>Recommendations to NSF</vt:lpstr>
      <vt:lpstr>Recommendations to NSF (cont’d)</vt:lpstr>
      <vt:lpstr>Recommendations to Higher Ed</vt:lpstr>
      <vt:lpstr>Recommendations for Commercial Providers</vt:lpstr>
      <vt:lpstr>How Should CCI Respond?</vt:lpstr>
      <vt:lpstr>Thanks to specific contributors</vt:lpstr>
      <vt:lpstr>Questions?</vt:lpstr>
    </vt:vector>
  </TitlesOfParts>
  <Company>Texas A&amp;M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ACTI-CCI Perspectives on the NSF ACCI Task Force Reports</dc:title>
  <dc:creator>Guy Almes</dc:creator>
  <cp:lastModifiedBy>kwetzel</cp:lastModifiedBy>
  <cp:revision>6</cp:revision>
  <dcterms:created xsi:type="dcterms:W3CDTF">2012-01-10T18:08:27Z</dcterms:created>
  <dcterms:modified xsi:type="dcterms:W3CDTF">2012-01-24T21:13:09Z</dcterms:modified>
</cp:coreProperties>
</file>