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09" r:id="rId3"/>
    <p:sldId id="310" r:id="rId4"/>
    <p:sldId id="311" r:id="rId5"/>
    <p:sldId id="312" r:id="rId6"/>
    <p:sldId id="313" r:id="rId7"/>
    <p:sldId id="314" r:id="rId8"/>
    <p:sldId id="330" r:id="rId9"/>
    <p:sldId id="315" r:id="rId10"/>
    <p:sldId id="316" r:id="rId11"/>
    <p:sldId id="318" r:id="rId12"/>
    <p:sldId id="317" r:id="rId13"/>
    <p:sldId id="319" r:id="rId14"/>
    <p:sldId id="338" r:id="rId15"/>
    <p:sldId id="339" r:id="rId16"/>
    <p:sldId id="321" r:id="rId17"/>
    <p:sldId id="322" r:id="rId18"/>
    <p:sldId id="323" r:id="rId19"/>
    <p:sldId id="324" r:id="rId20"/>
    <p:sldId id="325" r:id="rId21"/>
    <p:sldId id="337" r:id="rId22"/>
    <p:sldId id="326" r:id="rId23"/>
    <p:sldId id="327" r:id="rId24"/>
    <p:sldId id="328" r:id="rId25"/>
    <p:sldId id="329" r:id="rId26"/>
    <p:sldId id="331" r:id="rId27"/>
    <p:sldId id="332" r:id="rId28"/>
    <p:sldId id="333" r:id="rId29"/>
    <p:sldId id="334" r:id="rId30"/>
    <p:sldId id="335" r:id="rId31"/>
    <p:sldId id="336" r:id="rId32"/>
    <p:sldId id="320" r:id="rId33"/>
    <p:sldId id="308" r:id="rId34"/>
  </p:sldIdLst>
  <p:sldSz cx="9144000" cy="6858000" type="screen4x3"/>
  <p:notesSz cx="6934200" cy="92329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74" d="100"/>
          <a:sy n="74" d="100"/>
        </p:scale>
        <p:origin x="-1044" y="-678"/>
      </p:cViewPr>
      <p:guideLst>
        <p:guide orient="horz" pos="2160"/>
        <p:guide pos="2880"/>
      </p:guideLst>
    </p:cSldViewPr>
  </p:slideViewPr>
  <p:outlineViewPr>
    <p:cViewPr>
      <p:scale>
        <a:sx n="33" d="100"/>
        <a:sy n="33" d="100"/>
      </p:scale>
      <p:origin x="0" y="183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2382" tIns="46191" rIns="92382" bIns="46191"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27475" y="0"/>
            <a:ext cx="3005138" cy="461963"/>
          </a:xfrm>
          <a:prstGeom prst="rect">
            <a:avLst/>
          </a:prstGeom>
        </p:spPr>
        <p:txBody>
          <a:bodyPr vert="horz" lIns="92382" tIns="46191" rIns="92382" bIns="46191" rtlCol="0"/>
          <a:lstStyle>
            <a:lvl1pPr algn="r" fontAlgn="auto">
              <a:spcBef>
                <a:spcPts val="0"/>
              </a:spcBef>
              <a:spcAft>
                <a:spcPts val="0"/>
              </a:spcAft>
              <a:defRPr sz="1200" smtClean="0">
                <a:latin typeface="+mn-lt"/>
              </a:defRPr>
            </a:lvl1pPr>
          </a:lstStyle>
          <a:p>
            <a:pPr>
              <a:defRPr/>
            </a:pPr>
            <a:fld id="{0E14FF20-F5E2-4F44-A372-08F8E5C95F2D}" type="datetimeFigureOut">
              <a:rPr lang="en-US"/>
              <a:pPr>
                <a:defRPr/>
              </a:pPr>
              <a:t>12/3/2009</a:t>
            </a:fld>
            <a:endParaRPr lang="en-US"/>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2382" tIns="46191" rIns="92382" bIns="46191" rtlCol="0" anchor="ctr"/>
          <a:lstStyle/>
          <a:p>
            <a:pPr lvl="0"/>
            <a:endParaRPr lang="en-US" noProof="0"/>
          </a:p>
        </p:txBody>
      </p:sp>
      <p:sp>
        <p:nvSpPr>
          <p:cNvPr id="5" name="Notes Placeholder 4"/>
          <p:cNvSpPr>
            <a:spLocks noGrp="1"/>
          </p:cNvSpPr>
          <p:nvPr>
            <p:ph type="body" sz="quarter" idx="3"/>
          </p:nvPr>
        </p:nvSpPr>
        <p:spPr>
          <a:xfrm>
            <a:off x="693738" y="4386263"/>
            <a:ext cx="5546725" cy="4154487"/>
          </a:xfrm>
          <a:prstGeom prst="rect">
            <a:avLst/>
          </a:prstGeom>
        </p:spPr>
        <p:txBody>
          <a:bodyPr vert="horz" lIns="92382" tIns="46191" rIns="92382" bIns="4619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69350"/>
            <a:ext cx="3005138" cy="461963"/>
          </a:xfrm>
          <a:prstGeom prst="rect">
            <a:avLst/>
          </a:prstGeom>
        </p:spPr>
        <p:txBody>
          <a:bodyPr vert="horz" lIns="92382" tIns="46191" rIns="92382" bIns="46191"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27475" y="8769350"/>
            <a:ext cx="3005138" cy="461963"/>
          </a:xfrm>
          <a:prstGeom prst="rect">
            <a:avLst/>
          </a:prstGeom>
        </p:spPr>
        <p:txBody>
          <a:bodyPr vert="horz" lIns="92382" tIns="46191" rIns="92382" bIns="46191" rtlCol="0" anchor="b"/>
          <a:lstStyle>
            <a:lvl1pPr algn="r" fontAlgn="auto">
              <a:spcBef>
                <a:spcPts val="0"/>
              </a:spcBef>
              <a:spcAft>
                <a:spcPts val="0"/>
              </a:spcAft>
              <a:defRPr sz="1200" smtClean="0">
                <a:latin typeface="+mn-lt"/>
              </a:defRPr>
            </a:lvl1pPr>
          </a:lstStyle>
          <a:p>
            <a:pPr>
              <a:defRPr/>
            </a:pPr>
            <a:fld id="{2D0B553B-BE7E-431A-BEB4-FCEB25465CD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TextEdit="1"/>
          </p:cNvSpPr>
          <p:nvPr>
            <p:ph type="sldImg"/>
          </p:nvPr>
        </p:nvSpPr>
        <p:spPr bwMode="auto">
          <a:noFill/>
          <a:ln>
            <a:solidFill>
              <a:srgbClr val="000000"/>
            </a:solidFill>
            <a:miter lim="800000"/>
            <a:headEnd/>
            <a:tailEnd/>
          </a:ln>
        </p:spPr>
      </p:sp>
      <p:sp>
        <p:nvSpPr>
          <p:cNvPr id="4813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p:spPr>
      </p:sp>
      <p:sp>
        <p:nvSpPr>
          <p:cNvPr id="5734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bwMode="auto">
          <a:noFill/>
          <a:ln>
            <a:solidFill>
              <a:srgbClr val="000000"/>
            </a:solidFill>
            <a:miter lim="800000"/>
            <a:headEnd/>
            <a:tailEnd/>
          </a:ln>
        </p:spPr>
      </p:sp>
      <p:sp>
        <p:nvSpPr>
          <p:cNvPr id="5837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bwMode="auto">
          <a:noFill/>
          <a:ln>
            <a:solidFill>
              <a:srgbClr val="000000"/>
            </a:solidFill>
            <a:miter lim="800000"/>
            <a:headEnd/>
            <a:tailEnd/>
          </a:ln>
        </p:spPr>
      </p:sp>
      <p:sp>
        <p:nvSpPr>
          <p:cNvPr id="6144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p:spPr>
      </p:sp>
      <p:sp>
        <p:nvSpPr>
          <p:cNvPr id="6246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TextEdit="1"/>
          </p:cNvSpPr>
          <p:nvPr>
            <p:ph type="sldImg"/>
          </p:nvPr>
        </p:nvSpPr>
        <p:spPr bwMode="auto">
          <a:noFill/>
          <a:ln>
            <a:solidFill>
              <a:srgbClr val="000000"/>
            </a:solidFill>
            <a:miter lim="800000"/>
            <a:headEnd/>
            <a:tailEnd/>
          </a:ln>
        </p:spPr>
      </p:sp>
      <p:sp>
        <p:nvSpPr>
          <p:cNvPr id="6349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TextEdit="1"/>
          </p:cNvSpPr>
          <p:nvPr>
            <p:ph type="sldImg"/>
          </p:nvPr>
        </p:nvSpPr>
        <p:spPr bwMode="auto">
          <a:noFill/>
          <a:ln>
            <a:solidFill>
              <a:srgbClr val="000000"/>
            </a:solidFill>
            <a:miter lim="800000"/>
            <a:headEnd/>
            <a:tailEnd/>
          </a:ln>
        </p:spPr>
      </p:sp>
      <p:sp>
        <p:nvSpPr>
          <p:cNvPr id="6451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TextEdi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TextEdit="1"/>
          </p:cNvSpPr>
          <p:nvPr>
            <p:ph type="sldImg"/>
          </p:nvPr>
        </p:nvSpPr>
        <p:spPr bwMode="auto">
          <a:noFill/>
          <a:ln>
            <a:solidFill>
              <a:srgbClr val="000000"/>
            </a:solidFill>
            <a:miter lim="800000"/>
            <a:headEnd/>
            <a:tailEnd/>
          </a:ln>
        </p:spPr>
      </p:sp>
      <p:sp>
        <p:nvSpPr>
          <p:cNvPr id="6656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TextEdit="1"/>
          </p:cNvSpPr>
          <p:nvPr>
            <p:ph type="sldImg"/>
          </p:nvPr>
        </p:nvSpPr>
        <p:spPr bwMode="auto">
          <a:noFill/>
          <a:ln>
            <a:solidFill>
              <a:srgbClr val="000000"/>
            </a:solidFill>
            <a:miter lim="800000"/>
            <a:headEnd/>
            <a:tailEnd/>
          </a:ln>
        </p:spPr>
      </p:sp>
      <p:sp>
        <p:nvSpPr>
          <p:cNvPr id="6758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TextEdit="1"/>
          </p:cNvSpPr>
          <p:nvPr>
            <p:ph type="sldImg"/>
          </p:nvPr>
        </p:nvSpPr>
        <p:spPr bwMode="auto">
          <a:noFill/>
          <a:ln>
            <a:solidFill>
              <a:srgbClr val="000000"/>
            </a:solidFill>
            <a:miter lim="800000"/>
            <a:headEnd/>
            <a:tailEnd/>
          </a:ln>
        </p:spPr>
      </p:sp>
      <p:sp>
        <p:nvSpPr>
          <p:cNvPr id="6861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TextEdit="1"/>
          </p:cNvSpPr>
          <p:nvPr>
            <p:ph type="sldImg"/>
          </p:nvPr>
        </p:nvSpPr>
        <p:spPr bwMode="auto">
          <a:noFill/>
          <a:ln>
            <a:solidFill>
              <a:srgbClr val="000000"/>
            </a:solidFill>
            <a:miter lim="800000"/>
            <a:headEnd/>
            <a:tailEnd/>
          </a:ln>
        </p:spPr>
      </p:sp>
      <p:sp>
        <p:nvSpPr>
          <p:cNvPr id="6963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TextEdit="1"/>
          </p:cNvSpPr>
          <p:nvPr>
            <p:ph type="sldImg"/>
          </p:nvPr>
        </p:nvSpPr>
        <p:spPr bwMode="auto">
          <a:noFill/>
          <a:ln>
            <a:solidFill>
              <a:srgbClr val="000000"/>
            </a:solidFill>
            <a:miter lim="800000"/>
            <a:headEnd/>
            <a:tailEnd/>
          </a:ln>
        </p:spPr>
      </p:sp>
      <p:sp>
        <p:nvSpPr>
          <p:cNvPr id="7065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p:spPr>
      </p:sp>
      <p:sp>
        <p:nvSpPr>
          <p:cNvPr id="7168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TextEdit="1"/>
          </p:cNvSpPr>
          <p:nvPr>
            <p:ph type="sldImg"/>
          </p:nvPr>
        </p:nvSpPr>
        <p:spPr bwMode="auto">
          <a:noFill/>
          <a:ln>
            <a:solidFill>
              <a:srgbClr val="000000"/>
            </a:solidFill>
            <a:miter lim="800000"/>
            <a:headEnd/>
            <a:tailEnd/>
          </a:ln>
        </p:spPr>
      </p:sp>
      <p:sp>
        <p:nvSpPr>
          <p:cNvPr id="7270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p:spPr>
      </p:sp>
      <p:sp>
        <p:nvSpPr>
          <p:cNvPr id="7373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TextEdit="1"/>
          </p:cNvSpPr>
          <p:nvPr>
            <p:ph type="sldImg"/>
          </p:nvPr>
        </p:nvSpPr>
        <p:spPr bwMode="auto">
          <a:noFill/>
          <a:ln>
            <a:solidFill>
              <a:srgbClr val="000000"/>
            </a:solidFill>
            <a:miter lim="800000"/>
            <a:headEnd/>
            <a:tailEnd/>
          </a:ln>
        </p:spPr>
      </p:sp>
      <p:sp>
        <p:nvSpPr>
          <p:cNvPr id="7475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TextEdit="1"/>
          </p:cNvSpPr>
          <p:nvPr>
            <p:ph type="sldImg"/>
          </p:nvPr>
        </p:nvSpPr>
        <p:spPr bwMode="auto">
          <a:noFill/>
          <a:ln>
            <a:solidFill>
              <a:srgbClr val="000000"/>
            </a:solidFill>
            <a:miter lim="800000"/>
            <a:headEnd/>
            <a:tailEnd/>
          </a:ln>
        </p:spPr>
      </p:sp>
      <p:sp>
        <p:nvSpPr>
          <p:cNvPr id="7577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TextEdit="1"/>
          </p:cNvSpPr>
          <p:nvPr>
            <p:ph type="sldImg"/>
          </p:nvPr>
        </p:nvSpPr>
        <p:spPr bwMode="auto">
          <a:noFill/>
          <a:ln>
            <a:solidFill>
              <a:srgbClr val="000000"/>
            </a:solidFill>
            <a:miter lim="800000"/>
            <a:headEnd/>
            <a:tailEnd/>
          </a:ln>
        </p:spPr>
      </p:sp>
      <p:sp>
        <p:nvSpPr>
          <p:cNvPr id="7680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TextEdit="1"/>
          </p:cNvSpPr>
          <p:nvPr>
            <p:ph type="sldImg"/>
          </p:nvPr>
        </p:nvSpPr>
        <p:spPr bwMode="auto">
          <a:noFill/>
          <a:ln>
            <a:solidFill>
              <a:srgbClr val="000000"/>
            </a:solidFill>
            <a:miter lim="800000"/>
            <a:headEnd/>
            <a:tailEnd/>
          </a:ln>
        </p:spPr>
      </p:sp>
      <p:sp>
        <p:nvSpPr>
          <p:cNvPr id="7782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TextEdit="1"/>
          </p:cNvSpPr>
          <p:nvPr>
            <p:ph type="sldImg"/>
          </p:nvPr>
        </p:nvSpPr>
        <p:spPr bwMode="auto">
          <a:noFill/>
          <a:ln>
            <a:solidFill>
              <a:srgbClr val="000000"/>
            </a:solidFill>
            <a:miter lim="800000"/>
            <a:headEnd/>
            <a:tailEnd/>
          </a:ln>
        </p:spPr>
      </p:sp>
      <p:sp>
        <p:nvSpPr>
          <p:cNvPr id="7885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bwMode="auto">
          <a:noFill/>
          <a:ln>
            <a:solidFill>
              <a:srgbClr val="000000"/>
            </a:solidFill>
            <a:miter lim="800000"/>
            <a:headEnd/>
            <a:tailEnd/>
          </a:ln>
        </p:spPr>
      </p:sp>
      <p:sp>
        <p:nvSpPr>
          <p:cNvPr id="7987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TextEdit="1"/>
          </p:cNvSpPr>
          <p:nvPr>
            <p:ph type="sldImg"/>
          </p:nvPr>
        </p:nvSpPr>
        <p:spPr bwMode="auto">
          <a:noFill/>
          <a:ln>
            <a:solidFill>
              <a:srgbClr val="000000"/>
            </a:solidFill>
            <a:miter lim="800000"/>
            <a:headEnd/>
            <a:tailEnd/>
          </a:ln>
        </p:spPr>
      </p:sp>
      <p:sp>
        <p:nvSpPr>
          <p:cNvPr id="8089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p:spPr>
      </p:sp>
      <p:sp>
        <p:nvSpPr>
          <p:cNvPr id="5325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p:spPr>
      </p:sp>
      <p:sp>
        <p:nvSpPr>
          <p:cNvPr id="5529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TextEdit="1"/>
          </p:cNvSpPr>
          <p:nvPr>
            <p:ph type="sldImg"/>
          </p:nvPr>
        </p:nvSpPr>
        <p:spPr bwMode="auto">
          <a:noFill/>
          <a:ln>
            <a:solidFill>
              <a:srgbClr val="000000"/>
            </a:solidFill>
            <a:miter lim="800000"/>
            <a:headEnd/>
            <a:tailEnd/>
          </a:ln>
        </p:spPr>
      </p:sp>
      <p:sp>
        <p:nvSpPr>
          <p:cNvPr id="5632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11/5/2009</a:t>
            </a:r>
          </a:p>
        </p:txBody>
      </p:sp>
      <p:sp>
        <p:nvSpPr>
          <p:cNvPr id="5" name="Footer Placeholder 4"/>
          <p:cNvSpPr>
            <a:spLocks noGrp="1"/>
          </p:cNvSpPr>
          <p:nvPr>
            <p:ph type="ftr" sz="quarter" idx="11"/>
          </p:nvPr>
        </p:nvSpPr>
        <p:spPr/>
        <p:txBody>
          <a:bodyPr/>
          <a:lstStyle>
            <a:lvl1pPr>
              <a:defRPr/>
            </a:lvl1pPr>
          </a:lstStyle>
          <a:p>
            <a:pPr>
              <a:defRPr/>
            </a:pPr>
            <a:r>
              <a:rPr lang="en-US"/>
              <a:t>Educause DASIG Constituent Group</a:t>
            </a:r>
          </a:p>
        </p:txBody>
      </p:sp>
      <p:sp>
        <p:nvSpPr>
          <p:cNvPr id="6" name="Slide Number Placeholder 5"/>
          <p:cNvSpPr>
            <a:spLocks noGrp="1"/>
          </p:cNvSpPr>
          <p:nvPr>
            <p:ph type="sldNum" sz="quarter" idx="12"/>
          </p:nvPr>
        </p:nvSpPr>
        <p:spPr/>
        <p:txBody>
          <a:bodyPr/>
          <a:lstStyle>
            <a:lvl1pPr>
              <a:defRPr/>
            </a:lvl1pPr>
          </a:lstStyle>
          <a:p>
            <a:pPr>
              <a:defRPr/>
            </a:pPr>
            <a:fld id="{8D50B63A-739D-4519-AEDD-A4BDCD2D762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11/5/2009</a:t>
            </a:r>
          </a:p>
        </p:txBody>
      </p:sp>
      <p:sp>
        <p:nvSpPr>
          <p:cNvPr id="5" name="Footer Placeholder 4"/>
          <p:cNvSpPr>
            <a:spLocks noGrp="1"/>
          </p:cNvSpPr>
          <p:nvPr>
            <p:ph type="ftr" sz="quarter" idx="11"/>
          </p:nvPr>
        </p:nvSpPr>
        <p:spPr/>
        <p:txBody>
          <a:bodyPr/>
          <a:lstStyle>
            <a:lvl1pPr>
              <a:defRPr/>
            </a:lvl1pPr>
          </a:lstStyle>
          <a:p>
            <a:pPr>
              <a:defRPr/>
            </a:pPr>
            <a:r>
              <a:rPr lang="en-US"/>
              <a:t>Educause DASIG Constituent Group</a:t>
            </a:r>
          </a:p>
        </p:txBody>
      </p:sp>
      <p:sp>
        <p:nvSpPr>
          <p:cNvPr id="6" name="Slide Number Placeholder 5"/>
          <p:cNvSpPr>
            <a:spLocks noGrp="1"/>
          </p:cNvSpPr>
          <p:nvPr>
            <p:ph type="sldNum" sz="quarter" idx="12"/>
          </p:nvPr>
        </p:nvSpPr>
        <p:spPr/>
        <p:txBody>
          <a:bodyPr/>
          <a:lstStyle>
            <a:lvl1pPr>
              <a:defRPr/>
            </a:lvl1pPr>
          </a:lstStyle>
          <a:p>
            <a:pPr>
              <a:defRPr/>
            </a:pPr>
            <a:fld id="{19EA4754-B9CE-4756-85EC-1CF02E3A71F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11/5/2009</a:t>
            </a:r>
          </a:p>
        </p:txBody>
      </p:sp>
      <p:sp>
        <p:nvSpPr>
          <p:cNvPr id="5" name="Footer Placeholder 4"/>
          <p:cNvSpPr>
            <a:spLocks noGrp="1"/>
          </p:cNvSpPr>
          <p:nvPr>
            <p:ph type="ftr" sz="quarter" idx="11"/>
          </p:nvPr>
        </p:nvSpPr>
        <p:spPr/>
        <p:txBody>
          <a:bodyPr/>
          <a:lstStyle>
            <a:lvl1pPr>
              <a:defRPr/>
            </a:lvl1pPr>
          </a:lstStyle>
          <a:p>
            <a:pPr>
              <a:defRPr/>
            </a:pPr>
            <a:r>
              <a:rPr lang="en-US"/>
              <a:t>Educause DASIG Constituent Group</a:t>
            </a:r>
          </a:p>
        </p:txBody>
      </p:sp>
      <p:sp>
        <p:nvSpPr>
          <p:cNvPr id="6" name="Slide Number Placeholder 5"/>
          <p:cNvSpPr>
            <a:spLocks noGrp="1"/>
          </p:cNvSpPr>
          <p:nvPr>
            <p:ph type="sldNum" sz="quarter" idx="12"/>
          </p:nvPr>
        </p:nvSpPr>
        <p:spPr/>
        <p:txBody>
          <a:bodyPr/>
          <a:lstStyle>
            <a:lvl1pPr>
              <a:defRPr/>
            </a:lvl1pPr>
          </a:lstStyle>
          <a:p>
            <a:pPr>
              <a:defRPr/>
            </a:pPr>
            <a:fld id="{0B3A110F-ECDF-4253-91E9-A139D581A92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11/5/2009</a:t>
            </a:r>
          </a:p>
        </p:txBody>
      </p:sp>
      <p:sp>
        <p:nvSpPr>
          <p:cNvPr id="5" name="Footer Placeholder 4"/>
          <p:cNvSpPr>
            <a:spLocks noGrp="1"/>
          </p:cNvSpPr>
          <p:nvPr>
            <p:ph type="ftr" sz="quarter" idx="11"/>
          </p:nvPr>
        </p:nvSpPr>
        <p:spPr/>
        <p:txBody>
          <a:bodyPr/>
          <a:lstStyle>
            <a:lvl1pPr>
              <a:defRPr/>
            </a:lvl1pPr>
          </a:lstStyle>
          <a:p>
            <a:pPr>
              <a:defRPr/>
            </a:pPr>
            <a:r>
              <a:rPr lang="en-US"/>
              <a:t>Educause DASIG Constituent Group</a:t>
            </a:r>
          </a:p>
        </p:txBody>
      </p:sp>
      <p:sp>
        <p:nvSpPr>
          <p:cNvPr id="6" name="Slide Number Placeholder 5"/>
          <p:cNvSpPr>
            <a:spLocks noGrp="1"/>
          </p:cNvSpPr>
          <p:nvPr>
            <p:ph type="sldNum" sz="quarter" idx="12"/>
          </p:nvPr>
        </p:nvSpPr>
        <p:spPr/>
        <p:txBody>
          <a:bodyPr/>
          <a:lstStyle>
            <a:lvl1pPr>
              <a:defRPr/>
            </a:lvl1pPr>
          </a:lstStyle>
          <a:p>
            <a:pPr>
              <a:defRPr/>
            </a:pPr>
            <a:fld id="{EB22BD7C-B585-4CDD-82B6-0F10C824DCF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11/5/2009</a:t>
            </a:r>
          </a:p>
        </p:txBody>
      </p:sp>
      <p:sp>
        <p:nvSpPr>
          <p:cNvPr id="5" name="Footer Placeholder 4"/>
          <p:cNvSpPr>
            <a:spLocks noGrp="1"/>
          </p:cNvSpPr>
          <p:nvPr>
            <p:ph type="ftr" sz="quarter" idx="11"/>
          </p:nvPr>
        </p:nvSpPr>
        <p:spPr/>
        <p:txBody>
          <a:bodyPr/>
          <a:lstStyle>
            <a:lvl1pPr>
              <a:defRPr/>
            </a:lvl1pPr>
          </a:lstStyle>
          <a:p>
            <a:pPr>
              <a:defRPr/>
            </a:pPr>
            <a:r>
              <a:rPr lang="en-US"/>
              <a:t>Educause DASIG Constituent Group</a:t>
            </a:r>
          </a:p>
        </p:txBody>
      </p:sp>
      <p:sp>
        <p:nvSpPr>
          <p:cNvPr id="6" name="Slide Number Placeholder 5"/>
          <p:cNvSpPr>
            <a:spLocks noGrp="1"/>
          </p:cNvSpPr>
          <p:nvPr>
            <p:ph type="sldNum" sz="quarter" idx="12"/>
          </p:nvPr>
        </p:nvSpPr>
        <p:spPr/>
        <p:txBody>
          <a:bodyPr/>
          <a:lstStyle>
            <a:lvl1pPr>
              <a:defRPr/>
            </a:lvl1pPr>
          </a:lstStyle>
          <a:p>
            <a:pPr>
              <a:defRPr/>
            </a:pPr>
            <a:fld id="{71016ACA-43F6-435E-89C7-B182645BCE5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11/5/2009</a:t>
            </a:r>
          </a:p>
        </p:txBody>
      </p:sp>
      <p:sp>
        <p:nvSpPr>
          <p:cNvPr id="6" name="Footer Placeholder 4"/>
          <p:cNvSpPr>
            <a:spLocks noGrp="1"/>
          </p:cNvSpPr>
          <p:nvPr>
            <p:ph type="ftr" sz="quarter" idx="11"/>
          </p:nvPr>
        </p:nvSpPr>
        <p:spPr/>
        <p:txBody>
          <a:bodyPr/>
          <a:lstStyle>
            <a:lvl1pPr>
              <a:defRPr/>
            </a:lvl1pPr>
          </a:lstStyle>
          <a:p>
            <a:pPr>
              <a:defRPr/>
            </a:pPr>
            <a:r>
              <a:rPr lang="en-US"/>
              <a:t>Educause DASIG Constituent Group</a:t>
            </a:r>
          </a:p>
        </p:txBody>
      </p:sp>
      <p:sp>
        <p:nvSpPr>
          <p:cNvPr id="7" name="Slide Number Placeholder 5"/>
          <p:cNvSpPr>
            <a:spLocks noGrp="1"/>
          </p:cNvSpPr>
          <p:nvPr>
            <p:ph type="sldNum" sz="quarter" idx="12"/>
          </p:nvPr>
        </p:nvSpPr>
        <p:spPr/>
        <p:txBody>
          <a:bodyPr/>
          <a:lstStyle>
            <a:lvl1pPr>
              <a:defRPr/>
            </a:lvl1pPr>
          </a:lstStyle>
          <a:p>
            <a:pPr>
              <a:defRPr/>
            </a:pPr>
            <a:fld id="{3D8FC082-CEA8-47C1-B579-D5472F1FBD4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11/5/2009</a:t>
            </a:r>
          </a:p>
        </p:txBody>
      </p:sp>
      <p:sp>
        <p:nvSpPr>
          <p:cNvPr id="8" name="Footer Placeholder 4"/>
          <p:cNvSpPr>
            <a:spLocks noGrp="1"/>
          </p:cNvSpPr>
          <p:nvPr>
            <p:ph type="ftr" sz="quarter" idx="11"/>
          </p:nvPr>
        </p:nvSpPr>
        <p:spPr/>
        <p:txBody>
          <a:bodyPr/>
          <a:lstStyle>
            <a:lvl1pPr>
              <a:defRPr/>
            </a:lvl1pPr>
          </a:lstStyle>
          <a:p>
            <a:pPr>
              <a:defRPr/>
            </a:pPr>
            <a:r>
              <a:rPr lang="en-US"/>
              <a:t>Educause DASIG Constituent Group</a:t>
            </a:r>
          </a:p>
        </p:txBody>
      </p:sp>
      <p:sp>
        <p:nvSpPr>
          <p:cNvPr id="9" name="Slide Number Placeholder 5"/>
          <p:cNvSpPr>
            <a:spLocks noGrp="1"/>
          </p:cNvSpPr>
          <p:nvPr>
            <p:ph type="sldNum" sz="quarter" idx="12"/>
          </p:nvPr>
        </p:nvSpPr>
        <p:spPr/>
        <p:txBody>
          <a:bodyPr/>
          <a:lstStyle>
            <a:lvl1pPr>
              <a:defRPr/>
            </a:lvl1pPr>
          </a:lstStyle>
          <a:p>
            <a:pPr>
              <a:defRPr/>
            </a:pPr>
            <a:fld id="{7640F27F-7173-4B23-983C-2C664799A38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11/5/2009</a:t>
            </a:r>
          </a:p>
        </p:txBody>
      </p:sp>
      <p:sp>
        <p:nvSpPr>
          <p:cNvPr id="4" name="Footer Placeholder 4"/>
          <p:cNvSpPr>
            <a:spLocks noGrp="1"/>
          </p:cNvSpPr>
          <p:nvPr>
            <p:ph type="ftr" sz="quarter" idx="11"/>
          </p:nvPr>
        </p:nvSpPr>
        <p:spPr/>
        <p:txBody>
          <a:bodyPr/>
          <a:lstStyle>
            <a:lvl1pPr>
              <a:defRPr/>
            </a:lvl1pPr>
          </a:lstStyle>
          <a:p>
            <a:pPr>
              <a:defRPr/>
            </a:pPr>
            <a:r>
              <a:rPr lang="en-US"/>
              <a:t>Educause DASIG Constituent Group</a:t>
            </a:r>
          </a:p>
        </p:txBody>
      </p:sp>
      <p:sp>
        <p:nvSpPr>
          <p:cNvPr id="5" name="Slide Number Placeholder 5"/>
          <p:cNvSpPr>
            <a:spLocks noGrp="1"/>
          </p:cNvSpPr>
          <p:nvPr>
            <p:ph type="sldNum" sz="quarter" idx="12"/>
          </p:nvPr>
        </p:nvSpPr>
        <p:spPr/>
        <p:txBody>
          <a:bodyPr/>
          <a:lstStyle>
            <a:lvl1pPr>
              <a:defRPr/>
            </a:lvl1pPr>
          </a:lstStyle>
          <a:p>
            <a:pPr>
              <a:defRPr/>
            </a:pPr>
            <a:fld id="{3FF91C7D-7781-47F0-8790-F4B68B25C7A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11/5/2009</a:t>
            </a:r>
          </a:p>
        </p:txBody>
      </p:sp>
      <p:sp>
        <p:nvSpPr>
          <p:cNvPr id="3" name="Footer Placeholder 4"/>
          <p:cNvSpPr>
            <a:spLocks noGrp="1"/>
          </p:cNvSpPr>
          <p:nvPr>
            <p:ph type="ftr" sz="quarter" idx="11"/>
          </p:nvPr>
        </p:nvSpPr>
        <p:spPr/>
        <p:txBody>
          <a:bodyPr/>
          <a:lstStyle>
            <a:lvl1pPr>
              <a:defRPr/>
            </a:lvl1pPr>
          </a:lstStyle>
          <a:p>
            <a:pPr>
              <a:defRPr/>
            </a:pPr>
            <a:r>
              <a:rPr lang="en-US"/>
              <a:t>Educause DASIG Constituent Group</a:t>
            </a:r>
          </a:p>
        </p:txBody>
      </p:sp>
      <p:sp>
        <p:nvSpPr>
          <p:cNvPr id="4" name="Slide Number Placeholder 5"/>
          <p:cNvSpPr>
            <a:spLocks noGrp="1"/>
          </p:cNvSpPr>
          <p:nvPr>
            <p:ph type="sldNum" sz="quarter" idx="12"/>
          </p:nvPr>
        </p:nvSpPr>
        <p:spPr/>
        <p:txBody>
          <a:bodyPr/>
          <a:lstStyle>
            <a:lvl1pPr>
              <a:defRPr/>
            </a:lvl1pPr>
          </a:lstStyle>
          <a:p>
            <a:pPr>
              <a:defRPr/>
            </a:pPr>
            <a:fld id="{F01C656A-73A9-4D04-B7F4-5426882BD1C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11/5/2009</a:t>
            </a:r>
          </a:p>
        </p:txBody>
      </p:sp>
      <p:sp>
        <p:nvSpPr>
          <p:cNvPr id="6" name="Footer Placeholder 4"/>
          <p:cNvSpPr>
            <a:spLocks noGrp="1"/>
          </p:cNvSpPr>
          <p:nvPr>
            <p:ph type="ftr" sz="quarter" idx="11"/>
          </p:nvPr>
        </p:nvSpPr>
        <p:spPr/>
        <p:txBody>
          <a:bodyPr/>
          <a:lstStyle>
            <a:lvl1pPr>
              <a:defRPr/>
            </a:lvl1pPr>
          </a:lstStyle>
          <a:p>
            <a:pPr>
              <a:defRPr/>
            </a:pPr>
            <a:r>
              <a:rPr lang="en-US"/>
              <a:t>Educause DASIG Constituent Group</a:t>
            </a:r>
          </a:p>
        </p:txBody>
      </p:sp>
      <p:sp>
        <p:nvSpPr>
          <p:cNvPr id="7" name="Slide Number Placeholder 5"/>
          <p:cNvSpPr>
            <a:spLocks noGrp="1"/>
          </p:cNvSpPr>
          <p:nvPr>
            <p:ph type="sldNum" sz="quarter" idx="12"/>
          </p:nvPr>
        </p:nvSpPr>
        <p:spPr/>
        <p:txBody>
          <a:bodyPr/>
          <a:lstStyle>
            <a:lvl1pPr>
              <a:defRPr/>
            </a:lvl1pPr>
          </a:lstStyle>
          <a:p>
            <a:pPr>
              <a:defRPr/>
            </a:pPr>
            <a:fld id="{5F7D6A25-2D86-41A6-90FD-ED9B4015C7E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11/5/2009</a:t>
            </a:r>
          </a:p>
        </p:txBody>
      </p:sp>
      <p:sp>
        <p:nvSpPr>
          <p:cNvPr id="6" name="Footer Placeholder 4"/>
          <p:cNvSpPr>
            <a:spLocks noGrp="1"/>
          </p:cNvSpPr>
          <p:nvPr>
            <p:ph type="ftr" sz="quarter" idx="11"/>
          </p:nvPr>
        </p:nvSpPr>
        <p:spPr/>
        <p:txBody>
          <a:bodyPr/>
          <a:lstStyle>
            <a:lvl1pPr>
              <a:defRPr/>
            </a:lvl1pPr>
          </a:lstStyle>
          <a:p>
            <a:pPr>
              <a:defRPr/>
            </a:pPr>
            <a:r>
              <a:rPr lang="en-US"/>
              <a:t>Educause DASIG Constituent Group</a:t>
            </a:r>
          </a:p>
        </p:txBody>
      </p:sp>
      <p:sp>
        <p:nvSpPr>
          <p:cNvPr id="7" name="Slide Number Placeholder 5"/>
          <p:cNvSpPr>
            <a:spLocks noGrp="1"/>
          </p:cNvSpPr>
          <p:nvPr>
            <p:ph type="sldNum" sz="quarter" idx="12"/>
          </p:nvPr>
        </p:nvSpPr>
        <p:spPr/>
        <p:txBody>
          <a:bodyPr/>
          <a:lstStyle>
            <a:lvl1pPr>
              <a:defRPr/>
            </a:lvl1pPr>
          </a:lstStyle>
          <a:p>
            <a:pPr>
              <a:defRPr/>
            </a:pPr>
            <a:fld id="{B2CC041C-A19A-4944-88E8-D1FECFAF557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50000">
              <a:schemeClr val="accent1">
                <a:tint val="44500"/>
                <a:satMod val="160000"/>
              </a:schemeClr>
            </a:gs>
            <a:gs pos="100000">
              <a:schemeClr val="accent1">
                <a:tint val="23500"/>
                <a:satMod val="160000"/>
              </a:schemeClr>
            </a:gs>
          </a:gsLst>
          <a:lin ang="5400000" scaled="1"/>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r>
              <a:rPr lang="en-US"/>
              <a:t>11/5/2009</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r>
              <a:rPr lang="en-US"/>
              <a:t>Educause DASIG Constituent Group</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979F2A40-8AC9-49A7-A94E-875218EDD6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p:cNvSpPr>
            <a:spLocks noGrp="1"/>
          </p:cNvSpPr>
          <p:nvPr>
            <p:ph type="ctrTitle"/>
          </p:nvPr>
        </p:nvSpPr>
        <p:spPr>
          <a:xfrm>
            <a:off x="685800" y="762000"/>
            <a:ext cx="7772400" cy="5257800"/>
          </a:xfrm>
        </p:spPr>
        <p:txBody>
          <a:bodyPr/>
          <a:lstStyle/>
          <a:p>
            <a:r>
              <a:rPr lang="en-US" sz="5400" smtClean="0"/>
              <a:t>Educause 2009</a:t>
            </a:r>
            <a:br>
              <a:rPr lang="en-US" sz="5400" smtClean="0"/>
            </a:br>
            <a:r>
              <a:rPr lang="en-US" sz="5400" smtClean="0"/>
              <a:t/>
            </a:r>
            <a:br>
              <a:rPr lang="en-US" sz="5400" smtClean="0"/>
            </a:br>
            <a:r>
              <a:rPr lang="en-US" sz="5400" smtClean="0"/>
              <a:t>Data Administration </a:t>
            </a:r>
            <a:br>
              <a:rPr lang="en-US" sz="5400" smtClean="0"/>
            </a:br>
            <a:r>
              <a:rPr lang="en-US" sz="5400" smtClean="0"/>
              <a:t>Constituent Group</a:t>
            </a:r>
            <a:br>
              <a:rPr lang="en-US" sz="5400" smtClean="0"/>
            </a:br>
            <a:r>
              <a:rPr lang="en-US" sz="5400" smtClean="0"/>
              <a:t/>
            </a:r>
            <a:br>
              <a:rPr lang="en-US" sz="5400" smtClean="0"/>
            </a:br>
            <a:r>
              <a:rPr lang="en-US" sz="5400" smtClean="0"/>
              <a:t/>
            </a:r>
            <a:br>
              <a:rPr lang="en-US" sz="5400" smtClean="0"/>
            </a:br>
            <a:r>
              <a:rPr lang="en-US" sz="5400" smtClean="0"/>
              <a:t> November 5th, 2009</a:t>
            </a:r>
            <a:r>
              <a:rPr lang="en-US" sz="5400" b="1" smtClean="0"/>
              <a:t/>
            </a:r>
            <a:br>
              <a:rPr lang="en-US" sz="5400" b="1" smtClean="0"/>
            </a:br>
            <a:endParaRPr lang="en-US" sz="5400" smtClean="0"/>
          </a:p>
        </p:txBody>
      </p:sp>
      <p:sp>
        <p:nvSpPr>
          <p:cNvPr id="6" name="Date Placeholder 5"/>
          <p:cNvSpPr>
            <a:spLocks noGrp="1"/>
          </p:cNvSpPr>
          <p:nvPr>
            <p:ph type="dt" sz="quarter" idx="10"/>
          </p:nvPr>
        </p:nvSpPr>
        <p:spPr/>
        <p:txBody>
          <a:bodyPr/>
          <a:lstStyle/>
          <a:p>
            <a:pPr>
              <a:defRPr/>
            </a:pPr>
            <a:r>
              <a:rPr lang="en-US"/>
              <a:t>11/5/2009</a:t>
            </a:r>
            <a:endParaRPr lang="en-US" dirty="0"/>
          </a:p>
        </p:txBody>
      </p:sp>
      <p:sp>
        <p:nvSpPr>
          <p:cNvPr id="7" name="Slide Number Placeholder 6"/>
          <p:cNvSpPr>
            <a:spLocks noGrp="1"/>
          </p:cNvSpPr>
          <p:nvPr>
            <p:ph type="sldNum" sz="quarter" idx="12"/>
          </p:nvPr>
        </p:nvSpPr>
        <p:spPr/>
        <p:txBody>
          <a:bodyPr/>
          <a:lstStyle/>
          <a:p>
            <a:pPr>
              <a:defRPr/>
            </a:pPr>
            <a:fld id="{38426015-4B48-4079-8BB2-2E1522557F01}" type="slidenum">
              <a:rPr lang="en-US"/>
              <a:pPr>
                <a:defRPr/>
              </a:pPr>
              <a:t>1</a:t>
            </a:fld>
            <a:endParaRPr lang="en-US" dirty="0"/>
          </a:p>
        </p:txBody>
      </p:sp>
      <p:sp>
        <p:nvSpPr>
          <p:cNvPr id="8" name="Footer Placeholder 7"/>
          <p:cNvSpPr>
            <a:spLocks noGrp="1"/>
          </p:cNvSpPr>
          <p:nvPr>
            <p:ph type="ftr" sz="quarter" idx="11"/>
          </p:nvPr>
        </p:nvSpPr>
        <p:spPr/>
        <p:txBody>
          <a:bodyPr/>
          <a:lstStyle/>
          <a:p>
            <a:pPr>
              <a:defRPr/>
            </a:pPr>
            <a:r>
              <a:rPr lang="en-US"/>
              <a:t>Educause DASIG Constituent Group</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z="5400" smtClean="0"/>
              <a:t>Data Management</a:t>
            </a:r>
          </a:p>
        </p:txBody>
      </p:sp>
      <p:sp>
        <p:nvSpPr>
          <p:cNvPr id="23554" name="Content Placeholder 2"/>
          <p:cNvSpPr>
            <a:spLocks noGrp="1"/>
          </p:cNvSpPr>
          <p:nvPr>
            <p:ph idx="1"/>
          </p:nvPr>
        </p:nvSpPr>
        <p:spPr/>
        <p:txBody>
          <a:bodyPr/>
          <a:lstStyle/>
          <a:p>
            <a:pPr>
              <a:buFont typeface="Arial" charset="0"/>
              <a:buNone/>
            </a:pPr>
            <a:r>
              <a:rPr lang="en-US" sz="4400" smtClean="0"/>
              <a:t>   Data Management comprises all the disciplines related to managing data as a valuable resource.</a:t>
            </a:r>
          </a:p>
          <a:p>
            <a:endParaRPr lang="en-US" smtClean="0"/>
          </a:p>
          <a:p>
            <a:pPr>
              <a:buFont typeface="Arial" charset="0"/>
              <a:buNone/>
            </a:pPr>
            <a:r>
              <a:rPr lang="en-US" smtClean="0"/>
              <a:t>                      Wikipedia</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3DBD0ECD-3D7E-4353-A473-C69422F60B44}"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z="5400" smtClean="0"/>
              <a:t>Data Management</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None/>
              <a:defRPr/>
            </a:pPr>
            <a:r>
              <a:rPr lang="en-US" sz="4400" dirty="0" smtClean="0"/>
              <a:t>   Data Management is the development and execution of architectures, policies, practices, and procedures that properly manage the full data lifecycle needs of an enterprise.</a:t>
            </a:r>
          </a:p>
          <a:p>
            <a:pPr fontAlgn="auto">
              <a:spcAft>
                <a:spcPts val="0"/>
              </a:spcAft>
              <a:buFont typeface="Arial" pitchFamily="34" charset="0"/>
              <a:buChar char="•"/>
              <a:defRPr/>
            </a:pPr>
            <a:endParaRPr lang="en-US" dirty="0" smtClean="0"/>
          </a:p>
          <a:p>
            <a:pPr fontAlgn="auto">
              <a:spcAft>
                <a:spcPts val="0"/>
              </a:spcAft>
              <a:buFont typeface="Arial" pitchFamily="34" charset="0"/>
              <a:buNone/>
              <a:defRPr/>
            </a:pPr>
            <a:r>
              <a:rPr lang="en-US" dirty="0" smtClean="0"/>
              <a:t>                      DAMA</a:t>
            </a:r>
            <a:endParaRPr lang="en-US" dirty="0"/>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8F9FCE77-82F2-41A4-A1DA-AB50E17172A1}" type="slidenum">
              <a:rPr lang="en-US"/>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457200" y="274638"/>
            <a:ext cx="8229600" cy="5287962"/>
          </a:xfrm>
        </p:spPr>
        <p:txBody>
          <a:bodyPr/>
          <a:lstStyle/>
          <a:p>
            <a:r>
              <a:rPr lang="en-US" smtClean="0"/>
              <a:t/>
            </a:r>
            <a:br>
              <a:rPr lang="en-US" smtClean="0"/>
            </a:br>
            <a:r>
              <a:rPr lang="en-US" sz="5400" smtClean="0"/>
              <a:t>So what are some of these practices, procedures, and policies ?</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55B0B865-636B-416C-9EE2-3FCE2765F2A4}" type="slidenum">
              <a:rPr lang="en-US"/>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Metadata Management</a:t>
            </a:r>
          </a:p>
        </p:txBody>
      </p:sp>
      <p:sp>
        <p:nvSpPr>
          <p:cNvPr id="26626" name="Content Placeholder 2"/>
          <p:cNvSpPr>
            <a:spLocks noGrp="1"/>
          </p:cNvSpPr>
          <p:nvPr>
            <p:ph idx="1"/>
          </p:nvPr>
        </p:nvSpPr>
        <p:spPr/>
        <p:txBody>
          <a:bodyPr/>
          <a:lstStyle/>
          <a:p>
            <a:r>
              <a:rPr lang="en-US" smtClean="0"/>
              <a:t>Data About Data</a:t>
            </a:r>
          </a:p>
          <a:p>
            <a:endParaRPr lang="en-US" smtClean="0"/>
          </a:p>
          <a:p>
            <a:r>
              <a:rPr lang="en-US" smtClean="0"/>
              <a:t>Knowing where your data is …</a:t>
            </a:r>
          </a:p>
          <a:p>
            <a:r>
              <a:rPr lang="en-US" smtClean="0"/>
              <a:t>… And everything about it</a:t>
            </a:r>
          </a:p>
          <a:p>
            <a:endParaRPr lang="en-US" smtClean="0"/>
          </a:p>
          <a:p>
            <a:r>
              <a:rPr lang="en-US" smtClean="0"/>
              <a:t>Promotes consistency, quality, standardization</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4433D551-3BC4-411E-B713-773D39767119}" type="slidenum">
              <a:rPr lang="en-US"/>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t>Data Classification</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Classify data by sensitivity</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HIPAA , FERPA , SSN’s, Personal Privacy, etc.</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Develop policies for various levels of classification</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Develop guidelines for usage and security</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Develop training in use of the data</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DFD465F4-E9D6-4D64-B4A6-3A4C368A7710}" type="slidenum">
              <a:rPr lang="en-US"/>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Data Classification</a:t>
            </a:r>
          </a:p>
        </p:txBody>
      </p:sp>
      <p:sp>
        <p:nvSpPr>
          <p:cNvPr id="28674" name="Content Placeholder 2"/>
          <p:cNvSpPr>
            <a:spLocks noGrp="1"/>
          </p:cNvSpPr>
          <p:nvPr>
            <p:ph idx="1"/>
          </p:nvPr>
        </p:nvSpPr>
        <p:spPr/>
        <p:txBody>
          <a:bodyPr/>
          <a:lstStyle/>
          <a:p>
            <a:r>
              <a:rPr lang="en-US" smtClean="0"/>
              <a:t>Valuable to prevent compromises</a:t>
            </a:r>
          </a:p>
          <a:p>
            <a:endParaRPr lang="en-US" smtClean="0"/>
          </a:p>
          <a:p>
            <a:r>
              <a:rPr lang="en-US" smtClean="0"/>
              <a:t>Guides usage of data</a:t>
            </a:r>
          </a:p>
          <a:p>
            <a:endParaRPr lang="en-US" smtClean="0"/>
          </a:p>
          <a:p>
            <a:r>
              <a:rPr lang="en-US" smtClean="0"/>
              <a:t>Directs reporting and BI</a:t>
            </a:r>
          </a:p>
          <a:p>
            <a:endParaRPr lang="en-US" smtClean="0"/>
          </a:p>
          <a:p>
            <a:r>
              <a:rPr lang="en-US" smtClean="0"/>
              <a:t>Encryption, archiving, removable storage</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A04F7972-0B22-4086-A0A5-56D97D50B95A}" type="slidenum">
              <a:rPr lang="en-US"/>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t>Data Integration</a:t>
            </a:r>
          </a:p>
        </p:txBody>
      </p:sp>
      <p:sp>
        <p:nvSpPr>
          <p:cNvPr id="3" name="Content Placeholder 2"/>
          <p:cNvSpPr>
            <a:spLocks noGrp="1"/>
          </p:cNvSpPr>
          <p:nvPr>
            <p:ph idx="1"/>
          </p:nvPr>
        </p:nvSpPr>
        <p:spPr>
          <a:xfrm>
            <a:off x="304800" y="1600200"/>
            <a:ext cx="8534400" cy="4525963"/>
          </a:xfrm>
        </p:spPr>
        <p:txBody>
          <a:bodyPr rtlCol="0">
            <a:normAutofit fontScale="92500" lnSpcReduction="10000"/>
          </a:bodyPr>
          <a:lstStyle/>
          <a:p>
            <a:pPr fontAlgn="auto">
              <a:spcAft>
                <a:spcPts val="0"/>
              </a:spcAft>
              <a:buFont typeface="Arial" pitchFamily="34" charset="0"/>
              <a:buChar char="•"/>
              <a:defRPr/>
            </a:pPr>
            <a:r>
              <a:rPr lang="en-US" dirty="0" smtClean="0"/>
              <a:t>Data from system of record needed somewhere else</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Do you want that data moved somewhere else ?</a:t>
            </a:r>
          </a:p>
          <a:p>
            <a:pPr fontAlgn="auto">
              <a:spcAft>
                <a:spcPts val="0"/>
              </a:spcAft>
              <a:buFont typeface="Arial" pitchFamily="34" charset="0"/>
              <a:buNone/>
              <a:defRPr/>
            </a:pPr>
            <a:endParaRPr lang="en-US" dirty="0" smtClean="0"/>
          </a:p>
          <a:p>
            <a:pPr fontAlgn="auto">
              <a:spcAft>
                <a:spcPts val="0"/>
              </a:spcAft>
              <a:buFont typeface="Arial" pitchFamily="34" charset="0"/>
              <a:buChar char="•"/>
              <a:defRPr/>
            </a:pPr>
            <a:r>
              <a:rPr lang="en-US" dirty="0" smtClean="0"/>
              <a:t>Consistency /integrity once it leaves the source system</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Reporting across systems</a:t>
            </a:r>
            <a:endParaRPr lang="en-US" dirty="0"/>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67ABEE0F-4616-43D7-A6EF-40BFABBC3563}" type="slidenum">
              <a:rPr lang="en-US"/>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Data Integration</a:t>
            </a:r>
          </a:p>
        </p:txBody>
      </p:sp>
      <p:sp>
        <p:nvSpPr>
          <p:cNvPr id="30722" name="Content Placeholder 2"/>
          <p:cNvSpPr>
            <a:spLocks noGrp="1"/>
          </p:cNvSpPr>
          <p:nvPr>
            <p:ph idx="1"/>
          </p:nvPr>
        </p:nvSpPr>
        <p:spPr>
          <a:xfrm>
            <a:off x="304800" y="2743200"/>
            <a:ext cx="8534400" cy="2286000"/>
          </a:xfrm>
        </p:spPr>
        <p:txBody>
          <a:bodyPr/>
          <a:lstStyle/>
          <a:p>
            <a:r>
              <a:rPr lang="en-US" smtClean="0"/>
              <a:t>Traditional  Feed Approach</a:t>
            </a:r>
          </a:p>
          <a:p>
            <a:pPr lvl="1"/>
            <a:r>
              <a:rPr lang="en-US" smtClean="0"/>
              <a:t>Extract, ship it somewhere, load it up	</a:t>
            </a:r>
            <a:br>
              <a:rPr lang="en-US" smtClean="0"/>
            </a:br>
            <a:endParaRPr lang="en-US" smtClean="0"/>
          </a:p>
          <a:p>
            <a:r>
              <a:rPr lang="en-US" smtClean="0"/>
              <a:t>SOA/Web Services</a:t>
            </a:r>
          </a:p>
          <a:p>
            <a:pPr>
              <a:buFont typeface="Arial" charset="0"/>
              <a:buNone/>
            </a:pPr>
            <a:endParaRPr lang="en-US" smtClean="0"/>
          </a:p>
        </p:txBody>
      </p:sp>
      <p:sp>
        <p:nvSpPr>
          <p:cNvPr id="4" name="Date Placeholder 3"/>
          <p:cNvSpPr>
            <a:spLocks noGrp="1"/>
          </p:cNvSpPr>
          <p:nvPr>
            <p:ph type="dt" sz="quarter" idx="10"/>
          </p:nvPr>
        </p:nvSpPr>
        <p:spPr/>
        <p:txBody>
          <a:bodyPr/>
          <a:lstStyle/>
          <a:p>
            <a:pPr>
              <a:defRPr/>
            </a:pPr>
            <a:r>
              <a:rPr lang="en-US" dirty="0"/>
              <a:t>11/5/2009</a:t>
            </a:r>
            <a:endParaRPr lang="en-US" dirty="0"/>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BFD4EB4A-BAF4-4955-BC75-F7CCE942C0D2}" type="slidenum">
              <a:rPr lang="en-US"/>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Traditional Feed Approach</a:t>
            </a:r>
          </a:p>
        </p:txBody>
      </p:sp>
      <p:sp>
        <p:nvSpPr>
          <p:cNvPr id="31746" name="Content Placeholder 2"/>
          <p:cNvSpPr>
            <a:spLocks noGrp="1"/>
          </p:cNvSpPr>
          <p:nvPr>
            <p:ph idx="1"/>
          </p:nvPr>
        </p:nvSpPr>
        <p:spPr/>
        <p:txBody>
          <a:bodyPr/>
          <a:lstStyle/>
          <a:p>
            <a:r>
              <a:rPr lang="en-US" smtClean="0"/>
              <a:t>Proven</a:t>
            </a:r>
          </a:p>
          <a:p>
            <a:r>
              <a:rPr lang="en-US" smtClean="0"/>
              <a:t>Can be accomplished in many technologies</a:t>
            </a:r>
          </a:p>
          <a:p>
            <a:endParaRPr lang="en-US" smtClean="0"/>
          </a:p>
          <a:p>
            <a:endParaRPr lang="en-US" smtClean="0"/>
          </a:p>
          <a:p>
            <a:r>
              <a:rPr lang="en-US" smtClean="0"/>
              <a:t>Can result in many, many feeds</a:t>
            </a:r>
          </a:p>
          <a:p>
            <a:r>
              <a:rPr lang="en-US" smtClean="0"/>
              <a:t>Each one is hand crafted</a:t>
            </a:r>
          </a:p>
          <a:p>
            <a:r>
              <a:rPr lang="en-US" smtClean="0"/>
              <a:t>Timing issues </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9218FFF6-064A-40EE-8687-271CE14409AD}" type="slidenum">
              <a:rPr lang="en-US"/>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t>SOA/Web Services</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Limited number </a:t>
            </a:r>
          </a:p>
          <a:p>
            <a:pPr fontAlgn="auto">
              <a:spcAft>
                <a:spcPts val="0"/>
              </a:spcAft>
              <a:buFont typeface="Arial" pitchFamily="34" charset="0"/>
              <a:buChar char="•"/>
              <a:defRPr/>
            </a:pPr>
            <a:r>
              <a:rPr lang="en-US" dirty="0" smtClean="0"/>
              <a:t>Real time or “batch”</a:t>
            </a:r>
          </a:p>
          <a:p>
            <a:pPr fontAlgn="auto">
              <a:spcAft>
                <a:spcPts val="0"/>
              </a:spcAft>
              <a:buFont typeface="Arial" pitchFamily="34" charset="0"/>
              <a:buChar char="•"/>
              <a:defRPr/>
            </a:pPr>
            <a:r>
              <a:rPr lang="en-US" dirty="0" smtClean="0"/>
              <a:t>Don’t have to hand craft every time</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Granularity of data</a:t>
            </a:r>
          </a:p>
          <a:p>
            <a:pPr fontAlgn="auto">
              <a:spcAft>
                <a:spcPts val="0"/>
              </a:spcAft>
              <a:buFont typeface="Arial" pitchFamily="34" charset="0"/>
              <a:buChar char="•"/>
              <a:defRPr/>
            </a:pPr>
            <a:r>
              <a:rPr lang="en-US" dirty="0" smtClean="0"/>
              <a:t>Security </a:t>
            </a:r>
          </a:p>
          <a:p>
            <a:pPr fontAlgn="auto">
              <a:spcAft>
                <a:spcPts val="0"/>
              </a:spcAft>
              <a:buFont typeface="Arial" pitchFamily="34" charset="0"/>
              <a:buChar char="•"/>
              <a:defRPr/>
            </a:pPr>
            <a:r>
              <a:rPr lang="en-US" dirty="0" smtClean="0"/>
              <a:t>Technology </a:t>
            </a:r>
            <a:endParaRPr lang="en-US" dirty="0"/>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019938F2-0DB1-4C39-ABDA-02EB746794A5}" type="slidenum">
              <a:rPr lang="en-US"/>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ubtitle 2"/>
          <p:cNvSpPr>
            <a:spLocks noGrp="1"/>
          </p:cNvSpPr>
          <p:nvPr>
            <p:ph type="subTitle" idx="1"/>
          </p:nvPr>
        </p:nvSpPr>
        <p:spPr>
          <a:xfrm>
            <a:off x="228600" y="762000"/>
            <a:ext cx="8534400" cy="5715000"/>
          </a:xfrm>
        </p:spPr>
        <p:txBody>
          <a:bodyPr/>
          <a:lstStyle/>
          <a:p>
            <a:pPr lvl="1" algn="l"/>
            <a:r>
              <a:rPr lang="en-US" sz="3600" smtClean="0">
                <a:solidFill>
                  <a:schemeClr val="tx1"/>
                </a:solidFill>
              </a:rPr>
              <a:t>23 states report higher unemployment in September</a:t>
            </a:r>
          </a:p>
          <a:p>
            <a:pPr lvl="1" algn="l"/>
            <a:endParaRPr lang="en-US" sz="3600" smtClean="0">
              <a:solidFill>
                <a:schemeClr val="tx1"/>
              </a:solidFill>
            </a:endParaRPr>
          </a:p>
          <a:p>
            <a:pPr lvl="1" algn="l"/>
            <a:r>
              <a:rPr lang="en-US" sz="3600" smtClean="0">
                <a:solidFill>
                  <a:schemeClr val="tx1"/>
                </a:solidFill>
              </a:rPr>
              <a:t>Worst recession in three decades</a:t>
            </a:r>
          </a:p>
          <a:p>
            <a:pPr lvl="1" algn="l"/>
            <a:endParaRPr lang="en-US" sz="3600" smtClean="0">
              <a:solidFill>
                <a:schemeClr val="tx1"/>
              </a:solidFill>
            </a:endParaRPr>
          </a:p>
          <a:p>
            <a:pPr lvl="1" algn="l"/>
            <a:r>
              <a:rPr lang="en-US" sz="3600" smtClean="0">
                <a:solidFill>
                  <a:schemeClr val="tx1"/>
                </a:solidFill>
              </a:rPr>
              <a:t>Endowments lose billions</a:t>
            </a:r>
          </a:p>
          <a:p>
            <a:pPr lvl="1" algn="l"/>
            <a:endParaRPr lang="en-US" sz="3600" smtClean="0">
              <a:solidFill>
                <a:schemeClr val="tx1"/>
              </a:solidFill>
            </a:endParaRPr>
          </a:p>
          <a:p>
            <a:pPr lvl="1" algn="l"/>
            <a:r>
              <a:rPr lang="en-US" sz="3600" smtClean="0">
                <a:solidFill>
                  <a:schemeClr val="tx1"/>
                </a:solidFill>
              </a:rPr>
              <a:t>Grant funding cut</a:t>
            </a:r>
            <a:endParaRPr lang="en-US" sz="3600" b="1" smtClean="0">
              <a:solidFill>
                <a:schemeClr val="tx1"/>
              </a:solidFill>
            </a:endParaRPr>
          </a:p>
          <a:p>
            <a:pPr lvl="1" algn="l"/>
            <a:endParaRPr lang="en-US" sz="4000" smtClean="0">
              <a:solidFill>
                <a:schemeClr val="tx1"/>
              </a:solidFill>
            </a:endParaRP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C4DCB887-395D-4512-9BB5-2EDCF8ADD0DC}" type="slidenum">
              <a:rPr lang="en-US"/>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mtClean="0"/>
              <a:t>Data Governance</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None/>
              <a:defRPr/>
            </a:pPr>
            <a:r>
              <a:rPr lang="en-US" dirty="0" smtClean="0"/>
              <a:t>   The discipline embodies a convergence of data quality, data management, business process management, and risk management surrounding the handling of data in an organization. Through data governance, organizations are looking to exercise positive control over the processes and methods used by their data stewards to handle data. </a:t>
            </a:r>
          </a:p>
          <a:p>
            <a:pPr fontAlgn="auto">
              <a:spcAft>
                <a:spcPts val="0"/>
              </a:spcAft>
              <a:buFont typeface="Arial" pitchFamily="34" charset="0"/>
              <a:buNone/>
              <a:defRPr/>
            </a:pPr>
            <a:r>
              <a:rPr lang="en-US" dirty="0" smtClean="0"/>
              <a:t>			Wikipedia</a:t>
            </a:r>
            <a:endParaRPr lang="en-US" dirty="0"/>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E8DA65EF-D3A5-4B36-B8DC-871AFDE3B72A}" type="slidenum">
              <a:rPr lang="en-US"/>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Data Governance</a:t>
            </a:r>
          </a:p>
        </p:txBody>
      </p:sp>
      <p:sp>
        <p:nvSpPr>
          <p:cNvPr id="34818" name="Content Placeholder 2"/>
          <p:cNvSpPr>
            <a:spLocks noGrp="1"/>
          </p:cNvSpPr>
          <p:nvPr>
            <p:ph idx="1"/>
          </p:nvPr>
        </p:nvSpPr>
        <p:spPr>
          <a:xfrm>
            <a:off x="457200" y="2438400"/>
            <a:ext cx="8229600" cy="2514600"/>
          </a:xfrm>
        </p:spPr>
        <p:txBody>
          <a:bodyPr/>
          <a:lstStyle/>
          <a:p>
            <a:r>
              <a:rPr lang="en-US" smtClean="0"/>
              <a:t>Who has Data Governance bodies in place ?</a:t>
            </a:r>
          </a:p>
          <a:p>
            <a:endParaRPr lang="en-US" smtClean="0"/>
          </a:p>
          <a:p>
            <a:r>
              <a:rPr lang="en-US" smtClean="0"/>
              <a:t>What types of activities do those groups undertake ?</a:t>
            </a:r>
          </a:p>
          <a:p>
            <a:endParaRPr lang="en-US" smtClean="0"/>
          </a:p>
          <a:p>
            <a:pPr>
              <a:buFont typeface="Arial" charset="0"/>
              <a:buNone/>
            </a:pPr>
            <a:endParaRPr lang="en-US" smtClean="0"/>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F26C2C0E-E3DD-4DA7-BDDB-195AB58D49D4}" type="slidenum">
              <a:rPr lang="en-US"/>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t>Master Data Management</a:t>
            </a:r>
          </a:p>
        </p:txBody>
      </p:sp>
      <p:sp>
        <p:nvSpPr>
          <p:cNvPr id="35842" name="Content Placeholder 2"/>
          <p:cNvSpPr>
            <a:spLocks noGrp="1"/>
          </p:cNvSpPr>
          <p:nvPr>
            <p:ph idx="1"/>
          </p:nvPr>
        </p:nvSpPr>
        <p:spPr/>
        <p:txBody>
          <a:bodyPr/>
          <a:lstStyle/>
          <a:p>
            <a:r>
              <a:rPr lang="en-US" smtClean="0"/>
              <a:t>Data items used by multiple applications</a:t>
            </a:r>
          </a:p>
          <a:p>
            <a:pPr>
              <a:buFont typeface="Arial" charset="0"/>
              <a:buNone/>
            </a:pPr>
            <a:endParaRPr lang="en-US" smtClean="0"/>
          </a:p>
          <a:p>
            <a:r>
              <a:rPr lang="en-US" smtClean="0"/>
              <a:t>Codes </a:t>
            </a:r>
          </a:p>
          <a:p>
            <a:r>
              <a:rPr lang="en-US" smtClean="0"/>
              <a:t>Department numbers</a:t>
            </a:r>
          </a:p>
          <a:p>
            <a:r>
              <a:rPr lang="en-US" smtClean="0"/>
              <a:t>Building identifiers</a:t>
            </a:r>
          </a:p>
          <a:p>
            <a:r>
              <a:rPr lang="en-US" smtClean="0"/>
              <a:t>Class identifiers</a:t>
            </a:r>
          </a:p>
          <a:p>
            <a:endParaRPr lang="en-US" smtClean="0"/>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7D1F5BAD-6D34-4B77-B4BF-066579512BA7}" type="slidenum">
              <a:rPr lang="en-US"/>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Why Should I Manage Master Data ?</a:t>
            </a:r>
            <a:endParaRPr lang="en-US" dirty="0"/>
          </a:p>
        </p:txBody>
      </p:sp>
      <p:sp>
        <p:nvSpPr>
          <p:cNvPr id="36866" name="Content Placeholder 2"/>
          <p:cNvSpPr>
            <a:spLocks noGrp="1"/>
          </p:cNvSpPr>
          <p:nvPr>
            <p:ph idx="1"/>
          </p:nvPr>
        </p:nvSpPr>
        <p:spPr>
          <a:xfrm>
            <a:off x="457200" y="1600200"/>
            <a:ext cx="8229600" cy="4114800"/>
          </a:xfrm>
        </p:spPr>
        <p:txBody>
          <a:bodyPr/>
          <a:lstStyle/>
          <a:p>
            <a:r>
              <a:rPr lang="en-US" smtClean="0"/>
              <a:t>Provides data consistency</a:t>
            </a:r>
          </a:p>
          <a:p>
            <a:endParaRPr lang="en-US" smtClean="0"/>
          </a:p>
          <a:p>
            <a:r>
              <a:rPr lang="en-US" smtClean="0"/>
              <a:t>IPEDS reporting</a:t>
            </a:r>
          </a:p>
          <a:p>
            <a:r>
              <a:rPr lang="en-US" smtClean="0"/>
              <a:t>I-9</a:t>
            </a:r>
          </a:p>
          <a:p>
            <a:r>
              <a:rPr lang="en-US" smtClean="0"/>
              <a:t>Dept of Homeland Security</a:t>
            </a:r>
          </a:p>
          <a:p>
            <a:r>
              <a:rPr lang="en-US" smtClean="0"/>
              <a:t>Business Intelligence</a:t>
            </a:r>
          </a:p>
          <a:p>
            <a:endParaRPr lang="en-US" smtClean="0"/>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9B465F56-09E2-4CE5-9638-166D42D53643}" type="slidenum">
              <a:rPr lang="en-US"/>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smtClean="0"/>
              <a:t>Data Archiving</a:t>
            </a:r>
          </a:p>
        </p:txBody>
      </p:sp>
      <p:sp>
        <p:nvSpPr>
          <p:cNvPr id="37890" name="Content Placeholder 2"/>
          <p:cNvSpPr>
            <a:spLocks noGrp="1"/>
          </p:cNvSpPr>
          <p:nvPr>
            <p:ph idx="1"/>
          </p:nvPr>
        </p:nvSpPr>
        <p:spPr/>
        <p:txBody>
          <a:bodyPr/>
          <a:lstStyle/>
          <a:p>
            <a:r>
              <a:rPr lang="en-US" smtClean="0"/>
              <a:t>Email</a:t>
            </a:r>
          </a:p>
          <a:p>
            <a:endParaRPr lang="en-US" smtClean="0"/>
          </a:p>
          <a:p>
            <a:r>
              <a:rPr lang="en-US" smtClean="0"/>
              <a:t>Legal records</a:t>
            </a:r>
          </a:p>
          <a:p>
            <a:endParaRPr lang="en-US" smtClean="0"/>
          </a:p>
          <a:p>
            <a:r>
              <a:rPr lang="en-US" smtClean="0"/>
              <a:t>Institutional records</a:t>
            </a:r>
          </a:p>
          <a:p>
            <a:endParaRPr lang="en-US" smtClean="0"/>
          </a:p>
          <a:p>
            <a:r>
              <a:rPr lang="en-US" smtClean="0"/>
              <a:t>Research data</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F595CDDA-755F-4449-A89C-6F2B73ADF4C5}" type="slidenum">
              <a:rPr lang="en-US"/>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mtClean="0"/>
              <a:t>Data Archiving</a:t>
            </a:r>
          </a:p>
        </p:txBody>
      </p:sp>
      <p:sp>
        <p:nvSpPr>
          <p:cNvPr id="38914" name="Content Placeholder 2"/>
          <p:cNvSpPr>
            <a:spLocks noGrp="1"/>
          </p:cNvSpPr>
          <p:nvPr>
            <p:ph idx="1"/>
          </p:nvPr>
        </p:nvSpPr>
        <p:spPr/>
        <p:txBody>
          <a:bodyPr/>
          <a:lstStyle/>
          <a:p>
            <a:r>
              <a:rPr lang="en-US" smtClean="0"/>
              <a:t>Where is it, and what is it ?</a:t>
            </a:r>
          </a:p>
          <a:p>
            <a:pPr>
              <a:buFont typeface="Arial" charset="0"/>
              <a:buNone/>
            </a:pPr>
            <a:endParaRPr lang="en-US" smtClean="0"/>
          </a:p>
          <a:p>
            <a:r>
              <a:rPr lang="en-US" smtClean="0"/>
              <a:t>How to search archives ?</a:t>
            </a:r>
          </a:p>
          <a:p>
            <a:pPr>
              <a:buFont typeface="Arial" charset="0"/>
              <a:buNone/>
            </a:pPr>
            <a:endParaRPr lang="en-US" smtClean="0"/>
          </a:p>
          <a:p>
            <a:r>
              <a:rPr lang="en-US" smtClean="0"/>
              <a:t>How to access archives ?</a:t>
            </a:r>
          </a:p>
          <a:p>
            <a:endParaRPr lang="en-US" smtClean="0"/>
          </a:p>
          <a:p>
            <a:r>
              <a:rPr lang="en-US" smtClean="0"/>
              <a:t>Volume</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5ADB4562-951F-4E9B-B098-D3F5D6ED0571}" type="slidenum">
              <a:rPr lang="en-US"/>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smtClean="0"/>
              <a:t>Ediscovery</a:t>
            </a:r>
          </a:p>
        </p:txBody>
      </p:sp>
      <p:sp>
        <p:nvSpPr>
          <p:cNvPr id="39938" name="Content Placeholder 2"/>
          <p:cNvSpPr>
            <a:spLocks noGrp="1"/>
          </p:cNvSpPr>
          <p:nvPr>
            <p:ph idx="1"/>
          </p:nvPr>
        </p:nvSpPr>
        <p:spPr/>
        <p:txBody>
          <a:bodyPr/>
          <a:lstStyle/>
          <a:p>
            <a:r>
              <a:rPr lang="en-US" smtClean="0"/>
              <a:t>Discovery  and securing of electronic information </a:t>
            </a:r>
          </a:p>
          <a:p>
            <a:r>
              <a:rPr lang="en-US" smtClean="0"/>
              <a:t>Required by some form of litigation or criminal  proceedings</a:t>
            </a:r>
          </a:p>
          <a:p>
            <a:r>
              <a:rPr lang="en-US" smtClean="0"/>
              <a:t>Court ordered</a:t>
            </a:r>
          </a:p>
          <a:p>
            <a:r>
              <a:rPr lang="en-US" smtClean="0"/>
              <a:t>Email, IM chats, documents, databases, logs, web sites, other forms of electronic data</a:t>
            </a:r>
          </a:p>
          <a:p>
            <a:r>
              <a:rPr lang="en-US" smtClean="0"/>
              <a:t>May also require associated metadata</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291EBC7F-6C88-486B-9180-D80A183BBA97}" type="slidenum">
              <a:rPr lang="en-US"/>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smtClean="0"/>
              <a:t>Ediscovery</a:t>
            </a:r>
          </a:p>
        </p:txBody>
      </p:sp>
      <p:sp>
        <p:nvSpPr>
          <p:cNvPr id="40962" name="Content Placeholder 2"/>
          <p:cNvSpPr>
            <a:spLocks noGrp="1"/>
          </p:cNvSpPr>
          <p:nvPr>
            <p:ph idx="1"/>
          </p:nvPr>
        </p:nvSpPr>
        <p:spPr/>
        <p:txBody>
          <a:bodyPr/>
          <a:lstStyle/>
          <a:p>
            <a:r>
              <a:rPr lang="en-US" smtClean="0"/>
              <a:t>Zubulake v. UBS Warburg LLC</a:t>
            </a:r>
          </a:p>
          <a:p>
            <a:endParaRPr lang="en-US" smtClean="0"/>
          </a:p>
          <a:p>
            <a:r>
              <a:rPr lang="en-US" smtClean="0"/>
              <a:t>Court found that defendant deleted emails and/or failed to produce files </a:t>
            </a:r>
          </a:p>
          <a:p>
            <a:r>
              <a:rPr lang="en-US" smtClean="0"/>
              <a:t>Adverse inference jury instructions given</a:t>
            </a:r>
          </a:p>
          <a:p>
            <a:r>
              <a:rPr lang="en-US" smtClean="0"/>
              <a:t>Plaintiff awarded $29.2 Million</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8C1C5554-F482-4272-B761-AC2FD182359A}" type="slidenum">
              <a:rPr lang="en-US"/>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smtClean="0"/>
              <a:t>Ediscovery</a:t>
            </a:r>
          </a:p>
        </p:txBody>
      </p:sp>
      <p:sp>
        <p:nvSpPr>
          <p:cNvPr id="3" name="Content Placeholder 2"/>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en-US" dirty="0" smtClean="0"/>
              <a:t>Coleman Holdings Inc. v. Morgan Stanley</a:t>
            </a:r>
          </a:p>
          <a:p>
            <a:pPr fontAlgn="auto">
              <a:spcAft>
                <a:spcPts val="0"/>
              </a:spcAft>
              <a:buFont typeface="Arial" pitchFamily="34" charset="0"/>
              <a:buChar char="•"/>
              <a:defRPr/>
            </a:pPr>
            <a:endParaRPr lang="en-US" dirty="0" smtClean="0"/>
          </a:p>
          <a:p>
            <a:pPr fontAlgn="auto">
              <a:spcAft>
                <a:spcPts val="0"/>
              </a:spcAft>
              <a:buFont typeface="Arial" pitchFamily="34" charset="0"/>
              <a:buNone/>
              <a:defRPr/>
            </a:pPr>
            <a:endParaRPr lang="en-US" dirty="0" smtClean="0"/>
          </a:p>
          <a:p>
            <a:pPr fontAlgn="auto">
              <a:spcAft>
                <a:spcPts val="0"/>
              </a:spcAft>
              <a:buFont typeface="Arial" pitchFamily="34" charset="0"/>
              <a:buChar char="•"/>
              <a:defRPr/>
            </a:pPr>
            <a:r>
              <a:rPr lang="en-US" dirty="0" smtClean="0"/>
              <a:t>Defendant failed to disclose and process numerous backup tapes until late in the proceedings</a:t>
            </a:r>
          </a:p>
          <a:p>
            <a:pPr fontAlgn="auto">
              <a:spcAft>
                <a:spcPts val="0"/>
              </a:spcAft>
              <a:buFont typeface="Arial" pitchFamily="34" charset="0"/>
              <a:buChar char="•"/>
              <a:defRPr/>
            </a:pPr>
            <a:r>
              <a:rPr lang="en-US" dirty="0" smtClean="0"/>
              <a:t>Adverse inference jury instructions given, reversing the burden of proof</a:t>
            </a:r>
          </a:p>
          <a:p>
            <a:pPr fontAlgn="auto">
              <a:spcAft>
                <a:spcPts val="0"/>
              </a:spcAft>
              <a:buFont typeface="Arial" pitchFamily="34" charset="0"/>
              <a:buChar char="•"/>
              <a:defRPr/>
            </a:pPr>
            <a:r>
              <a:rPr lang="en-US" dirty="0" smtClean="0"/>
              <a:t>Jury verdict for plaintiff in the amount of $1.5 Billion</a:t>
            </a:r>
          </a:p>
          <a:p>
            <a:pPr fontAlgn="auto">
              <a:spcAft>
                <a:spcPts val="0"/>
              </a:spcAft>
              <a:buFont typeface="Arial" pitchFamily="34" charset="0"/>
              <a:buChar char="•"/>
              <a:defRPr/>
            </a:pPr>
            <a:r>
              <a:rPr lang="en-US" dirty="0" smtClean="0"/>
              <a:t>Court awarded $15 Million in fines for failing to comply with discovery obligations</a:t>
            </a:r>
            <a:endParaRPr lang="en-US" dirty="0"/>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EAEECAD0-B593-48B9-9D1D-9A8485A8D4A2}" type="slidenum">
              <a:rPr lang="en-US"/>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smtClean="0"/>
              <a:t>Ediscovery</a:t>
            </a:r>
          </a:p>
        </p:txBody>
      </p:sp>
      <p:sp>
        <p:nvSpPr>
          <p:cNvPr id="43010" name="Content Placeholder 2"/>
          <p:cNvSpPr>
            <a:spLocks noGrp="1"/>
          </p:cNvSpPr>
          <p:nvPr>
            <p:ph idx="1"/>
          </p:nvPr>
        </p:nvSpPr>
        <p:spPr/>
        <p:txBody>
          <a:bodyPr/>
          <a:lstStyle/>
          <a:p>
            <a:r>
              <a:rPr lang="en-US" smtClean="0"/>
              <a:t>Talk to your legal department</a:t>
            </a:r>
          </a:p>
          <a:p>
            <a:r>
              <a:rPr lang="en-US" smtClean="0"/>
              <a:t>Make info handling routines routine and consistent</a:t>
            </a:r>
          </a:p>
          <a:p>
            <a:r>
              <a:rPr lang="en-US" smtClean="0"/>
              <a:t>Keep a trail – DOCUMENT  IT !!!!!</a:t>
            </a:r>
          </a:p>
          <a:p>
            <a:r>
              <a:rPr lang="en-US" smtClean="0"/>
              <a:t>Avoid spoilation</a:t>
            </a:r>
          </a:p>
          <a:p>
            <a:pPr lvl="1"/>
            <a:r>
              <a:rPr lang="en-US" smtClean="0"/>
              <a:t>The deliberate or negligent destruction, withholding, or hiding of evidence when an investigation or litigation is under way</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45A583C5-4E09-463C-B4F3-A50AF10966E9}" type="slidenum">
              <a:rPr lang="en-US"/>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457200"/>
            <a:ext cx="6400800" cy="5562600"/>
          </a:xfrm>
        </p:spPr>
        <p:txBody>
          <a:bodyPr rtlCol="0">
            <a:normAutofit fontScale="92500" lnSpcReduction="10000"/>
          </a:bodyPr>
          <a:lstStyle/>
          <a:p>
            <a:pPr fontAlgn="auto">
              <a:spcAft>
                <a:spcPts val="0"/>
              </a:spcAft>
              <a:buFont typeface="Arial" pitchFamily="34" charset="0"/>
              <a:buNone/>
              <a:defRPr/>
            </a:pPr>
            <a:r>
              <a:rPr lang="en-US" sz="5600" dirty="0" smtClean="0">
                <a:solidFill>
                  <a:schemeClr val="tx1"/>
                </a:solidFill>
              </a:rPr>
              <a:t>Layoffs</a:t>
            </a:r>
          </a:p>
          <a:p>
            <a:pPr fontAlgn="auto">
              <a:spcAft>
                <a:spcPts val="0"/>
              </a:spcAft>
              <a:buFont typeface="Arial" pitchFamily="34" charset="0"/>
              <a:buNone/>
              <a:defRPr/>
            </a:pPr>
            <a:endParaRPr lang="en-US" dirty="0" smtClean="0">
              <a:solidFill>
                <a:schemeClr val="tx1"/>
              </a:solidFill>
            </a:endParaRPr>
          </a:p>
          <a:p>
            <a:pPr algn="l" fontAlgn="auto">
              <a:spcAft>
                <a:spcPts val="0"/>
              </a:spcAft>
              <a:buFont typeface="Arial" pitchFamily="34" charset="0"/>
              <a:buNone/>
              <a:defRPr/>
            </a:pPr>
            <a:r>
              <a:rPr lang="en-US" sz="4200" dirty="0" smtClean="0">
                <a:solidFill>
                  <a:schemeClr val="tx1"/>
                </a:solidFill>
              </a:rPr>
              <a:t>Harvard           </a:t>
            </a:r>
          </a:p>
          <a:p>
            <a:pPr algn="l" fontAlgn="auto">
              <a:spcAft>
                <a:spcPts val="0"/>
              </a:spcAft>
              <a:buFont typeface="Arial" pitchFamily="34" charset="0"/>
              <a:buNone/>
              <a:defRPr/>
            </a:pPr>
            <a:r>
              <a:rPr lang="en-US" sz="4200" dirty="0" smtClean="0">
                <a:solidFill>
                  <a:schemeClr val="tx1"/>
                </a:solidFill>
              </a:rPr>
              <a:t>    Stanford  </a:t>
            </a:r>
          </a:p>
          <a:p>
            <a:pPr algn="l" fontAlgn="auto">
              <a:spcAft>
                <a:spcPts val="0"/>
              </a:spcAft>
              <a:buFont typeface="Arial" pitchFamily="34" charset="0"/>
              <a:buNone/>
              <a:defRPr/>
            </a:pPr>
            <a:r>
              <a:rPr lang="en-US" sz="4200" dirty="0" smtClean="0">
                <a:solidFill>
                  <a:schemeClr val="tx1"/>
                </a:solidFill>
              </a:rPr>
              <a:t>      Arizona State     </a:t>
            </a:r>
          </a:p>
          <a:p>
            <a:pPr algn="l" fontAlgn="auto">
              <a:spcAft>
                <a:spcPts val="0"/>
              </a:spcAft>
              <a:buFont typeface="Arial" pitchFamily="34" charset="0"/>
              <a:buNone/>
              <a:defRPr/>
            </a:pPr>
            <a:r>
              <a:rPr lang="en-US" sz="4200" dirty="0" smtClean="0">
                <a:solidFill>
                  <a:schemeClr val="tx1"/>
                </a:solidFill>
              </a:rPr>
              <a:t>        Yale      </a:t>
            </a:r>
          </a:p>
          <a:p>
            <a:pPr algn="l" fontAlgn="auto">
              <a:spcAft>
                <a:spcPts val="0"/>
              </a:spcAft>
              <a:buFont typeface="Arial" pitchFamily="34" charset="0"/>
              <a:buNone/>
              <a:defRPr/>
            </a:pPr>
            <a:r>
              <a:rPr lang="en-US" sz="4200" dirty="0" smtClean="0">
                <a:solidFill>
                  <a:schemeClr val="tx1"/>
                </a:solidFill>
              </a:rPr>
              <a:t>          Washington</a:t>
            </a:r>
          </a:p>
          <a:p>
            <a:pPr algn="l" fontAlgn="auto">
              <a:spcAft>
                <a:spcPts val="0"/>
              </a:spcAft>
              <a:buFont typeface="Arial" pitchFamily="34" charset="0"/>
              <a:buNone/>
              <a:defRPr/>
            </a:pPr>
            <a:r>
              <a:rPr lang="en-US" sz="4200" dirty="0" smtClean="0">
                <a:solidFill>
                  <a:schemeClr val="tx1"/>
                </a:solidFill>
              </a:rPr>
              <a:t>             University of Chicago </a:t>
            </a:r>
          </a:p>
          <a:p>
            <a:pPr algn="l" fontAlgn="auto">
              <a:spcAft>
                <a:spcPts val="0"/>
              </a:spcAft>
              <a:buFont typeface="Arial" pitchFamily="34" charset="0"/>
              <a:buNone/>
              <a:defRPr/>
            </a:pPr>
            <a:endParaRPr lang="en-US" sz="4200" dirty="0" smtClean="0">
              <a:solidFill>
                <a:schemeClr val="tx1"/>
              </a:solidFill>
            </a:endParaRP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EF12314D-832B-446E-98DB-6F4BFA89AEE7}" type="slidenum">
              <a:rPr lang="en-US"/>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smtClean="0"/>
              <a:t>Ediscovery</a:t>
            </a:r>
          </a:p>
        </p:txBody>
      </p:sp>
      <p:sp>
        <p:nvSpPr>
          <p:cNvPr id="44034" name="Content Placeholder 2"/>
          <p:cNvSpPr>
            <a:spLocks noGrp="1"/>
          </p:cNvSpPr>
          <p:nvPr>
            <p:ph idx="1"/>
          </p:nvPr>
        </p:nvSpPr>
        <p:spPr/>
        <p:txBody>
          <a:bodyPr/>
          <a:lstStyle/>
          <a:p>
            <a:r>
              <a:rPr lang="en-US" smtClean="0"/>
              <a:t>Know what you have </a:t>
            </a:r>
          </a:p>
          <a:p>
            <a:pPr>
              <a:buFont typeface="Arial" charset="0"/>
              <a:buNone/>
            </a:pPr>
            <a:endParaRPr lang="en-US" smtClean="0"/>
          </a:p>
          <a:p>
            <a:r>
              <a:rPr lang="en-US" smtClean="0"/>
              <a:t>Backups</a:t>
            </a:r>
          </a:p>
          <a:p>
            <a:r>
              <a:rPr lang="en-US" smtClean="0"/>
              <a:t>Archives</a:t>
            </a:r>
          </a:p>
          <a:p>
            <a:r>
              <a:rPr lang="en-US" smtClean="0"/>
              <a:t>Files</a:t>
            </a:r>
          </a:p>
          <a:p>
            <a:r>
              <a:rPr lang="en-US" smtClean="0"/>
              <a:t>Databases</a:t>
            </a:r>
          </a:p>
          <a:p>
            <a:r>
              <a:rPr lang="en-US" smtClean="0"/>
              <a:t>Optical  media</a:t>
            </a:r>
          </a:p>
          <a:p>
            <a:endParaRPr lang="en-US" smtClean="0"/>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57200E52-FE3F-41B0-B70D-6B55EC8B75CC}" type="slidenum">
              <a:rPr lang="en-US"/>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rtlCol="0">
            <a:normAutofit fontScale="92500" lnSpcReduction="20000"/>
          </a:bodyPr>
          <a:lstStyle/>
          <a:p>
            <a:pPr algn="ctr" fontAlgn="auto">
              <a:spcAft>
                <a:spcPts val="0"/>
              </a:spcAft>
              <a:buFont typeface="Arial" pitchFamily="34" charset="0"/>
              <a:buNone/>
              <a:defRPr/>
            </a:pPr>
            <a:r>
              <a:rPr lang="en-US" sz="6500" dirty="0" smtClean="0"/>
              <a:t>Data Management</a:t>
            </a:r>
          </a:p>
          <a:p>
            <a:pPr algn="ctr" fontAlgn="auto">
              <a:spcAft>
                <a:spcPts val="0"/>
              </a:spcAft>
              <a:buFont typeface="Arial" pitchFamily="34" charset="0"/>
              <a:buNone/>
              <a:defRPr/>
            </a:pPr>
            <a:endParaRPr lang="en-US" dirty="0" smtClean="0"/>
          </a:p>
          <a:p>
            <a:pPr algn="ctr" fontAlgn="auto">
              <a:spcAft>
                <a:spcPts val="0"/>
              </a:spcAft>
              <a:buFont typeface="Arial" pitchFamily="34" charset="0"/>
              <a:buNone/>
              <a:defRPr/>
            </a:pPr>
            <a:endParaRPr lang="en-US" dirty="0" smtClean="0"/>
          </a:p>
          <a:p>
            <a:pPr algn="ctr" fontAlgn="auto">
              <a:spcAft>
                <a:spcPts val="0"/>
              </a:spcAft>
              <a:buFont typeface="Arial" pitchFamily="34" charset="0"/>
              <a:buNone/>
              <a:defRPr/>
            </a:pPr>
            <a:r>
              <a:rPr lang="en-US" sz="4800" dirty="0" smtClean="0"/>
              <a:t>Following the Money </a:t>
            </a:r>
          </a:p>
          <a:p>
            <a:pPr algn="ctr" fontAlgn="auto">
              <a:spcAft>
                <a:spcPts val="0"/>
              </a:spcAft>
              <a:buFont typeface="Arial" pitchFamily="34" charset="0"/>
              <a:buNone/>
              <a:defRPr/>
            </a:pPr>
            <a:r>
              <a:rPr lang="en-US" sz="4800" dirty="0" smtClean="0"/>
              <a:t>to </a:t>
            </a:r>
          </a:p>
          <a:p>
            <a:pPr algn="ctr" fontAlgn="auto">
              <a:spcAft>
                <a:spcPts val="0"/>
              </a:spcAft>
              <a:buFont typeface="Arial" pitchFamily="34" charset="0"/>
              <a:buNone/>
              <a:defRPr/>
            </a:pPr>
            <a:endParaRPr lang="en-US" dirty="0" smtClean="0"/>
          </a:p>
          <a:p>
            <a:pPr algn="ctr" fontAlgn="auto">
              <a:spcAft>
                <a:spcPts val="0"/>
              </a:spcAft>
              <a:buFont typeface="Arial" pitchFamily="34" charset="0"/>
              <a:buNone/>
              <a:defRPr/>
            </a:pPr>
            <a:r>
              <a:rPr lang="en-US" sz="4800" dirty="0" smtClean="0"/>
              <a:t>Cost Savings  </a:t>
            </a:r>
          </a:p>
          <a:p>
            <a:pPr algn="ctr" fontAlgn="auto">
              <a:spcAft>
                <a:spcPts val="0"/>
              </a:spcAft>
              <a:buFont typeface="Arial" pitchFamily="34" charset="0"/>
              <a:buNone/>
              <a:defRPr/>
            </a:pPr>
            <a:r>
              <a:rPr lang="en-US" sz="4800" dirty="0" smtClean="0"/>
              <a:t>&amp; </a:t>
            </a:r>
          </a:p>
          <a:p>
            <a:pPr algn="ctr" fontAlgn="auto">
              <a:spcAft>
                <a:spcPts val="0"/>
              </a:spcAft>
              <a:buFont typeface="Arial" pitchFamily="34" charset="0"/>
              <a:buNone/>
              <a:defRPr/>
            </a:pPr>
            <a:r>
              <a:rPr lang="en-US" sz="4800" dirty="0" smtClean="0"/>
              <a:t>Cost Avoidance </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F83ED561-F405-43CC-B938-A66D235A12DF}" type="slidenum">
              <a:rPr lang="en-US"/>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smtClean="0"/>
              <a:t>Almost the Final Slide</a:t>
            </a:r>
          </a:p>
        </p:txBody>
      </p:sp>
      <p:sp>
        <p:nvSpPr>
          <p:cNvPr id="46082" name="Content Placeholder 2"/>
          <p:cNvSpPr>
            <a:spLocks noGrp="1"/>
          </p:cNvSpPr>
          <p:nvPr>
            <p:ph idx="1"/>
          </p:nvPr>
        </p:nvSpPr>
        <p:spPr/>
        <p:txBody>
          <a:bodyPr/>
          <a:lstStyle/>
          <a:p>
            <a:endParaRPr lang="en-US" smtClean="0"/>
          </a:p>
          <a:p>
            <a:endParaRPr lang="en-US" smtClean="0"/>
          </a:p>
          <a:p>
            <a:r>
              <a:rPr lang="en-US" smtClean="0"/>
              <a:t>Plug  DASIG </a:t>
            </a:r>
          </a:p>
          <a:p>
            <a:endParaRPr lang="en-US" smtClean="0"/>
          </a:p>
          <a:p>
            <a:endParaRPr lang="en-US" smtClean="0"/>
          </a:p>
          <a:p>
            <a:pPr>
              <a:buFont typeface="Arial" charset="0"/>
              <a:buNone/>
            </a:pPr>
            <a:endParaRPr lang="en-US" smtClean="0"/>
          </a:p>
          <a:p>
            <a:r>
              <a:rPr lang="en-US" smtClean="0"/>
              <a:t>Listhost</a:t>
            </a:r>
          </a:p>
          <a:p>
            <a:endParaRPr lang="en-US" smtClean="0"/>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6B568DBD-2B31-4EC0-8E14-DA95F1E104DF}" type="slidenum">
              <a:rPr lang="en-US"/>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Content Placeholder 2"/>
          <p:cNvSpPr>
            <a:spLocks noGrp="1"/>
          </p:cNvSpPr>
          <p:nvPr>
            <p:ph idx="1"/>
          </p:nvPr>
        </p:nvSpPr>
        <p:spPr/>
        <p:txBody>
          <a:bodyPr/>
          <a:lstStyle/>
          <a:p>
            <a:pPr>
              <a:buFont typeface="Arial" charset="0"/>
              <a:buNone/>
            </a:pPr>
            <a:r>
              <a:rPr lang="en-US" smtClean="0"/>
              <a:t>Mike Fary</a:t>
            </a:r>
          </a:p>
          <a:p>
            <a:pPr>
              <a:buFont typeface="Arial" charset="0"/>
              <a:buNone/>
            </a:pPr>
            <a:r>
              <a:rPr lang="en-US" smtClean="0"/>
              <a:t>Enterprise Data Architect</a:t>
            </a:r>
          </a:p>
          <a:p>
            <a:pPr>
              <a:buFont typeface="Arial" charset="0"/>
              <a:buNone/>
            </a:pPr>
            <a:r>
              <a:rPr lang="en-US" smtClean="0"/>
              <a:t>University of Chicago</a:t>
            </a:r>
          </a:p>
          <a:p>
            <a:pPr>
              <a:buFont typeface="Arial" charset="0"/>
              <a:buNone/>
            </a:pPr>
            <a:r>
              <a:rPr lang="en-US" smtClean="0"/>
              <a:t>mfary@uchicago.edu</a:t>
            </a:r>
          </a:p>
          <a:p>
            <a:endParaRPr lang="en-US" smtClean="0"/>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D47540DB-88A6-4E58-9FF9-FCF816896729}" type="slidenum">
              <a:rPr lang="en-US"/>
              <a:pPr>
                <a:defRPr/>
              </a:pPr>
              <a:t>33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ctrTitle"/>
          </p:nvPr>
        </p:nvSpPr>
        <p:spPr>
          <a:xfrm>
            <a:off x="685800" y="457200"/>
            <a:ext cx="7772400" cy="5181600"/>
          </a:xfrm>
        </p:spPr>
        <p:txBody>
          <a:bodyPr/>
          <a:lstStyle/>
          <a:p>
            <a:r>
              <a:rPr lang="en-US" sz="6000" smtClean="0"/>
              <a:t>Budgets Cut</a:t>
            </a:r>
            <a:br>
              <a:rPr lang="en-US" sz="6000" smtClean="0"/>
            </a:br>
            <a:r>
              <a:rPr lang="en-US" sz="6000" smtClean="0"/>
              <a:t/>
            </a:r>
            <a:br>
              <a:rPr lang="en-US" sz="6000" smtClean="0"/>
            </a:br>
            <a:r>
              <a:rPr lang="en-US" sz="6000" smtClean="0"/>
              <a:t>Frozen Salaries</a:t>
            </a:r>
            <a:br>
              <a:rPr lang="en-US" sz="6000" smtClean="0"/>
            </a:br>
            <a:r>
              <a:rPr lang="en-US" sz="6000" smtClean="0"/>
              <a:t/>
            </a:r>
            <a:br>
              <a:rPr lang="en-US" sz="6000" smtClean="0"/>
            </a:br>
            <a:r>
              <a:rPr lang="en-US" sz="6000" smtClean="0"/>
              <a:t>Research Reduced</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7D98E46E-2813-4BC9-BC70-5C3E42BDA66F}"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457200" y="274638"/>
            <a:ext cx="8229600" cy="5211762"/>
          </a:xfrm>
        </p:spPr>
        <p:txBody>
          <a:bodyPr/>
          <a:lstStyle/>
          <a:p>
            <a:r>
              <a:rPr lang="en-US" sz="4800" smtClean="0"/>
              <a:t>Aren’t we here to talk about </a:t>
            </a:r>
            <a:r>
              <a:rPr lang="en-US" smtClean="0"/>
              <a:t/>
            </a:r>
            <a:br>
              <a:rPr lang="en-US" smtClean="0"/>
            </a:br>
            <a:r>
              <a:rPr lang="en-US" smtClean="0"/>
              <a:t/>
            </a:r>
            <a:br>
              <a:rPr lang="en-US" smtClean="0"/>
            </a:br>
            <a:r>
              <a:rPr lang="en-US" smtClean="0"/>
              <a:t/>
            </a:r>
            <a:br>
              <a:rPr lang="en-US" smtClean="0"/>
            </a:br>
            <a:r>
              <a:rPr lang="en-US" sz="6600" smtClean="0"/>
              <a:t>Data Management ???</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DFD6EBCF-6827-418C-9F39-A524CE0C6CF4}"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a:xfrm>
            <a:off x="533400" y="1905000"/>
            <a:ext cx="8153400" cy="4114800"/>
          </a:xfrm>
        </p:spPr>
        <p:txBody>
          <a:bodyPr/>
          <a:lstStyle/>
          <a:p>
            <a:r>
              <a:rPr lang="en-US" sz="6000" smtClean="0"/>
              <a:t>All the President’s Men </a:t>
            </a:r>
            <a:br>
              <a:rPr lang="en-US" sz="6000" smtClean="0"/>
            </a:br>
            <a:r>
              <a:rPr lang="en-US" sz="6000" smtClean="0"/>
              <a:t>(1976)</a:t>
            </a:r>
            <a:r>
              <a:rPr lang="en-US" sz="6600" smtClean="0"/>
              <a:t/>
            </a:r>
            <a:br>
              <a:rPr lang="en-US" sz="6600" smtClean="0"/>
            </a:br>
            <a:r>
              <a:rPr lang="en-US" sz="6600" smtClean="0"/>
              <a:t/>
            </a:r>
            <a:br>
              <a:rPr lang="en-US" sz="6600" smtClean="0"/>
            </a:br>
            <a:r>
              <a:rPr lang="en-US" sz="5400" smtClean="0"/>
              <a:t>Robert Redford</a:t>
            </a:r>
            <a:br>
              <a:rPr lang="en-US" sz="5400" smtClean="0"/>
            </a:br>
            <a:r>
              <a:rPr lang="en-US" sz="5400" smtClean="0"/>
              <a:t/>
            </a:r>
            <a:br>
              <a:rPr lang="en-US" sz="5400" smtClean="0"/>
            </a:br>
            <a:r>
              <a:rPr lang="en-US" sz="5400" smtClean="0"/>
              <a:t>Hal Holbrook</a:t>
            </a:r>
            <a:r>
              <a:rPr lang="en-US" sz="6600" smtClean="0"/>
              <a:t/>
            </a:r>
            <a:br>
              <a:rPr lang="en-US" sz="6600" smtClean="0"/>
            </a:br>
            <a:r>
              <a:rPr lang="en-US" sz="6600" smtClean="0"/>
              <a:t/>
            </a:r>
            <a:br>
              <a:rPr lang="en-US" sz="6600" smtClean="0"/>
            </a:br>
            <a:endParaRPr lang="en-US" sz="6600" smtClean="0"/>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dirty="0" err="1"/>
              <a:t>Educause</a:t>
            </a:r>
            <a:r>
              <a:rPr lang="en-US" dirty="0"/>
              <a:t> DASIG Constituent Group</a:t>
            </a:r>
            <a:endParaRPr lang="en-US" dirty="0"/>
          </a:p>
        </p:txBody>
      </p:sp>
      <p:sp>
        <p:nvSpPr>
          <p:cNvPr id="6" name="Slide Number Placeholder 5"/>
          <p:cNvSpPr>
            <a:spLocks noGrp="1"/>
          </p:cNvSpPr>
          <p:nvPr>
            <p:ph type="sldNum" sz="quarter" idx="12"/>
          </p:nvPr>
        </p:nvSpPr>
        <p:spPr/>
        <p:txBody>
          <a:bodyPr/>
          <a:lstStyle/>
          <a:p>
            <a:pPr>
              <a:defRPr/>
            </a:pPr>
            <a:fld id="{04A09DA1-FF4F-4EB5-953A-B5806F4268D5}" type="slidenum">
              <a:rPr lang="en-US"/>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a:xfrm>
            <a:off x="381000" y="457200"/>
            <a:ext cx="8458200" cy="5562600"/>
          </a:xfrm>
        </p:spPr>
        <p:txBody>
          <a:bodyPr/>
          <a:lstStyle/>
          <a:p>
            <a:r>
              <a:rPr lang="en-US" sz="6000" smtClean="0"/>
              <a:t>Use Data Management </a:t>
            </a:r>
            <a:br>
              <a:rPr lang="en-US" sz="6000" smtClean="0"/>
            </a:br>
            <a:r>
              <a:rPr lang="en-US" sz="6000" smtClean="0"/>
              <a:t>to</a:t>
            </a:r>
            <a:r>
              <a:rPr lang="en-US" sz="4900" smtClean="0"/>
              <a:t/>
            </a:r>
            <a:br>
              <a:rPr lang="en-US" sz="4900" smtClean="0"/>
            </a:br>
            <a:r>
              <a:rPr lang="en-US" smtClean="0"/>
              <a:t/>
            </a:r>
            <a:br>
              <a:rPr lang="en-US" smtClean="0"/>
            </a:br>
            <a:r>
              <a:rPr lang="en-US" sz="6600" smtClean="0"/>
              <a:t>Follow the Money !!!!!</a:t>
            </a:r>
          </a:p>
        </p:txBody>
      </p:sp>
      <p:sp>
        <p:nvSpPr>
          <p:cNvPr id="4" name="Date Placeholder 3"/>
          <p:cNvSpPr>
            <a:spLocks noGrp="1"/>
          </p:cNvSpPr>
          <p:nvPr>
            <p:ph type="dt" sz="quarter" idx="10"/>
          </p:nvPr>
        </p:nvSpPr>
        <p:spPr/>
        <p:txBody>
          <a:bodyPr/>
          <a:lstStyle/>
          <a:p>
            <a:pPr>
              <a:defRPr/>
            </a:pPr>
            <a:r>
              <a:rPr lang="en-US" dirty="0"/>
              <a:t>11/5/2009</a:t>
            </a:r>
            <a:endParaRPr lang="en-US" dirty="0"/>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EF7106E8-2A14-4381-B007-A0C23A4571FC}"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81000" y="762000"/>
            <a:ext cx="8229600" cy="1143000"/>
          </a:xfrm>
        </p:spPr>
        <p:txBody>
          <a:bodyPr/>
          <a:lstStyle/>
          <a:p>
            <a:r>
              <a:rPr lang="en-US" sz="4800" smtClean="0"/>
              <a:t>Data Management can contribute to  the bottom line by …..</a:t>
            </a:r>
          </a:p>
        </p:txBody>
      </p:sp>
      <p:sp>
        <p:nvSpPr>
          <p:cNvPr id="21506" name="Content Placeholder 2"/>
          <p:cNvSpPr>
            <a:spLocks noGrp="1"/>
          </p:cNvSpPr>
          <p:nvPr>
            <p:ph idx="1"/>
          </p:nvPr>
        </p:nvSpPr>
        <p:spPr>
          <a:xfrm>
            <a:off x="457200" y="2971800"/>
            <a:ext cx="8229600" cy="2590800"/>
          </a:xfrm>
        </p:spPr>
        <p:txBody>
          <a:bodyPr/>
          <a:lstStyle/>
          <a:p>
            <a:r>
              <a:rPr lang="en-US" sz="4000" smtClean="0"/>
              <a:t>Cost Savings </a:t>
            </a:r>
          </a:p>
          <a:p>
            <a:pPr>
              <a:buFont typeface="Arial" charset="0"/>
              <a:buNone/>
            </a:pPr>
            <a:endParaRPr lang="en-US" sz="4000" smtClean="0"/>
          </a:p>
          <a:p>
            <a:r>
              <a:rPr lang="en-US" sz="4000" smtClean="0"/>
              <a:t>Cost Avoidance</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A4C2E441-81AB-420E-AFAE-72BC41D3B6F1}"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mtClean="0"/>
              <a:t>Questions</a:t>
            </a:r>
          </a:p>
        </p:txBody>
      </p:sp>
      <p:sp>
        <p:nvSpPr>
          <p:cNvPr id="22530" name="Content Placeholder 2"/>
          <p:cNvSpPr>
            <a:spLocks noGrp="1"/>
          </p:cNvSpPr>
          <p:nvPr>
            <p:ph idx="1"/>
          </p:nvPr>
        </p:nvSpPr>
        <p:spPr/>
        <p:txBody>
          <a:bodyPr/>
          <a:lstStyle/>
          <a:p>
            <a:r>
              <a:rPr lang="en-US" smtClean="0"/>
              <a:t>How many of you are engaged in a full time data management role ?</a:t>
            </a:r>
          </a:p>
          <a:p>
            <a:r>
              <a:rPr lang="en-US" smtClean="0"/>
              <a:t>How many of you full time data managers have other responsibilities besides data management ?</a:t>
            </a:r>
          </a:p>
          <a:p>
            <a:endParaRPr lang="en-US" smtClean="0"/>
          </a:p>
          <a:p>
            <a:r>
              <a:rPr lang="en-US" smtClean="0"/>
              <a:t>How many of you are in roles that require data management assistance ?</a:t>
            </a:r>
          </a:p>
        </p:txBody>
      </p:sp>
      <p:sp>
        <p:nvSpPr>
          <p:cNvPr id="4" name="Date Placeholder 3"/>
          <p:cNvSpPr>
            <a:spLocks noGrp="1"/>
          </p:cNvSpPr>
          <p:nvPr>
            <p:ph type="dt" sz="quarter" idx="10"/>
          </p:nvPr>
        </p:nvSpPr>
        <p:spPr/>
        <p:txBody>
          <a:bodyPr/>
          <a:lstStyle/>
          <a:p>
            <a:pPr>
              <a:defRPr/>
            </a:pPr>
            <a:r>
              <a:rPr lang="en-US"/>
              <a:t>11/5/2009</a:t>
            </a:r>
            <a:endParaRPr lang="en-US"/>
          </a:p>
        </p:txBody>
      </p:sp>
      <p:sp>
        <p:nvSpPr>
          <p:cNvPr id="5" name="Footer Placeholder 4"/>
          <p:cNvSpPr>
            <a:spLocks noGrp="1"/>
          </p:cNvSpPr>
          <p:nvPr>
            <p:ph type="ftr" sz="quarter" idx="11"/>
          </p:nvPr>
        </p:nvSpPr>
        <p:spPr/>
        <p:txBody>
          <a:bodyPr/>
          <a:lstStyle/>
          <a:p>
            <a:pPr>
              <a:defRPr/>
            </a:pPr>
            <a:r>
              <a:rPr lang="en-US"/>
              <a:t>Educause DASIG Constituent Group</a:t>
            </a:r>
            <a:endParaRPr lang="en-US"/>
          </a:p>
        </p:txBody>
      </p:sp>
      <p:sp>
        <p:nvSpPr>
          <p:cNvPr id="6" name="Slide Number Placeholder 5"/>
          <p:cNvSpPr>
            <a:spLocks noGrp="1"/>
          </p:cNvSpPr>
          <p:nvPr>
            <p:ph type="sldNum" sz="quarter" idx="12"/>
          </p:nvPr>
        </p:nvSpPr>
        <p:spPr/>
        <p:txBody>
          <a:bodyPr/>
          <a:lstStyle/>
          <a:p>
            <a:pPr>
              <a:defRPr/>
            </a:pPr>
            <a:fld id="{6B1DB0B3-3806-4129-B5C2-B917EDB773FE}" type="slidenum">
              <a:rPr lang="en-US"/>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1098</TotalTime>
  <Words>845</Words>
  <Application>Microsoft Office PowerPoint</Application>
  <PresentationFormat>On-screen Show (4:3)</PresentationFormat>
  <Paragraphs>283</Paragraphs>
  <Slides>33</Slides>
  <Notes>33</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33</vt:i4>
      </vt:variant>
    </vt:vector>
  </HeadingPairs>
  <TitlesOfParts>
    <vt:vector size="36" baseType="lpstr">
      <vt:lpstr>Calibri</vt:lpstr>
      <vt:lpstr>Arial</vt:lpstr>
      <vt:lpstr>Office Theme</vt:lpstr>
      <vt:lpstr>Educause 2009  Data Administration  Constituent Group    November 5th, 2009 </vt:lpstr>
      <vt:lpstr>Slide 2</vt:lpstr>
      <vt:lpstr>Slide 3</vt:lpstr>
      <vt:lpstr>Budgets Cut  Frozen Salaries  Research Reduced</vt:lpstr>
      <vt:lpstr>Aren’t we here to talk about    Data Management ???</vt:lpstr>
      <vt:lpstr>All the President’s Men  (1976)  Robert Redford  Hal Holbrook  </vt:lpstr>
      <vt:lpstr>Use Data Management  to  Follow the Money !!!!!</vt:lpstr>
      <vt:lpstr>Data Management can contribute to  the bottom line by …..</vt:lpstr>
      <vt:lpstr>Questions</vt:lpstr>
      <vt:lpstr>Data Management</vt:lpstr>
      <vt:lpstr>Data Management</vt:lpstr>
      <vt:lpstr> So what are some of these practices, procedures, and policies ?</vt:lpstr>
      <vt:lpstr>Metadata Management</vt:lpstr>
      <vt:lpstr>Data Classification</vt:lpstr>
      <vt:lpstr>Data Classification</vt:lpstr>
      <vt:lpstr>Data Integration</vt:lpstr>
      <vt:lpstr>Data Integration</vt:lpstr>
      <vt:lpstr>Traditional Feed Approach</vt:lpstr>
      <vt:lpstr>SOA/Web Services</vt:lpstr>
      <vt:lpstr>Data Governance</vt:lpstr>
      <vt:lpstr>Data Governance</vt:lpstr>
      <vt:lpstr>Master Data Management</vt:lpstr>
      <vt:lpstr>Why Should I Manage Master Data ?</vt:lpstr>
      <vt:lpstr>Data Archiving</vt:lpstr>
      <vt:lpstr>Data Archiving</vt:lpstr>
      <vt:lpstr>Ediscovery</vt:lpstr>
      <vt:lpstr>Ediscovery</vt:lpstr>
      <vt:lpstr>Ediscovery</vt:lpstr>
      <vt:lpstr>Ediscovery</vt:lpstr>
      <vt:lpstr>Ediscovery</vt:lpstr>
      <vt:lpstr>Slide 31</vt:lpstr>
      <vt:lpstr>Almost the Final Slide</vt:lpstr>
      <vt:lpstr>Slide 33</vt:lpstr>
    </vt:vector>
  </TitlesOfParts>
  <Company>University of Chicago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Educause 2008 Data Administration  Constituent Group Annual Meeting</dc:title>
  <dc:creator>mfary</dc:creator>
  <cp:lastModifiedBy>Colleen Keller</cp:lastModifiedBy>
  <cp:revision>224</cp:revision>
  <dcterms:created xsi:type="dcterms:W3CDTF">2008-10-16T13:13:12Z</dcterms:created>
  <dcterms:modified xsi:type="dcterms:W3CDTF">2009-12-03T20:38:41Z</dcterms:modified>
</cp:coreProperties>
</file>