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5"/>
  </p:notesMasterIdLst>
  <p:sldIdLst>
    <p:sldId id="319" r:id="rId2"/>
    <p:sldId id="268" r:id="rId3"/>
    <p:sldId id="282" r:id="rId4"/>
    <p:sldId id="285" r:id="rId5"/>
    <p:sldId id="266" r:id="rId6"/>
    <p:sldId id="280" r:id="rId7"/>
    <p:sldId id="278" r:id="rId8"/>
    <p:sldId id="267" r:id="rId9"/>
    <p:sldId id="318" r:id="rId10"/>
    <p:sldId id="265" r:id="rId11"/>
    <p:sldId id="264" r:id="rId12"/>
    <p:sldId id="300" r:id="rId13"/>
    <p:sldId id="273" r:id="rId14"/>
    <p:sldId id="284" r:id="rId15"/>
    <p:sldId id="288" r:id="rId16"/>
    <p:sldId id="289" r:id="rId17"/>
    <p:sldId id="290" r:id="rId18"/>
    <p:sldId id="291" r:id="rId19"/>
    <p:sldId id="302" r:id="rId20"/>
    <p:sldId id="312" r:id="rId21"/>
    <p:sldId id="313" r:id="rId22"/>
    <p:sldId id="314" r:id="rId23"/>
    <p:sldId id="303" r:id="rId24"/>
    <p:sldId id="317" r:id="rId25"/>
    <p:sldId id="304" r:id="rId26"/>
    <p:sldId id="258" r:id="rId27"/>
    <p:sldId id="263" r:id="rId28"/>
    <p:sldId id="272" r:id="rId29"/>
    <p:sldId id="305" r:id="rId30"/>
    <p:sldId id="270" r:id="rId31"/>
    <p:sldId id="271" r:id="rId32"/>
    <p:sldId id="257" r:id="rId33"/>
    <p:sldId id="256" r:id="rId34"/>
    <p:sldId id="306" r:id="rId35"/>
    <p:sldId id="261" r:id="rId36"/>
    <p:sldId id="307" r:id="rId37"/>
    <p:sldId id="308" r:id="rId38"/>
    <p:sldId id="309" r:id="rId39"/>
    <p:sldId id="310" r:id="rId40"/>
    <p:sldId id="311" r:id="rId41"/>
    <p:sldId id="316" r:id="rId42"/>
    <p:sldId id="293" r:id="rId43"/>
    <p:sldId id="315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2988" autoAdjust="0"/>
  </p:normalViewPr>
  <p:slideViewPr>
    <p:cSldViewPr>
      <p:cViewPr varScale="1">
        <p:scale>
          <a:sx n="73" d="100"/>
          <a:sy n="73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86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63754F-5E03-4C44-8BAE-E5D2F3B12F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90F8-EF25-4909-BAB7-94D9E156B92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9B903-B2F3-45C7-8001-85A733854395}" type="slidenum">
              <a:rPr lang="en-US"/>
              <a:pPr/>
              <a:t>26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2D6E2-C9DE-4C3B-B45B-F59A13ED5F5A}" type="slidenum">
              <a:rPr lang="en-US"/>
              <a:pPr/>
              <a:t>32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89DBB-EB7D-4546-88EF-50A9B869FC04}" type="slidenum">
              <a:rPr lang="en-US"/>
              <a:pPr/>
              <a:t>33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BB41-4BF8-4836-9899-58185F583EE3}" type="slidenum">
              <a:rPr lang="en-US"/>
              <a:pPr/>
              <a:t>35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90F8-EF25-4909-BAB7-94D9E156B925}" type="slidenum">
              <a:rPr lang="en-US"/>
              <a:pPr/>
              <a:t>42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3754F-5E03-4C44-8BAE-E5D2F3B12F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05EE2-CF77-4105-ACAD-D38236DAC0A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36B84B-6CDD-4AAC-8BF4-00E58BF1E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1A6C7-7D34-4C4E-830F-13E973C5E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61ED6-8206-4804-9362-EA85F6E77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0AA3140-4AE4-4F8C-B961-B9DA90357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046E1-3C6D-45D5-88A5-7382F89BD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2494F-1EB1-4F13-9499-764635B52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6FCC8-D1BB-4CA4-8E52-D95BD7B25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0BE00-DDCA-4222-93E8-C952B223C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7821A-46A5-4CAB-8E07-DBFEF6ACA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D453A-E60D-4F7F-9949-0CD7A8A4E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EAE4B-50F4-422E-9520-5C706B9BD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AE77-551A-4553-868E-8CA3E0913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718DA19-ECE4-42B6-831C-475104959E8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2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3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lab.ls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304800"/>
            <a:ext cx="769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Students as Angel Investors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733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Dee Childs, Deputy CIO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Stacey Morales, Manager of Customer Services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Louisiana State University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32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7" name="Picture 6" descr="Raphael's ange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828800"/>
            <a:ext cx="2667000" cy="184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Copyright Dee Childs and Stacey Morales, 2007. This </a:t>
            </a:r>
            <a:r>
              <a:rPr lang="en-US" sz="800" dirty="0" smtClean="0"/>
              <a:t>work is the intellectual property of the </a:t>
            </a:r>
            <a:r>
              <a:rPr lang="en-US" sz="800" dirty="0" smtClean="0"/>
              <a:t>authors. </a:t>
            </a:r>
            <a:r>
              <a:rPr lang="en-US" sz="800" dirty="0" smtClean="0"/>
              <a:t>Permission is granted for this material to be shared for non-commercial, educational purposes, provided that this copyright statement appears on the reproduced materials and notice is given that the copying is by permission of </a:t>
            </a:r>
            <a:r>
              <a:rPr lang="en-US" sz="800" smtClean="0"/>
              <a:t>the </a:t>
            </a:r>
            <a:r>
              <a:rPr lang="en-US" sz="800" smtClean="0"/>
              <a:t>authors. </a:t>
            </a:r>
            <a:r>
              <a:rPr lang="en-US" sz="800" dirty="0" smtClean="0"/>
              <a:t>To disseminate otherwise or to republish requires written permission from the author.</a:t>
            </a:r>
            <a:br>
              <a:rPr lang="en-US" sz="800" dirty="0" smtClean="0"/>
            </a:b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04" name="Picture 2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/>
              <a:t>Outsourcing E-mail &amp; Web-hosting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Microsoft Select &amp; Tigerware Distribution Server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Going Wireless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Gear-to-Geaux &amp; Information Kiosks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Information Commons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VLAB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1"/>
            <a:ext cx="8229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1997: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LSU’s web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portal won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Educause</a:t>
            </a:r>
            <a:r>
              <a:rPr 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Exemplary Practices Award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638800"/>
            <a:ext cx="609600" cy="921774"/>
          </a:xfrm>
          <a:prstGeom prst="rect">
            <a:avLst/>
          </a:prstGeom>
        </p:spPr>
      </p:pic>
      <p:pic>
        <p:nvPicPr>
          <p:cNvPr id="30721" name="Picture 1" descr="I:\OCS-Support\2007Educause\PAW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05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However, students weren’t  as impressed with e-mail: </a:t>
            </a:r>
          </a:p>
        </p:txBody>
      </p:sp>
      <p:sp>
        <p:nvSpPr>
          <p:cNvPr id="282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40750" cy="44227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     </a:t>
            </a:r>
            <a:r>
              <a:rPr lang="en-US" sz="2400" dirty="0" smtClean="0"/>
              <a:t>The </a:t>
            </a:r>
            <a:r>
              <a:rPr lang="en-US" sz="2400" dirty="0"/>
              <a:t>SG Information Technology Officer sent an email to our office asking that we upgrade the student e-mail system to “greatly aid students who use PAWS as their primary e-mail client.”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Students </a:t>
            </a:r>
            <a:r>
              <a:rPr lang="en-US" sz="2400" dirty="0">
                <a:solidFill>
                  <a:schemeClr val="bg1"/>
                </a:solidFill>
              </a:rPr>
              <a:t>requested improved functionality including multiple attachments, a signature block, a personal address book &amp; group calendaring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“</a:t>
            </a:r>
            <a:r>
              <a:rPr lang="en-US" sz="2400" dirty="0"/>
              <a:t>When I am forced to use the PAWS e-mail (e.g. when accessing via the web from remote locations), I am amazed that such a frustrating, horrible, primitive, user-unfriendly e-mail system hasn't been replaced or at least significantly improved by now. . </a:t>
            </a:r>
            <a:r>
              <a:rPr lang="en-US" sz="2400" dirty="0" smtClean="0"/>
              <a:t>“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Outsourcing E-mail &amp; Web-hosting</a:t>
            </a:r>
          </a:p>
          <a:p>
            <a:pPr lvl="1">
              <a:buNone/>
            </a:pPr>
            <a:r>
              <a:rPr lang="en-US" dirty="0" smtClean="0"/>
              <a:t>Microsoft Select &amp; Tigerware Distribution Server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Going Wireless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Gear-to-Geaux &amp; Information Kiosks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Information Commons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VLAB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100" name="Picture 3" descr="Wetlands_1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257800" y="1447800"/>
            <a:ext cx="3657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002060"/>
                </a:solidFill>
              </a:rPr>
              <a:t>				</a:t>
            </a:r>
            <a:r>
              <a:rPr lang="en-US" b="1" dirty="0" smtClean="0">
                <a:latin typeface="+mn-lt"/>
              </a:rPr>
              <a:t>28,000 </a:t>
            </a:r>
            <a:r>
              <a:rPr lang="en-US" b="1" dirty="0">
                <a:latin typeface="+mn-lt"/>
              </a:rPr>
              <a:t>students</a:t>
            </a:r>
          </a:p>
          <a:p>
            <a:pPr algn="r"/>
            <a:r>
              <a:rPr lang="en-US" b="1" dirty="0">
                <a:latin typeface="+mn-lt"/>
              </a:rPr>
              <a:t>1,600 international students </a:t>
            </a:r>
          </a:p>
          <a:p>
            <a:pPr algn="r"/>
            <a:r>
              <a:rPr lang="en-US" b="1" dirty="0">
                <a:latin typeface="+mn-lt"/>
              </a:rPr>
              <a:t>5,000 graduate students. </a:t>
            </a:r>
          </a:p>
          <a:p>
            <a:pPr algn="r"/>
            <a:r>
              <a:rPr lang="en-US" b="1" dirty="0">
                <a:latin typeface="+mn-lt"/>
              </a:rPr>
              <a:t>8,000 on-campus residents</a:t>
            </a:r>
          </a:p>
          <a:p>
            <a:pPr algn="r"/>
            <a:r>
              <a:rPr lang="en-US" b="1" dirty="0">
                <a:latin typeface="+mn-lt"/>
              </a:rPr>
              <a:t>substantial commuter population</a:t>
            </a:r>
          </a:p>
          <a:p>
            <a:pPr algn="r"/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4 schools &amp; 9 senior colleges </a:t>
            </a:r>
          </a:p>
          <a:p>
            <a:pPr algn="r"/>
            <a:r>
              <a:rPr lang="en-US" b="1" dirty="0">
                <a:latin typeface="+mn-lt"/>
              </a:rPr>
              <a:t>1,200 full-time faculty</a:t>
            </a:r>
          </a:p>
          <a:p>
            <a:pPr algn="r"/>
            <a:r>
              <a:rPr lang="en-US" b="1" dirty="0">
                <a:latin typeface="+mn-lt"/>
              </a:rPr>
              <a:t>5,000 staff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$144.7 million annually in outside research grants and contracts, a significant factor for the Louisiana economy. 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362200" y="4114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04800" y="54864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latin typeface="+mn-lt"/>
              </a:rPr>
              <a:t>LSU is a land-grant, sea-grant and space-grant institution, one of only 21 </a:t>
            </a:r>
            <a:r>
              <a:rPr lang="en-US" b="1" dirty="0" smtClean="0">
                <a:latin typeface="+mn-lt"/>
              </a:rPr>
              <a:t>such </a:t>
            </a:r>
            <a:r>
              <a:rPr lang="en-US" b="1" dirty="0">
                <a:latin typeface="+mn-lt"/>
              </a:rPr>
              <a:t>universities in the 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ware_mainsc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ware_hardw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ware_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09"/>
            <a:ext cx="9144000" cy="6757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Outsourcing E-mail &amp; Web-hosting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Microsoft Select &amp; Tigerware Distribution Server</a:t>
            </a:r>
          </a:p>
          <a:p>
            <a:pPr lvl="1">
              <a:buNone/>
            </a:pPr>
            <a:r>
              <a:rPr lang="en-US" dirty="0" smtClean="0"/>
              <a:t>Going Wireless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Gear-to-Geaux &amp; Information Kiosks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Information Commons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VLAB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Going Wireless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100" dirty="0" smtClean="0"/>
              <a:t>In 2003 Tech Fee funded the installation of 200 wireless access points in high traffic areas.</a:t>
            </a:r>
          </a:p>
          <a:p>
            <a:r>
              <a:rPr lang="en-US" sz="2100" dirty="0" smtClean="0"/>
              <a:t>In 2004 Tech Fee funded an additional 200 access points to provide more ubiquitous coverage.</a:t>
            </a:r>
          </a:p>
          <a:p>
            <a:r>
              <a:rPr lang="en-US" sz="2100" dirty="0" smtClean="0"/>
              <a:t>Tech Fee pays the annual node charges of $86,400 for these access points.</a:t>
            </a:r>
          </a:p>
          <a:p>
            <a:r>
              <a:rPr lang="en-US" sz="2100" dirty="0" smtClean="0"/>
              <a:t>Currently LSU has over 1500 access points.</a:t>
            </a:r>
            <a:endParaRPr lang="en-US" sz="2100" dirty="0"/>
          </a:p>
        </p:txBody>
      </p:sp>
      <p:pic>
        <p:nvPicPr>
          <p:cNvPr id="8" name="ClipArt Placeholder 7" descr="D3915 wireless quadrangle.jpg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93142"/>
            <a:ext cx="4194175" cy="278929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Outsourcing E-mail &amp; Web-hosting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Microsoft Select &amp; Tigerware Distribution Server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Going Wireless</a:t>
            </a:r>
          </a:p>
          <a:p>
            <a:pPr lvl="1">
              <a:buNone/>
            </a:pPr>
            <a:r>
              <a:rPr lang="en-US" dirty="0" smtClean="0"/>
              <a:t>Gear-to-Geaux &amp; Information Kiosks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Information Commons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VLAB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Rectangle 2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Gear to </a:t>
            </a:r>
            <a:r>
              <a:rPr lang="en-US" b="1" dirty="0" err="1">
                <a:solidFill>
                  <a:schemeClr val="bg1"/>
                </a:solidFill>
              </a:rPr>
              <a:t>Geaux</a:t>
            </a:r>
            <a:r>
              <a:rPr lang="en-US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7190" name="Rectangle 2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4572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effectLst/>
              </a:rPr>
              <a:t>The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program was started in 2003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The initial program only had 12 laptops and 50 </a:t>
            </a:r>
            <a:r>
              <a:rPr lang="en-US" sz="1800" b="1" dirty="0" smtClean="0">
                <a:solidFill>
                  <a:schemeClr val="tx2"/>
                </a:solidFill>
                <a:effectLst/>
              </a:rPr>
              <a:t>wireless cards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The items were circulated by ITS and students could only use the laptops for two hours and could not leave the library.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In 2005 we partnered with the library to have them circulate the items and they could collect and keep the fines revenue.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In Fall of 2005 we added 10 additional laptops and changed the circulation to allow students to check them out for up to three days with one renewal.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In January 2006 we acquired 50 IBM laptops from those donated in support of hurricane Katrina recovery efforts.  ITS decided to put these machines into the library circulation program.  This was a big hit.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In the Fall of 2006 we replaced the twelve additional machines, but with 6 windows compatible machines and 6 </a:t>
            </a:r>
            <a:r>
              <a:rPr lang="en-US" sz="1800" b="1" dirty="0" err="1">
                <a:solidFill>
                  <a:schemeClr val="tx2"/>
                </a:solidFill>
                <a:effectLst/>
              </a:rPr>
              <a:t>ibooks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.  We also added digital cameras and camcorders.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In the Fall of 2007 we added 6 additional </a:t>
            </a:r>
            <a:r>
              <a:rPr lang="en-US" sz="1800" b="1" dirty="0" err="1">
                <a:solidFill>
                  <a:schemeClr val="tx2"/>
                </a:solidFill>
                <a:effectLst/>
              </a:rPr>
              <a:t>ibooks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 and 6 new windows machines.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effectLst/>
              </a:rPr>
              <a:t>The program continues to be nearly 100 percent checked out on any given day.  </a:t>
            </a:r>
          </a:p>
        </p:txBody>
      </p:sp>
      <p:pic>
        <p:nvPicPr>
          <p:cNvPr id="7" name="Picture 6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28600"/>
            <a:ext cx="90708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Rot="1" noChangeArrowheads="1"/>
          </p:cNvSpPr>
          <p:nvPr/>
        </p:nvSpPr>
        <p:spPr bwMode="auto">
          <a:xfrm>
            <a:off x="301625" y="1676400"/>
            <a:ext cx="4191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IT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Circulation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Items Laptops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(win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&amp; </a:t>
            </a:r>
            <a:r>
              <a:rPr lang="en-US" sz="2800" dirty="0" err="1" smtClean="0">
                <a:solidFill>
                  <a:schemeClr val="tx2"/>
                </a:solidFill>
                <a:latin typeface="+mn-lt"/>
              </a:rPr>
              <a:t>mac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Digital Cameras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Digital Camcorders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Tripods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Adaptive Technology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Laptops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Large format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keyboards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Scroll ball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Opal magnifiers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678" name="Rectangle 6"/>
          <p:cNvSpPr>
            <a:spLocks noRot="1"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Gear to Geaux</a:t>
            </a:r>
          </a:p>
        </p:txBody>
      </p:sp>
      <p:pic>
        <p:nvPicPr>
          <p:cNvPr id="28679" name="Picture 7" descr="D3915 wireless quadran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114800" cy="2736850"/>
          </a:xfrm>
          <a:prstGeom prst="rect">
            <a:avLst/>
          </a:prstGeom>
          <a:noFill/>
        </p:spPr>
      </p:pic>
      <p:pic>
        <p:nvPicPr>
          <p:cNvPr id="8" name="Picture 7" descr="1colorVertWhite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52400"/>
            <a:ext cx="90708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Internet Kiosks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600200"/>
            <a:ext cx="4194175" cy="4800600"/>
          </a:xfrm>
        </p:spPr>
        <p:txBody>
          <a:bodyPr/>
          <a:lstStyle/>
          <a:p>
            <a:r>
              <a:rPr lang="en-US" sz="2400" dirty="0" smtClean="0"/>
              <a:t>3 year old computers are used as low-end, internet stations.</a:t>
            </a:r>
          </a:p>
          <a:p>
            <a:r>
              <a:rPr lang="en-US" sz="2400" dirty="0" smtClean="0"/>
              <a:t>42 machines located in 15 high traffic areas on campus.</a:t>
            </a:r>
          </a:p>
          <a:p>
            <a:r>
              <a:rPr lang="en-US" sz="2400" dirty="0" smtClean="0"/>
              <a:t>Provides students, faculty or staff quick access to the internet.</a:t>
            </a:r>
          </a:p>
          <a:p>
            <a:r>
              <a:rPr lang="en-US" sz="2400" dirty="0" smtClean="0"/>
              <a:t>Most require a logon, however we have 12 machines in the Information Commons that are open access.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lipArt Placeholder 4" descr="IMG_1230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133600"/>
            <a:ext cx="4673600" cy="3505200"/>
          </a:xfrm>
        </p:spPr>
      </p:pic>
      <p:pic>
        <p:nvPicPr>
          <p:cNvPr id="6" name="Picture 5" descr="1colorVertWhite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52400"/>
            <a:ext cx="90708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Outsourcing E-mail &amp; Web-hosting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Tigerware Software Distribution Server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Going Wireless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Gear-to-Geaux &amp; Information Kiosks</a:t>
            </a:r>
          </a:p>
          <a:p>
            <a:pPr lvl="1">
              <a:buNone/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Information Commons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VLAB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I:\OCS-Support\2007Educause\Raphael's ang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0"/>
            <a:ext cx="105537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22237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21st Century Information Commons at LSU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9143999" cy="27431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collaborative environment where library and IT resources blend … </a:t>
            </a:r>
            <a:br>
              <a:rPr lang="en-US" dirty="0" smtClean="0"/>
            </a:br>
            <a:r>
              <a:rPr lang="en-US" dirty="0" smtClean="0"/>
              <a:t>where people meet and collaborate … </a:t>
            </a:r>
            <a:br>
              <a:rPr lang="en-US" dirty="0" smtClean="0"/>
            </a:br>
            <a:r>
              <a:rPr lang="en-US" dirty="0" smtClean="0"/>
              <a:t>in a first-class showcase of IT tools and student products. </a:t>
            </a:r>
            <a:endParaRPr lang="en-US" dirty="0"/>
          </a:p>
        </p:txBody>
      </p:sp>
      <p:pic>
        <p:nvPicPr>
          <p:cNvPr id="5" name="Picture 4" descr="DSC009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4267200"/>
            <a:ext cx="3073400" cy="2305050"/>
          </a:xfrm>
          <a:prstGeom prst="rect">
            <a:avLst/>
          </a:prstGeom>
        </p:spPr>
      </p:pic>
      <p:pic>
        <p:nvPicPr>
          <p:cNvPr id="6" name="Picture 5" descr="DSC00976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267200"/>
            <a:ext cx="3072384" cy="2304288"/>
          </a:xfrm>
          <a:prstGeom prst="rect">
            <a:avLst/>
          </a:prstGeom>
        </p:spPr>
      </p:pic>
      <p:pic>
        <p:nvPicPr>
          <p:cNvPr id="8" name="Picture 7" descr="DSC_1002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267200"/>
            <a:ext cx="3072384" cy="2304288"/>
          </a:xfrm>
          <a:prstGeom prst="rect">
            <a:avLst/>
          </a:prstGeom>
        </p:spPr>
      </p:pic>
      <p:pic>
        <p:nvPicPr>
          <p:cNvPr id="10" name="Picture 9" descr="1colorVertWhite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533400"/>
            <a:ext cx="503936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r>
              <a:rPr lang="en-US" sz="2800" dirty="0" smtClean="0"/>
              <a:t>Adaptive Technology</a:t>
            </a:r>
          </a:p>
          <a:p>
            <a:r>
              <a:rPr lang="en-US" sz="2800" dirty="0" smtClean="0"/>
              <a:t>Library Reference</a:t>
            </a:r>
          </a:p>
          <a:p>
            <a:r>
              <a:rPr lang="en-US" sz="2800" dirty="0" smtClean="0"/>
              <a:t>Multimedia Development Studio</a:t>
            </a:r>
          </a:p>
          <a:p>
            <a:r>
              <a:rPr lang="en-US" sz="2800" dirty="0" smtClean="0"/>
              <a:t>Personal &amp; Collaborative Workspaces</a:t>
            </a:r>
          </a:p>
          <a:p>
            <a:r>
              <a:rPr lang="en-US" sz="2800" dirty="0" smtClean="0"/>
              <a:t>Social / Mobility</a:t>
            </a:r>
          </a:p>
          <a:p>
            <a:r>
              <a:rPr lang="en-US" sz="2800" dirty="0" smtClean="0"/>
              <a:t>Copy/Print Areas</a:t>
            </a:r>
          </a:p>
          <a:p>
            <a:r>
              <a:rPr lang="en-US" sz="2800" dirty="0" smtClean="0"/>
              <a:t>I.T. Enablement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625" y="122237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21st Century Information Commons at LSU</a:t>
            </a:r>
          </a:p>
        </p:txBody>
      </p:sp>
      <p:pic>
        <p:nvPicPr>
          <p:cNvPr id="7" name="Picture 6" descr="IMG_0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191000"/>
            <a:ext cx="3048000" cy="2286000"/>
          </a:xfrm>
          <a:prstGeom prst="rect">
            <a:avLst/>
          </a:prstGeom>
        </p:spPr>
      </p:pic>
      <p:pic>
        <p:nvPicPr>
          <p:cNvPr id="9" name="Picture 8" descr="IMG_1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71450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3915 wireless quadrangle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0" y="0"/>
            <a:ext cx="2438400" cy="1622425"/>
          </a:xfrm>
          <a:prstGeom prst="rect">
            <a:avLst/>
          </a:prstGeom>
          <a:noFill/>
        </p:spPr>
      </p:pic>
      <p:pic>
        <p:nvPicPr>
          <p:cNvPr id="2053" name="Picture 5" descr="DSC_0042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2133600" y="3276600"/>
            <a:ext cx="2984500" cy="1984375"/>
          </a:xfrm>
          <a:prstGeom prst="rect">
            <a:avLst/>
          </a:prstGeom>
          <a:noFill/>
        </p:spPr>
      </p:pic>
      <p:pic>
        <p:nvPicPr>
          <p:cNvPr id="2054" name="Picture 6" descr="DSC_0046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6477000" y="3962400"/>
            <a:ext cx="2667000" cy="1773238"/>
          </a:xfrm>
          <a:prstGeom prst="rect">
            <a:avLst/>
          </a:prstGeom>
          <a:noFill/>
        </p:spPr>
      </p:pic>
      <p:pic>
        <p:nvPicPr>
          <p:cNvPr id="2055" name="Picture 7" descr="DSC_0047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ltGray">
          <a:xfrm>
            <a:off x="4724400" y="838200"/>
            <a:ext cx="3365500" cy="2238375"/>
          </a:xfrm>
          <a:prstGeom prst="rect">
            <a:avLst/>
          </a:prstGeom>
          <a:noFill/>
        </p:spPr>
      </p:pic>
      <p:pic>
        <p:nvPicPr>
          <p:cNvPr id="2058" name="Picture 10" descr="DSC_0984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ltGray">
          <a:xfrm>
            <a:off x="6388100" y="2438400"/>
            <a:ext cx="2755900" cy="1831975"/>
          </a:xfrm>
          <a:prstGeom prst="rect">
            <a:avLst/>
          </a:prstGeom>
          <a:noFill/>
        </p:spPr>
      </p:pic>
      <p:pic>
        <p:nvPicPr>
          <p:cNvPr id="2059" name="Picture 11" descr="DSC_1004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ltGray">
          <a:xfrm>
            <a:off x="0" y="4881563"/>
            <a:ext cx="2971800" cy="1976437"/>
          </a:xfrm>
          <a:prstGeom prst="rect">
            <a:avLst/>
          </a:prstGeom>
          <a:noFill/>
        </p:spPr>
      </p:pic>
      <p:pic>
        <p:nvPicPr>
          <p:cNvPr id="2060" name="Picture 12" descr="DSC_0991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ltGray">
          <a:xfrm>
            <a:off x="2438400" y="0"/>
            <a:ext cx="2222500" cy="1477963"/>
          </a:xfrm>
          <a:prstGeom prst="rect">
            <a:avLst/>
          </a:prstGeom>
          <a:noFill/>
        </p:spPr>
      </p:pic>
      <p:pic>
        <p:nvPicPr>
          <p:cNvPr id="2061" name="Picture 13" descr="DSC_0996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ltGray">
          <a:xfrm>
            <a:off x="4648200" y="0"/>
            <a:ext cx="2819400" cy="1874838"/>
          </a:xfrm>
          <a:prstGeom prst="rect">
            <a:avLst/>
          </a:prstGeom>
          <a:noFill/>
        </p:spPr>
      </p:pic>
      <p:pic>
        <p:nvPicPr>
          <p:cNvPr id="2062" name="Picture 14" descr="DSC_0998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ltGray">
          <a:xfrm>
            <a:off x="6921500" y="5380038"/>
            <a:ext cx="2222500" cy="1477962"/>
          </a:xfrm>
          <a:prstGeom prst="rect">
            <a:avLst/>
          </a:prstGeom>
          <a:noFill/>
        </p:spPr>
      </p:pic>
      <p:pic>
        <p:nvPicPr>
          <p:cNvPr id="2063" name="Picture 15" descr="DSC00974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1600200"/>
            <a:ext cx="2286000" cy="1714500"/>
          </a:xfrm>
          <a:prstGeom prst="rect">
            <a:avLst/>
          </a:prstGeom>
          <a:noFill/>
        </p:spPr>
      </p:pic>
      <p:pic>
        <p:nvPicPr>
          <p:cNvPr id="2064" name="Picture 16" descr="DSC00976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6096000" y="5467350"/>
            <a:ext cx="1676400" cy="1390650"/>
          </a:xfrm>
          <a:prstGeom prst="rect">
            <a:avLst/>
          </a:prstGeom>
          <a:noFill/>
        </p:spPr>
      </p:pic>
      <p:pic>
        <p:nvPicPr>
          <p:cNvPr id="2065" name="Picture 17" descr="DSC00983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ltGray">
          <a:xfrm>
            <a:off x="7169150" y="0"/>
            <a:ext cx="1974850" cy="2438400"/>
          </a:xfrm>
          <a:prstGeom prst="rect">
            <a:avLst/>
          </a:prstGeom>
          <a:noFill/>
        </p:spPr>
      </p:pic>
      <p:pic>
        <p:nvPicPr>
          <p:cNvPr id="2066" name="Picture 18" descr="DSC00981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ltGray">
          <a:xfrm>
            <a:off x="4648200" y="2971800"/>
            <a:ext cx="2362200" cy="1857375"/>
          </a:xfrm>
          <a:prstGeom prst="rect">
            <a:avLst/>
          </a:prstGeom>
          <a:noFill/>
        </p:spPr>
      </p:pic>
      <p:pic>
        <p:nvPicPr>
          <p:cNvPr id="2067" name="Picture 19" descr="DSC00977"/>
          <p:cNvPicPr preferRelativeResize="0"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ltGray">
          <a:xfrm>
            <a:off x="0" y="3200400"/>
            <a:ext cx="2590800" cy="1943100"/>
          </a:xfrm>
          <a:prstGeom prst="rect">
            <a:avLst/>
          </a:prstGeom>
          <a:noFill/>
        </p:spPr>
      </p:pic>
      <p:pic>
        <p:nvPicPr>
          <p:cNvPr id="2057" name="Picture 9" descr="DSC_097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ltGray">
          <a:xfrm>
            <a:off x="2133600" y="1447800"/>
            <a:ext cx="2819400" cy="1874838"/>
          </a:xfrm>
          <a:prstGeom prst="rect">
            <a:avLst/>
          </a:prstGeom>
          <a:noFill/>
        </p:spPr>
      </p:pic>
      <p:pic>
        <p:nvPicPr>
          <p:cNvPr id="2056" name="Picture 8" descr="DSC_0972"/>
          <p:cNvPicPr preferRelativeResize="0"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ltGray">
          <a:xfrm>
            <a:off x="2743200" y="4629150"/>
            <a:ext cx="3352800" cy="2228850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ltGray">
          <a:xfrm>
            <a:off x="6096000" y="4800600"/>
            <a:ext cx="381000" cy="685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Outsourcing E-mail &amp; Web-hosting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Tigerware Software Distribution Server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Going Wireless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Gear-to-Geaux &amp; Information Kiosks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Information Commons</a:t>
            </a:r>
          </a:p>
          <a:p>
            <a:pPr lvl="1">
              <a:buNone/>
            </a:pPr>
            <a:r>
              <a:rPr lang="en-US" dirty="0" smtClean="0"/>
              <a:t>VLAB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Virtual Lab</a:t>
            </a:r>
          </a:p>
        </p:txBody>
      </p:sp>
      <p:sp>
        <p:nvSpPr>
          <p:cNvPr id="14347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4" y="1371600"/>
            <a:ext cx="4194176" cy="5334000"/>
          </a:xfrm>
          <a:noFill/>
        </p:spPr>
        <p:txBody>
          <a:bodyPr/>
          <a:lstStyle/>
          <a:p>
            <a:r>
              <a:rPr lang="en-US" sz="2000" dirty="0" smtClean="0">
                <a:effectLst/>
              </a:rPr>
              <a:t>Concept piloted  in  2005 with  an initial  investment  of $150,00.  Great Success.</a:t>
            </a:r>
          </a:p>
          <a:p>
            <a:r>
              <a:rPr lang="en-US" sz="2000" dirty="0" smtClean="0">
                <a:effectLst/>
              </a:rPr>
              <a:t>Access to all students in 2006 with very little marketing.   </a:t>
            </a:r>
          </a:p>
          <a:p>
            <a:r>
              <a:rPr lang="en-US" sz="2000" dirty="0" smtClean="0">
                <a:effectLst/>
              </a:rPr>
              <a:t>Added additional terminal servers to the backend in 2007.</a:t>
            </a:r>
          </a:p>
          <a:p>
            <a:r>
              <a:rPr lang="en-US" sz="2000" dirty="0" smtClean="0">
                <a:effectLst/>
              </a:rPr>
              <a:t>It provides students thin client access </a:t>
            </a:r>
            <a:r>
              <a:rPr lang="en-US" sz="2000" dirty="0">
                <a:effectLst/>
              </a:rPr>
              <a:t>to high-end software not available for download from TigerWare.</a:t>
            </a:r>
          </a:p>
          <a:p>
            <a:r>
              <a:rPr lang="en-US" sz="2000" dirty="0">
                <a:effectLst/>
              </a:rPr>
              <a:t>Software </a:t>
            </a:r>
            <a:r>
              <a:rPr lang="en-US" sz="2000" dirty="0" smtClean="0">
                <a:effectLst/>
              </a:rPr>
              <a:t>may </a:t>
            </a:r>
            <a:r>
              <a:rPr lang="en-US" sz="2000" dirty="0">
                <a:effectLst/>
              </a:rPr>
              <a:t>be used from any </a:t>
            </a:r>
            <a:r>
              <a:rPr lang="en-US" sz="2000" dirty="0" smtClean="0">
                <a:effectLst/>
              </a:rPr>
              <a:t>Web browser.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Students </a:t>
            </a:r>
            <a:r>
              <a:rPr lang="en-US" sz="2000" dirty="0" smtClean="0">
                <a:effectLst/>
              </a:rPr>
              <a:t>able to </a:t>
            </a:r>
            <a:r>
              <a:rPr lang="en-US" sz="2000" dirty="0">
                <a:effectLst/>
              </a:rPr>
              <a:t>save files to their local drives, shared drives, </a:t>
            </a:r>
            <a:r>
              <a:rPr lang="en-US" sz="2000" dirty="0" smtClean="0">
                <a:effectLst/>
              </a:rPr>
              <a:t>and </a:t>
            </a:r>
            <a:r>
              <a:rPr lang="en-US" sz="2000" dirty="0">
                <a:effectLst/>
              </a:rPr>
              <a:t>print to their local printer</a:t>
            </a:r>
            <a:r>
              <a:rPr lang="en-US" sz="2000" dirty="0" smtClean="0">
                <a:effectLst/>
              </a:rPr>
              <a:t>.</a:t>
            </a:r>
          </a:p>
          <a:p>
            <a:endParaRPr lang="en-US" sz="2000" dirty="0" smtClean="0">
              <a:effectLst/>
            </a:endParaRPr>
          </a:p>
          <a:p>
            <a:pPr>
              <a:buNone/>
            </a:pPr>
            <a:endParaRPr lang="en-US" sz="2400" dirty="0">
              <a:effectLst/>
            </a:endParaRPr>
          </a:p>
        </p:txBody>
      </p:sp>
      <p:pic>
        <p:nvPicPr>
          <p:cNvPr id="14348" name="Picture 12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524000"/>
            <a:ext cx="4390570" cy="3352800"/>
          </a:xfrm>
        </p:spPr>
      </p:pic>
      <p:pic>
        <p:nvPicPr>
          <p:cNvPr id="8" name="Picture 7" descr="1colorVertWhite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55626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Outsourcing E-mail &amp; Web-hosting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Tigerware Software Distribution Server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Going Wireless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Gear-to-Geaux &amp; Information Kiosks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Information Commons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VLAB</a:t>
            </a:r>
          </a:p>
          <a:p>
            <a:pPr lvl="1">
              <a:buNone/>
            </a:pPr>
            <a:r>
              <a:rPr lang="en-US" dirty="0" smtClean="0"/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K_IPAddr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K_Eudo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K_Blackber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 descr="I:\OCS-Support\2007Educause\Shonen_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K_feedb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6858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Create a student technology advisory group</a:t>
            </a:r>
          </a:p>
          <a:p>
            <a:pPr lvl="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Include students in existing campus technology advisory groups</a:t>
            </a:r>
          </a:p>
          <a:p>
            <a:pPr lvl="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Include student leaders in strategic IT planning</a:t>
            </a:r>
          </a:p>
          <a:p>
            <a:pPr lvl="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Consider using students as beta testers for projects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Cultivate relationships with student media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Hire a student liaison for your IT staff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Leverage residential IT living-learning colleges as advisors</a:t>
            </a:r>
          </a:p>
          <a:p>
            <a:pPr lvl="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1"/>
                </a:solidFill>
              </a:rPr>
              <a:t>Cultivate a culture of investment in innovation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Take-Away Ideas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Raphael's ang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"/>
            <a:ext cx="2667000" cy="184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304800"/>
            <a:ext cx="769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Thank You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adder ITC" pitchFamily="82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7338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mchilds@lsu.edu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smoral1@lsu.edu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Louisiana State University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32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7" name="Picture 6" descr="Raphael's ange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828800"/>
            <a:ext cx="2667000" cy="184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OCS-Support\2007Educause\anotheran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pic>
        <p:nvPicPr>
          <p:cNvPr id="1028" name="Picture 4" descr="I:\OCS-Support\2007Educause\angel_investor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428750" cy="1485901"/>
          </a:xfrm>
          <a:prstGeom prst="rect">
            <a:avLst/>
          </a:prstGeom>
          <a:noFill/>
        </p:spPr>
      </p:pic>
      <p:pic>
        <p:nvPicPr>
          <p:cNvPr id="2" name="Picture 1" descr="oldmovieange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276600"/>
            <a:ext cx="2095500" cy="2971800"/>
          </a:xfrm>
          <a:prstGeom prst="rect">
            <a:avLst/>
          </a:prstGeom>
        </p:spPr>
      </p:pic>
      <p:pic>
        <p:nvPicPr>
          <p:cNvPr id="1026" name="Picture 2" descr="I:\OCS-Support\2007Educause\angel_brai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04800"/>
            <a:ext cx="2501900" cy="2527300"/>
          </a:xfrm>
          <a:prstGeom prst="rect">
            <a:avLst/>
          </a:prstGeom>
          <a:noFill/>
        </p:spPr>
      </p:pic>
      <p:pic>
        <p:nvPicPr>
          <p:cNvPr id="7" name="Picture 6" descr="ha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2209800"/>
            <a:ext cx="2143125" cy="3505200"/>
          </a:xfrm>
          <a:prstGeom prst="rect">
            <a:avLst/>
          </a:prstGeom>
        </p:spPr>
      </p:pic>
      <p:pic>
        <p:nvPicPr>
          <p:cNvPr id="8" name="Picture 5" descr="I:\OCS-Support\2007Educause\figure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-914400"/>
            <a:ext cx="4267200" cy="6465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Students?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52400"/>
            <a:ext cx="907085" cy="1371600"/>
          </a:xfrm>
          <a:prstGeom prst="rect">
            <a:avLst/>
          </a:prstGeom>
        </p:spPr>
      </p:pic>
      <p:pic>
        <p:nvPicPr>
          <p:cNvPr id="1026" name="Picture 2" descr="I:\OCS-Support\2007Educause\angel&amp;devil_teeshi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I:\OCS-Support\2007Educause\RickMarburg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1600" y="-685800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www.alumni.unh.edu/connection/images/12_03_04/angel_inves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Session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40750" cy="4422775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Introduction to Louisiana State University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Student Technology Fee as Foundation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Outsourcing E-mail &amp; Web-hosting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Microsoft Select &amp; Tigerware Distribution Server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Going Wireless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Gear-to-Geaux &amp; Information Kiosks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Information Commons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VLAB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GROK Knowledge Base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Conclusions / Q &amp; A</a:t>
            </a:r>
          </a:p>
        </p:txBody>
      </p:sp>
      <p:pic>
        <p:nvPicPr>
          <p:cNvPr id="4" name="Picture 3" descr="1colorVertWhi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715000"/>
            <a:ext cx="60472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3276600" cy="5359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Who or What Exactly is an Angel Investor?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1141</TotalTime>
  <Words>1120</Words>
  <Application>Microsoft Office PowerPoint</Application>
  <PresentationFormat>On-screen Show (4:3)</PresentationFormat>
  <Paragraphs>208</Paragraphs>
  <Slides>43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Clouds</vt:lpstr>
      <vt:lpstr>Slide 1</vt:lpstr>
      <vt:lpstr>Slide 2</vt:lpstr>
      <vt:lpstr>Slide 3</vt:lpstr>
      <vt:lpstr>Slide 4</vt:lpstr>
      <vt:lpstr>Students? </vt:lpstr>
      <vt:lpstr>Slide 6</vt:lpstr>
      <vt:lpstr>Slide 7</vt:lpstr>
      <vt:lpstr>Session Overview</vt:lpstr>
      <vt:lpstr>Slide 9</vt:lpstr>
      <vt:lpstr>Slide 10</vt:lpstr>
      <vt:lpstr>Slide 11</vt:lpstr>
      <vt:lpstr>Presentation Overview</vt:lpstr>
      <vt:lpstr>Slide 13</vt:lpstr>
      <vt:lpstr>However, students weren’t  as impressed with e-mail: </vt:lpstr>
      <vt:lpstr>Slide 15</vt:lpstr>
      <vt:lpstr>Slide 16</vt:lpstr>
      <vt:lpstr>Slide 17</vt:lpstr>
      <vt:lpstr>Slide 18</vt:lpstr>
      <vt:lpstr>Presentation Overview</vt:lpstr>
      <vt:lpstr>Slide 20</vt:lpstr>
      <vt:lpstr>Slide 21</vt:lpstr>
      <vt:lpstr>Slide 22</vt:lpstr>
      <vt:lpstr>Presentation Overview</vt:lpstr>
      <vt:lpstr>Going Wireless</vt:lpstr>
      <vt:lpstr>Presentation Overview</vt:lpstr>
      <vt:lpstr>Gear to Geaux History</vt:lpstr>
      <vt:lpstr>Slide 27</vt:lpstr>
      <vt:lpstr>Internet Kiosks</vt:lpstr>
      <vt:lpstr>Presentation Overview</vt:lpstr>
      <vt:lpstr>21st Century Information Commons at LSU</vt:lpstr>
      <vt:lpstr>21st Century Information Commons at LSU</vt:lpstr>
      <vt:lpstr>Slide 32</vt:lpstr>
      <vt:lpstr>Slide 33</vt:lpstr>
      <vt:lpstr>Presentation Overview</vt:lpstr>
      <vt:lpstr>Virtual Lab</vt:lpstr>
      <vt:lpstr>Presentation Overview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Louisiana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smoral1</dc:creator>
  <cp:lastModifiedBy>mchilds</cp:lastModifiedBy>
  <cp:revision>75</cp:revision>
  <dcterms:created xsi:type="dcterms:W3CDTF">2007-09-21T15:01:56Z</dcterms:created>
  <dcterms:modified xsi:type="dcterms:W3CDTF">2007-11-11T15:25:23Z</dcterms:modified>
</cp:coreProperties>
</file>