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7" r:id="rId2"/>
    <p:sldId id="258" r:id="rId3"/>
    <p:sldId id="284" r:id="rId4"/>
    <p:sldId id="313" r:id="rId5"/>
    <p:sldId id="304" r:id="rId6"/>
    <p:sldId id="303" r:id="rId7"/>
    <p:sldId id="314" r:id="rId8"/>
    <p:sldId id="285" r:id="rId9"/>
    <p:sldId id="302" r:id="rId10"/>
    <p:sldId id="308" r:id="rId11"/>
    <p:sldId id="309" r:id="rId12"/>
    <p:sldId id="292" r:id="rId13"/>
    <p:sldId id="294" r:id="rId14"/>
    <p:sldId id="289" r:id="rId15"/>
    <p:sldId id="276" r:id="rId16"/>
    <p:sldId id="293" r:id="rId17"/>
    <p:sldId id="283" r:id="rId18"/>
    <p:sldId id="310" r:id="rId19"/>
    <p:sldId id="299" r:id="rId20"/>
    <p:sldId id="295" r:id="rId21"/>
    <p:sldId id="305" r:id="rId22"/>
    <p:sldId id="312" r:id="rId23"/>
    <p:sldId id="307" r:id="rId24"/>
    <p:sldId id="306"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D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3" autoAdjust="0"/>
    <p:restoredTop sz="85468" autoAdjust="0"/>
  </p:normalViewPr>
  <p:slideViewPr>
    <p:cSldViewPr>
      <p:cViewPr varScale="1">
        <p:scale>
          <a:sx n="78" d="100"/>
          <a:sy n="78"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2CD2532-0669-45D6-8A04-829437448B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0140BEC-8D8E-4AB1-89D9-32A94D24F464}" type="slidenum">
              <a:rPr lang="en-US" smtClean="0"/>
              <a:pPr/>
              <a:t>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Rob Lowden</a:t>
            </a:r>
          </a:p>
          <a:p>
            <a:pPr eaLnBrk="1" hangingPunct="1"/>
            <a:r>
              <a:rPr lang="en-US" dirty="0" smtClean="0"/>
              <a:t>Director,</a:t>
            </a:r>
            <a:r>
              <a:rPr lang="en-US" baseline="0" dirty="0" smtClean="0"/>
              <a:t> Enterprise Infrastructure</a:t>
            </a:r>
          </a:p>
          <a:p>
            <a:pPr eaLnBrk="1" hangingPunct="1"/>
            <a:r>
              <a:rPr lang="en-US" dirty="0" smtClean="0"/>
              <a:t>University </a:t>
            </a:r>
            <a:r>
              <a:rPr lang="en-US" dirty="0" smtClean="0"/>
              <a:t>Information Technology Systems</a:t>
            </a:r>
          </a:p>
          <a:p>
            <a:pPr eaLnBrk="1" hangingPunct="1"/>
            <a:r>
              <a:rPr lang="en-US" dirty="0" smtClean="0"/>
              <a:t>Indiana University</a:t>
            </a:r>
          </a:p>
          <a:p>
            <a:pPr eaLnBrk="1" hangingPunct="1"/>
            <a:r>
              <a:rPr lang="en-US" dirty="0" smtClean="0"/>
              <a:t>rlowden@iu.edu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Storage Virtualization has recently hit the mainstream</a:t>
            </a:r>
            <a:r>
              <a:rPr lang="en-US" baseline="0" dirty="0" smtClean="0"/>
              <a:t> in the industry.  Combining a server virtualization strategy with a storage virtualization strategy is a powerful combination.    </a:t>
            </a:r>
            <a:endParaRPr lang="en-US" dirty="0"/>
          </a:p>
        </p:txBody>
      </p:sp>
      <p:sp>
        <p:nvSpPr>
          <p:cNvPr id="4" name="Slide Number Placeholder 3"/>
          <p:cNvSpPr>
            <a:spLocks noGrp="1"/>
          </p:cNvSpPr>
          <p:nvPr>
            <p:ph type="sldNum" sz="quarter" idx="10"/>
          </p:nvPr>
        </p:nvSpPr>
        <p:spPr/>
        <p:txBody>
          <a:bodyPr/>
          <a:lstStyle/>
          <a:p>
            <a:pPr>
              <a:defRPr/>
            </a:pPr>
            <a:fld id="{62CD2532-0669-45D6-8A04-829437448BA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CD2532-0669-45D6-8A04-829437448BA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BA7FCED-D052-4D71-B0CD-B7CFD8514B0D}" type="slidenum">
              <a:rPr lang="en-US" smtClean="0"/>
              <a:pPr/>
              <a:t>12</a:t>
            </a:fld>
            <a:endParaRPr lang="en-US" smtClean="0"/>
          </a:p>
        </p:txBody>
      </p:sp>
      <p:sp>
        <p:nvSpPr>
          <p:cNvPr id="36867" name="Rectangle 2"/>
          <p:cNvSpPr>
            <a:spLocks noGrp="1" noRot="1" noChangeAspect="1" noChangeArrowheads="1" noTextEdit="1"/>
          </p:cNvSpPr>
          <p:nvPr>
            <p:ph type="sldImg"/>
          </p:nvPr>
        </p:nvSpPr>
        <p:spPr>
          <a:xfrm>
            <a:off x="1144588" y="685800"/>
            <a:ext cx="4570412" cy="3427413"/>
          </a:xfrm>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29411CE-C139-45A3-92B8-C0E1ACF13896}" type="slidenum">
              <a:rPr lang="en-US" smtClean="0"/>
              <a:pPr/>
              <a:t>13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E60A42-07D4-47AB-AB62-0E53CBB26025}" type="slidenum">
              <a:rPr lang="en-US" smtClean="0"/>
              <a:pPr/>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826B964-5695-4CB4-997B-94FD24CF89DE}"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IU had an existing install base of storage and backup devices.  By introducing virtualized storage, we created a single</a:t>
            </a:r>
            <a:r>
              <a:rPr lang="en-US" baseline="0" dirty="0" smtClean="0"/>
              <a:t> pane of glass view into a heterogeneous environment allowing us to leverage tiered storage solutions and simplify storage management.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4B39096-847A-494E-A8E3-82E3FD360F07}" type="slidenum">
              <a:rPr lang="en-US" smtClean="0"/>
              <a:pPr/>
              <a:t>16</a:t>
            </a:fld>
            <a:endParaRPr lang="en-US" dirty="0" smtClean="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A pretty slide on how it can be done.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F3CAA89-3BDD-4F4B-B583-7E71ECC3B2AE}"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8720C1E-3C14-41FF-AF50-CDF6F0F5800A}" type="slidenum">
              <a:rPr lang="en-US" smtClean="0"/>
              <a:pPr/>
              <a:t>20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Install a common data backup and restore service</a:t>
            </a:r>
          </a:p>
          <a:p>
            <a:pPr eaLnBrk="1" hangingPunct="1"/>
            <a:r>
              <a:rPr lang="en-US" dirty="0" smtClean="0"/>
              <a:t>Replicate Bloomington backups across geographic</a:t>
            </a:r>
            <a:r>
              <a:rPr lang="en-US" baseline="0" dirty="0" smtClean="0"/>
              <a:t> </a:t>
            </a:r>
            <a:r>
              <a:rPr lang="en-US" baseline="0" dirty="0" err="1" smtClean="0"/>
              <a:t>distrance</a:t>
            </a:r>
            <a:endParaRPr lang="en-US" dirty="0" smtClean="0"/>
          </a:p>
          <a:p>
            <a:pPr eaLnBrk="1" hangingPunct="1"/>
            <a:r>
              <a:rPr lang="en-US" dirty="0" smtClean="0"/>
              <a:t>Leverage and expand ATL’s/tape media at both sites</a:t>
            </a:r>
          </a:p>
          <a:p>
            <a:pPr eaLnBrk="1" hangingPunct="1"/>
            <a:r>
              <a:rPr lang="en-US" dirty="0" smtClean="0"/>
              <a:t>Leverage “Dark Fiber” between core campuses</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0140BEC-8D8E-4AB1-89D9-32A94D24F464}" type="slidenum">
              <a:rPr lang="en-US" smtClean="0"/>
              <a:pPr/>
              <a:t>22</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Rob Lowden</a:t>
            </a:r>
          </a:p>
          <a:p>
            <a:pPr eaLnBrk="1" hangingPunct="1"/>
            <a:r>
              <a:rPr lang="en-US" dirty="0" smtClean="0"/>
              <a:t>University Information Systems Director</a:t>
            </a:r>
          </a:p>
          <a:p>
            <a:pPr eaLnBrk="1" hangingPunct="1"/>
            <a:r>
              <a:rPr lang="en-US" dirty="0" smtClean="0"/>
              <a:t>University Information Technology Systems</a:t>
            </a:r>
          </a:p>
          <a:p>
            <a:pPr eaLnBrk="1" hangingPunct="1"/>
            <a:r>
              <a:rPr lang="en-US" dirty="0" smtClean="0"/>
              <a:t>Indiana University</a:t>
            </a:r>
          </a:p>
          <a:p>
            <a:pPr eaLnBrk="1" hangingPunct="1"/>
            <a:r>
              <a:rPr lang="en-US" dirty="0" smtClean="0"/>
              <a:t>rlowden@iu.edu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0CFD925-5C21-43AA-AF65-594AC6EFA382}" type="slidenum">
              <a:rPr lang="en-US" smtClean="0"/>
              <a:pPr/>
              <a:t>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0140BEC-8D8E-4AB1-89D9-32A94D24F464}" type="slidenum">
              <a:rPr lang="en-US" smtClean="0"/>
              <a:pPr/>
              <a:t>23</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Rob Lowden</a:t>
            </a:r>
          </a:p>
          <a:p>
            <a:pPr eaLnBrk="1" hangingPunct="1"/>
            <a:r>
              <a:rPr lang="en-US" dirty="0" smtClean="0"/>
              <a:t>Director, </a:t>
            </a:r>
            <a:r>
              <a:rPr lang="en-US" smtClean="0"/>
              <a:t>Enterprise </a:t>
            </a:r>
            <a:r>
              <a:rPr lang="en-US" smtClean="0"/>
              <a:t>Infrastructure</a:t>
            </a:r>
            <a:endParaRPr lang="en-US" dirty="0" smtClean="0"/>
          </a:p>
          <a:p>
            <a:pPr eaLnBrk="1" hangingPunct="1"/>
            <a:r>
              <a:rPr lang="en-US" dirty="0" smtClean="0"/>
              <a:t>Indiana University</a:t>
            </a:r>
          </a:p>
          <a:p>
            <a:pPr eaLnBrk="1" hangingPunct="1"/>
            <a:r>
              <a:rPr lang="en-US" dirty="0" smtClean="0"/>
              <a:t>rlowden@iu.edu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09F0FFB-EC69-4D0B-B38B-8DDBDB67254C}"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09F0FFB-EC69-4D0B-B38B-8DDBDB67254C}" type="slidenum">
              <a:rPr lang="en-US" smtClean="0"/>
              <a:pPr/>
              <a:t>4</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OK, not a quote</a:t>
            </a:r>
            <a:r>
              <a:rPr lang="en-US" baseline="0" dirty="0" smtClean="0"/>
              <a:t> from Gartner, but you get the message.  If you have not heard about or are not leveraging the advantages of virtualization, you need to pay attention to this technology.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software expenses represent such a large portion of IT spending, any ability to reduce the amount of software</a:t>
            </a:r>
            <a:r>
              <a:rPr lang="en-US" baseline="0" dirty="0" smtClean="0"/>
              <a:t> licenses can have a substantial financial impact as can economies of scale from consolidation / standardization and their impact on staff reduction.  </a:t>
            </a:r>
            <a:endParaRPr lang="en-US" dirty="0"/>
          </a:p>
        </p:txBody>
      </p:sp>
      <p:sp>
        <p:nvSpPr>
          <p:cNvPr id="4" name="Slide Number Placeholder 3"/>
          <p:cNvSpPr>
            <a:spLocks noGrp="1"/>
          </p:cNvSpPr>
          <p:nvPr>
            <p:ph type="sldNum" sz="quarter" idx="10"/>
          </p:nvPr>
        </p:nvSpPr>
        <p:spPr/>
        <p:txBody>
          <a:bodyPr/>
          <a:lstStyle/>
          <a:p>
            <a:pPr>
              <a:defRPr/>
            </a:pPr>
            <a:fld id="{62CD2532-0669-45D6-8A04-829437448BA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EA2AC53-790C-4029-9C01-A0F8AC102E79}" type="slidenum">
              <a:rPr lang="en-US"/>
              <a:pPr/>
              <a:t>6</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Initial system and software deployment, migrations,</a:t>
            </a:r>
            <a:r>
              <a:rPr lang="en-US" baseline="0" dirty="0" smtClean="0"/>
              <a:t> planning for Upgrades, expansion and capacity as well as system monitoring can be over 50% of your costs in terms of server management and administration costs.  Reductions here can be significant and impact your IT budget.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Source,</a:t>
            </a:r>
            <a:r>
              <a:rPr lang="en-US" baseline="0" dirty="0" smtClean="0"/>
              <a:t> http://en.wikipedia.org/wiki/Virtualization</a:t>
            </a:r>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62CD2532-0669-45D6-8A04-829437448BA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1384A20-8D03-4F3A-9071-1A5BE69D06AE}" type="slidenum">
              <a:rPr lang="en-US" smtClean="0"/>
              <a:pPr/>
              <a:t>8</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Enable doing more with less.</a:t>
            </a:r>
          </a:p>
          <a:p>
            <a:pPr eaLnBrk="1" hangingPunct="1"/>
            <a:r>
              <a:rPr lang="en-US" dirty="0" smtClean="0"/>
              <a:t>Images represent server/CPU utilization.</a:t>
            </a:r>
          </a:p>
          <a:p>
            <a:pPr eaLnBrk="1" hangingPunct="1"/>
            <a:r>
              <a:rPr lang="en-US" dirty="0" smtClean="0"/>
              <a:t>Images can also represent physical rack space utilized due to data center policies and practices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Does the application or service being supported by the physical service lend itself to a Virtual platform?  Does it have high IO demands that are better suited for a dedicated system?  Does the software running on the device require a physical adapter that can be virtualized?</a:t>
            </a:r>
          </a:p>
          <a:p>
            <a:pPr marL="228600" indent="-228600">
              <a:buAutoNum type="arabicPeriod"/>
            </a:pPr>
            <a:r>
              <a:rPr lang="en-US" baseline="0" dirty="0" smtClean="0"/>
              <a:t>Does the current physical device consume all available CPU, memory or other resources?</a:t>
            </a:r>
          </a:p>
          <a:p>
            <a:pPr marL="228600" indent="-228600">
              <a:buAutoNum type="arabicPeriod"/>
            </a:pPr>
            <a:r>
              <a:rPr lang="en-US" baseline="0" dirty="0" smtClean="0"/>
              <a:t>Will you soon be extending the maintenance or purchasing new equipment? </a:t>
            </a:r>
          </a:p>
          <a:p>
            <a:pPr marL="228600" indent="-228600">
              <a:buAutoNum type="arabicPeriod"/>
            </a:pPr>
            <a:r>
              <a:rPr lang="en-US" baseline="0" dirty="0" smtClean="0"/>
              <a:t>Does the server represent a model or vendor that you have consolidated from or no longer prefer to support?</a:t>
            </a:r>
          </a:p>
          <a:p>
            <a:pPr marL="228600" indent="-228600">
              <a:buAutoNum type="arabicPeriod"/>
            </a:pPr>
            <a:r>
              <a:rPr lang="en-US" baseline="0" dirty="0" smtClean="0"/>
              <a:t>After reviewing the first questions, even if it does not meet all of the criteria, does the application or service being provided by that machine lend itself well to VM?  Does the vendor support their application on a virtualized platform?    </a:t>
            </a:r>
            <a:endParaRPr lang="en-US" dirty="0"/>
          </a:p>
        </p:txBody>
      </p:sp>
      <p:sp>
        <p:nvSpPr>
          <p:cNvPr id="4" name="Slide Number Placeholder 3"/>
          <p:cNvSpPr>
            <a:spLocks noGrp="1"/>
          </p:cNvSpPr>
          <p:nvPr>
            <p:ph type="sldNum" sz="quarter" idx="10"/>
          </p:nvPr>
        </p:nvSpPr>
        <p:spPr/>
        <p:txBody>
          <a:bodyPr/>
          <a:lstStyle/>
          <a:p>
            <a:pPr>
              <a:defRPr/>
            </a:pPr>
            <a:fld id="{62CD2532-0669-45D6-8A04-829437448BA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ECF976-6673-48BF-9E04-0918F7E1BC4F}" type="slidenum">
              <a:rPr lang="en-US"/>
              <a:pPr>
                <a:defRPr/>
              </a:pPr>
              <a:t>‹#›</a:t>
            </a:fld>
            <a:endParaRPr lang="en-US" dirty="0">
              <a:latin typeface="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3CD8F6-47F7-4A9A-8DF2-CFFF101797FF}" type="slidenum">
              <a:rPr lang="en-US"/>
              <a:pPr>
                <a:defRPr/>
              </a:pPr>
              <a:t>‹#›</a:t>
            </a:fld>
            <a:endParaRPr lang="en-US" dirty="0">
              <a:latin typeface="Time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483310-8497-4BB2-A96A-D8F50A8F69DC}" type="slidenum">
              <a:rPr lang="en-US"/>
              <a:pPr>
                <a:defRPr/>
              </a:pPr>
              <a:t>‹#›</a:t>
            </a:fld>
            <a:endParaRPr lang="en-US" dirty="0">
              <a:latin typeface="Time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8F2537-5F1C-4234-A5B5-DBB87603028E}" type="slidenum">
              <a:rPr lang="en-US"/>
              <a:pPr>
                <a:defRPr/>
              </a:pPr>
              <a:t>‹#›</a:t>
            </a:fld>
            <a:endParaRPr lang="en-US" dirty="0">
              <a:latin typeface="Time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BB4D5D-7F54-442C-86D5-F3168BF1A690}" type="slidenum">
              <a:rPr lang="en-US"/>
              <a:pPr>
                <a:defRPr/>
              </a:pPr>
              <a:t>‹#›</a:t>
            </a:fld>
            <a:endParaRPr lang="en-US" dirty="0">
              <a:latin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0E3D1E3-0BFD-4C22-8C23-B01B34956262}" type="slidenum">
              <a:rPr lang="en-US"/>
              <a:pPr>
                <a:defRPr/>
              </a:pPr>
              <a:t>‹#›</a:t>
            </a:fld>
            <a:endParaRPr lang="en-US" dirty="0">
              <a:latin typeface="Time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E8E25E29-D4FD-4EF3-BC1A-811459AFEF0B}" type="slidenum">
              <a:rPr lang="en-US"/>
              <a:pPr>
                <a:defRPr/>
              </a:pPr>
              <a:t>‹#›</a:t>
            </a:fld>
            <a:endParaRPr lang="en-US" dirty="0">
              <a:latin typeface="Time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D2EDE5DB-C00B-458E-8FEA-CF24102A5DAD}" type="slidenum">
              <a:rPr lang="en-US"/>
              <a:pPr>
                <a:defRPr/>
              </a:pPr>
              <a:t>‹#›</a:t>
            </a:fld>
            <a:endParaRPr lang="en-US" dirty="0">
              <a:latin typeface="Time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1B6E0E25-8A21-41B2-AAE8-C119017E8623}" type="slidenum">
              <a:rPr lang="en-US"/>
              <a:pPr>
                <a:defRPr/>
              </a:pPr>
              <a:t>‹#›</a:t>
            </a:fld>
            <a:endParaRPr lang="en-US" dirty="0">
              <a:latin typeface="Time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D328CF5-AB4A-4CFF-9909-E6FD989DD97F}" type="slidenum">
              <a:rPr lang="en-US"/>
              <a:pPr>
                <a:defRPr/>
              </a:pPr>
              <a:t>‹#›</a:t>
            </a:fld>
            <a:endParaRPr lang="en-US" dirty="0">
              <a:latin typeface="Time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F1BE35A-2CB7-4E23-9793-27176D5DCACF}" type="slidenum">
              <a:rPr lang="en-US"/>
              <a:pPr>
                <a:defRPr/>
              </a:pPr>
              <a:t>‹#›</a:t>
            </a:fld>
            <a:endParaRPr lang="en-US" dirty="0">
              <a:latin typeface="Time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667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4724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7696200" y="624840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radeGothic Light" charset="0"/>
              </a:defRPr>
            </a:lvl1pPr>
          </a:lstStyle>
          <a:p>
            <a:pPr>
              <a:defRPr/>
            </a:pPr>
            <a:fld id="{50BB9D87-B30C-4BCE-95C7-6B296A4567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adeGothic Bold" charset="0"/>
        </a:defRPr>
      </a:lvl2pPr>
      <a:lvl3pPr algn="ctr" rtl="0" eaLnBrk="0" fontAlgn="base" hangingPunct="0">
        <a:spcBef>
          <a:spcPct val="0"/>
        </a:spcBef>
        <a:spcAft>
          <a:spcPct val="0"/>
        </a:spcAft>
        <a:defRPr sz="4400">
          <a:solidFill>
            <a:schemeClr val="bg1"/>
          </a:solidFill>
          <a:latin typeface="TradeGothic Bold" charset="0"/>
        </a:defRPr>
      </a:lvl3pPr>
      <a:lvl4pPr algn="ctr" rtl="0" eaLnBrk="0" fontAlgn="base" hangingPunct="0">
        <a:spcBef>
          <a:spcPct val="0"/>
        </a:spcBef>
        <a:spcAft>
          <a:spcPct val="0"/>
        </a:spcAft>
        <a:defRPr sz="4400">
          <a:solidFill>
            <a:schemeClr val="bg1"/>
          </a:solidFill>
          <a:latin typeface="TradeGothic Bold" charset="0"/>
        </a:defRPr>
      </a:lvl4pPr>
      <a:lvl5pPr algn="ctr" rtl="0" eaLnBrk="0" fontAlgn="base" hangingPunct="0">
        <a:spcBef>
          <a:spcPct val="0"/>
        </a:spcBef>
        <a:spcAft>
          <a:spcPct val="0"/>
        </a:spcAft>
        <a:defRPr sz="4400">
          <a:solidFill>
            <a:schemeClr val="bg1"/>
          </a:solidFill>
          <a:latin typeface="TradeGothic Bold" charset="0"/>
        </a:defRPr>
      </a:lvl5pPr>
      <a:lvl6pPr marL="457200" algn="ctr" rtl="0" fontAlgn="base">
        <a:spcBef>
          <a:spcPct val="0"/>
        </a:spcBef>
        <a:spcAft>
          <a:spcPct val="0"/>
        </a:spcAft>
        <a:defRPr sz="4400">
          <a:solidFill>
            <a:schemeClr val="bg1"/>
          </a:solidFill>
          <a:latin typeface="TradeGothic Bold" charset="0"/>
        </a:defRPr>
      </a:lvl6pPr>
      <a:lvl7pPr marL="914400" algn="ctr" rtl="0" fontAlgn="base">
        <a:spcBef>
          <a:spcPct val="0"/>
        </a:spcBef>
        <a:spcAft>
          <a:spcPct val="0"/>
        </a:spcAft>
        <a:defRPr sz="4400">
          <a:solidFill>
            <a:schemeClr val="bg1"/>
          </a:solidFill>
          <a:latin typeface="TradeGothic Bold" charset="0"/>
        </a:defRPr>
      </a:lvl7pPr>
      <a:lvl8pPr marL="1371600" algn="ctr" rtl="0" fontAlgn="base">
        <a:spcBef>
          <a:spcPct val="0"/>
        </a:spcBef>
        <a:spcAft>
          <a:spcPct val="0"/>
        </a:spcAft>
        <a:defRPr sz="4400">
          <a:solidFill>
            <a:schemeClr val="bg1"/>
          </a:solidFill>
          <a:latin typeface="TradeGothic Bold" charset="0"/>
        </a:defRPr>
      </a:lvl8pPr>
      <a:lvl9pPr marL="1828800" algn="ctr" rtl="0" fontAlgn="base">
        <a:spcBef>
          <a:spcPct val="0"/>
        </a:spcBef>
        <a:spcAft>
          <a:spcPct val="0"/>
        </a:spcAft>
        <a:defRPr sz="4400">
          <a:solidFill>
            <a:schemeClr val="bg1"/>
          </a:solidFill>
          <a:latin typeface="TradeGothic 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torage.itworld.com/4620/nls_storage_3virt_060411/page_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286000"/>
            <a:ext cx="7772400" cy="1143000"/>
          </a:xfrm>
        </p:spPr>
        <p:txBody>
          <a:bodyPr/>
          <a:lstStyle/>
          <a:p>
            <a:pPr eaLnBrk="1" hangingPunct="1"/>
            <a:r>
              <a:rPr lang="en-US" sz="4000" dirty="0" smtClean="0">
                <a:solidFill>
                  <a:schemeClr val="tx1"/>
                </a:solidFill>
              </a:rPr>
              <a:t>Virtualization Across The Enterprise</a:t>
            </a:r>
          </a:p>
        </p:txBody>
      </p:sp>
      <p:sp>
        <p:nvSpPr>
          <p:cNvPr id="13315" name="Rectangle 3"/>
          <p:cNvSpPr>
            <a:spLocks noGrp="1" noChangeArrowheads="1"/>
          </p:cNvSpPr>
          <p:nvPr>
            <p:ph type="subTitle" idx="1"/>
          </p:nvPr>
        </p:nvSpPr>
        <p:spPr/>
        <p:txBody>
          <a:bodyPr/>
          <a:lstStyle/>
          <a:p>
            <a:pPr eaLnBrk="1" hangingPunct="1"/>
            <a:r>
              <a:rPr lang="en-US" dirty="0" smtClean="0">
                <a:latin typeface="TradeGothic Bold" charset="0"/>
              </a:rPr>
              <a:t>Rob Lowden</a:t>
            </a:r>
          </a:p>
          <a:p>
            <a:pPr eaLnBrk="1" hangingPunct="1"/>
            <a:r>
              <a:rPr lang="en-US" sz="2000" dirty="0" smtClean="0"/>
              <a:t>Director, Enterprise Infrastructure</a:t>
            </a:r>
          </a:p>
          <a:p>
            <a:pPr eaLnBrk="1" hangingPunct="1"/>
            <a:r>
              <a:rPr lang="en-US" sz="2000" dirty="0" smtClean="0"/>
              <a:t>Indiana University</a:t>
            </a:r>
          </a:p>
          <a:p>
            <a:pPr eaLnBrk="1" hangingPunct="1"/>
            <a:r>
              <a:rPr lang="en-US" sz="2000" dirty="0" smtClean="0"/>
              <a:t>23 May 2007</a:t>
            </a:r>
          </a:p>
        </p:txBody>
      </p:sp>
      <p:pic>
        <p:nvPicPr>
          <p:cNvPr id="1026" name="Picture 2"/>
          <p:cNvPicPr>
            <a:picLocks noChangeAspect="1" noChangeArrowheads="1"/>
          </p:cNvPicPr>
          <p:nvPr/>
        </p:nvPicPr>
        <p:blipFill>
          <a:blip r:embed="rId3"/>
          <a:srcRect/>
          <a:stretch>
            <a:fillRect/>
          </a:stretch>
        </p:blipFill>
        <p:spPr bwMode="auto">
          <a:xfrm>
            <a:off x="7400925" y="6162675"/>
            <a:ext cx="14382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Virtualization</a:t>
            </a:r>
            <a:endParaRPr lang="en-US" dirty="0"/>
          </a:p>
        </p:txBody>
      </p:sp>
      <p:sp>
        <p:nvSpPr>
          <p:cNvPr id="3" name="Content Placeholder 2"/>
          <p:cNvSpPr>
            <a:spLocks noGrp="1"/>
          </p:cNvSpPr>
          <p:nvPr>
            <p:ph idx="1"/>
          </p:nvPr>
        </p:nvSpPr>
        <p:spPr/>
        <p:txBody>
          <a:bodyPr/>
          <a:lstStyle/>
          <a:p>
            <a:r>
              <a:rPr lang="en-US" dirty="0" smtClean="0"/>
              <a:t>“Where should the intelligence be hosted to handle storage virtualization?"</a:t>
            </a:r>
          </a:p>
          <a:p>
            <a:r>
              <a:rPr lang="en-US" dirty="0" smtClean="0"/>
              <a:t>Three approaches:</a:t>
            </a:r>
          </a:p>
          <a:p>
            <a:pPr lvl="1"/>
            <a:r>
              <a:rPr lang="en-US" dirty="0" smtClean="0"/>
              <a:t>Array Based</a:t>
            </a:r>
          </a:p>
          <a:p>
            <a:pPr lvl="1"/>
            <a:r>
              <a:rPr lang="en-US" dirty="0" smtClean="0"/>
              <a:t>System Based</a:t>
            </a:r>
          </a:p>
          <a:p>
            <a:pPr lvl="1"/>
            <a:r>
              <a:rPr lang="en-US" dirty="0" smtClean="0"/>
              <a:t>Switch Based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pic>
        <p:nvPicPr>
          <p:cNvPr id="4" name="Content Placeholder 3" descr="060411_virtchart.jpg"/>
          <p:cNvPicPr>
            <a:picLocks noGrp="1" noChangeAspect="1"/>
          </p:cNvPicPr>
          <p:nvPr>
            <p:ph idx="1"/>
          </p:nvPr>
        </p:nvPicPr>
        <p:blipFill>
          <a:blip r:embed="rId3"/>
          <a:stretch>
            <a:fillRect/>
          </a:stretch>
        </p:blipFill>
        <p:spPr>
          <a:xfrm>
            <a:off x="1657395" y="1371600"/>
            <a:ext cx="5829209" cy="4419600"/>
          </a:xfrm>
        </p:spPr>
      </p:pic>
      <p:sp>
        <p:nvSpPr>
          <p:cNvPr id="5" name="Text Box 16"/>
          <p:cNvSpPr txBox="1">
            <a:spLocks noChangeArrowheads="1"/>
          </p:cNvSpPr>
          <p:nvPr/>
        </p:nvSpPr>
        <p:spPr bwMode="auto">
          <a:xfrm>
            <a:off x="6553200" y="6324600"/>
            <a:ext cx="2311851" cy="400110"/>
          </a:xfrm>
          <a:prstGeom prst="rect">
            <a:avLst/>
          </a:prstGeom>
          <a:noFill/>
          <a:ln w="9525">
            <a:noFill/>
            <a:miter lim="800000"/>
            <a:headEnd/>
            <a:tailEnd/>
          </a:ln>
        </p:spPr>
        <p:txBody>
          <a:bodyPr wrap="none">
            <a:spAutoFit/>
          </a:bodyPr>
          <a:lstStyle/>
          <a:p>
            <a:pPr algn="l"/>
            <a:r>
              <a:rPr lang="en-US" sz="1000" dirty="0">
                <a:solidFill>
                  <a:schemeClr val="bg1"/>
                </a:solidFill>
                <a:latin typeface="TradeGothic Bold" charset="0"/>
                <a:hlinkClick r:id="rId4"/>
              </a:rPr>
              <a:t>Source: </a:t>
            </a:r>
            <a:r>
              <a:rPr lang="en-US" sz="1000" dirty="0" smtClean="0">
                <a:solidFill>
                  <a:schemeClr val="bg1"/>
                </a:solidFill>
                <a:latin typeface="TradeGothic Bold" charset="0"/>
                <a:hlinkClick r:id="rId4"/>
              </a:rPr>
              <a:t>Joe </a:t>
            </a:r>
            <a:r>
              <a:rPr lang="en-US" sz="1000" dirty="0" err="1" smtClean="0">
                <a:solidFill>
                  <a:schemeClr val="bg1"/>
                </a:solidFill>
                <a:latin typeface="TradeGothic Bold" charset="0"/>
                <a:hlinkClick r:id="rId4"/>
              </a:rPr>
              <a:t>Clabby</a:t>
            </a:r>
            <a:r>
              <a:rPr lang="en-US" sz="1000" dirty="0" smtClean="0">
                <a:solidFill>
                  <a:schemeClr val="bg1"/>
                </a:solidFill>
                <a:latin typeface="TradeGothic Bold" charset="0"/>
                <a:hlinkClick r:id="rId4"/>
              </a:rPr>
              <a:t>, </a:t>
            </a:r>
            <a:r>
              <a:rPr lang="en-US" sz="1000" dirty="0" err="1" smtClean="0">
                <a:solidFill>
                  <a:schemeClr val="bg1"/>
                </a:solidFill>
                <a:latin typeface="TradeGothic Bold" charset="0"/>
                <a:hlinkClick r:id="rId4"/>
              </a:rPr>
              <a:t>Clabby</a:t>
            </a:r>
            <a:r>
              <a:rPr lang="en-US" sz="1000" dirty="0" smtClean="0">
                <a:solidFill>
                  <a:schemeClr val="bg1"/>
                </a:solidFill>
                <a:latin typeface="TradeGothic Bold" charset="0"/>
                <a:hlinkClick r:id="rId4"/>
              </a:rPr>
              <a:t> Analytics</a:t>
            </a:r>
          </a:p>
          <a:p>
            <a:pPr algn="l"/>
            <a:r>
              <a:rPr lang="en-US" sz="1000" dirty="0" smtClean="0">
                <a:solidFill>
                  <a:schemeClr val="bg1"/>
                </a:solidFill>
                <a:latin typeface="TradeGothic Bold" charset="0"/>
                <a:hlinkClick r:id="rId4"/>
              </a:rPr>
              <a:t>04/11/2006</a:t>
            </a:r>
            <a:endParaRPr lang="en-US" sz="1000" dirty="0">
              <a:solidFill>
                <a:schemeClr val="bg1"/>
              </a:solidFill>
              <a:latin typeface="TradeGothic Bold"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21507" name="Rectangle 2"/>
          <p:cNvSpPr>
            <a:spLocks noGrp="1" noChangeArrowheads="1"/>
          </p:cNvSpPr>
          <p:nvPr>
            <p:ph type="title"/>
          </p:nvPr>
        </p:nvSpPr>
        <p:spPr>
          <a:xfrm>
            <a:off x="0" y="381000"/>
            <a:ext cx="9072563" cy="660400"/>
          </a:xfrm>
        </p:spPr>
        <p:txBody>
          <a:bodyPr lIns="91429" tIns="45715" rIns="91429" bIns="45715" anchor="t"/>
          <a:lstStyle/>
          <a:p>
            <a:pPr eaLnBrk="1" hangingPunct="1"/>
            <a:r>
              <a:rPr lang="en-US" sz="4000" b="1" dirty="0" smtClean="0"/>
              <a:t>Storage Virtualization</a:t>
            </a:r>
            <a:endParaRPr lang="en-US" sz="4000" dirty="0" smtClean="0"/>
          </a:p>
        </p:txBody>
      </p:sp>
      <p:sp>
        <p:nvSpPr>
          <p:cNvPr id="21508" name="Rectangle 3"/>
          <p:cNvSpPr>
            <a:spLocks noChangeArrowheads="1"/>
          </p:cNvSpPr>
          <p:nvPr/>
        </p:nvSpPr>
        <p:spPr bwMode="auto">
          <a:xfrm>
            <a:off x="838200" y="1066800"/>
            <a:ext cx="9144000" cy="0"/>
          </a:xfrm>
          <a:prstGeom prst="rect">
            <a:avLst/>
          </a:prstGeom>
          <a:noFill/>
          <a:ln w="9525">
            <a:noFill/>
            <a:miter lim="800000"/>
            <a:headEnd/>
            <a:tailEnd/>
          </a:ln>
        </p:spPr>
        <p:txBody>
          <a:bodyPr>
            <a:spAutoFit/>
          </a:bodyPr>
          <a:lstStyle/>
          <a:p>
            <a:pPr algn="ctr" eaLnBrk="0" hangingPunct="0"/>
            <a:endParaRPr lang="en-US"/>
          </a:p>
        </p:txBody>
      </p:sp>
      <p:sp>
        <p:nvSpPr>
          <p:cNvPr id="21509" name="Rectangle 4"/>
          <p:cNvSpPr>
            <a:spLocks noChangeArrowheads="1"/>
          </p:cNvSpPr>
          <p:nvPr/>
        </p:nvSpPr>
        <p:spPr bwMode="auto">
          <a:xfrm>
            <a:off x="5362575" y="1693863"/>
            <a:ext cx="3681413" cy="2268537"/>
          </a:xfrm>
          <a:prstGeom prst="rect">
            <a:avLst/>
          </a:prstGeom>
          <a:noFill/>
          <a:ln w="9525">
            <a:noFill/>
            <a:miter lim="800000"/>
            <a:headEnd/>
            <a:tailEnd/>
          </a:ln>
        </p:spPr>
        <p:txBody>
          <a:bodyPr/>
          <a:lstStyle/>
          <a:p>
            <a:pPr marL="342900" indent="-342900">
              <a:lnSpc>
                <a:spcPct val="80000"/>
              </a:lnSpc>
              <a:spcBef>
                <a:spcPct val="60000"/>
              </a:spcBef>
              <a:buFontTx/>
              <a:buChar char="•"/>
            </a:pPr>
            <a:r>
              <a:rPr lang="en-US" sz="1400">
                <a:latin typeface="TradeGothic Bold" charset="0"/>
              </a:rPr>
              <a:t>No added complexity</a:t>
            </a:r>
          </a:p>
          <a:p>
            <a:pPr marL="342900" indent="-342900">
              <a:lnSpc>
                <a:spcPct val="80000"/>
              </a:lnSpc>
              <a:spcBef>
                <a:spcPct val="60000"/>
              </a:spcBef>
              <a:buFontTx/>
              <a:buChar char="•"/>
            </a:pPr>
            <a:r>
              <a:rPr lang="en-US" sz="1400">
                <a:latin typeface="TradeGothic Bold" charset="0"/>
              </a:rPr>
              <a:t>Not limited to SAN connection</a:t>
            </a:r>
          </a:p>
          <a:p>
            <a:pPr marL="342900" indent="-342900">
              <a:lnSpc>
                <a:spcPct val="80000"/>
              </a:lnSpc>
              <a:spcBef>
                <a:spcPct val="60000"/>
              </a:spcBef>
              <a:buFontTx/>
              <a:buChar char="•"/>
            </a:pPr>
            <a:r>
              <a:rPr lang="en-US" sz="1400">
                <a:latin typeface="TradeGothic Bold" charset="0"/>
              </a:rPr>
              <a:t>Virtualization is done at the Controller level</a:t>
            </a:r>
          </a:p>
          <a:p>
            <a:pPr marL="342900" indent="-342900">
              <a:lnSpc>
                <a:spcPct val="80000"/>
              </a:lnSpc>
              <a:spcBef>
                <a:spcPct val="60000"/>
              </a:spcBef>
              <a:buFontTx/>
              <a:buChar char="•"/>
            </a:pPr>
            <a:r>
              <a:rPr lang="en-US" sz="1400">
                <a:latin typeface="TradeGothic Bold" charset="0"/>
              </a:rPr>
              <a:t>Existing Controller functions are mapped across external storage</a:t>
            </a:r>
          </a:p>
          <a:p>
            <a:pPr marL="342900" indent="-342900">
              <a:lnSpc>
                <a:spcPct val="80000"/>
              </a:lnSpc>
              <a:spcBef>
                <a:spcPct val="60000"/>
              </a:spcBef>
              <a:buFontTx/>
              <a:buChar char="•"/>
            </a:pPr>
            <a:r>
              <a:rPr lang="en-US" sz="1400">
                <a:latin typeface="TradeGothic Bold" charset="0"/>
              </a:rPr>
              <a:t>No new standards or APIs required</a:t>
            </a:r>
          </a:p>
          <a:p>
            <a:pPr marL="342900" indent="-342900">
              <a:lnSpc>
                <a:spcPct val="80000"/>
              </a:lnSpc>
              <a:spcBef>
                <a:spcPct val="60000"/>
              </a:spcBef>
              <a:buFontTx/>
              <a:buChar char="•"/>
            </a:pPr>
            <a:r>
              <a:rPr lang="en-US" sz="1400">
                <a:latin typeface="TradeGothic Bold" charset="0"/>
              </a:rPr>
              <a:t>Preserves end-to-end security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Vision</a:t>
            </a:r>
          </a:p>
        </p:txBody>
      </p:sp>
      <p:sp>
        <p:nvSpPr>
          <p:cNvPr id="16387" name="Rectangle 3"/>
          <p:cNvSpPr>
            <a:spLocks noGrp="1" noChangeArrowheads="1"/>
          </p:cNvSpPr>
          <p:nvPr>
            <p:ph type="body" idx="1"/>
          </p:nvPr>
        </p:nvSpPr>
        <p:spPr/>
        <p:txBody>
          <a:bodyPr/>
          <a:lstStyle/>
          <a:p>
            <a:pPr eaLnBrk="1" hangingPunct="1"/>
            <a:r>
              <a:rPr lang="en-US" dirty="0" smtClean="0"/>
              <a:t>Utilize consolidation, standardization, virtualization and automation as a foundation to deliver key infrastructure services.  </a:t>
            </a:r>
          </a:p>
        </p:txBody>
      </p:sp>
      <p:pic>
        <p:nvPicPr>
          <p:cNvPr id="16388" name="Picture 21" descr="Automation.gif                                                 0005CF47Stampy                         BE74DD3D:"/>
          <p:cNvPicPr>
            <a:picLocks noChangeAspect="1" noChangeArrowheads="1"/>
          </p:cNvPicPr>
          <p:nvPr/>
        </p:nvPicPr>
        <p:blipFill>
          <a:blip r:embed="rId3"/>
          <a:srcRect/>
          <a:stretch>
            <a:fillRect/>
          </a:stretch>
        </p:blipFill>
        <p:spPr bwMode="auto">
          <a:xfrm>
            <a:off x="6629400" y="4114800"/>
            <a:ext cx="1425575" cy="1425575"/>
          </a:xfrm>
          <a:prstGeom prst="rect">
            <a:avLst/>
          </a:prstGeom>
          <a:noFill/>
          <a:ln w="9525">
            <a:noFill/>
            <a:miter lim="800000"/>
            <a:headEnd/>
            <a:tailEnd/>
          </a:ln>
        </p:spPr>
      </p:pic>
      <p:pic>
        <p:nvPicPr>
          <p:cNvPr id="16389" name="Picture 22" descr="Consolidation.gif                                              0005CF47Stampy                         BE74DD3D:"/>
          <p:cNvPicPr>
            <a:picLocks noChangeAspect="1" noChangeArrowheads="1"/>
          </p:cNvPicPr>
          <p:nvPr/>
        </p:nvPicPr>
        <p:blipFill>
          <a:blip r:embed="rId4"/>
          <a:srcRect/>
          <a:stretch>
            <a:fillRect/>
          </a:stretch>
        </p:blipFill>
        <p:spPr bwMode="auto">
          <a:xfrm>
            <a:off x="990600" y="4114800"/>
            <a:ext cx="1425575" cy="1425575"/>
          </a:xfrm>
          <a:prstGeom prst="rect">
            <a:avLst/>
          </a:prstGeom>
          <a:noFill/>
          <a:ln w="9525">
            <a:noFill/>
            <a:miter lim="800000"/>
            <a:headEnd/>
            <a:tailEnd/>
          </a:ln>
        </p:spPr>
      </p:pic>
      <p:pic>
        <p:nvPicPr>
          <p:cNvPr id="16390" name="Picture 23" descr="Standardization.gif                                            0005CF47Stampy                         BE74DD3D:"/>
          <p:cNvPicPr>
            <a:picLocks noChangeAspect="1" noChangeArrowheads="1"/>
          </p:cNvPicPr>
          <p:nvPr/>
        </p:nvPicPr>
        <p:blipFill>
          <a:blip r:embed="rId5"/>
          <a:srcRect/>
          <a:stretch>
            <a:fillRect/>
          </a:stretch>
        </p:blipFill>
        <p:spPr bwMode="auto">
          <a:xfrm>
            <a:off x="2870200" y="4114800"/>
            <a:ext cx="1425575" cy="1425575"/>
          </a:xfrm>
          <a:prstGeom prst="rect">
            <a:avLst/>
          </a:prstGeom>
          <a:noFill/>
          <a:ln w="9525">
            <a:noFill/>
            <a:miter lim="800000"/>
            <a:headEnd/>
            <a:tailEnd/>
          </a:ln>
        </p:spPr>
      </p:pic>
      <p:pic>
        <p:nvPicPr>
          <p:cNvPr id="16391" name="Picture 24" descr="Virtualization.gif                                             0005CF47Stampy                         BE74DD3D:"/>
          <p:cNvPicPr>
            <a:picLocks noChangeAspect="1" noChangeArrowheads="1"/>
          </p:cNvPicPr>
          <p:nvPr/>
        </p:nvPicPr>
        <p:blipFill>
          <a:blip r:embed="rId6"/>
          <a:srcRect/>
          <a:stretch>
            <a:fillRect/>
          </a:stretch>
        </p:blipFill>
        <p:spPr bwMode="auto">
          <a:xfrm>
            <a:off x="4749800" y="4114800"/>
            <a:ext cx="1425575"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17411" name="Rectangle 3"/>
          <p:cNvSpPr>
            <a:spLocks noGrp="1" noChangeArrowheads="1"/>
          </p:cNvSpPr>
          <p:nvPr>
            <p:ph type="title"/>
          </p:nvPr>
        </p:nvSpPr>
        <p:spPr>
          <a:xfrm>
            <a:off x="684213" y="230188"/>
            <a:ext cx="7772400" cy="990600"/>
          </a:xfrm>
        </p:spPr>
        <p:txBody>
          <a:bodyPr/>
          <a:lstStyle/>
          <a:p>
            <a:pPr eaLnBrk="1" hangingPunct="1"/>
            <a:r>
              <a:rPr lang="en-US" b="1" smtClean="0"/>
              <a:t>Strategy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eaLnBrk="1" hangingPunct="1"/>
            <a:r>
              <a:rPr lang="en-US" smtClean="0"/>
              <a:t>Tiered Storage</a:t>
            </a:r>
          </a:p>
        </p:txBody>
      </p:sp>
      <p:sp>
        <p:nvSpPr>
          <p:cNvPr id="22532" name="Text Box 6"/>
          <p:cNvSpPr txBox="1">
            <a:spLocks noChangeArrowheads="1"/>
          </p:cNvSpPr>
          <p:nvPr/>
        </p:nvSpPr>
        <p:spPr bwMode="auto">
          <a:xfrm>
            <a:off x="946150" y="3810000"/>
            <a:ext cx="1924050" cy="457200"/>
          </a:xfrm>
          <a:prstGeom prst="rect">
            <a:avLst/>
          </a:prstGeom>
          <a:noFill/>
          <a:ln w="9525">
            <a:noFill/>
            <a:miter lim="800000"/>
            <a:headEnd/>
            <a:tailEnd/>
          </a:ln>
        </p:spPr>
        <p:txBody>
          <a:bodyPr wrap="none">
            <a:spAutoFit/>
          </a:bodyPr>
          <a:lstStyle/>
          <a:p>
            <a:pPr eaLnBrk="0" hangingPunct="0"/>
            <a:r>
              <a:rPr lang="en-US">
                <a:latin typeface="TradeGothic Bold" charset="0"/>
              </a:rPr>
              <a:t>High End Disk</a:t>
            </a:r>
          </a:p>
        </p:txBody>
      </p:sp>
      <p:sp>
        <p:nvSpPr>
          <p:cNvPr id="22533" name="Text Box 7"/>
          <p:cNvSpPr txBox="1">
            <a:spLocks noChangeArrowheads="1"/>
          </p:cNvSpPr>
          <p:nvPr/>
        </p:nvSpPr>
        <p:spPr bwMode="auto">
          <a:xfrm>
            <a:off x="946150" y="4216400"/>
            <a:ext cx="2165350" cy="457200"/>
          </a:xfrm>
          <a:prstGeom prst="rect">
            <a:avLst/>
          </a:prstGeom>
          <a:noFill/>
          <a:ln w="9525">
            <a:noFill/>
            <a:miter lim="800000"/>
            <a:headEnd/>
            <a:tailEnd/>
          </a:ln>
        </p:spPr>
        <p:txBody>
          <a:bodyPr wrap="none">
            <a:spAutoFit/>
          </a:bodyPr>
          <a:lstStyle/>
          <a:p>
            <a:pPr eaLnBrk="0" hangingPunct="0"/>
            <a:r>
              <a:rPr lang="en-US">
                <a:latin typeface="TradeGothic Bold" charset="0"/>
              </a:rPr>
              <a:t>Mid Range Disk</a:t>
            </a:r>
          </a:p>
        </p:txBody>
      </p:sp>
      <p:sp>
        <p:nvSpPr>
          <p:cNvPr id="22534" name="Text Box 9"/>
          <p:cNvSpPr txBox="1">
            <a:spLocks noChangeArrowheads="1"/>
          </p:cNvSpPr>
          <p:nvPr/>
        </p:nvSpPr>
        <p:spPr bwMode="auto">
          <a:xfrm>
            <a:off x="946150" y="4622800"/>
            <a:ext cx="869950" cy="457200"/>
          </a:xfrm>
          <a:prstGeom prst="rect">
            <a:avLst/>
          </a:prstGeom>
          <a:noFill/>
          <a:ln w="9525">
            <a:noFill/>
            <a:miter lim="800000"/>
            <a:headEnd/>
            <a:tailEnd/>
          </a:ln>
        </p:spPr>
        <p:txBody>
          <a:bodyPr wrap="none">
            <a:spAutoFit/>
          </a:bodyPr>
          <a:lstStyle/>
          <a:p>
            <a:pPr eaLnBrk="0" hangingPunct="0"/>
            <a:r>
              <a:rPr lang="en-US">
                <a:latin typeface="TradeGothic Bold" charset="0"/>
              </a:rPr>
              <a:t>SATA</a:t>
            </a:r>
          </a:p>
        </p:txBody>
      </p:sp>
      <p:sp>
        <p:nvSpPr>
          <p:cNvPr id="22535" name="Text Box 10"/>
          <p:cNvSpPr txBox="1">
            <a:spLocks noChangeArrowheads="1"/>
          </p:cNvSpPr>
          <p:nvPr/>
        </p:nvSpPr>
        <p:spPr bwMode="auto">
          <a:xfrm>
            <a:off x="946150" y="5029200"/>
            <a:ext cx="806450" cy="457200"/>
          </a:xfrm>
          <a:prstGeom prst="rect">
            <a:avLst/>
          </a:prstGeom>
          <a:noFill/>
          <a:ln w="9525">
            <a:noFill/>
            <a:miter lim="800000"/>
            <a:headEnd/>
            <a:tailEnd/>
          </a:ln>
        </p:spPr>
        <p:txBody>
          <a:bodyPr wrap="none">
            <a:spAutoFit/>
          </a:bodyPr>
          <a:lstStyle/>
          <a:p>
            <a:pPr eaLnBrk="0" hangingPunct="0"/>
            <a:r>
              <a:rPr lang="en-US">
                <a:latin typeface="TradeGothic Bold" charset="0"/>
              </a:rPr>
              <a:t>Tape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title"/>
          </p:nvPr>
        </p:nvSpPr>
        <p:spPr/>
        <p:txBody>
          <a:bodyPr/>
          <a:lstStyle/>
          <a:p>
            <a:pPr eaLnBrk="1" hangingPunct="1"/>
            <a:r>
              <a:rPr lang="en-US" dirty="0" smtClean="0"/>
              <a:t>Storage Consolidation</a:t>
            </a:r>
          </a:p>
        </p:txBody>
      </p:sp>
      <p:pic>
        <p:nvPicPr>
          <p:cNvPr id="24579" name="Picture 12" descr="Big-Money-Slide"/>
          <p:cNvPicPr>
            <a:picLocks noChangeAspect="1" noChangeArrowheads="1" noCrop="1"/>
          </p:cNvPicPr>
          <p:nvPr/>
        </p:nvPicPr>
        <p:blipFill>
          <a:blip r:embed="rId3"/>
          <a:srcRect/>
          <a:stretch>
            <a:fillRect/>
          </a:stretch>
        </p:blipFill>
        <p:spPr bwMode="auto">
          <a:xfrm>
            <a:off x="1143000" y="866775"/>
            <a:ext cx="6858000"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dirty="0" smtClean="0"/>
              <a:t>Virtualization / Consolidation Benefits</a:t>
            </a:r>
          </a:p>
        </p:txBody>
      </p:sp>
      <p:sp>
        <p:nvSpPr>
          <p:cNvPr id="23555" name="Rectangle 3"/>
          <p:cNvSpPr>
            <a:spLocks noGrp="1" noChangeArrowheads="1"/>
          </p:cNvSpPr>
          <p:nvPr>
            <p:ph type="body" idx="1"/>
          </p:nvPr>
        </p:nvSpPr>
        <p:spPr/>
        <p:txBody>
          <a:bodyPr/>
          <a:lstStyle/>
          <a:p>
            <a:pPr eaLnBrk="1" hangingPunct="1">
              <a:lnSpc>
                <a:spcPct val="80000"/>
              </a:lnSpc>
            </a:pPr>
            <a:r>
              <a:rPr lang="en-US" sz="2000" dirty="0" smtClean="0"/>
              <a:t>Increased disk / CPU utilization</a:t>
            </a:r>
          </a:p>
          <a:p>
            <a:pPr eaLnBrk="1" hangingPunct="1">
              <a:lnSpc>
                <a:spcPct val="80000"/>
              </a:lnSpc>
            </a:pPr>
            <a:r>
              <a:rPr lang="en-US" sz="2000" dirty="0" smtClean="0"/>
              <a:t>Deferring disk / server procurements</a:t>
            </a:r>
          </a:p>
          <a:p>
            <a:pPr eaLnBrk="1" hangingPunct="1">
              <a:lnSpc>
                <a:spcPct val="80000"/>
              </a:lnSpc>
            </a:pPr>
            <a:r>
              <a:rPr lang="en-US" sz="2000" dirty="0" smtClean="0"/>
              <a:t>TB per administrator improvement</a:t>
            </a:r>
          </a:p>
          <a:p>
            <a:pPr eaLnBrk="1" hangingPunct="1">
              <a:lnSpc>
                <a:spcPct val="80000"/>
              </a:lnSpc>
            </a:pPr>
            <a:r>
              <a:rPr lang="en-US" sz="2000" dirty="0" smtClean="0"/>
              <a:t>Reduce data center rack/floor space</a:t>
            </a:r>
          </a:p>
          <a:p>
            <a:pPr eaLnBrk="1" hangingPunct="1">
              <a:lnSpc>
                <a:spcPct val="80000"/>
              </a:lnSpc>
            </a:pPr>
            <a:r>
              <a:rPr lang="en-US" sz="2000" dirty="0" smtClean="0"/>
              <a:t>Reduce tape library procurement</a:t>
            </a:r>
          </a:p>
          <a:p>
            <a:pPr eaLnBrk="1" hangingPunct="1">
              <a:lnSpc>
                <a:spcPct val="80000"/>
              </a:lnSpc>
            </a:pPr>
            <a:r>
              <a:rPr lang="en-US" sz="2000" dirty="0" smtClean="0"/>
              <a:t>New DR capabilities</a:t>
            </a:r>
          </a:p>
          <a:p>
            <a:pPr eaLnBrk="1" hangingPunct="1">
              <a:lnSpc>
                <a:spcPct val="80000"/>
              </a:lnSpc>
            </a:pPr>
            <a:r>
              <a:rPr lang="en-US" sz="2000" dirty="0" smtClean="0"/>
              <a:t>Online recoverability options</a:t>
            </a:r>
          </a:p>
          <a:p>
            <a:pPr eaLnBrk="1" hangingPunct="1">
              <a:lnSpc>
                <a:spcPct val="80000"/>
              </a:lnSpc>
            </a:pPr>
            <a:r>
              <a:rPr lang="en-US" sz="2000" dirty="0" smtClean="0"/>
              <a:t>Improved data path availability</a:t>
            </a:r>
          </a:p>
          <a:p>
            <a:pPr eaLnBrk="1" hangingPunct="1">
              <a:lnSpc>
                <a:spcPct val="80000"/>
              </a:lnSpc>
            </a:pPr>
            <a:r>
              <a:rPr lang="en-US" sz="2000" dirty="0" smtClean="0"/>
              <a:t>Reduce general purpose x86 servers</a:t>
            </a:r>
          </a:p>
          <a:p>
            <a:pPr eaLnBrk="1" hangingPunct="1">
              <a:lnSpc>
                <a:spcPct val="80000"/>
              </a:lnSpc>
            </a:pPr>
            <a:r>
              <a:rPr lang="en-US" sz="2000" dirty="0" smtClean="0"/>
              <a:t>Improve network performance via FC</a:t>
            </a:r>
          </a:p>
          <a:p>
            <a:pPr eaLnBrk="1" hangingPunct="1">
              <a:lnSpc>
                <a:spcPct val="80000"/>
              </a:lnSpc>
            </a:pPr>
            <a:r>
              <a:rPr lang="en-US" sz="2000" dirty="0" smtClean="0"/>
              <a:t>Reduce / eliminate backup servers</a:t>
            </a:r>
          </a:p>
          <a:p>
            <a:pPr eaLnBrk="1" hangingPunct="1">
              <a:lnSpc>
                <a:spcPct val="80000"/>
              </a:lnSpc>
            </a:pPr>
            <a:r>
              <a:rPr lang="en-US" sz="2000" dirty="0" smtClean="0"/>
              <a:t>Reduce / eliminate batch and backup windows</a:t>
            </a:r>
          </a:p>
          <a:p>
            <a:pPr eaLnBrk="1" hangingPunct="1">
              <a:lnSpc>
                <a:spcPct val="80000"/>
              </a:lnSpc>
            </a:pPr>
            <a:r>
              <a:rPr lang="en-US" sz="2000" dirty="0" smtClean="0"/>
              <a:t>Storage / server resources on demand!</a:t>
            </a:r>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Services</a:t>
            </a:r>
            <a:endParaRPr lang="en-US" dirty="0"/>
          </a:p>
        </p:txBody>
      </p:sp>
      <p:sp>
        <p:nvSpPr>
          <p:cNvPr id="3" name="Content Placeholder 2"/>
          <p:cNvSpPr>
            <a:spLocks noGrp="1"/>
          </p:cNvSpPr>
          <p:nvPr>
            <p:ph idx="1"/>
          </p:nvPr>
        </p:nvSpPr>
        <p:spPr/>
        <p:txBody>
          <a:bodyPr/>
          <a:lstStyle/>
          <a:p>
            <a:r>
              <a:rPr lang="en-US" dirty="0" smtClean="0"/>
              <a:t>For fee services available</a:t>
            </a:r>
          </a:p>
          <a:p>
            <a:r>
              <a:rPr lang="en-US" dirty="0" smtClean="0"/>
              <a:t>Currently in pilot mode</a:t>
            </a:r>
          </a:p>
          <a:p>
            <a:r>
              <a:rPr lang="en-US" dirty="0" smtClean="0"/>
              <a:t>Four models currently offered:</a:t>
            </a:r>
          </a:p>
          <a:p>
            <a:pPr lvl="1"/>
            <a:r>
              <a:rPr lang="en-US" dirty="0" smtClean="0"/>
              <a:t>Backups</a:t>
            </a:r>
          </a:p>
          <a:p>
            <a:pPr lvl="1"/>
            <a:r>
              <a:rPr lang="en-US" dirty="0" smtClean="0"/>
              <a:t>Virtual Server</a:t>
            </a:r>
          </a:p>
          <a:p>
            <a:pPr lvl="1"/>
            <a:r>
              <a:rPr lang="en-US" dirty="0" smtClean="0"/>
              <a:t>System Administration</a:t>
            </a:r>
          </a:p>
          <a:p>
            <a:pPr lvl="1"/>
            <a:r>
              <a:rPr lang="en-US" dirty="0" smtClean="0"/>
              <a:t>Full Service Package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percentage of respondents in a recent AFCOM study regarding disaster recovery sited in-sourcing as their primary disaster recovery strategy?</a:t>
            </a:r>
          </a:p>
          <a:p>
            <a:pPr lvl="1"/>
            <a:r>
              <a:rPr lang="en-US" dirty="0" smtClean="0"/>
              <a:t>A.	25%</a:t>
            </a:r>
          </a:p>
          <a:p>
            <a:pPr lvl="1"/>
            <a:r>
              <a:rPr lang="en-US" dirty="0" smtClean="0"/>
              <a:t>B.	52%</a:t>
            </a:r>
          </a:p>
          <a:p>
            <a:pPr lvl="1"/>
            <a:r>
              <a:rPr lang="en-US" dirty="0" smtClean="0"/>
              <a:t>C.	58%</a:t>
            </a:r>
          </a:p>
          <a:p>
            <a:pPr lvl="1"/>
            <a:r>
              <a:rPr lang="en-US" dirty="0" smtClean="0"/>
              <a:t>D.	72%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Topics</a:t>
            </a:r>
          </a:p>
        </p:txBody>
      </p:sp>
      <p:sp>
        <p:nvSpPr>
          <p:cNvPr id="14339" name="Rectangle 3"/>
          <p:cNvSpPr>
            <a:spLocks noGrp="1" noChangeArrowheads="1"/>
          </p:cNvSpPr>
          <p:nvPr>
            <p:ph type="body" idx="1"/>
          </p:nvPr>
        </p:nvSpPr>
        <p:spPr/>
        <p:txBody>
          <a:bodyPr/>
          <a:lstStyle/>
          <a:p>
            <a:pPr eaLnBrk="1" hangingPunct="1"/>
            <a:r>
              <a:rPr lang="en-US" dirty="0" smtClean="0"/>
              <a:t>Virtualization across your data center</a:t>
            </a:r>
          </a:p>
          <a:p>
            <a:pPr eaLnBrk="1" hangingPunct="1"/>
            <a:r>
              <a:rPr lang="en-US" dirty="0" smtClean="0"/>
              <a:t>Strategy and Vision</a:t>
            </a:r>
          </a:p>
          <a:p>
            <a:pPr eaLnBrk="1" hangingPunct="1"/>
            <a:r>
              <a:rPr lang="en-US" dirty="0" smtClean="0"/>
              <a:t>Benefits and Opportunities</a:t>
            </a:r>
          </a:p>
          <a:p>
            <a:pPr eaLnBrk="1" hangingPunct="1"/>
            <a:r>
              <a:rPr lang="en-US" dirty="0" smtClean="0"/>
              <a:t>Questions and Discussion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Backup &amp; Recovery 2.tif                                        0031B0ABStampy                         BE74DD3D:"/>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25603" name="Rectangle 2"/>
          <p:cNvSpPr>
            <a:spLocks noGrp="1" noChangeArrowheads="1"/>
          </p:cNvSpPr>
          <p:nvPr>
            <p:ph type="title"/>
          </p:nvPr>
        </p:nvSpPr>
        <p:spPr/>
        <p:txBody>
          <a:bodyPr/>
          <a:lstStyle/>
          <a:p>
            <a:pPr eaLnBrk="1" hangingPunct="1"/>
            <a:r>
              <a:rPr lang="en-US" dirty="0" smtClean="0"/>
              <a:t>Backup and Recovery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T Systems Environment.tif                                     0005CF47Stampy                         BE74DD3D:"/>
          <p:cNvPicPr>
            <a:picLocks noChangeAspect="1" noChangeArrowheads="1"/>
          </p:cNvPicPr>
          <p:nvPr/>
        </p:nvPicPr>
        <p:blipFill>
          <a:blip r:embed="rId2"/>
          <a:srcRect/>
          <a:stretch>
            <a:fillRect/>
          </a:stretch>
        </p:blipFill>
        <p:spPr bwMode="auto">
          <a:xfrm>
            <a:off x="0" y="11113"/>
            <a:ext cx="9145588" cy="6835775"/>
          </a:xfrm>
          <a:prstGeom prst="rect">
            <a:avLst/>
          </a:prstGeom>
          <a:noFill/>
          <a:ln w="9525">
            <a:noFill/>
            <a:miter lim="800000"/>
            <a:headEnd/>
            <a:tailEnd/>
          </a:ln>
        </p:spPr>
      </p:pic>
      <p:sp>
        <p:nvSpPr>
          <p:cNvPr id="15363" name="Text Box 3"/>
          <p:cNvSpPr txBox="1">
            <a:spLocks noChangeArrowheads="1"/>
          </p:cNvSpPr>
          <p:nvPr/>
        </p:nvSpPr>
        <p:spPr bwMode="auto">
          <a:xfrm>
            <a:off x="6553200" y="6324600"/>
            <a:ext cx="2495550" cy="244475"/>
          </a:xfrm>
          <a:prstGeom prst="rect">
            <a:avLst/>
          </a:prstGeom>
          <a:noFill/>
          <a:ln w="9525">
            <a:noFill/>
            <a:miter lim="800000"/>
            <a:headEnd/>
            <a:tailEnd/>
          </a:ln>
        </p:spPr>
        <p:txBody>
          <a:bodyPr wrap="none">
            <a:spAutoFit/>
          </a:bodyPr>
          <a:lstStyle/>
          <a:p>
            <a:pPr algn="l"/>
            <a:r>
              <a:rPr lang="en-US" sz="1000">
                <a:solidFill>
                  <a:schemeClr val="bg1"/>
                </a:solidFill>
                <a:latin typeface="TradeGothic Bold" charset="0"/>
              </a:rPr>
              <a:t>Original Source IBM Presentation Feb 2007</a:t>
            </a:r>
          </a:p>
        </p:txBody>
      </p:sp>
      <p:sp>
        <p:nvSpPr>
          <p:cNvPr id="15364" name="Rectangle 4"/>
          <p:cNvSpPr>
            <a:spLocks noChangeArrowheads="1"/>
          </p:cNvSpPr>
          <p:nvPr/>
        </p:nvSpPr>
        <p:spPr bwMode="auto">
          <a:xfrm>
            <a:off x="228600" y="228600"/>
            <a:ext cx="8763000" cy="990600"/>
          </a:xfrm>
          <a:prstGeom prst="rect">
            <a:avLst/>
          </a:prstGeom>
          <a:noFill/>
          <a:ln w="9525">
            <a:noFill/>
            <a:miter lim="800000"/>
            <a:headEnd/>
            <a:tailEnd/>
          </a:ln>
        </p:spPr>
        <p:txBody>
          <a:bodyPr anchor="ctr"/>
          <a:lstStyle/>
          <a:p>
            <a:pPr eaLnBrk="1" hangingPunct="1"/>
            <a:r>
              <a:rPr lang="en-US" sz="3400">
                <a:solidFill>
                  <a:schemeClr val="bg1"/>
                </a:solidFill>
                <a:latin typeface="TradeGothic Bold" charset="0"/>
              </a:rPr>
              <a:t>IT Systems Environment</a:t>
            </a:r>
            <a:endParaRPr lang="en-US" sz="4400">
              <a:solidFill>
                <a:schemeClr val="bg1"/>
              </a:solidFill>
              <a:latin typeface="TradeGothic Bold"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286000"/>
            <a:ext cx="7772400" cy="1143000"/>
          </a:xfrm>
        </p:spPr>
        <p:txBody>
          <a:bodyPr/>
          <a:lstStyle/>
          <a:p>
            <a:pPr eaLnBrk="1" hangingPunct="1"/>
            <a:r>
              <a:rPr lang="en-US" sz="4000" dirty="0" smtClean="0">
                <a:solidFill>
                  <a:schemeClr val="tx1"/>
                </a:solidFill>
              </a:rPr>
              <a:t>Questions and Discussion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286000"/>
            <a:ext cx="7772400" cy="1143000"/>
          </a:xfrm>
        </p:spPr>
        <p:txBody>
          <a:bodyPr/>
          <a:lstStyle/>
          <a:p>
            <a:pPr eaLnBrk="1" hangingPunct="1"/>
            <a:r>
              <a:rPr lang="en-US" sz="4000" dirty="0" smtClean="0">
                <a:solidFill>
                  <a:schemeClr val="tx1"/>
                </a:solidFill>
              </a:rPr>
              <a:t>Virtualization Across The Enterprise</a:t>
            </a:r>
          </a:p>
        </p:txBody>
      </p:sp>
      <p:sp>
        <p:nvSpPr>
          <p:cNvPr id="13315" name="Rectangle 3"/>
          <p:cNvSpPr>
            <a:spLocks noGrp="1" noChangeArrowheads="1"/>
          </p:cNvSpPr>
          <p:nvPr>
            <p:ph type="subTitle" idx="1"/>
          </p:nvPr>
        </p:nvSpPr>
        <p:spPr/>
        <p:txBody>
          <a:bodyPr/>
          <a:lstStyle/>
          <a:p>
            <a:pPr eaLnBrk="1" hangingPunct="1"/>
            <a:r>
              <a:rPr lang="en-US" dirty="0" smtClean="0">
                <a:latin typeface="TradeGothic Bold" charset="0"/>
              </a:rPr>
              <a:t>Rob Lowden</a:t>
            </a:r>
          </a:p>
          <a:p>
            <a:pPr eaLnBrk="1" hangingPunct="1"/>
            <a:r>
              <a:rPr lang="en-US" sz="2000" dirty="0" smtClean="0"/>
              <a:t>Director, Enterprise Infrastructure</a:t>
            </a:r>
          </a:p>
          <a:p>
            <a:pPr eaLnBrk="1" hangingPunct="1"/>
            <a:r>
              <a:rPr lang="en-US" sz="2000" dirty="0" smtClean="0"/>
              <a:t>Indiana University</a:t>
            </a:r>
          </a:p>
          <a:p>
            <a:pPr eaLnBrk="1" hangingPunct="1"/>
            <a:r>
              <a:rPr lang="en-US" sz="2000" dirty="0" smtClean="0"/>
              <a:t>23 May 2007</a:t>
            </a:r>
          </a:p>
        </p:txBody>
      </p:sp>
      <p:pic>
        <p:nvPicPr>
          <p:cNvPr id="1026" name="Picture 2"/>
          <p:cNvPicPr>
            <a:picLocks noChangeAspect="1" noChangeArrowheads="1"/>
          </p:cNvPicPr>
          <p:nvPr/>
        </p:nvPicPr>
        <p:blipFill>
          <a:blip r:embed="rId3"/>
          <a:srcRect/>
          <a:stretch>
            <a:fillRect/>
          </a:stretch>
        </p:blipFill>
        <p:spPr bwMode="auto">
          <a:xfrm>
            <a:off x="7400925" y="6162675"/>
            <a:ext cx="14382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lstStyle/>
          <a:p>
            <a:r>
              <a:rPr lang="en-US" sz="2400" dirty="0" smtClean="0"/>
              <a:t>Copyright Rob Lowden,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762000"/>
          </a:xfrm>
        </p:spPr>
        <p:txBody>
          <a:bodyPr/>
          <a:lstStyle/>
          <a:p>
            <a:pPr eaLnBrk="1" hangingPunct="1">
              <a:lnSpc>
                <a:spcPct val="80000"/>
              </a:lnSpc>
            </a:pPr>
            <a:r>
              <a:rPr lang="en-US" sz="4000" dirty="0" smtClean="0"/>
              <a:t>Gartner Symposium ITXPO 2006 </a:t>
            </a:r>
            <a:br>
              <a:rPr lang="en-US" sz="4000" dirty="0" smtClean="0"/>
            </a:br>
            <a:r>
              <a:rPr lang="en-US" sz="2800" dirty="0" smtClean="0"/>
              <a:t>(8-13 October 2006 Orlando Florida</a:t>
            </a:r>
            <a:r>
              <a:rPr lang="en-US" sz="4000" dirty="0" smtClean="0"/>
              <a:t>)</a:t>
            </a:r>
          </a:p>
        </p:txBody>
      </p:sp>
      <p:sp>
        <p:nvSpPr>
          <p:cNvPr id="18435" name="Rectangle 3"/>
          <p:cNvSpPr>
            <a:spLocks noGrp="1" noChangeArrowheads="1"/>
          </p:cNvSpPr>
          <p:nvPr>
            <p:ph type="body" idx="1"/>
          </p:nvPr>
        </p:nvSpPr>
        <p:spPr>
          <a:xfrm>
            <a:off x="304800" y="1752600"/>
            <a:ext cx="8686800" cy="4343400"/>
          </a:xfrm>
        </p:spPr>
        <p:txBody>
          <a:bodyPr/>
          <a:lstStyle/>
          <a:p>
            <a:pPr eaLnBrk="1" hangingPunct="1">
              <a:lnSpc>
                <a:spcPct val="80000"/>
              </a:lnSpc>
            </a:pPr>
            <a:r>
              <a:rPr lang="en-US" sz="2400" dirty="0" smtClean="0"/>
              <a:t>“Virtualization is the most impactful trend in infrastructure and operations through 2008”</a:t>
            </a:r>
          </a:p>
          <a:p>
            <a:pPr eaLnBrk="1" hangingPunct="1">
              <a:lnSpc>
                <a:spcPct val="80000"/>
              </a:lnSpc>
            </a:pPr>
            <a:r>
              <a:rPr lang="en-US" sz="2400" dirty="0" smtClean="0"/>
              <a:t>Data centers can realize up to 80% reduction in x86 servers </a:t>
            </a:r>
          </a:p>
          <a:p>
            <a:pPr eaLnBrk="1" hangingPunct="1">
              <a:lnSpc>
                <a:spcPct val="80000"/>
              </a:lnSpc>
            </a:pPr>
            <a:r>
              <a:rPr lang="en-US" sz="2400" dirty="0" smtClean="0"/>
              <a:t>90% of Fortune 1,000 companies will use VM by 2008</a:t>
            </a:r>
          </a:p>
          <a:p>
            <a:pPr eaLnBrk="1" hangingPunct="1">
              <a:lnSpc>
                <a:spcPct val="80000"/>
              </a:lnSpc>
            </a:pPr>
            <a:r>
              <a:rPr lang="en-US" sz="2400" dirty="0" smtClean="0"/>
              <a:t>The single largest benefit of virtualization is </a:t>
            </a:r>
            <a:r>
              <a:rPr lang="en-US" sz="2400" b="1" dirty="0" smtClean="0"/>
              <a:t>reduced downtime</a:t>
            </a:r>
            <a:r>
              <a:rPr lang="en-US" sz="2400" dirty="0" smtClean="0"/>
              <a:t> and </a:t>
            </a:r>
            <a:r>
              <a:rPr lang="en-US" sz="2400" b="1" dirty="0" smtClean="0"/>
              <a:t>faster responses</a:t>
            </a:r>
            <a:r>
              <a:rPr lang="en-US" sz="2400" dirty="0" smtClean="0"/>
              <a:t> to changing demands</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762000"/>
          </a:xfrm>
        </p:spPr>
        <p:txBody>
          <a:bodyPr/>
          <a:lstStyle/>
          <a:p>
            <a:pPr eaLnBrk="1" hangingPunct="1">
              <a:lnSpc>
                <a:spcPct val="80000"/>
              </a:lnSpc>
            </a:pPr>
            <a:r>
              <a:rPr lang="en-US" sz="4000" dirty="0" smtClean="0"/>
              <a:t>Gartner Symposium ITXPO 2006 </a:t>
            </a:r>
            <a:br>
              <a:rPr lang="en-US" sz="4000" dirty="0" smtClean="0"/>
            </a:br>
            <a:r>
              <a:rPr lang="en-US" sz="2800" dirty="0" smtClean="0"/>
              <a:t>(8-13 October 2006 Orlando Florida</a:t>
            </a:r>
            <a:r>
              <a:rPr lang="en-US" sz="4000" dirty="0" smtClean="0"/>
              <a:t>)</a:t>
            </a:r>
          </a:p>
        </p:txBody>
      </p:sp>
      <p:sp>
        <p:nvSpPr>
          <p:cNvPr id="18435" name="Rectangle 3"/>
          <p:cNvSpPr>
            <a:spLocks noGrp="1" noChangeArrowheads="1"/>
          </p:cNvSpPr>
          <p:nvPr>
            <p:ph type="body" idx="1"/>
          </p:nvPr>
        </p:nvSpPr>
        <p:spPr>
          <a:xfrm>
            <a:off x="304800" y="1752600"/>
            <a:ext cx="8686800" cy="4343400"/>
          </a:xfrm>
        </p:spPr>
        <p:txBody>
          <a:bodyPr/>
          <a:lstStyle/>
          <a:p>
            <a:pPr eaLnBrk="1" hangingPunct="1">
              <a:lnSpc>
                <a:spcPct val="80000"/>
              </a:lnSpc>
            </a:pPr>
            <a:r>
              <a:rPr lang="en-US" sz="2800" dirty="0" smtClean="0"/>
              <a:t>“You would be crazy not to use virtualization.”</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xpense Profile.tif                                            0005CF47Stampy                         BE74DD3D:"/>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14340" name="Rectangle 3"/>
          <p:cNvSpPr>
            <a:spLocks noChangeArrowheads="1"/>
          </p:cNvSpPr>
          <p:nvPr/>
        </p:nvSpPr>
        <p:spPr bwMode="auto">
          <a:xfrm>
            <a:off x="228600" y="228600"/>
            <a:ext cx="8763000" cy="990600"/>
          </a:xfrm>
          <a:prstGeom prst="rect">
            <a:avLst/>
          </a:prstGeom>
          <a:noFill/>
          <a:ln w="9525">
            <a:noFill/>
            <a:miter lim="800000"/>
            <a:headEnd/>
            <a:tailEnd/>
          </a:ln>
        </p:spPr>
        <p:txBody>
          <a:bodyPr anchor="ctr"/>
          <a:lstStyle/>
          <a:p>
            <a:pPr eaLnBrk="1" hangingPunct="1"/>
            <a:r>
              <a:rPr lang="en-US" sz="3400" dirty="0">
                <a:solidFill>
                  <a:schemeClr val="bg1"/>
                </a:solidFill>
                <a:latin typeface="TradeGothic Bold" charset="0"/>
              </a:rPr>
              <a:t>The Changing Expense Profile</a:t>
            </a:r>
            <a:endParaRPr lang="en-US" sz="4400" dirty="0">
              <a:solidFill>
                <a:schemeClr val="bg1"/>
              </a:solidFill>
              <a:latin typeface="TradeGothic Bold" charset="0"/>
            </a:endParaRPr>
          </a:p>
        </p:txBody>
      </p:sp>
      <p:sp>
        <p:nvSpPr>
          <p:cNvPr id="6" name="Text Box 16"/>
          <p:cNvSpPr txBox="1">
            <a:spLocks noChangeArrowheads="1"/>
          </p:cNvSpPr>
          <p:nvPr/>
        </p:nvSpPr>
        <p:spPr bwMode="auto">
          <a:xfrm>
            <a:off x="6553200" y="6324600"/>
            <a:ext cx="2495550" cy="396875"/>
          </a:xfrm>
          <a:prstGeom prst="rect">
            <a:avLst/>
          </a:prstGeom>
          <a:noFill/>
          <a:ln w="9525">
            <a:noFill/>
            <a:miter lim="800000"/>
            <a:headEnd/>
            <a:tailEnd/>
          </a:ln>
        </p:spPr>
        <p:txBody>
          <a:bodyPr wrap="none">
            <a:spAutoFit/>
          </a:bodyPr>
          <a:lstStyle/>
          <a:p>
            <a:pPr algn="l"/>
            <a:r>
              <a:rPr lang="en-US" sz="1000" dirty="0">
                <a:solidFill>
                  <a:schemeClr val="bg1"/>
                </a:solidFill>
                <a:latin typeface="TradeGothic Bold" charset="0"/>
              </a:rPr>
              <a:t>Source: IDC Survey Data, 2002-2004</a:t>
            </a:r>
          </a:p>
          <a:p>
            <a:pPr algn="l"/>
            <a:r>
              <a:rPr lang="en-US" sz="1000" dirty="0">
                <a:solidFill>
                  <a:schemeClr val="bg1"/>
                </a:solidFill>
                <a:latin typeface="TradeGothic Bold" charset="0"/>
              </a:rPr>
              <a:t>Original Source IBM Presentation Feb 2007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Managemet and admin.tif                                        0005CF47Stampy                         BE74DD3D:"/>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13315" name="Rectangle 2"/>
          <p:cNvSpPr>
            <a:spLocks noGrp="1" noChangeArrowheads="1"/>
          </p:cNvSpPr>
          <p:nvPr>
            <p:ph type="title"/>
          </p:nvPr>
        </p:nvSpPr>
        <p:spPr>
          <a:xfrm>
            <a:off x="228600" y="228600"/>
            <a:ext cx="8763000" cy="990600"/>
          </a:xfrm>
        </p:spPr>
        <p:txBody>
          <a:bodyPr/>
          <a:lstStyle/>
          <a:p>
            <a:pPr eaLnBrk="1" hangingPunct="1"/>
            <a:r>
              <a:rPr lang="en-US" sz="3400" dirty="0" smtClean="0"/>
              <a:t>Server Management and Administration Costs</a:t>
            </a:r>
            <a:endParaRPr lang="en-US" dirty="0" smtClean="0"/>
          </a:p>
        </p:txBody>
      </p:sp>
      <p:sp>
        <p:nvSpPr>
          <p:cNvPr id="13316" name="Text Box 16"/>
          <p:cNvSpPr txBox="1">
            <a:spLocks noChangeArrowheads="1"/>
          </p:cNvSpPr>
          <p:nvPr/>
        </p:nvSpPr>
        <p:spPr bwMode="auto">
          <a:xfrm>
            <a:off x="6553200" y="6324600"/>
            <a:ext cx="2495550" cy="396875"/>
          </a:xfrm>
          <a:prstGeom prst="rect">
            <a:avLst/>
          </a:prstGeom>
          <a:noFill/>
          <a:ln w="9525">
            <a:noFill/>
            <a:miter lim="800000"/>
            <a:headEnd/>
            <a:tailEnd/>
          </a:ln>
        </p:spPr>
        <p:txBody>
          <a:bodyPr wrap="none">
            <a:spAutoFit/>
          </a:bodyPr>
          <a:lstStyle/>
          <a:p>
            <a:pPr algn="l"/>
            <a:r>
              <a:rPr lang="en-US" sz="1000" dirty="0">
                <a:solidFill>
                  <a:schemeClr val="bg1"/>
                </a:solidFill>
                <a:latin typeface="TradeGothic Bold" charset="0"/>
              </a:rPr>
              <a:t>Source: IDC Survey Data, 2002-2004</a:t>
            </a:r>
          </a:p>
          <a:p>
            <a:pPr algn="l"/>
            <a:r>
              <a:rPr lang="en-US" sz="1000" dirty="0">
                <a:solidFill>
                  <a:schemeClr val="bg1"/>
                </a:solidFill>
                <a:latin typeface="TradeGothic Bold" charset="0"/>
              </a:rPr>
              <a:t>Original Source IBM Presentation Feb 2007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a:t>
            </a:r>
            <a:endParaRPr lang="en-US" dirty="0"/>
          </a:p>
        </p:txBody>
      </p:sp>
      <p:sp>
        <p:nvSpPr>
          <p:cNvPr id="3" name="Content Placeholder 2"/>
          <p:cNvSpPr>
            <a:spLocks noGrp="1"/>
          </p:cNvSpPr>
          <p:nvPr>
            <p:ph idx="1"/>
          </p:nvPr>
        </p:nvSpPr>
        <p:spPr/>
        <p:txBody>
          <a:bodyPr/>
          <a:lstStyle/>
          <a:p>
            <a:pPr marL="514350" indent="-514350"/>
            <a:r>
              <a:rPr lang="en-US" sz="2800" dirty="0" smtClean="0"/>
              <a:t>Where did this “brand new” term originate?</a:t>
            </a:r>
          </a:p>
          <a:p>
            <a:pPr marL="514350" indent="-514350"/>
            <a:r>
              <a:rPr lang="en-US" sz="2800" dirty="0" smtClean="0"/>
              <a:t>The abstraction of computer resources…</a:t>
            </a:r>
          </a:p>
          <a:p>
            <a:pPr marL="514350" indent="-514350"/>
            <a:r>
              <a:rPr lang="en-US" sz="2800" dirty="0" smtClean="0"/>
              <a:t>One physical resource, multiple logical resources…</a:t>
            </a:r>
          </a:p>
          <a:p>
            <a:pPr marL="514350" indent="-514350"/>
            <a:r>
              <a:rPr lang="en-US" sz="2800" dirty="0" smtClean="0"/>
              <a:t>The hiding of technical detail through encapsulation…</a:t>
            </a:r>
          </a:p>
          <a:p>
            <a:pPr marL="514350" indent="-514350"/>
            <a:endParaRPr lang="en-US" sz="2800" dirty="0" smtClean="0"/>
          </a:p>
          <a:p>
            <a:pPr marL="514350" indent="-514350"/>
            <a:endParaRPr lang="en-US" sz="2800"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nvPicPr>
        <p:blipFill>
          <a:blip r:embed="rId3"/>
          <a:srcRect/>
          <a:stretch>
            <a:fillRect/>
          </a:stretch>
        </p:blipFill>
        <p:spPr bwMode="auto">
          <a:xfrm>
            <a:off x="0" y="11113"/>
            <a:ext cx="9145588" cy="6835775"/>
          </a:xfrm>
          <a:prstGeom prst="rect">
            <a:avLst/>
          </a:prstGeom>
          <a:noFill/>
          <a:ln w="9525">
            <a:noFill/>
            <a:miter lim="800000"/>
            <a:headEnd/>
            <a:tailEnd/>
          </a:ln>
        </p:spPr>
      </p:pic>
      <p:sp>
        <p:nvSpPr>
          <p:cNvPr id="20483" name="Rectangle 2"/>
          <p:cNvSpPr>
            <a:spLocks noGrp="1" noChangeArrowheads="1"/>
          </p:cNvSpPr>
          <p:nvPr>
            <p:ph type="title"/>
          </p:nvPr>
        </p:nvSpPr>
        <p:spPr>
          <a:xfrm>
            <a:off x="0" y="152400"/>
            <a:ext cx="9144000" cy="990600"/>
          </a:xfrm>
        </p:spPr>
        <p:txBody>
          <a:bodyPr/>
          <a:lstStyle/>
          <a:p>
            <a:pPr eaLnBrk="1" hangingPunct="1"/>
            <a:r>
              <a:rPr lang="en-US" dirty="0" smtClean="0"/>
              <a:t>Virtualization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P2V Approach</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Identify service demands</a:t>
            </a:r>
          </a:p>
          <a:p>
            <a:pPr marL="514350" indent="-514350">
              <a:buFont typeface="+mj-lt"/>
              <a:buAutoNum type="arabicPeriod"/>
            </a:pPr>
            <a:r>
              <a:rPr lang="en-US" sz="2800" dirty="0" smtClean="0"/>
              <a:t>Servers at or near capacity</a:t>
            </a:r>
          </a:p>
          <a:p>
            <a:pPr marL="514350" indent="-514350">
              <a:buFont typeface="+mj-lt"/>
              <a:buAutoNum type="arabicPeriod"/>
            </a:pPr>
            <a:r>
              <a:rPr lang="en-US" sz="2800" dirty="0" smtClean="0"/>
              <a:t>Servers out of warranty/</a:t>
            </a:r>
            <a:r>
              <a:rPr lang="en-US" sz="2800" dirty="0" err="1" smtClean="0"/>
              <a:t>maint</a:t>
            </a:r>
            <a:r>
              <a:rPr lang="en-US" sz="2800" dirty="0" smtClean="0"/>
              <a:t>./ lifecycle</a:t>
            </a:r>
          </a:p>
          <a:p>
            <a:pPr marL="514350" indent="-514350">
              <a:buFont typeface="+mj-lt"/>
              <a:buAutoNum type="arabicPeriod"/>
            </a:pPr>
            <a:r>
              <a:rPr lang="en-US" sz="2800" dirty="0" smtClean="0"/>
              <a:t>Servers out of standard build</a:t>
            </a:r>
          </a:p>
          <a:p>
            <a:pPr marL="514350" indent="-514350">
              <a:buFont typeface="+mj-lt"/>
              <a:buAutoNum type="arabicPeriod"/>
            </a:pPr>
            <a:r>
              <a:rPr lang="en-US" sz="2800" dirty="0" smtClean="0"/>
              <a:t>Applications that lend themselves to VM</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adeGothic 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971</Words>
  <Application>Microsoft PowerPoint</Application>
  <PresentationFormat>On-screen Show (4:3)</PresentationFormat>
  <Paragraphs>153</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Virtualization Across The Enterprise</vt:lpstr>
      <vt:lpstr>Topics</vt:lpstr>
      <vt:lpstr>Gartner Symposium ITXPO 2006  (8-13 October 2006 Orlando Florida)</vt:lpstr>
      <vt:lpstr>Gartner Symposium ITXPO 2006  (8-13 October 2006 Orlando Florida)</vt:lpstr>
      <vt:lpstr>Slide 5</vt:lpstr>
      <vt:lpstr>Server Management and Administration Costs</vt:lpstr>
      <vt:lpstr>Virtualization</vt:lpstr>
      <vt:lpstr>Virtualization</vt:lpstr>
      <vt:lpstr>Suggested P2V Approach</vt:lpstr>
      <vt:lpstr>Storage Virtualization</vt:lpstr>
      <vt:lpstr>Pros and Cons</vt:lpstr>
      <vt:lpstr>Storage Virtualization</vt:lpstr>
      <vt:lpstr>Vision</vt:lpstr>
      <vt:lpstr>Strategy</vt:lpstr>
      <vt:lpstr>Tiered Storage</vt:lpstr>
      <vt:lpstr>Storage Consolidation</vt:lpstr>
      <vt:lpstr>Virtualization / Consolidation Benefits</vt:lpstr>
      <vt:lpstr>Campus Services</vt:lpstr>
      <vt:lpstr>Quiz</vt:lpstr>
      <vt:lpstr>Backup and Recovery</vt:lpstr>
      <vt:lpstr>Slide 21</vt:lpstr>
      <vt:lpstr>Questions and Discussion</vt:lpstr>
      <vt:lpstr>Virtualization Across The Enterprise</vt:lpstr>
      <vt:lpstr>Copyright</vt:lpstr>
    </vt:vector>
  </TitlesOfParts>
  <Company>vKM,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Virtualization Across The Enterprise</dc:title>
  <dc:subject>ENT 07</dc:subject>
  <dc:creator>Rob Lowden</dc:creator>
  <cp:lastModifiedBy>Robert J Lowden</cp:lastModifiedBy>
  <cp:revision>91</cp:revision>
  <dcterms:created xsi:type="dcterms:W3CDTF">2006-10-12T18:23:39Z</dcterms:created>
  <dcterms:modified xsi:type="dcterms:W3CDTF">2007-05-23T15:56:01Z</dcterms:modified>
</cp:coreProperties>
</file>