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36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1" cy="480060"/>
          </a:xfrm>
          <a:prstGeom prst="rect">
            <a:avLst/>
          </a:prstGeom>
        </p:spPr>
        <p:txBody>
          <a:bodyPr vert="horz" lIns="95902" tIns="47951" rIns="95902" bIns="4795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8" y="0"/>
            <a:ext cx="3169921" cy="480060"/>
          </a:xfrm>
          <a:prstGeom prst="rect">
            <a:avLst/>
          </a:prstGeom>
        </p:spPr>
        <p:txBody>
          <a:bodyPr vert="horz" lIns="95902" tIns="47951" rIns="95902" bIns="47951" rtlCol="0"/>
          <a:lstStyle>
            <a:lvl1pPr algn="r">
              <a:defRPr sz="1300"/>
            </a:lvl1pPr>
          </a:lstStyle>
          <a:p>
            <a:fld id="{38D4D4D3-8B5B-48A7-82A1-B9578C24BB96}" type="datetimeFigureOut">
              <a:rPr lang="en-US" smtClean="0"/>
              <a:pPr/>
              <a:t>3/14/2008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902" tIns="47951" rIns="95902" bIns="4795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560571"/>
            <a:ext cx="5852160" cy="4320540"/>
          </a:xfrm>
          <a:prstGeom prst="rect">
            <a:avLst/>
          </a:prstGeom>
        </p:spPr>
        <p:txBody>
          <a:bodyPr vert="horz" lIns="95902" tIns="47951" rIns="95902" bIns="4795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1" cy="480060"/>
          </a:xfrm>
          <a:prstGeom prst="rect">
            <a:avLst/>
          </a:prstGeom>
        </p:spPr>
        <p:txBody>
          <a:bodyPr vert="horz" lIns="95902" tIns="47951" rIns="95902" bIns="4795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8" y="9119474"/>
            <a:ext cx="3169921" cy="480060"/>
          </a:xfrm>
          <a:prstGeom prst="rect">
            <a:avLst/>
          </a:prstGeom>
        </p:spPr>
        <p:txBody>
          <a:bodyPr vert="horz" lIns="95902" tIns="47951" rIns="95902" bIns="47951" rtlCol="0" anchor="b"/>
          <a:lstStyle>
            <a:lvl1pPr algn="r">
              <a:defRPr sz="1300"/>
            </a:lvl1pPr>
          </a:lstStyle>
          <a:p>
            <a:fld id="{764522AF-60BA-4E94-879F-1F9311A634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7544"/>
            <a:fld id="{B9E5DD7B-2B78-423F-9CD2-9181FE0C06DC}" type="slidenum">
              <a:rPr lang="en-US" smtClean="0"/>
              <a:pPr defTabSz="927544"/>
              <a:t>1</a:t>
            </a:fld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12698-3607-4B27-8860-6AD193B8550E}" type="datetimeFigureOut">
              <a:rPr lang="en-US" smtClean="0"/>
              <a:pPr/>
              <a:t>3/14/2008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3609D-6B5A-46C6-8596-F3DFCC964EE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12698-3607-4B27-8860-6AD193B8550E}" type="datetimeFigureOut">
              <a:rPr lang="en-US" smtClean="0"/>
              <a:pPr/>
              <a:t>3/14/2008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3609D-6B5A-46C6-8596-F3DFCC964EE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12698-3607-4B27-8860-6AD193B8550E}" type="datetimeFigureOut">
              <a:rPr lang="en-US" smtClean="0"/>
              <a:pPr/>
              <a:t>3/14/2008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3609D-6B5A-46C6-8596-F3DFCC964EE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12698-3607-4B27-8860-6AD193B8550E}" type="datetimeFigureOut">
              <a:rPr lang="en-US" smtClean="0"/>
              <a:pPr/>
              <a:t>3/14/2008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3609D-6B5A-46C6-8596-F3DFCC964EE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12698-3607-4B27-8860-6AD193B8550E}" type="datetimeFigureOut">
              <a:rPr lang="en-US" smtClean="0"/>
              <a:pPr/>
              <a:t>3/14/2008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3609D-6B5A-46C6-8596-F3DFCC964EE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12698-3607-4B27-8860-6AD193B8550E}" type="datetimeFigureOut">
              <a:rPr lang="en-US" smtClean="0"/>
              <a:pPr/>
              <a:t>3/14/2008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3609D-6B5A-46C6-8596-F3DFCC964EE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12698-3607-4B27-8860-6AD193B8550E}" type="datetimeFigureOut">
              <a:rPr lang="en-US" smtClean="0"/>
              <a:pPr/>
              <a:t>3/14/2008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3609D-6B5A-46C6-8596-F3DFCC964EE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12698-3607-4B27-8860-6AD193B8550E}" type="datetimeFigureOut">
              <a:rPr lang="en-US" smtClean="0"/>
              <a:pPr/>
              <a:t>3/14/2008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3609D-6B5A-46C6-8596-F3DFCC964EE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12698-3607-4B27-8860-6AD193B8550E}" type="datetimeFigureOut">
              <a:rPr lang="en-US" smtClean="0"/>
              <a:pPr/>
              <a:t>3/14/2008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3609D-6B5A-46C6-8596-F3DFCC964EE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12698-3607-4B27-8860-6AD193B8550E}" type="datetimeFigureOut">
              <a:rPr lang="en-US" smtClean="0"/>
              <a:pPr/>
              <a:t>3/14/2008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3609D-6B5A-46C6-8596-F3DFCC964EE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12698-3607-4B27-8860-6AD193B8550E}" type="datetimeFigureOut">
              <a:rPr lang="en-US" smtClean="0"/>
              <a:pPr/>
              <a:t>3/14/2008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3609D-6B5A-46C6-8596-F3DFCC964EE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412698-3607-4B27-8860-6AD193B8550E}" type="datetimeFigureOut">
              <a:rPr lang="en-US" smtClean="0"/>
              <a:pPr/>
              <a:t>3/14/2008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D3609D-6B5A-46C6-8596-F3DFCC964EE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notesSlide" Target="../notesSlides/notesSlide1.xml"/><Relationship Id="rId7" Type="http://schemas.openxmlformats.org/officeDocument/2006/relationships/hyperlink" Target="mailto:aballing@uillinois.edu" TargetMode="External"/><Relationship Id="rId12" Type="http://schemas.openxmlformats.org/officeDocument/2006/relationships/image" Target="../media/image5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hyperlink" Target="mailto:dfeely@transforming.com" TargetMode="External"/><Relationship Id="rId11" Type="http://schemas.openxmlformats.org/officeDocument/2006/relationships/image" Target="../media/image4.wmf"/><Relationship Id="rId5" Type="http://schemas.openxmlformats.org/officeDocument/2006/relationships/hyperlink" Target="http://www.transforming.com/tsi_news/best_consulting_firm_news.html" TargetMode="External"/><Relationship Id="rId10" Type="http://schemas.openxmlformats.org/officeDocument/2006/relationships/oleObject" Target="../embeddings/oleObject2.bin"/><Relationship Id="rId4" Type="http://schemas.openxmlformats.org/officeDocument/2006/relationships/hyperlink" Target="http://www.transforming.com/" TargetMode="External"/><Relationship Id="rId9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6"/>
          <p:cNvSpPr>
            <a:spLocks noChangeArrowheads="1"/>
          </p:cNvSpPr>
          <p:nvPr/>
        </p:nvSpPr>
        <p:spPr bwMode="auto">
          <a:xfrm>
            <a:off x="533400" y="1416050"/>
            <a:ext cx="7542213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defRPr/>
            </a:pPr>
            <a:endParaRPr lang="en-US" sz="800" dirty="0">
              <a:latin typeface="+mj-lt"/>
            </a:endParaRPr>
          </a:p>
          <a:p>
            <a:pPr>
              <a:defRPr/>
            </a:pPr>
            <a:r>
              <a:rPr lang="en-US" sz="1600" dirty="0">
                <a:latin typeface="+mj-lt"/>
              </a:rPr>
              <a:t>University costs continue to increase while state funding is </a:t>
            </a:r>
            <a:r>
              <a:rPr lang="en-US" sz="1600" dirty="0" smtClean="0">
                <a:latin typeface="+mj-lt"/>
              </a:rPr>
              <a:t>continually reduced</a:t>
            </a:r>
            <a:r>
              <a:rPr lang="en-US" sz="1600" dirty="0">
                <a:latin typeface="+mj-lt"/>
              </a:rPr>
              <a:t>. Many universities are pursuing strategies in advancement to remain competitive on a number of fronts.  But most universities' technology, processes, policies, and organization structure </a:t>
            </a:r>
            <a:r>
              <a:rPr lang="en-US" sz="1600" dirty="0" smtClean="0">
                <a:latin typeface="+mj-lt"/>
              </a:rPr>
              <a:t>are</a:t>
            </a:r>
            <a:r>
              <a:rPr lang="en-US" sz="1600" dirty="0" smtClean="0">
                <a:latin typeface="+mj-lt"/>
              </a:rPr>
              <a:t> </a:t>
            </a:r>
            <a:r>
              <a:rPr lang="en-US" sz="1600" dirty="0">
                <a:latin typeface="+mj-lt"/>
              </a:rPr>
              <a:t>not designed to enable these complex, cross-functional strategies. See how one large, complex university tackled this problem. </a:t>
            </a: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579437" y="1073577"/>
            <a:ext cx="5705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2400" b="1" dirty="0">
                <a:solidFill>
                  <a:schemeClr val="tx2"/>
                </a:solidFill>
                <a:latin typeface="+mj-lt"/>
              </a:rPr>
              <a:t>Abstract</a:t>
            </a:r>
          </a:p>
        </p:txBody>
      </p:sp>
      <p:sp>
        <p:nvSpPr>
          <p:cNvPr id="5" name="Rectangle 4"/>
          <p:cNvSpPr/>
          <p:nvPr/>
        </p:nvSpPr>
        <p:spPr>
          <a:xfrm>
            <a:off x="76200" y="6248400"/>
            <a:ext cx="189782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u="sng" dirty="0" smtClean="0">
                <a:solidFill>
                  <a:srgbClr val="0033CC"/>
                </a:solidFill>
                <a:latin typeface="Calibri" pitchFamily="34" charset="0"/>
                <a:hlinkClick r:id="rId4"/>
              </a:rPr>
              <a:t>www.transforming.com</a:t>
            </a:r>
            <a:endParaRPr lang="en-US" sz="1400" dirty="0"/>
          </a:p>
        </p:txBody>
      </p:sp>
      <p:sp>
        <p:nvSpPr>
          <p:cNvPr id="6" name="Rectangle 5"/>
          <p:cNvSpPr/>
          <p:nvPr/>
        </p:nvSpPr>
        <p:spPr>
          <a:xfrm>
            <a:off x="533400" y="457200"/>
            <a:ext cx="624385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latin typeface="Franklin Gothic Book" pitchFamily="34" charset="0"/>
              </a:rPr>
              <a:t>Bringing Advancement Strategy to Life</a:t>
            </a:r>
            <a:endParaRPr lang="en-US" sz="2400" b="1" dirty="0">
              <a:solidFill>
                <a:schemeClr val="tx2"/>
              </a:solidFill>
              <a:latin typeface="Franklin Gothic Book" pitchFamily="34" charset="0"/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674688" y="925513"/>
            <a:ext cx="7326312" cy="98425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33400" y="2895600"/>
            <a:ext cx="7467600" cy="33085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latin typeface="Calibri" pitchFamily="34" charset="0"/>
              </a:rPr>
              <a:t>For additional information, please contact:</a:t>
            </a:r>
          </a:p>
          <a:p>
            <a:endParaRPr lang="en-US" sz="800" b="1" dirty="0" smtClean="0">
              <a:latin typeface="Calibri" pitchFamily="34" charset="0"/>
            </a:endParaRPr>
          </a:p>
          <a:p>
            <a:pPr algn="ctr">
              <a:lnSpc>
                <a:spcPct val="110000"/>
              </a:lnSpc>
            </a:pPr>
            <a:r>
              <a:rPr lang="en-US" sz="1400" b="1" dirty="0" smtClean="0">
                <a:latin typeface="Calibri" pitchFamily="34" charset="0"/>
              </a:rPr>
              <a:t>TSI - Transforming Solutions </a:t>
            </a:r>
            <a:r>
              <a:rPr lang="en-US" sz="1400" b="1" dirty="0" smtClean="0">
                <a:latin typeface="Calibri" pitchFamily="34" charset="0"/>
              </a:rPr>
              <a:t>Inc </a:t>
            </a:r>
            <a:r>
              <a:rPr lang="en-US" sz="1200" b="1" dirty="0" smtClean="0">
                <a:latin typeface="Calibri" pitchFamily="34" charset="0"/>
              </a:rPr>
              <a:t>- </a:t>
            </a:r>
            <a:r>
              <a:rPr lang="en-US" sz="1200" dirty="0" smtClean="0">
                <a:hlinkClick r:id="rId4"/>
              </a:rPr>
              <a:t>www.transforming.com</a:t>
            </a:r>
            <a:endParaRPr lang="en-US" sz="1200" dirty="0" smtClean="0"/>
          </a:p>
          <a:p>
            <a:pPr algn="ctr">
              <a:lnSpc>
                <a:spcPct val="110000"/>
              </a:lnSpc>
            </a:pPr>
            <a:r>
              <a:rPr lang="en-US" sz="1200" b="1" dirty="0" smtClean="0">
                <a:latin typeface="Calibri" pitchFamily="34" charset="0"/>
              </a:rPr>
              <a:t>TSI </a:t>
            </a:r>
            <a:r>
              <a:rPr lang="en-US" sz="1200" b="1" dirty="0" smtClean="0">
                <a:latin typeface="Calibri" pitchFamily="34" charset="0"/>
              </a:rPr>
              <a:t>– Whitepapers - </a:t>
            </a:r>
            <a:r>
              <a:rPr lang="en-US" sz="1200" dirty="0" smtClean="0">
                <a:hlinkClick r:id="rId5"/>
              </a:rPr>
              <a:t>http</a:t>
            </a:r>
            <a:r>
              <a:rPr lang="en-US" sz="1200" dirty="0" smtClean="0">
                <a:hlinkClick r:id="rId5"/>
              </a:rPr>
              <a:t>://</a:t>
            </a:r>
            <a:r>
              <a:rPr lang="en-US" sz="1200" dirty="0" smtClean="0">
                <a:hlinkClick r:id="rId5"/>
              </a:rPr>
              <a:t>www.transforming.com/tsi_news/best_consulting_firm_news.html</a:t>
            </a:r>
            <a:endParaRPr lang="en-US" sz="1200" dirty="0" smtClean="0"/>
          </a:p>
          <a:p>
            <a:endParaRPr lang="en-US" sz="1200" dirty="0" smtClean="0">
              <a:latin typeface="Calibri" pitchFamily="34" charset="0"/>
            </a:endParaRPr>
          </a:p>
          <a:p>
            <a:pPr algn="ctr"/>
            <a:r>
              <a:rPr lang="en-US" sz="1200" b="1" dirty="0" smtClean="0">
                <a:latin typeface="Calibri" pitchFamily="34" charset="0"/>
              </a:rPr>
              <a:t>Dan Feely – Managing Partner</a:t>
            </a:r>
          </a:p>
          <a:p>
            <a:pPr algn="ctr">
              <a:lnSpc>
                <a:spcPct val="110000"/>
              </a:lnSpc>
            </a:pPr>
            <a:r>
              <a:rPr lang="en-US" sz="1200" dirty="0" smtClean="0">
                <a:latin typeface="Calibri" pitchFamily="34" charset="0"/>
                <a:hlinkClick r:id="rId6"/>
              </a:rPr>
              <a:t>dfeely@transforming.com</a:t>
            </a:r>
            <a:endParaRPr lang="en-US" sz="1200" dirty="0" smtClean="0"/>
          </a:p>
          <a:p>
            <a:pPr algn="ctr">
              <a:lnSpc>
                <a:spcPct val="110000"/>
              </a:lnSpc>
            </a:pPr>
            <a:r>
              <a:rPr lang="en-US" sz="1200" dirty="0" smtClean="0">
                <a:latin typeface="Calibri" pitchFamily="34" charset="0"/>
              </a:rPr>
              <a:t>847-705-0960 ext 202	</a:t>
            </a:r>
          </a:p>
          <a:p>
            <a:pPr algn="ctr">
              <a:lnSpc>
                <a:spcPct val="110000"/>
              </a:lnSpc>
            </a:pPr>
            <a:endParaRPr lang="en-US" sz="1400" b="1" dirty="0" smtClean="0">
              <a:latin typeface="Calibri" pitchFamily="34" charset="0"/>
            </a:endParaRPr>
          </a:p>
          <a:p>
            <a:pPr algn="ctr">
              <a:lnSpc>
                <a:spcPct val="110000"/>
              </a:lnSpc>
            </a:pPr>
            <a:r>
              <a:rPr lang="en-US" sz="1400" b="1" dirty="0" smtClean="0">
                <a:latin typeface="Calibri" pitchFamily="34" charset="0"/>
              </a:rPr>
              <a:t>University </a:t>
            </a:r>
            <a:r>
              <a:rPr lang="en-US" sz="1400" b="1" dirty="0" smtClean="0">
                <a:latin typeface="Calibri" pitchFamily="34" charset="0"/>
              </a:rPr>
              <a:t>of Illinois </a:t>
            </a:r>
          </a:p>
          <a:p>
            <a:pPr algn="ctr">
              <a:lnSpc>
                <a:spcPct val="110000"/>
              </a:lnSpc>
            </a:pPr>
            <a:r>
              <a:rPr lang="en-US" sz="1200" b="1" dirty="0" smtClean="0">
                <a:latin typeface="Calibri" pitchFamily="34" charset="0"/>
              </a:rPr>
              <a:t>Andrea </a:t>
            </a:r>
            <a:r>
              <a:rPr lang="en-US" sz="1200" b="1" dirty="0" smtClean="0">
                <a:latin typeface="Calibri" pitchFamily="34" charset="0"/>
              </a:rPr>
              <a:t>Ballinger – Interim Assistant Vice President, Decision Support</a:t>
            </a:r>
          </a:p>
          <a:p>
            <a:pPr algn="ctr">
              <a:lnSpc>
                <a:spcPct val="110000"/>
              </a:lnSpc>
            </a:pPr>
            <a:r>
              <a:rPr lang="en-US" sz="1200" dirty="0" smtClean="0">
                <a:latin typeface="Calibri" pitchFamily="34" charset="0"/>
                <a:hlinkClick r:id="rId7"/>
              </a:rPr>
              <a:t>aballing@uillinois.edu</a:t>
            </a:r>
            <a:endParaRPr lang="en-US" sz="1200" dirty="0" smtClean="0">
              <a:latin typeface="Calibri" pitchFamily="34" charset="0"/>
            </a:endParaRPr>
          </a:p>
          <a:p>
            <a:pPr algn="ctr">
              <a:lnSpc>
                <a:spcPct val="110000"/>
              </a:lnSpc>
            </a:pPr>
            <a:r>
              <a:rPr lang="en-US" sz="1200" dirty="0" smtClean="0">
                <a:latin typeface="Calibri" pitchFamily="34" charset="0"/>
              </a:rPr>
              <a:t>(217) 265-6512</a:t>
            </a:r>
          </a:p>
          <a:p>
            <a:pPr algn="ctr">
              <a:lnSpc>
                <a:spcPct val="110000"/>
              </a:lnSpc>
            </a:pPr>
            <a:endParaRPr lang="en-US" dirty="0" smtClean="0">
              <a:latin typeface="Calibri" pitchFamily="34" charset="0"/>
            </a:endParaRPr>
          </a:p>
          <a:p>
            <a:pPr>
              <a:lnSpc>
                <a:spcPct val="110000"/>
              </a:lnSpc>
            </a:pPr>
            <a:r>
              <a:rPr lang="en-US" dirty="0" smtClean="0">
                <a:latin typeface="Calibri" pitchFamily="34" charset="0"/>
              </a:rPr>
              <a:t>			</a:t>
            </a:r>
            <a:endParaRPr lang="en-US" dirty="0">
              <a:latin typeface="Calibri" pitchFamily="34" charset="0"/>
            </a:endParaRPr>
          </a:p>
        </p:txBody>
      </p:sp>
      <p:pic>
        <p:nvPicPr>
          <p:cNvPr id="9" name="Picture 8" descr="tsi_logota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858000" y="228600"/>
            <a:ext cx="164465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0" name="Group 15"/>
          <p:cNvGrpSpPr>
            <a:grpSpLocks noChangeAspect="1"/>
          </p:cNvGrpSpPr>
          <p:nvPr/>
        </p:nvGrpSpPr>
        <p:grpSpPr bwMode="auto">
          <a:xfrm>
            <a:off x="5181600" y="5029200"/>
            <a:ext cx="3352800" cy="1516219"/>
            <a:chOff x="1132" y="1976"/>
            <a:chExt cx="3859" cy="2249"/>
          </a:xfrm>
        </p:grpSpPr>
        <p:graphicFrame>
          <p:nvGraphicFramePr>
            <p:cNvPr id="11" name="Object 16"/>
            <p:cNvGraphicFramePr>
              <a:graphicFrameLocks noChangeAspect="1"/>
            </p:cNvGraphicFramePr>
            <p:nvPr/>
          </p:nvGraphicFramePr>
          <p:xfrm>
            <a:off x="3073" y="3748"/>
            <a:ext cx="845" cy="477"/>
          </p:xfrm>
          <a:graphic>
            <a:graphicData uri="http://schemas.openxmlformats.org/presentationml/2006/ole">
              <p:oleObj spid="_x0000_s1026" name="Photo Editor Photo" r:id="rId9" imgW="1971950" imgH="933580" progId="MSPhotoEd.3">
                <p:embed/>
              </p:oleObj>
            </a:graphicData>
          </a:graphic>
        </p:graphicFrame>
        <p:graphicFrame>
          <p:nvGraphicFramePr>
            <p:cNvPr id="12" name="Object 17"/>
            <p:cNvGraphicFramePr>
              <a:graphicFrameLocks noChangeAspect="1"/>
            </p:cNvGraphicFramePr>
            <p:nvPr/>
          </p:nvGraphicFramePr>
          <p:xfrm>
            <a:off x="3325" y="1976"/>
            <a:ext cx="530" cy="945"/>
          </p:xfrm>
          <a:graphic>
            <a:graphicData uri="http://schemas.openxmlformats.org/presentationml/2006/ole">
              <p:oleObj spid="_x0000_s1027" name="Photo Editor Photo" r:id="rId10" imgW="1428949" imgH="2133898" progId="MSPhotoEd.3">
                <p:embed/>
              </p:oleObj>
            </a:graphicData>
          </a:graphic>
        </p:graphicFrame>
        <p:pic>
          <p:nvPicPr>
            <p:cNvPr id="13" name="Picture 18" descr="UILogoCL2c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2711" y="2117"/>
              <a:ext cx="438" cy="7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" name="Picture 19"/>
            <p:cNvPicPr>
              <a:picLocks noChangeAspect="1" noChangeArrowheads="1"/>
            </p:cNvPicPr>
            <p:nvPr/>
          </p:nvPicPr>
          <p:blipFill>
            <a:blip r:embed="rId12"/>
            <a:srcRect/>
            <a:stretch>
              <a:fillRect/>
            </a:stretch>
          </p:blipFill>
          <p:spPr bwMode="auto">
            <a:xfrm>
              <a:off x="1132" y="2932"/>
              <a:ext cx="3859" cy="59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101</Words>
  <Application>Microsoft Office PowerPoint</Application>
  <PresentationFormat>On-screen Show (4:3)</PresentationFormat>
  <Paragraphs>21</Paragraphs>
  <Slides>1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Office Theme</vt:lpstr>
      <vt:lpstr>Photo Editor Photo</vt:lpstr>
      <vt:lpstr>Slide 1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dpf</dc:creator>
  <cp:lastModifiedBy>dpf</cp:lastModifiedBy>
  <cp:revision>9</cp:revision>
  <dcterms:created xsi:type="dcterms:W3CDTF">2008-03-14T13:44:15Z</dcterms:created>
  <dcterms:modified xsi:type="dcterms:W3CDTF">2008-03-14T16:14:26Z</dcterms:modified>
</cp:coreProperties>
</file>