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6" r:id="rId4"/>
    <p:sldId id="272" r:id="rId5"/>
    <p:sldId id="273" r:id="rId6"/>
    <p:sldId id="275" r:id="rId7"/>
    <p:sldId id="260" r:id="rId8"/>
    <p:sldId id="274" r:id="rId9"/>
    <p:sldId id="261" r:id="rId10"/>
    <p:sldId id="271" r:id="rId11"/>
    <p:sldId id="269" r:id="rId12"/>
    <p:sldId id="270" r:id="rId13"/>
    <p:sldId id="276" r:id="rId14"/>
    <p:sldId id="268" r:id="rId15"/>
    <p:sldId id="259" r:id="rId16"/>
    <p:sldId id="277" r:id="rId17"/>
    <p:sldId id="263" r:id="rId18"/>
    <p:sldId id="278" r:id="rId19"/>
    <p:sldId id="267" r:id="rId20"/>
    <p:sldId id="265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60866-B6BF-BD4D-9715-0C0F4B3410A6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DE4EF-AD20-0C4F-A6C9-E6097B7A1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72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D13E-94B1-459F-A793-A8D733134F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1" smtClean="0"/>
              <a:t>From: The Greening of HPC - Will Power Consumption Become the Limiting Factor for Future Growth in HPC? </a:t>
            </a:r>
          </a:p>
          <a:p>
            <a:pPr>
              <a:spcBef>
                <a:spcPct val="0"/>
              </a:spcBef>
            </a:pPr>
            <a:r>
              <a:rPr lang="en-US" b="1" smtClean="0"/>
              <a:t>Horst D. Simon, Associate Laboratory Director, Computing Sciences Lawrence Berkeley National Laboratory and EECS Dept., UC Berkeley</a:t>
            </a: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43D5D2-7F4D-4F2E-9B4E-D3DCFAF80FC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4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2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8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9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8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6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57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73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95203-4740-B442-A12E-03DFF31EADEE}" type="datetimeFigureOut">
              <a:rPr lang="en-US" smtClean="0"/>
              <a:t>4/9/13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5DD78-9E32-4B49-AF91-F2FC4E9DBC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Importance of Core Infrastructure in R&amp;E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Ron Hutchins, PhD</a:t>
            </a:r>
          </a:p>
          <a:p>
            <a:r>
              <a:rPr lang="en-US" dirty="0" smtClean="0"/>
              <a:t>Associate Vice Provost for Research and Technology and 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481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D24D5-B8D3-FF47-AF61-6B5F4205D0E5}" type="slidenum">
              <a:rPr lang="en-US"/>
              <a:pPr/>
              <a:t>10</a:t>
            </a:fld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>
            <a:normAutofit fontScale="90000"/>
          </a:bodyPr>
          <a:lstStyle/>
          <a:p>
            <a:r>
              <a:rPr lang="en-US"/>
              <a:t> LAWN State Overview - Equipment</a:t>
            </a:r>
          </a:p>
        </p:txBody>
      </p:sp>
      <p:sp>
        <p:nvSpPr>
          <p:cNvPr id="409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lnSpcReduction="10000"/>
          </a:bodyPr>
          <a:lstStyle/>
          <a:p>
            <a:pPr>
              <a:buFont typeface="Wingdings" charset="0"/>
              <a:buChar char="q"/>
            </a:pPr>
            <a:r>
              <a:rPr lang="en-US"/>
              <a:t>Access Points</a:t>
            </a:r>
          </a:p>
          <a:p>
            <a:pPr marL="782638" lvl="1">
              <a:buFont typeface="Wingdings" charset="0"/>
              <a:buChar char="q"/>
            </a:pPr>
            <a:r>
              <a:rPr lang="en-US"/>
              <a:t> Approximately 3700 and growing</a:t>
            </a:r>
          </a:p>
          <a:p>
            <a:pPr marL="782638" lvl="1">
              <a:buFont typeface="Wingdings" charset="0"/>
              <a:buChar char="q"/>
            </a:pPr>
            <a:r>
              <a:rPr lang="en-US"/>
              <a:t> Most are 802.11N 2.4Ghz and 5.8Ghz capable</a:t>
            </a:r>
          </a:p>
          <a:p>
            <a:pPr>
              <a:buFont typeface="Wingdings" charset="0"/>
              <a:buChar char="q"/>
            </a:pPr>
            <a:r>
              <a:rPr lang="en-US"/>
              <a:t>Controllers</a:t>
            </a:r>
          </a:p>
          <a:p>
            <a:pPr marL="782638" lvl="1">
              <a:buFont typeface="Wingdings" charset="0"/>
              <a:buChar char="q"/>
            </a:pPr>
            <a:r>
              <a:rPr lang="en-US"/>
              <a:t> 18 controllers (mostly WISM2)</a:t>
            </a:r>
          </a:p>
          <a:p>
            <a:pPr>
              <a:buFont typeface="Wingdings" charset="0"/>
              <a:buChar char="q"/>
            </a:pPr>
            <a:r>
              <a:rPr lang="en-US"/>
              <a:t>Networks</a:t>
            </a:r>
          </a:p>
          <a:p>
            <a:pPr marL="782638" lvl="1">
              <a:buFont typeface="Wingdings" charset="0"/>
              <a:buChar char="q"/>
            </a:pPr>
            <a:r>
              <a:rPr lang="en-US"/>
              <a:t> Six /20 networks (ISS Enabled)</a:t>
            </a:r>
          </a:p>
          <a:p>
            <a:pPr marL="782638" lvl="1">
              <a:buFont typeface="Wingdings" charset="0"/>
              <a:buChar char="q"/>
            </a:pPr>
            <a:r>
              <a:rPr lang="en-US"/>
              <a:t> One /22 serving Wired LAWN</a:t>
            </a:r>
          </a:p>
          <a:p>
            <a:pPr marL="782638" lvl="1">
              <a:buFont typeface="Wingdings" charset="0"/>
              <a:buChar char="q"/>
            </a:pPr>
            <a:r>
              <a:rPr lang="en-US"/>
              <a:t> One /24 serving ISS Disabled</a:t>
            </a:r>
          </a:p>
        </p:txBody>
      </p:sp>
      <p:pic>
        <p:nvPicPr>
          <p:cNvPr id="409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98" y="3292494"/>
            <a:ext cx="30480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02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9ECF6-A010-2A45-A8AD-B71B2B3CC6C8}" type="slidenum">
              <a:rPr lang="en-US"/>
              <a:pPr/>
              <a:t>11</a:t>
            </a:fld>
            <a:endParaRPr lang="en-US"/>
          </a:p>
        </p:txBody>
      </p:sp>
      <p:sp>
        <p:nvSpPr>
          <p:cNvPr id="5121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Wireless Usage</a:t>
            </a:r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44863"/>
            <a:ext cx="89916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1219200"/>
            <a:ext cx="27447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8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FEE77-2A37-5841-B210-52838AFE3DA5}" type="slidenum">
              <a:rPr lang="en-US"/>
              <a:pPr/>
              <a:t>12</a:t>
            </a:fld>
            <a:endParaRPr lang="en-US"/>
          </a:p>
        </p:txBody>
      </p:sp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Planning for High Density Areas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fontScale="85000" lnSpcReduction="10000"/>
          </a:bodyPr>
          <a:lstStyle/>
          <a:p>
            <a:pPr>
              <a:buFont typeface="Wingdings" charset="0"/>
              <a:buChar char="q"/>
            </a:pPr>
            <a:r>
              <a:rPr lang="en-US"/>
              <a:t> Areas such as large lecture halls/classrooms with seating of over 100 may need to have special considerations in wireless deployments.</a:t>
            </a:r>
          </a:p>
          <a:p>
            <a:pPr>
              <a:buFont typeface="Wingdings" charset="0"/>
              <a:buChar char="q"/>
            </a:pPr>
            <a:r>
              <a:rPr lang="en-US"/>
              <a:t> Specialized equipment may need to be purchased and deployed (directional radios).</a:t>
            </a:r>
          </a:p>
          <a:p>
            <a:pPr>
              <a:buFont typeface="Wingdings" charset="0"/>
              <a:buChar char="q"/>
            </a:pPr>
            <a:r>
              <a:rPr lang="en-US"/>
              <a:t> Wireless configuration parameters in high density areas are outside of 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normal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building areas and are determined on a case by case basis.</a:t>
            </a:r>
          </a:p>
          <a:p>
            <a:pPr>
              <a:buFont typeface="Wingdings" charset="0"/>
              <a:buChar char="q"/>
            </a:pPr>
            <a:r>
              <a:rPr lang="en-US"/>
              <a:t> Adjacent access points may need to be moved or modified in order to not interfere with high density areas</a:t>
            </a:r>
          </a:p>
        </p:txBody>
      </p:sp>
    </p:spTree>
    <p:extLst>
      <p:ext uri="{BB962C8B-B14F-4D97-AF65-F5344CB8AC3E}">
        <p14:creationId xmlns:p14="http://schemas.microsoft.com/office/powerpoint/2010/main" val="820287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Performance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primary research tool for modeling and simulation… and now analytics on data sets</a:t>
            </a:r>
          </a:p>
          <a:p>
            <a:r>
              <a:rPr lang="en-US" dirty="0" smtClean="0"/>
              <a:t>To Cloud or not to Cloud? HPC today appears to still be about highly customized hardware based on a specific algorithm for cost/performance optimization</a:t>
            </a:r>
          </a:p>
          <a:p>
            <a:r>
              <a:rPr lang="en-US" dirty="0" smtClean="0"/>
              <a:t>How long will that hold?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2621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1"/>
          <p:cNvGrpSpPr>
            <a:grpSpLocks/>
          </p:cNvGrpSpPr>
          <p:nvPr/>
        </p:nvGrpSpPr>
        <p:grpSpPr bwMode="auto">
          <a:xfrm>
            <a:off x="1893094" y="4786312"/>
            <a:ext cx="6313289" cy="642938"/>
            <a:chOff x="0" y="0"/>
            <a:chExt cx="5656" cy="576"/>
          </a:xfrm>
        </p:grpSpPr>
        <p:pic>
          <p:nvPicPr>
            <p:cNvPr id="2" name="Picture 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"/>
              <a:ext cx="56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3"/>
            <p:cNvSpPr>
              <a:spLocks/>
            </p:cNvSpPr>
            <p:nvPr/>
          </p:nvSpPr>
          <p:spPr bwMode="auto">
            <a:xfrm>
              <a:off x="49" y="0"/>
              <a:ext cx="557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7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INFRASTRUCTURE</a:t>
              </a:r>
            </a:p>
            <a:p>
              <a:pPr>
                <a:lnSpc>
                  <a:spcPct val="70000"/>
                </a:lnSpc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(Space / Cooling / Power)</a:t>
              </a:r>
            </a:p>
          </p:txBody>
        </p:sp>
      </p:grpSp>
      <p:grpSp>
        <p:nvGrpSpPr>
          <p:cNvPr id="15362" name="Group 4"/>
          <p:cNvGrpSpPr>
            <a:grpSpLocks/>
          </p:cNvGrpSpPr>
          <p:nvPr/>
        </p:nvGrpSpPr>
        <p:grpSpPr bwMode="auto">
          <a:xfrm>
            <a:off x="1893094" y="4358804"/>
            <a:ext cx="6313289" cy="401836"/>
            <a:chOff x="0" y="0"/>
            <a:chExt cx="5656" cy="360"/>
          </a:xfrm>
        </p:grpSpPr>
        <p:pic>
          <p:nvPicPr>
            <p:cNvPr id="15387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6"/>
            <p:cNvSpPr>
              <a:spLocks/>
            </p:cNvSpPr>
            <p:nvPr/>
          </p:nvSpPr>
          <p:spPr bwMode="auto">
            <a:xfrm>
              <a:off x="48" y="19"/>
              <a:ext cx="558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BACKUP / STORAGE / NETWORKING / INTERCONNECT</a:t>
              </a:r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5038576" y="3447976"/>
            <a:ext cx="3170039" cy="866180"/>
            <a:chOff x="0" y="0"/>
            <a:chExt cx="2840" cy="776"/>
          </a:xfrm>
        </p:grpSpPr>
        <p:pic>
          <p:nvPicPr>
            <p:cNvPr id="15385" name="Pictur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840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9"/>
            <p:cNvSpPr>
              <a:spLocks/>
            </p:cNvSpPr>
            <p:nvPr/>
          </p:nvSpPr>
          <p:spPr bwMode="auto">
            <a:xfrm>
              <a:off x="68" y="105"/>
              <a:ext cx="2717" cy="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Pooled nodes purchased by the Institute</a:t>
              </a:r>
            </a:p>
          </p:txBody>
        </p:sp>
      </p:grpSp>
      <p:sp>
        <p:nvSpPr>
          <p:cNvPr id="15370" name="Line 10"/>
          <p:cNvSpPr>
            <a:spLocks noChangeShapeType="1"/>
          </p:cNvSpPr>
          <p:nvPr/>
        </p:nvSpPr>
        <p:spPr bwMode="auto">
          <a:xfrm flipH="1">
            <a:off x="1712268" y="1437680"/>
            <a:ext cx="2232" cy="3978176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>
              <a:defRPr/>
            </a:pPr>
            <a:endParaRPr lang="en-US"/>
          </a:p>
        </p:txBody>
      </p:sp>
      <p:pic>
        <p:nvPicPr>
          <p:cNvPr id="15365" name="Picture 1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203" y="2316138"/>
            <a:ext cx="3170039" cy="113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07" y="2384227"/>
            <a:ext cx="3170039" cy="1964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0" y="1353964"/>
            <a:ext cx="955477" cy="413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8" name="Group 14"/>
          <p:cNvGrpSpPr>
            <a:grpSpLocks/>
          </p:cNvGrpSpPr>
          <p:nvPr/>
        </p:nvGrpSpPr>
        <p:grpSpPr bwMode="auto">
          <a:xfrm>
            <a:off x="1893094" y="1955602"/>
            <a:ext cx="6313289" cy="401836"/>
            <a:chOff x="0" y="0"/>
            <a:chExt cx="5656" cy="360"/>
          </a:xfrm>
        </p:grpSpPr>
        <p:pic>
          <p:nvPicPr>
            <p:cNvPr id="6" name="Picture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656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6"/>
            <p:cNvSpPr>
              <a:spLocks/>
            </p:cNvSpPr>
            <p:nvPr/>
          </p:nvSpPr>
          <p:spPr bwMode="auto">
            <a:xfrm>
              <a:off x="48" y="22"/>
              <a:ext cx="5581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SOFTWARE LICENSES / TOOLS</a:t>
              </a:r>
            </a:p>
          </p:txBody>
        </p:sp>
      </p:grpSp>
      <p:grpSp>
        <p:nvGrpSpPr>
          <p:cNvPr id="15369" name="Group 17"/>
          <p:cNvGrpSpPr>
            <a:grpSpLocks/>
          </p:cNvGrpSpPr>
          <p:nvPr/>
        </p:nvGrpSpPr>
        <p:grpSpPr bwMode="auto">
          <a:xfrm>
            <a:off x="1894210" y="1098351"/>
            <a:ext cx="6313289" cy="928688"/>
            <a:chOff x="0" y="0"/>
            <a:chExt cx="5656" cy="832"/>
          </a:xfrm>
        </p:grpSpPr>
        <p:pic>
          <p:nvPicPr>
            <p:cNvPr id="15381" name="Picture 18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7"/>
              <a:ext cx="565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9"/>
            <p:cNvSpPr>
              <a:spLocks/>
            </p:cNvSpPr>
            <p:nvPr/>
          </p:nvSpPr>
          <p:spPr bwMode="auto">
            <a:xfrm>
              <a:off x="49" y="0"/>
              <a:ext cx="5570" cy="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TECHNICAL SERVICES and SUPPORT </a:t>
              </a:r>
            </a:p>
            <a:p>
              <a:pPr>
                <a:defRPr/>
              </a:pPr>
              <a:r>
                <a:rPr lang="en-US" sz="1400">
                  <a:effectLst>
                    <a:outerShdw blurRad="38100" dist="38100" dir="2700000" algn="tl">
                      <a:srgbClr val="000000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(Hardware &amp; OS Management/Consulting / procurement / purchase )</a:t>
              </a:r>
            </a:p>
          </p:txBody>
        </p:sp>
      </p:grpSp>
      <p:sp>
        <p:nvSpPr>
          <p:cNvPr id="15380" name="Rectangle 20"/>
          <p:cNvSpPr>
            <a:spLocks/>
          </p:cNvSpPr>
          <p:nvPr/>
        </p:nvSpPr>
        <p:spPr bwMode="auto">
          <a:xfrm>
            <a:off x="928688" y="151805"/>
            <a:ext cx="727769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defRPr/>
            </a:pPr>
            <a:endParaRPr lang="en-US" sz="2100" dirty="0">
              <a:effectLst>
                <a:outerShdw blurRad="38100" dist="38100" dir="2700000" algn="tl">
                  <a:srgbClr val="000000"/>
                </a:outerShdw>
              </a:effectLst>
              <a:latin typeface="Chalkboard Bold" charset="0"/>
              <a:ea typeface="ヒラギノ角ゴ Pro W3" charset="0"/>
              <a:cs typeface="Chalkboard Bold" charset="0"/>
              <a:sym typeface="Chalkboard Bold" charset="0"/>
            </a:endParaRPr>
          </a:p>
        </p:txBody>
      </p:sp>
      <p:grpSp>
        <p:nvGrpSpPr>
          <p:cNvPr id="15371" name="Group 21"/>
          <p:cNvGrpSpPr>
            <a:grpSpLocks/>
          </p:cNvGrpSpPr>
          <p:nvPr/>
        </p:nvGrpSpPr>
        <p:grpSpPr bwMode="auto">
          <a:xfrm>
            <a:off x="1889745" y="5831086"/>
            <a:ext cx="946547" cy="482203"/>
            <a:chOff x="0" y="0"/>
            <a:chExt cx="848" cy="432"/>
          </a:xfrm>
        </p:grpSpPr>
        <p:pic>
          <p:nvPicPr>
            <p:cNvPr id="15379" name="Picture 2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"/>
              <a:ext cx="84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3" name="Rectangle 23"/>
            <p:cNvSpPr>
              <a:spLocks/>
            </p:cNvSpPr>
            <p:nvPr/>
          </p:nvSpPr>
          <p:spPr bwMode="auto">
            <a:xfrm>
              <a:off x="29" y="0"/>
              <a:ext cx="80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effectLst>
                    <a:outerShdw blurRad="38100" dist="38100" dir="2700000" algn="tl">
                      <a:srgbClr val="000000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GT dollars</a:t>
              </a:r>
            </a:p>
          </p:txBody>
        </p:sp>
      </p:grpSp>
      <p:grpSp>
        <p:nvGrpSpPr>
          <p:cNvPr id="15372" name="Group 24"/>
          <p:cNvGrpSpPr>
            <a:grpSpLocks/>
          </p:cNvGrpSpPr>
          <p:nvPr/>
        </p:nvGrpSpPr>
        <p:grpSpPr bwMode="auto">
          <a:xfrm>
            <a:off x="2893219" y="5814343"/>
            <a:ext cx="1348383" cy="491133"/>
            <a:chOff x="0" y="0"/>
            <a:chExt cx="1208" cy="440"/>
          </a:xfrm>
        </p:grpSpPr>
        <p:pic>
          <p:nvPicPr>
            <p:cNvPr id="15377" name="Picture 25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8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6" name="Rectangle 26"/>
            <p:cNvSpPr>
              <a:spLocks/>
            </p:cNvSpPr>
            <p:nvPr/>
          </p:nvSpPr>
          <p:spPr bwMode="auto">
            <a:xfrm>
              <a:off x="55" y="20"/>
              <a:ext cx="1104" cy="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Chalkboard Bold" charset="0"/>
                  <a:ea typeface="ヒラギノ角ゴ Pro W3" charset="0"/>
                  <a:cs typeface="Chalkboard Bold" charset="0"/>
                  <a:sym typeface="Chalkboard Bold" charset="0"/>
                </a:rPr>
                <a:t>Faculty dollars</a:t>
              </a:r>
            </a:p>
          </p:txBody>
        </p:sp>
      </p:grpSp>
      <p:grpSp>
        <p:nvGrpSpPr>
          <p:cNvPr id="15373" name="Group 27"/>
          <p:cNvGrpSpPr>
            <a:grpSpLocks/>
          </p:cNvGrpSpPr>
          <p:nvPr/>
        </p:nvGrpSpPr>
        <p:grpSpPr bwMode="auto">
          <a:xfrm>
            <a:off x="6863582" y="2721322"/>
            <a:ext cx="1216670" cy="718840"/>
            <a:chOff x="0" y="0"/>
            <a:chExt cx="1090" cy="643"/>
          </a:xfrm>
        </p:grpSpPr>
        <p:pic>
          <p:nvPicPr>
            <p:cNvPr id="15376" name="Picture 28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90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89" name="Rectangle 29"/>
          <p:cNvSpPr>
            <a:spLocks/>
          </p:cNvSpPr>
          <p:nvPr/>
        </p:nvSpPr>
        <p:spPr bwMode="auto">
          <a:xfrm>
            <a:off x="1216670" y="5842442"/>
            <a:ext cx="48911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100">
                <a:effectLst>
                  <a:outerShdw blurRad="38100" dist="38100" dir="2700000" algn="tl">
                    <a:srgbClr val="000000"/>
                  </a:outerShdw>
                </a:effectLst>
                <a:latin typeface="Chalkboard" charset="0"/>
                <a:ea typeface="ヒラギノ角ゴ Pro W3" charset="0"/>
                <a:cs typeface="Chalkboard" charset="0"/>
                <a:sym typeface="Chalkboard" charset="0"/>
              </a:rPr>
              <a:t>Legend: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9761" y="159111"/>
            <a:ext cx="64505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High Performance Computing for Modeling and Simulation…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69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ACE-ImpactSinceInception-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4" b="14414"/>
          <a:stretch>
            <a:fillRect/>
          </a:stretch>
        </p:blipFill>
        <p:spPr>
          <a:xfrm>
            <a:off x="470028" y="1645821"/>
            <a:ext cx="8229600" cy="4525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10" y="6171784"/>
            <a:ext cx="6979075" cy="450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7118" y="833799"/>
            <a:ext cx="774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PACE - HPC growth over 5 year period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67294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Data? Really?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What is big data? What’s different today than 5 years ago?</a:t>
            </a:r>
          </a:p>
          <a:p>
            <a:r>
              <a:rPr lang="en-US" dirty="0" smtClean="0"/>
              <a:t>Alan’s comments – price of storage has dropped precipitously making larger stores available</a:t>
            </a:r>
          </a:p>
          <a:p>
            <a:r>
              <a:rPr lang="en-US" dirty="0" smtClean="0"/>
              <a:t>Google has “written the book” on hosting and searching large data sets – </a:t>
            </a:r>
            <a:r>
              <a:rPr lang="en-US" dirty="0" err="1" smtClean="0"/>
              <a:t>Hadoop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Joining of multiple diverse data sets has brought about new discoveries</a:t>
            </a:r>
          </a:p>
          <a:p>
            <a:r>
              <a:rPr lang="en-US" dirty="0" smtClean="0"/>
              <a:t>Health care is one of the largest growing areas of research. Data is becoming king in health related areas – search is replacing investigative diagnosis?</a:t>
            </a:r>
          </a:p>
          <a:p>
            <a:r>
              <a:rPr lang="en-US" dirty="0" smtClean="0"/>
              <a:t>Shared big data sets as a black hole?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467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sets as strategic resources – data management issues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436" b="144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8886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survive and thrive?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in power consumption</a:t>
            </a:r>
          </a:p>
          <a:p>
            <a:r>
              <a:rPr lang="en-US" dirty="0" smtClean="0"/>
              <a:t>Growth in number of cores needed to do research</a:t>
            </a:r>
          </a:p>
          <a:p>
            <a:r>
              <a:rPr lang="en-US" dirty="0" smtClean="0"/>
              <a:t>Growth in watts per sq. ft. for hosting</a:t>
            </a:r>
          </a:p>
          <a:p>
            <a:r>
              <a:rPr lang="en-US" dirty="0" smtClean="0"/>
              <a:t>Increased need for storage to be </a:t>
            </a:r>
            <a:r>
              <a:rPr lang="en-US" dirty="0" err="1" smtClean="0"/>
              <a:t>colocated</a:t>
            </a:r>
            <a:r>
              <a:rPr lang="en-US" dirty="0" smtClean="0"/>
              <a:t> with compute and have access to high performance networks</a:t>
            </a:r>
          </a:p>
          <a:p>
            <a:r>
              <a:rPr lang="en-US" dirty="0" smtClean="0"/>
              <a:t>“Put it in the Cloud!”   Well…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819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47700" y="274638"/>
            <a:ext cx="7826375" cy="706437"/>
          </a:xfrm>
          <a:ln w="57150" cmpd="thickThin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mtClean="0"/>
              <a:t>Power as related to Power!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1181100"/>
            <a:ext cx="7707312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433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Dear Colleague letter from NSF – current and future demands on researchers, faculty, and others…</a:t>
            </a:r>
          </a:p>
          <a:p>
            <a:r>
              <a:rPr lang="en-US" dirty="0" smtClean="0"/>
              <a:t>The Network as foundational – and then… complexity enters…</a:t>
            </a:r>
          </a:p>
          <a:p>
            <a:r>
              <a:rPr lang="en-US" dirty="0" smtClean="0"/>
              <a:t>Wireless and Telecom as strategic themes</a:t>
            </a:r>
          </a:p>
          <a:p>
            <a:r>
              <a:rPr lang="en-US" dirty="0" smtClean="0"/>
              <a:t>High Performance Computing for Modeling and Simulation… don</a:t>
            </a:r>
            <a:r>
              <a:rPr lang="fr-FR" dirty="0" smtClean="0"/>
              <a:t>’</a:t>
            </a:r>
            <a:r>
              <a:rPr lang="en-US" dirty="0" smtClean="0"/>
              <a:t>t forget analytics</a:t>
            </a:r>
          </a:p>
          <a:p>
            <a:r>
              <a:rPr lang="en-US" dirty="0" smtClean="0"/>
              <a:t>Data sets as strategic resources – data management – “Big Data”</a:t>
            </a:r>
          </a:p>
          <a:p>
            <a:r>
              <a:rPr lang="en-US" dirty="0" smtClean="0"/>
              <a:t>Challenges for infrastructure</a:t>
            </a:r>
          </a:p>
          <a:p>
            <a:r>
              <a:rPr lang="en-US" dirty="0" smtClean="0"/>
              <a:t>Coda – Hosting</a:t>
            </a:r>
          </a:p>
        </p:txBody>
      </p:sp>
    </p:spTree>
    <p:extLst>
      <p:ext uri="{BB962C8B-B14F-4D97-AF65-F5344CB8AC3E}">
        <p14:creationId xmlns:p14="http://schemas.microsoft.com/office/powerpoint/2010/main" val="282554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Coda - Hosting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055" b="50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0702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Cloud? Where do I invest? If I just wait long enough…</a:t>
            </a:r>
          </a:p>
          <a:p>
            <a:r>
              <a:rPr lang="en-US" dirty="0" err="1" smtClean="0"/>
              <a:t>WiFi</a:t>
            </a:r>
            <a:r>
              <a:rPr lang="en-US" dirty="0" smtClean="0"/>
              <a:t> vs. Cellular??? Is it a choice or a both and…?</a:t>
            </a:r>
          </a:p>
          <a:p>
            <a:r>
              <a:rPr lang="en-US" dirty="0" smtClean="0"/>
              <a:t>Internet of Things? Internet of Everything? Does this make v6 necessary finally?</a:t>
            </a:r>
          </a:p>
          <a:p>
            <a:r>
              <a:rPr lang="en-US" dirty="0" smtClean="0"/>
              <a:t>To host or not to host, may not be the question, but it’s sure confusing…</a:t>
            </a:r>
          </a:p>
          <a:p>
            <a:r>
              <a:rPr lang="en-US" dirty="0" smtClean="0"/>
              <a:t>When is good enough good enough?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  <a:ln w="57150" cmpd="thickThin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200" dirty="0" smtClean="0"/>
              <a:t>NSF Dear Colleague Letter: </a:t>
            </a:r>
            <a:br>
              <a:rPr lang="en-US" sz="3200" dirty="0" smtClean="0"/>
            </a:br>
            <a:r>
              <a:rPr lang="en-US" sz="3200" dirty="0" err="1" smtClean="0"/>
              <a:t>Cyberinfrastructure</a:t>
            </a:r>
            <a:r>
              <a:rPr lang="en-US" sz="3200" dirty="0" smtClean="0"/>
              <a:t> Framework for 21st Century Science and Engineering (CF21)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66700" y="1966913"/>
            <a:ext cx="8582025" cy="4159250"/>
          </a:xfrm>
        </p:spPr>
        <p:txBody>
          <a:bodyPr/>
          <a:lstStyle/>
          <a:p>
            <a:r>
              <a:rPr lang="en-US" sz="2000" smtClean="0"/>
              <a:t>“Today, every discipline of science and engineering is being </a:t>
            </a:r>
            <a:r>
              <a:rPr lang="en-US" sz="2000" b="1" smtClean="0"/>
              <a:t>revolutionized</a:t>
            </a:r>
            <a:r>
              <a:rPr lang="en-US" sz="2000" smtClean="0"/>
              <a:t> by the widespread use of comprehensive Cyber-infrastructure (CI).  </a:t>
            </a:r>
            <a:r>
              <a:rPr lang="en-US" sz="2000" b="1" smtClean="0"/>
              <a:t>Computing power, data volumes, and network capacities are all on exponential growth paths</a:t>
            </a:r>
            <a:r>
              <a:rPr lang="en-US" sz="2000" smtClean="0"/>
              <a:t>, collaborations are growing dramatically, and all forms of CI---and </a:t>
            </a:r>
            <a:r>
              <a:rPr lang="en-US" sz="2000" b="1" smtClean="0"/>
              <a:t>multiple communities spanning multiple agencies and international domains</a:t>
            </a:r>
            <a:r>
              <a:rPr lang="en-US" sz="2000" smtClean="0"/>
              <a:t>---often must be brought to bear to address a single complex grand challenge problem, such as climate change.  All of these developments are part of a </a:t>
            </a:r>
            <a:r>
              <a:rPr lang="en-US" sz="2000" b="1" i="1" smtClean="0"/>
              <a:t>revolutionary new approach </a:t>
            </a:r>
            <a:r>
              <a:rPr lang="en-US" sz="2000" smtClean="0"/>
              <a:t>to scientific discovery in which advanced computational facilities (e.g., </a:t>
            </a:r>
            <a:r>
              <a:rPr lang="en-US" sz="2000" b="1" i="1" smtClean="0"/>
              <a:t>data systems, computing hardware, high speed networks</a:t>
            </a:r>
            <a:r>
              <a:rPr lang="en-US" sz="2000" smtClean="0"/>
              <a:t>) and instruments (e.g., telescopes, sensor networks, sequencers) are coupled to the development of quantifiable models, algorithms, software and other tools and services to provide </a:t>
            </a:r>
            <a:r>
              <a:rPr lang="en-US" sz="2000" b="1" smtClean="0"/>
              <a:t>unique insights into complex problems </a:t>
            </a:r>
            <a:r>
              <a:rPr lang="en-US" sz="2000" smtClean="0"/>
              <a:t>in science and engineering.</a:t>
            </a:r>
          </a:p>
        </p:txBody>
      </p:sp>
    </p:spTree>
    <p:extLst>
      <p:ext uri="{BB962C8B-B14F-4D97-AF65-F5344CB8AC3E}">
        <p14:creationId xmlns:p14="http://schemas.microsoft.com/office/powerpoint/2010/main" val="52748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Observations from Alan </a:t>
            </a:r>
            <a:r>
              <a:rPr lang="en-US" dirty="0" err="1" smtClean="0"/>
              <a:t>Blatecky</a:t>
            </a:r>
            <a:r>
              <a:rPr lang="en-US" dirty="0" smtClean="0"/>
              <a:t> of NSF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Science and Scholarship are a team sport</a:t>
            </a:r>
          </a:p>
          <a:p>
            <a:pPr lvl="1"/>
            <a:r>
              <a:rPr lang="en-US" dirty="0" smtClean="0"/>
              <a:t>Competitiveness and success will come to those who can put together the best team, and can marshal the best resources and capabilities</a:t>
            </a:r>
          </a:p>
          <a:p>
            <a:r>
              <a:rPr lang="en-US" dirty="0" smtClean="0"/>
              <a:t>Collaboration/partnerships will change significantly</a:t>
            </a:r>
          </a:p>
          <a:p>
            <a:pPr lvl="1"/>
            <a:r>
              <a:rPr lang="en-US" dirty="0" smtClean="0"/>
              <a:t>Growth of dynamic coalitions and virtual organizations</a:t>
            </a:r>
          </a:p>
          <a:p>
            <a:pPr lvl="1"/>
            <a:r>
              <a:rPr lang="en-US" dirty="0" smtClean="0"/>
              <a:t>International collaboration will become even more important</a:t>
            </a:r>
          </a:p>
          <a:p>
            <a:r>
              <a:rPr lang="en-US" dirty="0" smtClean="0"/>
              <a:t>Ownership of data plus low cost - fuels growth and number of data systems</a:t>
            </a:r>
          </a:p>
          <a:p>
            <a:pPr lvl="1"/>
            <a:r>
              <a:rPr lang="en-US" dirty="0" smtClean="0"/>
              <a:t>Growth in both distributed systems and local systems</a:t>
            </a:r>
          </a:p>
          <a:p>
            <a:pPr lvl="1"/>
            <a:r>
              <a:rPr lang="en-US" dirty="0" smtClean="0"/>
              <a:t>More people want to access more data</a:t>
            </a:r>
          </a:p>
          <a:p>
            <a:pPr lvl="1"/>
            <a:r>
              <a:rPr lang="en-US" dirty="0" smtClean="0"/>
              <a:t>Federation and interoperability become more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1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Observations (Alan </a:t>
            </a:r>
            <a:r>
              <a:rPr lang="en-US" dirty="0" err="1" smtClean="0"/>
              <a:t>Blatecky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More discoveries will arise from search approaches</a:t>
            </a:r>
          </a:p>
          <a:p>
            <a:pPr lvl="1"/>
            <a:r>
              <a:rPr lang="en-US" dirty="0" smtClean="0"/>
              <a:t>Mining vast amounts of new and disparate data</a:t>
            </a:r>
          </a:p>
          <a:p>
            <a:pPr lvl="1"/>
            <a:r>
              <a:rPr lang="en-US" dirty="0" smtClean="0"/>
              <a:t>Collaboration and sharing of information</a:t>
            </a:r>
          </a:p>
          <a:p>
            <a:r>
              <a:rPr lang="en-US" dirty="0" smtClean="0"/>
              <a:t>Mobility and personal control will continue to drive innovation and business</a:t>
            </a:r>
          </a:p>
          <a:p>
            <a:r>
              <a:rPr lang="en-US" dirty="0" smtClean="0"/>
              <a:t>Gaming, virtual worlds, social networks will continue to transform the way we do science, research, education, and business</a:t>
            </a:r>
          </a:p>
          <a:p>
            <a:r>
              <a:rPr lang="en-US" dirty="0" smtClean="0"/>
              <a:t>The Internet has collapsed six degrees of separation and is creating a world with two or three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72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Network…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Networking has been foundational for many years… but…</a:t>
            </a:r>
          </a:p>
          <a:p>
            <a:r>
              <a:rPr lang="en-US" dirty="0" smtClean="0"/>
              <a:t>Private physical or virtual networks are now eroding the lock the Internet had on ubiquitous connectivity – Banks, Insurance </a:t>
            </a:r>
            <a:r>
              <a:rPr lang="en-US" dirty="0" err="1" smtClean="0"/>
              <a:t>Co’s</a:t>
            </a:r>
            <a:r>
              <a:rPr lang="en-US" dirty="0" smtClean="0"/>
              <a:t>, Hospitals, Stock traders.</a:t>
            </a:r>
          </a:p>
          <a:p>
            <a:r>
              <a:rPr lang="en-US" dirty="0" smtClean="0"/>
              <a:t>VLANs have proliferated creating separation of layers and isolating very complex infrastructures so no one really knows the architecture.</a:t>
            </a:r>
          </a:p>
          <a:p>
            <a:r>
              <a:rPr lang="en-US" dirty="0" smtClean="0"/>
              <a:t>Cloud services undermine our understanding of connectivity even more…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0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Network as foundational – and then… complexity enters…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" name="Content Placeholder 11" descr="GT-ne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" b="146"/>
          <a:stretch>
            <a:fillRect/>
          </a:stretch>
        </p:blipFill>
        <p:spPr>
          <a:xfrm>
            <a:off x="-2314937" y="1164223"/>
            <a:ext cx="13823479" cy="5693777"/>
          </a:xfrm>
        </p:spPr>
      </p:pic>
      <p:sp>
        <p:nvSpPr>
          <p:cNvPr id="13" name="TextBox 12"/>
          <p:cNvSpPr txBox="1"/>
          <p:nvPr/>
        </p:nvSpPr>
        <p:spPr>
          <a:xfrm>
            <a:off x="595270" y="4379064"/>
            <a:ext cx="1415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120k ports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905126" y="4273502"/>
            <a:ext cx="134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Several hundred buildings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8149" y="2407826"/>
            <a:ext cx="1846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Many outside ISP</a:t>
            </a:r>
          </a:p>
          <a:p>
            <a:r>
              <a:rPr lang="en-US" dirty="0" smtClean="0"/>
              <a:t>And R&amp;E network </a:t>
            </a:r>
          </a:p>
          <a:p>
            <a:r>
              <a:rPr lang="en-US" dirty="0" smtClean="0"/>
              <a:t>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19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Networks</a:t>
            </a:r>
            <a:endParaRPr lang="en-US" dirty="0"/>
          </a:p>
        </p:txBody>
      </p:sp>
      <p:pic>
        <p:nvPicPr>
          <p:cNvPr id="6" name="Content Placeholder 5" descr="Dilbe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8975"/>
          <a:stretch>
            <a:fillRect/>
          </a:stretch>
        </p:blipFill>
        <p:spPr>
          <a:xfrm>
            <a:off x="0" y="1613430"/>
            <a:ext cx="9144000" cy="5257800"/>
          </a:xfrm>
        </p:spPr>
      </p:pic>
    </p:spTree>
    <p:extLst>
      <p:ext uri="{BB962C8B-B14F-4D97-AF65-F5344CB8AC3E}">
        <p14:creationId xmlns:p14="http://schemas.microsoft.com/office/powerpoint/2010/main" val="323529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 and Telecom as strategic themes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Access is King – everywhere, any time.</a:t>
            </a:r>
          </a:p>
          <a:p>
            <a:r>
              <a:rPr lang="en-US" dirty="0" err="1" smtClean="0"/>
              <a:t>Negroponti’s</a:t>
            </a:r>
            <a:r>
              <a:rPr lang="en-US" dirty="0" smtClean="0"/>
              <a:t> rule – “if it moves it’s wireless, if it doesn’t, it’s wired”</a:t>
            </a:r>
          </a:p>
          <a:p>
            <a:r>
              <a:rPr lang="en-US" dirty="0" smtClean="0"/>
              <a:t>Telecom is moving away from desk phone to handheld for everything</a:t>
            </a:r>
          </a:p>
          <a:p>
            <a:r>
              <a:rPr lang="en-US" dirty="0" smtClean="0"/>
              <a:t>Campus telephony moving to SIP/</a:t>
            </a:r>
            <a:r>
              <a:rPr lang="en-US" dirty="0" err="1" smtClean="0"/>
              <a:t>WebRTC</a:t>
            </a:r>
            <a:r>
              <a:rPr lang="en-US" dirty="0" smtClean="0"/>
              <a:t> and </a:t>
            </a:r>
            <a:r>
              <a:rPr lang="en-US" dirty="0" err="1" smtClean="0"/>
              <a:t>WiFi</a:t>
            </a:r>
            <a:r>
              <a:rPr lang="en-US" dirty="0" smtClean="0"/>
              <a:t> with cellular voice/data handoff on campus. Voice is moving to “data” (VoIP)  including cellular --LTE</a:t>
            </a:r>
          </a:p>
          <a:p>
            <a:r>
              <a:rPr lang="en-US" dirty="0" smtClean="0"/>
              <a:t>So, wireless is becoming a very important component of research!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2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1162</Words>
  <Application>Microsoft Macintosh PowerPoint</Application>
  <PresentationFormat>On-screen Show (4:3)</PresentationFormat>
  <Paragraphs>110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Importance of Core Infrastructure in R&amp;E</vt:lpstr>
      <vt:lpstr>In a Nutshell</vt:lpstr>
      <vt:lpstr>NSF Dear Colleague Letter:  Cyberinfrastructure Framework for 21st Century Science and Engineering (CF21)</vt:lpstr>
      <vt:lpstr>Some Observations from Alan Blatecky of NSF </vt:lpstr>
      <vt:lpstr>More Observations (Alan Blatecky)</vt:lpstr>
      <vt:lpstr>The Network… </vt:lpstr>
      <vt:lpstr>The Network as foundational – and then… complexity enters… </vt:lpstr>
      <vt:lpstr>Wireless Networks</vt:lpstr>
      <vt:lpstr>Wireless and Telecom as strategic themes </vt:lpstr>
      <vt:lpstr> LAWN State Overview - Equipment</vt:lpstr>
      <vt:lpstr>Wireless Usage</vt:lpstr>
      <vt:lpstr>Planning for High Density Areas</vt:lpstr>
      <vt:lpstr>High Performance Computing</vt:lpstr>
      <vt:lpstr>PowerPoint Presentation</vt:lpstr>
      <vt:lpstr>PowerPoint Presentation</vt:lpstr>
      <vt:lpstr>Big Data? Really?</vt:lpstr>
      <vt:lpstr>Data sets as strategic resources – data management issues </vt:lpstr>
      <vt:lpstr>How do we survive and thrive?</vt:lpstr>
      <vt:lpstr>Power as related to Power!</vt:lpstr>
      <vt:lpstr>Coda - Hosting </vt:lpstr>
      <vt:lpstr>Challenges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Infrastructure in a Campus Environment</dc:title>
  <dc:creator>Ron Hutchins</dc:creator>
  <cp:lastModifiedBy>Ron Hutchins</cp:lastModifiedBy>
  <cp:revision>22</cp:revision>
  <dcterms:created xsi:type="dcterms:W3CDTF">2013-04-09T17:04:23Z</dcterms:created>
  <dcterms:modified xsi:type="dcterms:W3CDTF">2013-04-10T01:25:21Z</dcterms:modified>
</cp:coreProperties>
</file>