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3" r:id="rId2"/>
    <p:sldId id="317" r:id="rId3"/>
    <p:sldId id="318" r:id="rId4"/>
    <p:sldId id="319" r:id="rId5"/>
    <p:sldId id="324" r:id="rId6"/>
    <p:sldId id="320" r:id="rId7"/>
    <p:sldId id="325" r:id="rId8"/>
    <p:sldId id="326" r:id="rId9"/>
    <p:sldId id="327" r:id="rId10"/>
    <p:sldId id="328" r:id="rId11"/>
    <p:sldId id="330" r:id="rId12"/>
    <p:sldId id="329" r:id="rId13"/>
    <p:sldId id="33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Gesner" initials="L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25" autoAdjust="0"/>
  </p:normalViewPr>
  <p:slideViewPr>
    <p:cSldViewPr>
      <p:cViewPr varScale="1">
        <p:scale>
          <a:sx n="54" d="100"/>
          <a:sy n="54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59B6B-B32F-474C-A34F-4B5D8B7D2676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F1F6-3EAC-4733-A3D6-DEAE649AA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0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FD97A-1E69-8B44-8EAB-FDBD29B92CB7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F532C-093C-3A45-A63A-74009A66B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4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working group participants – there are 167</a:t>
            </a:r>
            <a:r>
              <a:rPr lang="en-US" baseline="0" dirty="0" smtClean="0"/>
              <a:t> members, but only 137 unique participants (some people participate on more than one group).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532C-093C-3A45-A63A-74009A66B0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8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want</a:t>
            </a:r>
            <a:r>
              <a:rPr lang="en-US" baseline="0" dirty="0" smtClean="0"/>
              <a:t> to forget the HEISC working groups….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532C-093C-3A45-A63A-74009A66B0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7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532C-093C-3A45-A63A-74009A66B0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0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532C-093C-3A45-A63A-74009A66B0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7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1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6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55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DU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5018" y="3385468"/>
            <a:ext cx="8021782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663"/>
            <a:ext cx="9143999" cy="739681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6670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Section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0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DU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48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1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6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0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9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0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094E-A552-4654-9237-27D92E46D4C2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F342-5726-4557-8901-7119F196B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4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wetzel@educause.edu" TargetMode="External"/><Relationship Id="rId2" Type="http://schemas.openxmlformats.org/officeDocument/2006/relationships/hyperlink" Target="mailto:sgrajek@educause.ed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1"/>
          </p:nvPr>
        </p:nvSpPr>
        <p:spPr>
          <a:xfrm>
            <a:off x="609600" y="3385468"/>
            <a:ext cx="8021782" cy="500732"/>
          </a:xfrm>
        </p:spPr>
        <p:txBody>
          <a:bodyPr/>
          <a:lstStyle/>
          <a:p>
            <a:r>
              <a:rPr lang="en-US" dirty="0" smtClean="0"/>
              <a:t>Susan Grajek, Vice President for Data, Research, and Analytics, EDUCAUSE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>
          <a:xfrm>
            <a:off x="600595" y="2667000"/>
            <a:ext cx="7942810" cy="685800"/>
          </a:xfrm>
        </p:spPr>
        <p:txBody>
          <a:bodyPr/>
          <a:lstStyle/>
          <a:p>
            <a:r>
              <a:rPr lang="en-US" dirty="0" smtClean="0"/>
              <a:t>Next Steps for ACTI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98802" y="6214646"/>
            <a:ext cx="4063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ACTI Annual Member Meeting • April 17,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4463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us explore them!</a:t>
            </a:r>
          </a:p>
          <a:p>
            <a:r>
              <a:rPr lang="en-US" dirty="0" smtClean="0"/>
              <a:t>ECAR research capabilities can support working groups</a:t>
            </a:r>
          </a:p>
          <a:p>
            <a:r>
              <a:rPr lang="en-US" dirty="0" smtClean="0"/>
              <a:t>Working groups can strengthen and complement ECAR research</a:t>
            </a:r>
          </a:p>
          <a:p>
            <a:r>
              <a:rPr lang="en-US" b="1" dirty="0" smtClean="0"/>
              <a:t>Members drive working groups</a:t>
            </a:r>
            <a:r>
              <a:rPr lang="en-US" dirty="0" smtClean="0"/>
              <a:t>…that will continue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6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Work with ACTI!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3999" cy="4546599"/>
          </a:xfrm>
        </p:spPr>
        <p:txBody>
          <a:bodyPr>
            <a:noAutofit/>
          </a:bodyPr>
          <a:lstStyle/>
          <a:p>
            <a:pPr fontAlgn="base"/>
            <a:r>
              <a:rPr lang="en-US" sz="1500" dirty="0"/>
              <a:t>Optimizing Computing Infrastructure: Weighing Factors and Identifying Solutions (March </a:t>
            </a:r>
            <a:r>
              <a:rPr lang="en-US" sz="1500" dirty="0" smtClean="0"/>
              <a:t>2013)</a:t>
            </a:r>
            <a:endParaRPr lang="en-US" sz="1500" dirty="0"/>
          </a:p>
          <a:p>
            <a:pPr fontAlgn="base"/>
            <a:r>
              <a:rPr lang="en-US" sz="1500" dirty="0"/>
              <a:t>EDUCAUSE Live! Emergency Communications Management and the </a:t>
            </a:r>
            <a:r>
              <a:rPr lang="en-US" sz="1500" dirty="0" err="1"/>
              <a:t>Clery</a:t>
            </a:r>
            <a:r>
              <a:rPr lang="en-US" sz="1500" dirty="0"/>
              <a:t> </a:t>
            </a:r>
            <a:r>
              <a:rPr lang="en-US" sz="1500" dirty="0" smtClean="0"/>
              <a:t>Act (February 2013)</a:t>
            </a:r>
          </a:p>
          <a:p>
            <a:pPr fontAlgn="base"/>
            <a:r>
              <a:rPr lang="en-US" sz="1500" dirty="0" smtClean="0"/>
              <a:t>ACTI Data Management Glossary (February 2013)</a:t>
            </a:r>
          </a:p>
          <a:p>
            <a:pPr fontAlgn="base"/>
            <a:r>
              <a:rPr lang="en-US" sz="1500" dirty="0"/>
              <a:t>Mobile Framework Evaluation </a:t>
            </a:r>
            <a:r>
              <a:rPr lang="en-US" sz="1500" dirty="0" smtClean="0"/>
              <a:t>Spreadsheet (February 2013)</a:t>
            </a:r>
            <a:endParaRPr lang="en-US" sz="1500" dirty="0"/>
          </a:p>
          <a:p>
            <a:pPr fontAlgn="base"/>
            <a:r>
              <a:rPr lang="en-US" sz="1500" dirty="0" smtClean="0"/>
              <a:t>Developing </a:t>
            </a:r>
            <a:r>
              <a:rPr lang="en-US" sz="1500" dirty="0"/>
              <a:t>a Campus Mobile Strategy: Guidelines, Tools, and Best Practices (January 2013)</a:t>
            </a:r>
          </a:p>
          <a:p>
            <a:pPr fontAlgn="base"/>
            <a:r>
              <a:rPr lang="en-US" sz="1500" dirty="0" smtClean="0"/>
              <a:t>Developing </a:t>
            </a:r>
            <a:r>
              <a:rPr lang="en-US" sz="1500" dirty="0"/>
              <a:t>an Institutional Research Data Management Plan Service (January </a:t>
            </a:r>
            <a:r>
              <a:rPr lang="en-US" sz="1500" dirty="0" smtClean="0"/>
              <a:t>2013)</a:t>
            </a:r>
            <a:endParaRPr lang="en-US" sz="1500" dirty="0"/>
          </a:p>
          <a:p>
            <a:pPr fontAlgn="base"/>
            <a:r>
              <a:rPr lang="en-US" sz="1500" dirty="0" smtClean="0"/>
              <a:t>ACTI </a:t>
            </a:r>
            <a:r>
              <a:rPr lang="en-US" sz="1500" dirty="0"/>
              <a:t>Update: Meeting Report (November </a:t>
            </a:r>
            <a:r>
              <a:rPr lang="en-US" sz="1500" dirty="0" smtClean="0"/>
              <a:t>2012)</a:t>
            </a:r>
          </a:p>
          <a:p>
            <a:pPr fontAlgn="base"/>
            <a:r>
              <a:rPr lang="en-US" sz="1500" dirty="0"/>
              <a:t>Supporting Research Through the Development of a Data Management Plan Service </a:t>
            </a:r>
            <a:r>
              <a:rPr lang="en-US" sz="1500" dirty="0" smtClean="0"/>
              <a:t>(November 2012)</a:t>
            </a:r>
          </a:p>
          <a:p>
            <a:pPr fontAlgn="base"/>
            <a:r>
              <a:rPr lang="en-US" sz="1500" dirty="0" smtClean="0"/>
              <a:t>ACTI-MWF </a:t>
            </a:r>
            <a:r>
              <a:rPr lang="en-US" sz="1500" dirty="0"/>
              <a:t>Presents a Higher Education Guide to Mobile Web Frameworks and </a:t>
            </a:r>
            <a:r>
              <a:rPr lang="en-US" sz="1500" dirty="0" smtClean="0"/>
              <a:t>Strategies (November 2012)</a:t>
            </a:r>
            <a:endParaRPr lang="en-US" sz="1500" dirty="0"/>
          </a:p>
          <a:p>
            <a:pPr fontAlgn="base"/>
            <a:r>
              <a:rPr lang="en-US" sz="1500" dirty="0" smtClean="0"/>
              <a:t>Distributed </a:t>
            </a:r>
            <a:r>
              <a:rPr lang="en-US" sz="1500" dirty="0"/>
              <a:t>Antenna Systems: Briefing Note (October </a:t>
            </a:r>
            <a:r>
              <a:rPr lang="en-US" sz="1500" dirty="0" smtClean="0"/>
              <a:t>2012)</a:t>
            </a:r>
            <a:endParaRPr lang="en-US" sz="1500" dirty="0"/>
          </a:p>
          <a:p>
            <a:pPr fontAlgn="base"/>
            <a:r>
              <a:rPr lang="en-US" sz="1500" dirty="0" smtClean="0"/>
              <a:t>ACTI </a:t>
            </a:r>
            <a:r>
              <a:rPr lang="en-US" sz="1500" dirty="0"/>
              <a:t>Community Update Video (October </a:t>
            </a:r>
            <a:r>
              <a:rPr lang="en-US" sz="1500" dirty="0" smtClean="0"/>
              <a:t>2012)</a:t>
            </a:r>
            <a:endParaRPr lang="en-US" sz="1500" dirty="0"/>
          </a:p>
          <a:p>
            <a:pPr fontAlgn="base"/>
            <a:r>
              <a:rPr lang="en-US" sz="1500" dirty="0" smtClean="0"/>
              <a:t>A </a:t>
            </a:r>
            <a:r>
              <a:rPr lang="en-US" sz="1500" dirty="0"/>
              <a:t>First Look at... Integrated Communications Technology Survey (October 2012</a:t>
            </a:r>
            <a:r>
              <a:rPr lang="en-US" sz="1500" dirty="0" smtClean="0"/>
              <a:t>)</a:t>
            </a:r>
          </a:p>
          <a:p>
            <a:pPr fontAlgn="base"/>
            <a:r>
              <a:rPr lang="en-US" sz="1500" dirty="0"/>
              <a:t>ACTI Conversation: SIP Services: Communication in the </a:t>
            </a:r>
            <a:r>
              <a:rPr lang="en-US" sz="1500" dirty="0" smtClean="0"/>
              <a:t>Cloud (August 2012)</a:t>
            </a:r>
          </a:p>
          <a:p>
            <a:pPr fontAlgn="base"/>
            <a:r>
              <a:rPr lang="en-US" sz="1500" dirty="0"/>
              <a:t>What's Next for Campus Cyberinfrastructure? ACTI Responds to the NSF ACCI </a:t>
            </a:r>
            <a:r>
              <a:rPr lang="en-US" sz="1500" dirty="0" smtClean="0"/>
              <a:t>Reports (July 2012)</a:t>
            </a:r>
          </a:p>
          <a:p>
            <a:pPr fontAlgn="base"/>
            <a:r>
              <a:rPr lang="en-US" sz="1500" dirty="0"/>
              <a:t>ACTI 2012 </a:t>
            </a:r>
            <a:r>
              <a:rPr lang="en-US" sz="1500" dirty="0" smtClean="0"/>
              <a:t>Member Meeting Report (April 2012)</a:t>
            </a:r>
          </a:p>
          <a:p>
            <a:pPr fontAlgn="base"/>
            <a:r>
              <a:rPr lang="en-US" sz="1500" dirty="0" smtClean="0"/>
              <a:t>ACTI 2011 Year in Review (January 2012)</a:t>
            </a:r>
          </a:p>
          <a:p>
            <a:pPr fontAlgn="base"/>
            <a:r>
              <a:rPr lang="en-US" sz="1500" dirty="0"/>
              <a:t>ACTI 2011 Member Meeting Report </a:t>
            </a:r>
            <a:r>
              <a:rPr lang="en-US" sz="1500" dirty="0" smtClean="0"/>
              <a:t>(August 2011)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98097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babies will be born:</a:t>
            </a:r>
          </a:p>
          <a:p>
            <a:r>
              <a:rPr lang="en-US" dirty="0" smtClean="0"/>
              <a:t>Karen’s </a:t>
            </a:r>
          </a:p>
          <a:p>
            <a:pPr marL="0" indent="0">
              <a:buNone/>
            </a:pPr>
            <a:r>
              <a:rPr lang="en-US" i="1" dirty="0" smtClean="0"/>
              <a:t>and</a:t>
            </a:r>
          </a:p>
          <a:p>
            <a:r>
              <a:rPr lang="en-US" dirty="0" smtClean="0"/>
              <a:t>The new EDUCAUSE Center for </a:t>
            </a:r>
            <a:r>
              <a:rPr lang="en-US" b="1" dirty="0" smtClean="0"/>
              <a:t>Analysis</a:t>
            </a:r>
            <a:r>
              <a:rPr lang="en-US" dirty="0" smtClean="0"/>
              <a:t> and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2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Your Thoughts!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Susan Grajek, Vice President for Data, Research, and Analytics, </a:t>
            </a:r>
            <a:r>
              <a:rPr lang="en-US" dirty="0" smtClean="0">
                <a:hlinkClick r:id="rId2"/>
              </a:rPr>
              <a:t>sgrajek@educause.edu</a:t>
            </a:r>
            <a:endParaRPr lang="en-US" dirty="0" smtClean="0"/>
          </a:p>
          <a:p>
            <a:r>
              <a:rPr lang="en-US" dirty="0" smtClean="0"/>
              <a:t>Karen Wetzel, Program Manager, </a:t>
            </a:r>
            <a:r>
              <a:rPr lang="en-US" dirty="0" smtClean="0">
                <a:hlinkClick r:id="rId3"/>
              </a:rPr>
              <a:t>kwetzel@educause.edu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3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future of advanced core technologies to help transfer knowledge from early adopters to broader community</a:t>
            </a:r>
          </a:p>
          <a:p>
            <a:r>
              <a:rPr lang="en-US" dirty="0" smtClean="0"/>
              <a:t>Primary value and core strength is community leadership, outreach, and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2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 by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fall 2010 from </a:t>
            </a:r>
            <a:r>
              <a:rPr lang="en-US" dirty="0" err="1" smtClean="0"/>
              <a:t>Net@EDU</a:t>
            </a:r>
            <a:endParaRPr lang="en-US" dirty="0" smtClean="0"/>
          </a:p>
          <a:p>
            <a:r>
              <a:rPr lang="en-US" dirty="0"/>
              <a:t>Started with 53 members; currently </a:t>
            </a:r>
            <a:r>
              <a:rPr lang="en-US" dirty="0" smtClean="0"/>
              <a:t>56</a:t>
            </a:r>
          </a:p>
          <a:p>
            <a:r>
              <a:rPr lang="en-US" dirty="0" smtClean="0"/>
              <a:t>Five working groups; 167 group members </a:t>
            </a:r>
          </a:p>
          <a:p>
            <a:r>
              <a:rPr lang="en-US" dirty="0" smtClean="0"/>
              <a:t>Four white papers</a:t>
            </a:r>
            <a:r>
              <a:rPr lang="en-US" dirty="0"/>
              <a:t>, two </a:t>
            </a:r>
            <a:r>
              <a:rPr lang="en-US" dirty="0" smtClean="0"/>
              <a:t>webinars, </a:t>
            </a:r>
            <a:r>
              <a:rPr lang="en-US" dirty="0"/>
              <a:t>one </a:t>
            </a:r>
            <a:r>
              <a:rPr lang="en-US" dirty="0" smtClean="0"/>
              <a:t>brief, one glossary, and numerous presentations</a:t>
            </a:r>
          </a:p>
          <a:p>
            <a:r>
              <a:rPr lang="en-US" dirty="0" smtClean="0"/>
              <a:t>1 of 3 EDUCAUSE </a:t>
            </a:r>
            <a:r>
              <a:rPr lang="en-US" dirty="0"/>
              <a:t>sub-brands; </a:t>
            </a:r>
            <a:r>
              <a:rPr lang="en-US" dirty="0" smtClean="0"/>
              <a:t>dues </a:t>
            </a:r>
            <a:r>
              <a:rPr lang="en-US" dirty="0"/>
              <a:t>are $</a:t>
            </a:r>
            <a:r>
              <a:rPr lang="en-US" dirty="0" smtClean="0"/>
              <a:t>3500/year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117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Whither ACTI?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371599"/>
            <a:ext cx="8079971" cy="51816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Improvements underway</a:t>
            </a:r>
          </a:p>
          <a:p>
            <a:pPr lvl="1"/>
            <a:r>
              <a:rPr lang="en-US" dirty="0" smtClean="0"/>
              <a:t>Strengthen member communications</a:t>
            </a:r>
          </a:p>
          <a:p>
            <a:pPr lvl="1"/>
            <a:r>
              <a:rPr lang="en-US" dirty="0" smtClean="0"/>
              <a:t>Broaden working group membership</a:t>
            </a:r>
          </a:p>
          <a:p>
            <a:pPr lvl="1"/>
            <a:r>
              <a:rPr lang="en-US" dirty="0" smtClean="0"/>
              <a:t>Clarify working group charges and structures</a:t>
            </a:r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No dedicated executive leader</a:t>
            </a:r>
          </a:p>
          <a:p>
            <a:pPr lvl="1"/>
            <a:r>
              <a:rPr lang="en-US" dirty="0" smtClean="0"/>
              <a:t>Low institutional membership means limited staff support</a:t>
            </a:r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ACTI’s work is unique and important</a:t>
            </a:r>
          </a:p>
          <a:p>
            <a:pPr lvl="1"/>
            <a:r>
              <a:rPr lang="en-US" dirty="0" smtClean="0"/>
              <a:t>The member engagement found in the working group model is a strength</a:t>
            </a:r>
          </a:p>
        </p:txBody>
      </p:sp>
    </p:spTree>
    <p:extLst>
      <p:ext uri="{BB962C8B-B14F-4D97-AF65-F5344CB8AC3E}">
        <p14:creationId xmlns:p14="http://schemas.microsoft.com/office/powerpoint/2010/main" val="30170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29" y="338675"/>
            <a:ext cx="8021782" cy="1337725"/>
          </a:xfrm>
        </p:spPr>
        <p:txBody>
          <a:bodyPr/>
          <a:lstStyle/>
          <a:p>
            <a:r>
              <a:rPr lang="en-US" dirty="0"/>
              <a:t>An Opportunity for ACTI:</a:t>
            </a:r>
            <a:br>
              <a:rPr lang="en-US" dirty="0"/>
            </a:br>
            <a:r>
              <a:rPr lang="en-US" dirty="0"/>
              <a:t>Integrate with ECAR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9971" cy="4546599"/>
          </a:xfrm>
        </p:spPr>
        <p:txBody>
          <a:bodyPr/>
          <a:lstStyle/>
          <a:p>
            <a:r>
              <a:rPr lang="en-US" dirty="0" smtClean="0"/>
              <a:t>Complementary strengths</a:t>
            </a:r>
          </a:p>
          <a:p>
            <a:r>
              <a:rPr lang="en-US" dirty="0" smtClean="0"/>
              <a:t>Many points of common interest</a:t>
            </a:r>
          </a:p>
          <a:p>
            <a:r>
              <a:rPr lang="en-US" dirty="0" smtClean="0"/>
              <a:t>Intriguing opportunities for cross-pollination</a:t>
            </a:r>
          </a:p>
          <a:p>
            <a:r>
              <a:rPr lang="en-US" dirty="0" smtClean="0"/>
              <a:t>Support from the EDUCAUSE Board</a:t>
            </a:r>
          </a:p>
          <a:p>
            <a:r>
              <a:rPr lang="en-US" dirty="0" smtClean="0"/>
              <a:t>Goal: </a:t>
            </a:r>
            <a:r>
              <a:rPr lang="en-US" b="1" i="1" dirty="0" smtClean="0"/>
              <a:t>Maintain and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extend</a:t>
            </a:r>
            <a:r>
              <a:rPr lang="en-US" b="1" i="1" dirty="0" smtClean="0"/>
              <a:t> the value of ACTI’s working group methods and core technologies focus </a:t>
            </a:r>
            <a:r>
              <a:rPr lang="en-US" dirty="0" smtClean="0"/>
              <a:t>as well as continue to strengthen ECAR.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9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299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Opportunity for ACTI: Integrate with ECAR	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646057"/>
              </p:ext>
            </p:extLst>
          </p:nvPr>
        </p:nvGraphicFramePr>
        <p:xfrm>
          <a:off x="1954" y="762000"/>
          <a:ext cx="9113443" cy="6003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24"/>
                <a:gridCol w="3349385"/>
                <a:gridCol w="3894634"/>
              </a:tblGrid>
              <a:tr h="391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92100" algn="l"/>
                        </a:tabLst>
                      </a:pPr>
                      <a:r>
                        <a:rPr lang="en-US" sz="2000" b="1" spc="5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92100" algn="l"/>
                        </a:tabLst>
                      </a:pPr>
                      <a:r>
                        <a:rPr lang="en-US" sz="2000" b="1" spc="5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ACTI</a:t>
                      </a:r>
                      <a:endParaRPr lang="en-US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92100" algn="l"/>
                        </a:tabLst>
                      </a:pPr>
                      <a:r>
                        <a:rPr lang="en-US" sz="2000" b="1" spc="5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ECAR</a:t>
                      </a:r>
                      <a:endParaRPr lang="en-US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80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5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Members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54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442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1862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Point</a:t>
                      </a:r>
                      <a:r>
                        <a:rPr lang="en-US" sz="1600" b="1" spc="-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f</a:t>
                      </a:r>
                      <a:r>
                        <a:rPr lang="en-US" sz="1600" b="1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r>
                        <a:rPr lang="en-US" sz="1600" b="1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ew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Sha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-3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-2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fut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600" spc="-3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work as a community to address challenges with advanced technologies, transfer wisdom and guidance via white papers, briefs, </a:t>
                      </a:r>
                      <a:r>
                        <a:rPr lang="en-US" sz="1600" spc="-3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etc. 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se</a:t>
                      </a:r>
                      <a:r>
                        <a:rPr lang="en-US" sz="1600" spc="1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ve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600" spc="-3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600" spc="1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ll,</a:t>
                      </a:r>
                      <a:r>
                        <a:rPr lang="en-US" sz="16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spc="1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ve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r,</a:t>
                      </a:r>
                      <a:r>
                        <a:rPr lang="en-US" sz="1600" spc="-35">
                          <a:effectLst/>
                          <a:latin typeface="Calibri"/>
                          <a:ea typeface="Calibri"/>
                          <a:cs typeface="Calibri"/>
                        </a:rPr>
                        <a:t> analyze,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US" sz="1600" spc="1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rt,</a:t>
                      </a:r>
                      <a:r>
                        <a:rPr lang="en-US" sz="1600" spc="-2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com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80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mb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er</a:t>
                      </a:r>
                      <a:r>
                        <a:rPr lang="en-US" sz="1600" b="1" spc="-3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va</a:t>
                      </a:r>
                      <a:r>
                        <a:rPr lang="en-US" sz="16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l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Co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un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it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600" spc="-5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lla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orati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on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600" spc="-5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spc="-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tent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Co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tent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779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mb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er involvement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em</a:t>
                      </a:r>
                      <a:r>
                        <a:rPr lang="en-US" sz="1600" spc="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r-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ve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;</a:t>
                      </a:r>
                      <a:r>
                        <a:rPr lang="en-US" sz="1600" spc="-6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ss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spc="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ia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io</a:t>
                      </a:r>
                      <a:r>
                        <a:rPr lang="en-US" sz="1600" spc="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ia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Priorities committee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Working 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groups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ACTI-COMMUNITY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list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PI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ri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;</a:t>
                      </a:r>
                      <a:r>
                        <a:rPr lang="en-US" sz="1600" spc="-4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em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 spc="-4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nv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ited</a:t>
                      </a:r>
                      <a:r>
                        <a:rPr lang="en-US" sz="1600" spc="-2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to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lla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orate</a:t>
                      </a:r>
                      <a:r>
                        <a:rPr lang="en-US" sz="1600" spc="-4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an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 contribute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Subject matter experts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Case study participants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Survey respondents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Research bulletin authors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5931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et</a:t>
                      </a:r>
                      <a:r>
                        <a:rPr lang="en-US" sz="1600" b="1" spc="10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od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W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k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600" spc="-3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gr</a:t>
                      </a:r>
                      <a:r>
                        <a:rPr lang="en-US" sz="1600" spc="5">
                          <a:effectLst/>
                          <a:latin typeface="Calibri"/>
                          <a:ea typeface="Calibri"/>
                          <a:cs typeface="Calibri"/>
                        </a:rPr>
                        <a:t>oup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Origin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l</a:t>
                      </a:r>
                      <a:r>
                        <a:rPr lang="en-US" sz="1600" spc="-3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se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arc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600" spc="-4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nd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ary</a:t>
                      </a:r>
                      <a:r>
                        <a:rPr lang="en-US" sz="1600" spc="-3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arc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r-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ra</a:t>
                      </a:r>
                      <a:r>
                        <a:rPr lang="en-US" sz="1600" spc="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600" spc="-7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6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arch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779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ommun</a:t>
                      </a:r>
                      <a:r>
                        <a:rPr lang="en-US" sz="16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6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atio</a:t>
                      </a:r>
                      <a:r>
                        <a:rPr lang="en-US" sz="1600" b="1" spc="10">
                          <a:effectLst/>
                          <a:latin typeface="Calibri"/>
                          <a:ea typeface="Calibri"/>
                          <a:cs typeface="Calibri"/>
                        </a:rPr>
                        <a:t>ns and convenings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Meeting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and program sessions at EDUCAUSE Annual Conference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Dedicated ACTI 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meeting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ACTI “Conversations” (webinars new in 2012)</a:t>
                      </a:r>
                      <a:endParaRPr lang="en-US" sz="16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EDUCAUSE Live! Webinars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Issuing reports and survey invitations to broad audience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Talks at regional conferences and annual conference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ECAR Symposium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9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Does This Mean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371599"/>
            <a:ext cx="8079971" cy="5029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Stays the same</a:t>
            </a:r>
          </a:p>
          <a:p>
            <a:r>
              <a:rPr lang="en-US" dirty="0" smtClean="0"/>
              <a:t>ACTI working groups retain their current member-led structure</a:t>
            </a:r>
          </a:p>
          <a:p>
            <a:r>
              <a:rPr lang="en-US" dirty="0" smtClean="0"/>
              <a:t>Focus continues to be on </a:t>
            </a:r>
            <a:r>
              <a:rPr lang="en-US" dirty="0"/>
              <a:t>advanced core technologies</a:t>
            </a:r>
            <a:endParaRPr lang="en-US" dirty="0" smtClean="0"/>
          </a:p>
          <a:p>
            <a:r>
              <a:rPr lang="en-US" dirty="0" smtClean="0"/>
              <a:t>Continues to be chartered and monitored by a member priorities committee and supported by a program manager (Karen)</a:t>
            </a:r>
          </a:p>
          <a:p>
            <a:r>
              <a:rPr lang="en-US" dirty="0" smtClean="0"/>
              <a:t>Continues to hold a working group gathering at the EDUCAUSE Annual conference (see you in Anaheim!)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8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219200"/>
            <a:ext cx="8079971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Changes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ACTI and ECAR take a single name: the EDUCAUSE Center for Analysis and Research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ACTI acronym is retired; the ECAR acronym stands for something new (applied =&gt; analysis)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Priorities group includes both current ACTI members and ECAR subscribers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Working group membership no longer restricted to ACTI (or ECAR). Anyone can serve (but ACTI/ECAR members have priority).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Working group materials published and distributed via established ECAR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4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371599"/>
            <a:ext cx="8079971" cy="50292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Logistics</a:t>
            </a:r>
          </a:p>
          <a:p>
            <a:r>
              <a:rPr lang="en-US" dirty="0" smtClean="0"/>
              <a:t>E-mail communications to ACTI and ECAR members issued next week</a:t>
            </a:r>
          </a:p>
          <a:p>
            <a:r>
              <a:rPr lang="en-US" dirty="0" smtClean="0"/>
              <a:t>Changes take effect June 1, 2013</a:t>
            </a:r>
          </a:p>
          <a:p>
            <a:r>
              <a:rPr lang="en-US" dirty="0" smtClean="0"/>
              <a:t>Financials for ACTI members:</a:t>
            </a:r>
          </a:p>
          <a:p>
            <a:pPr lvl="1"/>
            <a:r>
              <a:rPr lang="en-US" dirty="0" smtClean="0"/>
              <a:t>Currently also ECAR premium subscribers: Save $3500/year</a:t>
            </a:r>
          </a:p>
          <a:p>
            <a:pPr lvl="1"/>
            <a:r>
              <a:rPr lang="en-US" dirty="0" smtClean="0"/>
              <a:t>Currently also ECAR regular subscribers: Converted to ECAR premium, save $1950/year</a:t>
            </a:r>
          </a:p>
          <a:p>
            <a:pPr lvl="1"/>
            <a:r>
              <a:rPr lang="en-US" dirty="0" smtClean="0"/>
              <a:t>Currently not ECAR subscribers: Converted to ECAR regular, cost $100/year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0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3662</TotalTime>
  <Words>879</Words>
  <Application>Microsoft Office PowerPoint</Application>
  <PresentationFormat>On-screen Show (4:3)</PresentationFormat>
  <Paragraphs>121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ACTI Today</vt:lpstr>
      <vt:lpstr>ACTI by the Numbers</vt:lpstr>
      <vt:lpstr>Whither ACTI?</vt:lpstr>
      <vt:lpstr>An Opportunity for ACTI: Integrate with ECAR</vt:lpstr>
      <vt:lpstr>An Opportunity for ACTI: Integrate with ECAR </vt:lpstr>
      <vt:lpstr>What Does This Mean?</vt:lpstr>
      <vt:lpstr>What Does This Mean?</vt:lpstr>
      <vt:lpstr>What Does This Mean?</vt:lpstr>
      <vt:lpstr>Many Possibilities</vt:lpstr>
      <vt:lpstr>Thank You for Your Work with ACTI!</vt:lpstr>
      <vt:lpstr>This Summer</vt:lpstr>
      <vt:lpstr>Share Your Thoughts!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Meeting</dc:title>
  <dc:creator>doblinger</dc:creator>
  <cp:lastModifiedBy>Karen Wetzel</cp:lastModifiedBy>
  <cp:revision>125</cp:revision>
  <cp:lastPrinted>2013-02-16T13:26:49Z</cp:lastPrinted>
  <dcterms:created xsi:type="dcterms:W3CDTF">2013-02-15T19:13:38Z</dcterms:created>
  <dcterms:modified xsi:type="dcterms:W3CDTF">2013-04-10T20:07:18Z</dcterms:modified>
</cp:coreProperties>
</file>