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71" r:id="rId1"/>
  </p:sldMasterIdLst>
  <p:notesMasterIdLst>
    <p:notesMasterId r:id="rId23"/>
  </p:notesMasterIdLst>
  <p:handoutMasterIdLst>
    <p:handoutMasterId r:id="rId24"/>
  </p:handoutMasterIdLst>
  <p:sldIdLst>
    <p:sldId id="256" r:id="rId2"/>
    <p:sldId id="259" r:id="rId3"/>
    <p:sldId id="285" r:id="rId4"/>
    <p:sldId id="280" r:id="rId5"/>
    <p:sldId id="283" r:id="rId6"/>
    <p:sldId id="260" r:id="rId7"/>
    <p:sldId id="284" r:id="rId8"/>
    <p:sldId id="286" r:id="rId9"/>
    <p:sldId id="277" r:id="rId10"/>
    <p:sldId id="287" r:id="rId11"/>
    <p:sldId id="263" r:id="rId12"/>
    <p:sldId id="264" r:id="rId13"/>
    <p:sldId id="265" r:id="rId14"/>
    <p:sldId id="267" r:id="rId15"/>
    <p:sldId id="278" r:id="rId16"/>
    <p:sldId id="288" r:id="rId17"/>
    <p:sldId id="289" r:id="rId18"/>
    <p:sldId id="269" r:id="rId19"/>
    <p:sldId id="290" r:id="rId20"/>
    <p:sldId id="291"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D76B25-F5AC-834F-9982-B5316FE28EA1}">
          <p14:sldIdLst>
            <p14:sldId id="256"/>
            <p14:sldId id="259"/>
            <p14:sldId id="285"/>
            <p14:sldId id="280"/>
            <p14:sldId id="283"/>
            <p14:sldId id="260"/>
            <p14:sldId id="284"/>
            <p14:sldId id="286"/>
            <p14:sldId id="277"/>
            <p14:sldId id="287"/>
            <p14:sldId id="263"/>
            <p14:sldId id="264"/>
            <p14:sldId id="265"/>
            <p14:sldId id="267"/>
            <p14:sldId id="278"/>
            <p14:sldId id="288"/>
            <p14:sldId id="289"/>
            <p14:sldId id="269"/>
            <p14:sldId id="290"/>
            <p14:sldId id="291"/>
            <p14:sldId id="2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81" autoAdjust="0"/>
  </p:normalViewPr>
  <p:slideViewPr>
    <p:cSldViewPr snapToGrid="0" snapToObjects="1">
      <p:cViewPr varScale="1">
        <p:scale>
          <a:sx n="80" d="100"/>
          <a:sy n="80" d="100"/>
        </p:scale>
        <p:origin x="-24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D83FC-178F-BE46-8F31-48C4FCB635BA}" type="doc">
      <dgm:prSet loTypeId="urn:microsoft.com/office/officeart/2005/8/layout/matrix1" loCatId="" qsTypeId="urn:microsoft.com/office/officeart/2005/8/quickstyle/3D3" qsCatId="3D" csTypeId="urn:microsoft.com/office/officeart/2005/8/colors/colorful2" csCatId="colorful" phldr="1"/>
      <dgm:spPr/>
      <dgm:t>
        <a:bodyPr/>
        <a:lstStyle/>
        <a:p>
          <a:endParaRPr lang="en-US"/>
        </a:p>
      </dgm:t>
    </dgm:pt>
    <dgm:pt modelId="{F3B3C9A9-8187-F04B-9F1B-D795803283A4}">
      <dgm:prSet phldrT="[Text]"/>
      <dgm:spPr/>
      <dgm:t>
        <a:bodyPr/>
        <a:lstStyle/>
        <a:p>
          <a:r>
            <a:rPr lang="en-US" smtClean="0"/>
            <a:t>Cloud Models</a:t>
          </a:r>
          <a:endParaRPr lang="en-US" dirty="0"/>
        </a:p>
      </dgm:t>
    </dgm:pt>
    <dgm:pt modelId="{9368DC99-7E11-F040-924E-0FFE5A884130}" type="parTrans" cxnId="{107DAAC1-8E57-E343-ABA1-6DEAB57E0A1C}">
      <dgm:prSet/>
      <dgm:spPr/>
      <dgm:t>
        <a:bodyPr/>
        <a:lstStyle/>
        <a:p>
          <a:endParaRPr lang="en-US">
            <a:solidFill>
              <a:srgbClr val="000000"/>
            </a:solidFill>
          </a:endParaRPr>
        </a:p>
      </dgm:t>
    </dgm:pt>
    <dgm:pt modelId="{746CAFE5-CF7C-114B-AE66-90B7B4B08ED8}" type="sibTrans" cxnId="{107DAAC1-8E57-E343-ABA1-6DEAB57E0A1C}">
      <dgm:prSet/>
      <dgm:spPr/>
      <dgm:t>
        <a:bodyPr/>
        <a:lstStyle/>
        <a:p>
          <a:endParaRPr lang="en-US">
            <a:solidFill>
              <a:srgbClr val="000000"/>
            </a:solidFill>
          </a:endParaRPr>
        </a:p>
      </dgm:t>
    </dgm:pt>
    <dgm:pt modelId="{C7FE9260-222E-FE46-A994-070D6351F77E}">
      <dgm:prSet phldrT="[Text]" custT="1"/>
      <dgm:spPr/>
      <dgm:t>
        <a:bodyPr/>
        <a:lstStyle/>
        <a:p>
          <a:r>
            <a:rPr lang="en-US" sz="2800" dirty="0" smtClean="0"/>
            <a:t>Public </a:t>
          </a:r>
          <a:endParaRPr lang="en-US" sz="2800" dirty="0"/>
        </a:p>
      </dgm:t>
    </dgm:pt>
    <dgm:pt modelId="{E50205A7-DB11-3347-ACB5-56718626F4D6}" type="parTrans" cxnId="{C0C2099F-5C56-0A44-899F-148C69E456E6}">
      <dgm:prSet/>
      <dgm:spPr/>
      <dgm:t>
        <a:bodyPr/>
        <a:lstStyle/>
        <a:p>
          <a:endParaRPr lang="en-US">
            <a:solidFill>
              <a:srgbClr val="000000"/>
            </a:solidFill>
          </a:endParaRPr>
        </a:p>
      </dgm:t>
    </dgm:pt>
    <dgm:pt modelId="{8E8BED16-C6C8-DA41-9F9D-7D9B8B69096F}" type="sibTrans" cxnId="{C0C2099F-5C56-0A44-899F-148C69E456E6}">
      <dgm:prSet/>
      <dgm:spPr/>
      <dgm:t>
        <a:bodyPr/>
        <a:lstStyle/>
        <a:p>
          <a:endParaRPr lang="en-US">
            <a:solidFill>
              <a:srgbClr val="000000"/>
            </a:solidFill>
          </a:endParaRPr>
        </a:p>
      </dgm:t>
    </dgm:pt>
    <dgm:pt modelId="{EEB9B15F-1998-D241-A6DA-2EAF2C8C6971}">
      <dgm:prSet phldrT="[Text]" custT="1"/>
      <dgm:spPr/>
      <dgm:t>
        <a:bodyPr/>
        <a:lstStyle/>
        <a:p>
          <a:r>
            <a:rPr lang="en-US" sz="2800" dirty="0" smtClean="0"/>
            <a:t>Hybrid</a:t>
          </a:r>
          <a:endParaRPr lang="en-US" sz="2800" dirty="0"/>
        </a:p>
      </dgm:t>
    </dgm:pt>
    <dgm:pt modelId="{EABA3DE2-7BF2-6148-94AA-BB4AD8466A10}" type="parTrans" cxnId="{8C7EAEF8-9BF1-6A44-AE5D-501B04DD9F6B}">
      <dgm:prSet/>
      <dgm:spPr/>
      <dgm:t>
        <a:bodyPr/>
        <a:lstStyle/>
        <a:p>
          <a:endParaRPr lang="en-US">
            <a:solidFill>
              <a:srgbClr val="000000"/>
            </a:solidFill>
          </a:endParaRPr>
        </a:p>
      </dgm:t>
    </dgm:pt>
    <dgm:pt modelId="{A5C26FEC-78FE-E04E-8290-BCCB1D2A35B7}" type="sibTrans" cxnId="{8C7EAEF8-9BF1-6A44-AE5D-501B04DD9F6B}">
      <dgm:prSet/>
      <dgm:spPr/>
      <dgm:t>
        <a:bodyPr/>
        <a:lstStyle/>
        <a:p>
          <a:endParaRPr lang="en-US">
            <a:solidFill>
              <a:srgbClr val="000000"/>
            </a:solidFill>
          </a:endParaRPr>
        </a:p>
      </dgm:t>
    </dgm:pt>
    <dgm:pt modelId="{256DFC70-1E53-154B-B998-1873ACC244C4}">
      <dgm:prSet phldrT="[Text]" custT="1"/>
      <dgm:spPr/>
      <dgm:t>
        <a:bodyPr/>
        <a:lstStyle/>
        <a:p>
          <a:r>
            <a:rPr lang="en-US" sz="2800" dirty="0" smtClean="0"/>
            <a:t>Community</a:t>
          </a:r>
          <a:endParaRPr lang="en-US" sz="2800" dirty="0"/>
        </a:p>
      </dgm:t>
    </dgm:pt>
    <dgm:pt modelId="{7BDECD79-79FA-B447-AA55-D591322F5DA5}" type="parTrans" cxnId="{AAF5512F-78D1-D946-84F6-EC49474F9D4E}">
      <dgm:prSet/>
      <dgm:spPr/>
      <dgm:t>
        <a:bodyPr/>
        <a:lstStyle/>
        <a:p>
          <a:endParaRPr lang="en-US">
            <a:solidFill>
              <a:srgbClr val="000000"/>
            </a:solidFill>
          </a:endParaRPr>
        </a:p>
      </dgm:t>
    </dgm:pt>
    <dgm:pt modelId="{2EA3E7C8-DFB0-4D4A-B46A-6C965720F1DB}" type="sibTrans" cxnId="{AAF5512F-78D1-D946-84F6-EC49474F9D4E}">
      <dgm:prSet/>
      <dgm:spPr/>
      <dgm:t>
        <a:bodyPr/>
        <a:lstStyle/>
        <a:p>
          <a:endParaRPr lang="en-US">
            <a:solidFill>
              <a:srgbClr val="000000"/>
            </a:solidFill>
          </a:endParaRPr>
        </a:p>
      </dgm:t>
    </dgm:pt>
    <dgm:pt modelId="{4EC265A0-36D8-AC4F-98B1-9BEC65E269A3}">
      <dgm:prSet phldrT="[Text]" custT="1"/>
      <dgm:spPr/>
      <dgm:t>
        <a:bodyPr/>
        <a:lstStyle/>
        <a:p>
          <a:r>
            <a:rPr lang="en-US" sz="2800" dirty="0" smtClean="0"/>
            <a:t>Private</a:t>
          </a:r>
          <a:endParaRPr lang="en-US" sz="2800" dirty="0"/>
        </a:p>
      </dgm:t>
    </dgm:pt>
    <dgm:pt modelId="{CE84E565-BEBB-014E-9FEA-A08868FF85FC}" type="parTrans" cxnId="{AE8E1D16-9FA1-154F-A2B0-9142E5710D66}">
      <dgm:prSet/>
      <dgm:spPr/>
      <dgm:t>
        <a:bodyPr/>
        <a:lstStyle/>
        <a:p>
          <a:endParaRPr lang="en-US">
            <a:solidFill>
              <a:srgbClr val="000000"/>
            </a:solidFill>
          </a:endParaRPr>
        </a:p>
      </dgm:t>
    </dgm:pt>
    <dgm:pt modelId="{73267919-CD59-6740-B53E-86463E5DC0E0}" type="sibTrans" cxnId="{AE8E1D16-9FA1-154F-A2B0-9142E5710D66}">
      <dgm:prSet/>
      <dgm:spPr/>
      <dgm:t>
        <a:bodyPr/>
        <a:lstStyle/>
        <a:p>
          <a:endParaRPr lang="en-US">
            <a:solidFill>
              <a:srgbClr val="000000"/>
            </a:solidFill>
          </a:endParaRPr>
        </a:p>
      </dgm:t>
    </dgm:pt>
    <dgm:pt modelId="{5C01BFA4-7479-404B-8A69-9AA6F44DBDF7}" type="pres">
      <dgm:prSet presAssocID="{E5FD83FC-178F-BE46-8F31-48C4FCB635BA}" presName="diagram" presStyleCnt="0">
        <dgm:presLayoutVars>
          <dgm:chMax val="1"/>
          <dgm:dir/>
          <dgm:animLvl val="ctr"/>
          <dgm:resizeHandles val="exact"/>
        </dgm:presLayoutVars>
      </dgm:prSet>
      <dgm:spPr/>
    </dgm:pt>
    <dgm:pt modelId="{B71361C8-06CF-414B-B8B5-738DC6CE8450}" type="pres">
      <dgm:prSet presAssocID="{E5FD83FC-178F-BE46-8F31-48C4FCB635BA}" presName="matrix" presStyleCnt="0"/>
      <dgm:spPr/>
    </dgm:pt>
    <dgm:pt modelId="{9496A462-31AD-D941-A4C5-B07ECD286041}" type="pres">
      <dgm:prSet presAssocID="{E5FD83FC-178F-BE46-8F31-48C4FCB635BA}" presName="tile1" presStyleLbl="node1" presStyleIdx="0" presStyleCnt="4"/>
      <dgm:spPr/>
      <dgm:t>
        <a:bodyPr/>
        <a:lstStyle/>
        <a:p>
          <a:endParaRPr lang="en-US"/>
        </a:p>
      </dgm:t>
    </dgm:pt>
    <dgm:pt modelId="{9A9DB614-6B99-DF40-BDD2-6DD93739BDE2}" type="pres">
      <dgm:prSet presAssocID="{E5FD83FC-178F-BE46-8F31-48C4FCB635BA}" presName="tile1text" presStyleLbl="node1" presStyleIdx="0" presStyleCnt="4">
        <dgm:presLayoutVars>
          <dgm:chMax val="0"/>
          <dgm:chPref val="0"/>
          <dgm:bulletEnabled val="1"/>
        </dgm:presLayoutVars>
      </dgm:prSet>
      <dgm:spPr/>
      <dgm:t>
        <a:bodyPr/>
        <a:lstStyle/>
        <a:p>
          <a:endParaRPr lang="en-US"/>
        </a:p>
      </dgm:t>
    </dgm:pt>
    <dgm:pt modelId="{AE72516A-21C1-FF4C-980F-E0175A7B49C1}" type="pres">
      <dgm:prSet presAssocID="{E5FD83FC-178F-BE46-8F31-48C4FCB635BA}" presName="tile2" presStyleLbl="node1" presStyleIdx="1" presStyleCnt="4"/>
      <dgm:spPr/>
    </dgm:pt>
    <dgm:pt modelId="{F5488D57-D41D-7F4D-A8C6-BCC0F02C7894}" type="pres">
      <dgm:prSet presAssocID="{E5FD83FC-178F-BE46-8F31-48C4FCB635BA}" presName="tile2text" presStyleLbl="node1" presStyleIdx="1" presStyleCnt="4">
        <dgm:presLayoutVars>
          <dgm:chMax val="0"/>
          <dgm:chPref val="0"/>
          <dgm:bulletEnabled val="1"/>
        </dgm:presLayoutVars>
      </dgm:prSet>
      <dgm:spPr/>
    </dgm:pt>
    <dgm:pt modelId="{EA6A8256-C5DE-9048-B9A0-064A83EA20B8}" type="pres">
      <dgm:prSet presAssocID="{E5FD83FC-178F-BE46-8F31-48C4FCB635BA}" presName="tile3" presStyleLbl="node1" presStyleIdx="2" presStyleCnt="4"/>
      <dgm:spPr/>
    </dgm:pt>
    <dgm:pt modelId="{B945E5E3-74AA-8740-9D68-77AA28AA38C3}" type="pres">
      <dgm:prSet presAssocID="{E5FD83FC-178F-BE46-8F31-48C4FCB635BA}" presName="tile3text" presStyleLbl="node1" presStyleIdx="2" presStyleCnt="4">
        <dgm:presLayoutVars>
          <dgm:chMax val="0"/>
          <dgm:chPref val="0"/>
          <dgm:bulletEnabled val="1"/>
        </dgm:presLayoutVars>
      </dgm:prSet>
      <dgm:spPr/>
    </dgm:pt>
    <dgm:pt modelId="{4493A667-1669-CA4E-9124-6CEE4B1E3C42}" type="pres">
      <dgm:prSet presAssocID="{E5FD83FC-178F-BE46-8F31-48C4FCB635BA}" presName="tile4" presStyleLbl="node1" presStyleIdx="3" presStyleCnt="4"/>
      <dgm:spPr/>
    </dgm:pt>
    <dgm:pt modelId="{51EB86CC-9AAB-EE43-AF6F-3C7D61BC538F}" type="pres">
      <dgm:prSet presAssocID="{E5FD83FC-178F-BE46-8F31-48C4FCB635BA}" presName="tile4text" presStyleLbl="node1" presStyleIdx="3" presStyleCnt="4">
        <dgm:presLayoutVars>
          <dgm:chMax val="0"/>
          <dgm:chPref val="0"/>
          <dgm:bulletEnabled val="1"/>
        </dgm:presLayoutVars>
      </dgm:prSet>
      <dgm:spPr/>
    </dgm:pt>
    <dgm:pt modelId="{DE6C2653-7EE7-B444-B428-8A814D6A69D5}" type="pres">
      <dgm:prSet presAssocID="{E5FD83FC-178F-BE46-8F31-48C4FCB635BA}" presName="centerTile" presStyleLbl="fgShp" presStyleIdx="0" presStyleCnt="1">
        <dgm:presLayoutVars>
          <dgm:chMax val="0"/>
          <dgm:chPref val="0"/>
        </dgm:presLayoutVars>
      </dgm:prSet>
      <dgm:spPr/>
    </dgm:pt>
  </dgm:ptLst>
  <dgm:cxnLst>
    <dgm:cxn modelId="{AE8E1D16-9FA1-154F-A2B0-9142E5710D66}" srcId="{F3B3C9A9-8187-F04B-9F1B-D795803283A4}" destId="{4EC265A0-36D8-AC4F-98B1-9BEC65E269A3}" srcOrd="3" destOrd="0" parTransId="{CE84E565-BEBB-014E-9FEA-A08868FF85FC}" sibTransId="{73267919-CD59-6740-B53E-86463E5DC0E0}"/>
    <dgm:cxn modelId="{0CD64824-CAD9-D247-8946-2294C134CCE8}" type="presOf" srcId="{4EC265A0-36D8-AC4F-98B1-9BEC65E269A3}" destId="{51EB86CC-9AAB-EE43-AF6F-3C7D61BC538F}" srcOrd="1" destOrd="0" presId="urn:microsoft.com/office/officeart/2005/8/layout/matrix1"/>
    <dgm:cxn modelId="{8375DCFF-AF55-EC44-8955-FCCF5EA727EA}" type="presOf" srcId="{C7FE9260-222E-FE46-A994-070D6351F77E}" destId="{9A9DB614-6B99-DF40-BDD2-6DD93739BDE2}" srcOrd="1" destOrd="0" presId="urn:microsoft.com/office/officeart/2005/8/layout/matrix1"/>
    <dgm:cxn modelId="{107DAAC1-8E57-E343-ABA1-6DEAB57E0A1C}" srcId="{E5FD83FC-178F-BE46-8F31-48C4FCB635BA}" destId="{F3B3C9A9-8187-F04B-9F1B-D795803283A4}" srcOrd="0" destOrd="0" parTransId="{9368DC99-7E11-F040-924E-0FFE5A884130}" sibTransId="{746CAFE5-CF7C-114B-AE66-90B7B4B08ED8}"/>
    <dgm:cxn modelId="{74595166-6367-2646-9596-6B73AEA5BDA6}" type="presOf" srcId="{4EC265A0-36D8-AC4F-98B1-9BEC65E269A3}" destId="{4493A667-1669-CA4E-9124-6CEE4B1E3C42}" srcOrd="0" destOrd="0" presId="urn:microsoft.com/office/officeart/2005/8/layout/matrix1"/>
    <dgm:cxn modelId="{8C7EAEF8-9BF1-6A44-AE5D-501B04DD9F6B}" srcId="{F3B3C9A9-8187-F04B-9F1B-D795803283A4}" destId="{EEB9B15F-1998-D241-A6DA-2EAF2C8C6971}" srcOrd="1" destOrd="0" parTransId="{EABA3DE2-7BF2-6148-94AA-BB4AD8466A10}" sibTransId="{A5C26FEC-78FE-E04E-8290-BCCB1D2A35B7}"/>
    <dgm:cxn modelId="{CAF0CD35-A2CF-894F-86A0-A2DEAF5DC79B}" type="presOf" srcId="{256DFC70-1E53-154B-B998-1873ACC244C4}" destId="{EA6A8256-C5DE-9048-B9A0-064A83EA20B8}" srcOrd="0" destOrd="0" presId="urn:microsoft.com/office/officeart/2005/8/layout/matrix1"/>
    <dgm:cxn modelId="{AAF5512F-78D1-D946-84F6-EC49474F9D4E}" srcId="{F3B3C9A9-8187-F04B-9F1B-D795803283A4}" destId="{256DFC70-1E53-154B-B998-1873ACC244C4}" srcOrd="2" destOrd="0" parTransId="{7BDECD79-79FA-B447-AA55-D591322F5DA5}" sibTransId="{2EA3E7C8-DFB0-4D4A-B46A-6C965720F1DB}"/>
    <dgm:cxn modelId="{210C4D07-BA8B-C249-BBF0-8822A6CD8640}" type="presOf" srcId="{E5FD83FC-178F-BE46-8F31-48C4FCB635BA}" destId="{5C01BFA4-7479-404B-8A69-9AA6F44DBDF7}" srcOrd="0" destOrd="0" presId="urn:microsoft.com/office/officeart/2005/8/layout/matrix1"/>
    <dgm:cxn modelId="{C0C2099F-5C56-0A44-899F-148C69E456E6}" srcId="{F3B3C9A9-8187-F04B-9F1B-D795803283A4}" destId="{C7FE9260-222E-FE46-A994-070D6351F77E}" srcOrd="0" destOrd="0" parTransId="{E50205A7-DB11-3347-ACB5-56718626F4D6}" sibTransId="{8E8BED16-C6C8-DA41-9F9D-7D9B8B69096F}"/>
    <dgm:cxn modelId="{712D25DF-9EBF-904C-A4AA-5A616990A6E5}" type="presOf" srcId="{EEB9B15F-1998-D241-A6DA-2EAF2C8C6971}" destId="{AE72516A-21C1-FF4C-980F-E0175A7B49C1}" srcOrd="0" destOrd="0" presId="urn:microsoft.com/office/officeart/2005/8/layout/matrix1"/>
    <dgm:cxn modelId="{25FC7922-F8EB-224C-AF47-AA980CB483CE}" type="presOf" srcId="{EEB9B15F-1998-D241-A6DA-2EAF2C8C6971}" destId="{F5488D57-D41D-7F4D-A8C6-BCC0F02C7894}" srcOrd="1" destOrd="0" presId="urn:microsoft.com/office/officeart/2005/8/layout/matrix1"/>
    <dgm:cxn modelId="{39C51BEB-DE34-FA40-9DAF-B54C2EB9CFD6}" type="presOf" srcId="{F3B3C9A9-8187-F04B-9F1B-D795803283A4}" destId="{DE6C2653-7EE7-B444-B428-8A814D6A69D5}" srcOrd="0" destOrd="0" presId="urn:microsoft.com/office/officeart/2005/8/layout/matrix1"/>
    <dgm:cxn modelId="{70D64E97-27A8-2A4C-B0B2-0DB0DD57C456}" type="presOf" srcId="{C7FE9260-222E-FE46-A994-070D6351F77E}" destId="{9496A462-31AD-D941-A4C5-B07ECD286041}" srcOrd="0" destOrd="0" presId="urn:microsoft.com/office/officeart/2005/8/layout/matrix1"/>
    <dgm:cxn modelId="{22EDAB33-AC31-194A-9B0C-0DEC0F9B78A0}" type="presOf" srcId="{256DFC70-1E53-154B-B998-1873ACC244C4}" destId="{B945E5E3-74AA-8740-9D68-77AA28AA38C3}" srcOrd="1" destOrd="0" presId="urn:microsoft.com/office/officeart/2005/8/layout/matrix1"/>
    <dgm:cxn modelId="{57424591-5DD1-7A42-B390-DF92BEFC6E5E}" type="presParOf" srcId="{5C01BFA4-7479-404B-8A69-9AA6F44DBDF7}" destId="{B71361C8-06CF-414B-B8B5-738DC6CE8450}" srcOrd="0" destOrd="0" presId="urn:microsoft.com/office/officeart/2005/8/layout/matrix1"/>
    <dgm:cxn modelId="{07EC0C36-2AF7-434D-97C2-69B38E611C86}" type="presParOf" srcId="{B71361C8-06CF-414B-B8B5-738DC6CE8450}" destId="{9496A462-31AD-D941-A4C5-B07ECD286041}" srcOrd="0" destOrd="0" presId="urn:microsoft.com/office/officeart/2005/8/layout/matrix1"/>
    <dgm:cxn modelId="{692A50BE-76A7-E44A-95E1-A8592C2789D1}" type="presParOf" srcId="{B71361C8-06CF-414B-B8B5-738DC6CE8450}" destId="{9A9DB614-6B99-DF40-BDD2-6DD93739BDE2}" srcOrd="1" destOrd="0" presId="urn:microsoft.com/office/officeart/2005/8/layout/matrix1"/>
    <dgm:cxn modelId="{BB0DCB88-D46F-6F46-85D5-A0F7D57B3B9D}" type="presParOf" srcId="{B71361C8-06CF-414B-B8B5-738DC6CE8450}" destId="{AE72516A-21C1-FF4C-980F-E0175A7B49C1}" srcOrd="2" destOrd="0" presId="urn:microsoft.com/office/officeart/2005/8/layout/matrix1"/>
    <dgm:cxn modelId="{8EEE40C9-F9B1-9640-AA24-ED90E754B293}" type="presParOf" srcId="{B71361C8-06CF-414B-B8B5-738DC6CE8450}" destId="{F5488D57-D41D-7F4D-A8C6-BCC0F02C7894}" srcOrd="3" destOrd="0" presId="urn:microsoft.com/office/officeart/2005/8/layout/matrix1"/>
    <dgm:cxn modelId="{12D2D410-C369-1040-92A6-9EC26853ED12}" type="presParOf" srcId="{B71361C8-06CF-414B-B8B5-738DC6CE8450}" destId="{EA6A8256-C5DE-9048-B9A0-064A83EA20B8}" srcOrd="4" destOrd="0" presId="urn:microsoft.com/office/officeart/2005/8/layout/matrix1"/>
    <dgm:cxn modelId="{7296EAF6-356C-CA4E-B9DC-4C2BA3722D72}" type="presParOf" srcId="{B71361C8-06CF-414B-B8B5-738DC6CE8450}" destId="{B945E5E3-74AA-8740-9D68-77AA28AA38C3}" srcOrd="5" destOrd="0" presId="urn:microsoft.com/office/officeart/2005/8/layout/matrix1"/>
    <dgm:cxn modelId="{0A1749ED-968F-DC4F-AC42-F7AC96C5543A}" type="presParOf" srcId="{B71361C8-06CF-414B-B8B5-738DC6CE8450}" destId="{4493A667-1669-CA4E-9124-6CEE4B1E3C42}" srcOrd="6" destOrd="0" presId="urn:microsoft.com/office/officeart/2005/8/layout/matrix1"/>
    <dgm:cxn modelId="{9F1012AD-9546-664A-9D52-934BC552C319}" type="presParOf" srcId="{B71361C8-06CF-414B-B8B5-738DC6CE8450}" destId="{51EB86CC-9AAB-EE43-AF6F-3C7D61BC538F}" srcOrd="7" destOrd="0" presId="urn:microsoft.com/office/officeart/2005/8/layout/matrix1"/>
    <dgm:cxn modelId="{2E115EF9-42DF-D14B-ACC7-4CACB5BE79CE}" type="presParOf" srcId="{5C01BFA4-7479-404B-8A69-9AA6F44DBDF7}" destId="{DE6C2653-7EE7-B444-B428-8A814D6A69D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6A462-31AD-D941-A4C5-B07ECD286041}">
      <dsp:nvSpPr>
        <dsp:cNvPr id="0" name=""/>
        <dsp:cNvSpPr/>
      </dsp:nvSpPr>
      <dsp:spPr>
        <a:xfrm rot="16200000">
          <a:off x="448468" y="-448468"/>
          <a:ext cx="1762125" cy="2659062"/>
        </a:xfrm>
        <a:prstGeom prst="round1Rect">
          <a:avLst/>
        </a:prstGeom>
        <a:solidFill>
          <a:schemeClr val="accent2">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Public </a:t>
          </a:r>
          <a:endParaRPr lang="en-US" sz="2800" kern="1200" dirty="0"/>
        </a:p>
      </dsp:txBody>
      <dsp:txXfrm rot="5400000">
        <a:off x="0" y="0"/>
        <a:ext cx="2659062" cy="1321593"/>
      </dsp:txXfrm>
    </dsp:sp>
    <dsp:sp modelId="{AE72516A-21C1-FF4C-980F-E0175A7B49C1}">
      <dsp:nvSpPr>
        <dsp:cNvPr id="0" name=""/>
        <dsp:cNvSpPr/>
      </dsp:nvSpPr>
      <dsp:spPr>
        <a:xfrm>
          <a:off x="2659062" y="0"/>
          <a:ext cx="2659062" cy="1762125"/>
        </a:xfrm>
        <a:prstGeom prst="round1Rect">
          <a:avLst/>
        </a:prstGeom>
        <a:solidFill>
          <a:schemeClr val="accent2">
            <a:hueOff val="939284"/>
            <a:satOff val="-6721"/>
            <a:lumOff val="-392"/>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Hybrid</a:t>
          </a:r>
          <a:endParaRPr lang="en-US" sz="2800" kern="1200" dirty="0"/>
        </a:p>
      </dsp:txBody>
      <dsp:txXfrm>
        <a:off x="2659062" y="0"/>
        <a:ext cx="2659062" cy="1321593"/>
      </dsp:txXfrm>
    </dsp:sp>
    <dsp:sp modelId="{EA6A8256-C5DE-9048-B9A0-064A83EA20B8}">
      <dsp:nvSpPr>
        <dsp:cNvPr id="0" name=""/>
        <dsp:cNvSpPr/>
      </dsp:nvSpPr>
      <dsp:spPr>
        <a:xfrm rot="10800000">
          <a:off x="0" y="1762125"/>
          <a:ext cx="2659062" cy="1762125"/>
        </a:xfrm>
        <a:prstGeom prst="round1Rect">
          <a:avLst/>
        </a:prstGeom>
        <a:solidFill>
          <a:schemeClr val="accent2">
            <a:hueOff val="1878569"/>
            <a:satOff val="-13441"/>
            <a:lumOff val="-785"/>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Community</a:t>
          </a:r>
          <a:endParaRPr lang="en-US" sz="2800" kern="1200" dirty="0"/>
        </a:p>
      </dsp:txBody>
      <dsp:txXfrm rot="10800000">
        <a:off x="0" y="2202656"/>
        <a:ext cx="2659062" cy="1321593"/>
      </dsp:txXfrm>
    </dsp:sp>
    <dsp:sp modelId="{4493A667-1669-CA4E-9124-6CEE4B1E3C42}">
      <dsp:nvSpPr>
        <dsp:cNvPr id="0" name=""/>
        <dsp:cNvSpPr/>
      </dsp:nvSpPr>
      <dsp:spPr>
        <a:xfrm rot="5400000">
          <a:off x="3107531" y="1313656"/>
          <a:ext cx="1762125" cy="2659062"/>
        </a:xfrm>
        <a:prstGeom prst="round1Rect">
          <a:avLst/>
        </a:prstGeom>
        <a:solidFill>
          <a:schemeClr val="accent2">
            <a:hueOff val="2817853"/>
            <a:satOff val="-20162"/>
            <a:lumOff val="-1177"/>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Private</a:t>
          </a:r>
          <a:endParaRPr lang="en-US" sz="2800" kern="1200" dirty="0"/>
        </a:p>
      </dsp:txBody>
      <dsp:txXfrm rot="-5400000">
        <a:off x="2659062" y="2202655"/>
        <a:ext cx="2659062" cy="1321593"/>
      </dsp:txXfrm>
    </dsp:sp>
    <dsp:sp modelId="{DE6C2653-7EE7-B444-B428-8A814D6A69D5}">
      <dsp:nvSpPr>
        <dsp:cNvPr id="0" name=""/>
        <dsp:cNvSpPr/>
      </dsp:nvSpPr>
      <dsp:spPr>
        <a:xfrm>
          <a:off x="1861343" y="1321593"/>
          <a:ext cx="1595437" cy="881062"/>
        </a:xfrm>
        <a:prstGeom prst="roundRect">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Cloud Models</a:t>
          </a:r>
          <a:endParaRPr lang="en-US" sz="2200" kern="1200" dirty="0"/>
        </a:p>
      </dsp:txBody>
      <dsp:txXfrm>
        <a:off x="1904353" y="1364603"/>
        <a:ext cx="1509417" cy="79504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AE9508-E873-3E4B-AA42-3F64E2B83ACC}" type="datetimeFigureOut">
              <a:rPr lang="en-US" smtClean="0"/>
              <a:t>6/12/14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64D755-E8C0-CA4C-8186-99C61EEEC409}" type="slidenum">
              <a:rPr lang="en-US" smtClean="0"/>
              <a:t>‹#›</a:t>
            </a:fld>
            <a:endParaRPr lang="en-US"/>
          </a:p>
        </p:txBody>
      </p:sp>
    </p:spTree>
    <p:extLst>
      <p:ext uri="{BB962C8B-B14F-4D97-AF65-F5344CB8AC3E}">
        <p14:creationId xmlns:p14="http://schemas.microsoft.com/office/powerpoint/2010/main" val="2351607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DAD10E-9B65-3D49-95F0-78C9360401C7}" type="datetimeFigureOut">
              <a:rPr lang="en-US" smtClean="0"/>
              <a:t>6/12/14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35761-3519-AE43-9344-AC462884E99E}" type="slidenum">
              <a:rPr lang="en-US" smtClean="0"/>
              <a:t>‹#›</a:t>
            </a:fld>
            <a:endParaRPr lang="en-US"/>
          </a:p>
        </p:txBody>
      </p:sp>
    </p:spTree>
    <p:extLst>
      <p:ext uri="{BB962C8B-B14F-4D97-AF65-F5344CB8AC3E}">
        <p14:creationId xmlns:p14="http://schemas.microsoft.com/office/powerpoint/2010/main" val="31395831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35761-3519-AE43-9344-AC462884E99E}" type="slidenum">
              <a:rPr lang="en-US" smtClean="0"/>
              <a:t>1</a:t>
            </a:fld>
            <a:endParaRPr lang="en-US"/>
          </a:p>
        </p:txBody>
      </p:sp>
    </p:spTree>
    <p:extLst>
      <p:ext uri="{BB962C8B-B14F-4D97-AF65-F5344CB8AC3E}">
        <p14:creationId xmlns:p14="http://schemas.microsoft.com/office/powerpoint/2010/main" val="349453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ECAR TCO is made up of higher education professionals from all areas of IT, project management, budget and finance, and software licensing. Both Amazon Web Services leadership and Microsoft Azure leadership are participating, as well as Jerry </a:t>
            </a:r>
            <a:r>
              <a:rPr lang="en-US" baseline="0" dirty="0" err="1" smtClean="0"/>
              <a:t>Grochow</a:t>
            </a:r>
            <a:r>
              <a:rPr lang="en-US" baseline="0" dirty="0" smtClean="0"/>
              <a:t> from I2.</a:t>
            </a:r>
            <a:r>
              <a:rPr lang="en-US" sz="1200" kern="1200" dirty="0" smtClean="0">
                <a:solidFill>
                  <a:schemeClr val="tx1"/>
                </a:solidFill>
                <a:latin typeface="+mn-lt"/>
                <a:ea typeface="+mn-ea"/>
                <a:cs typeface="+mn-cs"/>
              </a:rPr>
              <a:t> a1n2d3r4</a:t>
            </a:r>
            <a:endParaRPr lang="en-US" dirty="0" smtClean="0"/>
          </a:p>
          <a:p>
            <a:endParaRPr lang="en-US" dirty="0"/>
          </a:p>
        </p:txBody>
      </p:sp>
      <p:sp>
        <p:nvSpPr>
          <p:cNvPr id="4" name="Slide Number Placeholder 3"/>
          <p:cNvSpPr>
            <a:spLocks noGrp="1"/>
          </p:cNvSpPr>
          <p:nvPr>
            <p:ph type="sldNum" sz="quarter" idx="10"/>
          </p:nvPr>
        </p:nvSpPr>
        <p:spPr/>
        <p:txBody>
          <a:bodyPr/>
          <a:lstStyle/>
          <a:p>
            <a:fld id="{6F635761-3519-AE43-9344-AC462884E99E}" type="slidenum">
              <a:rPr lang="en-US" smtClean="0"/>
              <a:t>10</a:t>
            </a:fld>
            <a:endParaRPr lang="en-US"/>
          </a:p>
        </p:txBody>
      </p:sp>
    </p:spTree>
    <p:extLst>
      <p:ext uri="{BB962C8B-B14F-4D97-AF65-F5344CB8AC3E}">
        <p14:creationId xmlns:p14="http://schemas.microsoft.com/office/powerpoint/2010/main" val="221029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35761-3519-AE43-9344-AC462884E99E}" type="slidenum">
              <a:rPr lang="en-US" smtClean="0"/>
              <a:t>11</a:t>
            </a:fld>
            <a:endParaRPr lang="en-US"/>
          </a:p>
        </p:txBody>
      </p:sp>
    </p:spTree>
    <p:extLst>
      <p:ext uri="{BB962C8B-B14F-4D97-AF65-F5344CB8AC3E}">
        <p14:creationId xmlns:p14="http://schemas.microsoft.com/office/powerpoint/2010/main" val="1265436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35761-3519-AE43-9344-AC462884E99E}" type="slidenum">
              <a:rPr lang="en-US" smtClean="0"/>
              <a:t>12</a:t>
            </a:fld>
            <a:endParaRPr lang="en-US"/>
          </a:p>
        </p:txBody>
      </p:sp>
    </p:spTree>
    <p:extLst>
      <p:ext uri="{BB962C8B-B14F-4D97-AF65-F5344CB8AC3E}">
        <p14:creationId xmlns:p14="http://schemas.microsoft.com/office/powerpoint/2010/main" val="3695171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35761-3519-AE43-9344-AC462884E99E}" type="slidenum">
              <a:rPr lang="en-US" smtClean="0"/>
              <a:t>13</a:t>
            </a:fld>
            <a:endParaRPr lang="en-US"/>
          </a:p>
        </p:txBody>
      </p:sp>
    </p:spTree>
    <p:extLst>
      <p:ext uri="{BB962C8B-B14F-4D97-AF65-F5344CB8AC3E}">
        <p14:creationId xmlns:p14="http://schemas.microsoft.com/office/powerpoint/2010/main" val="369517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35761-3519-AE43-9344-AC462884E99E}" type="slidenum">
              <a:rPr lang="en-US" smtClean="0"/>
              <a:t>14</a:t>
            </a:fld>
            <a:endParaRPr lang="en-US"/>
          </a:p>
        </p:txBody>
      </p:sp>
    </p:spTree>
    <p:extLst>
      <p:ext uri="{BB962C8B-B14F-4D97-AF65-F5344CB8AC3E}">
        <p14:creationId xmlns:p14="http://schemas.microsoft.com/office/powerpoint/2010/main" val="3695171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35761-3519-AE43-9344-AC462884E99E}" type="slidenum">
              <a:rPr lang="en-US" smtClean="0"/>
              <a:t>15</a:t>
            </a:fld>
            <a:endParaRPr lang="en-US"/>
          </a:p>
        </p:txBody>
      </p:sp>
    </p:spTree>
    <p:extLst>
      <p:ext uri="{BB962C8B-B14F-4D97-AF65-F5344CB8AC3E}">
        <p14:creationId xmlns:p14="http://schemas.microsoft.com/office/powerpoint/2010/main" val="3695171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35761-3519-AE43-9344-AC462884E99E}" type="slidenum">
              <a:rPr lang="en-US" smtClean="0"/>
              <a:t>16</a:t>
            </a:fld>
            <a:endParaRPr lang="en-US"/>
          </a:p>
        </p:txBody>
      </p:sp>
    </p:spTree>
    <p:extLst>
      <p:ext uri="{BB962C8B-B14F-4D97-AF65-F5344CB8AC3E}">
        <p14:creationId xmlns:p14="http://schemas.microsoft.com/office/powerpoint/2010/main" val="369517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35761-3519-AE43-9344-AC462884E99E}" type="slidenum">
              <a:rPr lang="en-US" smtClean="0"/>
              <a:t>17</a:t>
            </a:fld>
            <a:endParaRPr lang="en-US"/>
          </a:p>
        </p:txBody>
      </p:sp>
    </p:spTree>
    <p:extLst>
      <p:ext uri="{BB962C8B-B14F-4D97-AF65-F5344CB8AC3E}">
        <p14:creationId xmlns:p14="http://schemas.microsoft.com/office/powerpoint/2010/main" val="3695171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35761-3519-AE43-9344-AC462884E99E}" type="slidenum">
              <a:rPr lang="en-US" smtClean="0"/>
              <a:t>18</a:t>
            </a:fld>
            <a:endParaRPr lang="en-US"/>
          </a:p>
        </p:txBody>
      </p:sp>
    </p:spTree>
    <p:extLst>
      <p:ext uri="{BB962C8B-B14F-4D97-AF65-F5344CB8AC3E}">
        <p14:creationId xmlns:p14="http://schemas.microsoft.com/office/powerpoint/2010/main" val="459725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35761-3519-AE43-9344-AC462884E99E}" type="slidenum">
              <a:rPr lang="en-US" smtClean="0"/>
              <a:t>19</a:t>
            </a:fld>
            <a:endParaRPr lang="en-US"/>
          </a:p>
        </p:txBody>
      </p:sp>
    </p:spTree>
    <p:extLst>
      <p:ext uri="{BB962C8B-B14F-4D97-AF65-F5344CB8AC3E}">
        <p14:creationId xmlns:p14="http://schemas.microsoft.com/office/powerpoint/2010/main" val="45972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Asst</a:t>
            </a:r>
            <a:r>
              <a:rPr lang="en-US" baseline="0" dirty="0" smtClean="0"/>
              <a:t>. CIO at UC Davis where I work on technology strategy, technology innovation at the University (which often feels like an oxymoron), and partnerships both inside and outside the university. </a:t>
            </a:r>
          </a:p>
          <a:p>
            <a:endParaRPr lang="en-US" baseline="0" dirty="0" smtClean="0"/>
          </a:p>
          <a:p>
            <a:r>
              <a:rPr lang="en-US" baseline="0" dirty="0" smtClean="0"/>
              <a:t>I also co-lead our system-wide efforts on cloud strategy to support the 10 UC campuses, which focuses a lot on contracts, privacy, security, pricing, communication and deploying cloud technology on each campus.</a:t>
            </a:r>
          </a:p>
          <a:p>
            <a:endParaRPr lang="en-US" dirty="0" smtClean="0"/>
          </a:p>
          <a:p>
            <a:r>
              <a:rPr lang="en-US" baseline="0" dirty="0" smtClean="0"/>
              <a:t>Finally, I am the co-chair of the ECAR TCO Working Group with Erik Lundberg from UW, which I’ll describe more in a just a bit.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635761-3519-AE43-9344-AC462884E99E}" type="slidenum">
              <a:rPr lang="en-US" smtClean="0"/>
              <a:t>2</a:t>
            </a:fld>
            <a:endParaRPr lang="en-US"/>
          </a:p>
        </p:txBody>
      </p:sp>
    </p:spTree>
    <p:extLst>
      <p:ext uri="{BB962C8B-B14F-4D97-AF65-F5344CB8AC3E}">
        <p14:creationId xmlns:p14="http://schemas.microsoft.com/office/powerpoint/2010/main" val="338090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35761-3519-AE43-9344-AC462884E99E}" type="slidenum">
              <a:rPr lang="en-US" smtClean="0"/>
              <a:t>20</a:t>
            </a:fld>
            <a:endParaRPr lang="en-US"/>
          </a:p>
        </p:txBody>
      </p:sp>
    </p:spTree>
    <p:extLst>
      <p:ext uri="{BB962C8B-B14F-4D97-AF65-F5344CB8AC3E}">
        <p14:creationId xmlns:p14="http://schemas.microsoft.com/office/powerpoint/2010/main" val="459725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35761-3519-AE43-9344-AC462884E99E}" type="slidenum">
              <a:rPr lang="en-US" smtClean="0"/>
              <a:t>21</a:t>
            </a:fld>
            <a:endParaRPr lang="en-US"/>
          </a:p>
        </p:txBody>
      </p:sp>
    </p:spTree>
    <p:extLst>
      <p:ext uri="{BB962C8B-B14F-4D97-AF65-F5344CB8AC3E}">
        <p14:creationId xmlns:p14="http://schemas.microsoft.com/office/powerpoint/2010/main" val="45972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if there was any doubt.  Cloud Growth has more than tripled in 6 years.  I’m positive I’m not telling you anything you don’t already know here as you are likely heavily involved with implementing cloud services, looking into them, trying to get people to use some over others, washing your hands of the tidal wave of services our faculty, staff, and students are bringing to campus, etc. Almost daily I hear about another cloud service on campus someone wants to buy for their business in an academic or administrative unit.</a:t>
            </a:r>
          </a:p>
          <a:p>
            <a:endParaRPr lang="en-US" dirty="0"/>
          </a:p>
        </p:txBody>
      </p:sp>
      <p:sp>
        <p:nvSpPr>
          <p:cNvPr id="4" name="Slide Number Placeholder 3"/>
          <p:cNvSpPr>
            <a:spLocks noGrp="1"/>
          </p:cNvSpPr>
          <p:nvPr>
            <p:ph type="sldNum" sz="quarter" idx="10"/>
          </p:nvPr>
        </p:nvSpPr>
        <p:spPr/>
        <p:txBody>
          <a:bodyPr/>
          <a:lstStyle/>
          <a:p>
            <a:fld id="{6F635761-3519-AE43-9344-AC462884E99E}" type="slidenum">
              <a:rPr lang="en-US" smtClean="0"/>
              <a:t>3</a:t>
            </a:fld>
            <a:endParaRPr lang="en-US"/>
          </a:p>
        </p:txBody>
      </p:sp>
    </p:spTree>
    <p:extLst>
      <p:ext uri="{BB962C8B-B14F-4D97-AF65-F5344CB8AC3E}">
        <p14:creationId xmlns:p14="http://schemas.microsoft.com/office/powerpoint/2010/main" val="33809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a list I combined from</a:t>
            </a:r>
            <a:r>
              <a:rPr lang="en-US" baseline="0" dirty="0" smtClean="0"/>
              <a:t> a number of sources asking CIOs about the strengths and weaknesses of cloud computing. On my campus and the UC system we spend more time by far talking about trust placed with vendors, control shifting to vendors, regulatory compliance over data than we do about cost.  Many of our administrators believe that cloud is or should be cheaper, and if not the business case is not there. A cloud solution often DOES look more expensive at first pass, but I would argue that generally that is because we are not doing a full TCO calculation.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6F635761-3519-AE43-9344-AC462884E99E}" type="slidenum">
              <a:rPr lang="en-US" smtClean="0"/>
              <a:t>4</a:t>
            </a:fld>
            <a:endParaRPr lang="en-US"/>
          </a:p>
        </p:txBody>
      </p:sp>
    </p:spTree>
    <p:extLst>
      <p:ext uri="{BB962C8B-B14F-4D97-AF65-F5344CB8AC3E}">
        <p14:creationId xmlns:p14="http://schemas.microsoft.com/office/powerpoint/2010/main" val="33809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throw </a:t>
            </a:r>
            <a:r>
              <a:rPr lang="en-US" baseline="0" dirty="0" smtClean="0"/>
              <a:t>out a definition of what TCO is, because TCO often has problems of semantics.  We start with the source of all knowledge on the Internet – a definition from Wikipedia.</a:t>
            </a:r>
          </a:p>
          <a:p>
            <a:endParaRPr lang="en-US" baseline="0" dirty="0" smtClean="0"/>
          </a:p>
          <a:p>
            <a:r>
              <a:rPr lang="en-US" baseline="0" dirty="0" smtClean="0"/>
              <a:t>I’ve made this revision because to this point most of the discussion has been about the arguably simpler quantifiable costs in calculating TCO.  Labor, hardware, and software.</a:t>
            </a:r>
          </a:p>
          <a:p>
            <a:endParaRPr lang="en-US" baseline="0" dirty="0" smtClean="0"/>
          </a:p>
          <a:p>
            <a:r>
              <a:rPr lang="en-US" baseline="0" dirty="0" smtClean="0"/>
              <a:t>On our campus we spend a lot of time both ignoring the indirect, qualitative costs that are so hard to measure: Cost of contracting for a service, project management differences, vendor management, cost of security, Agility to scale up.</a:t>
            </a:r>
          </a:p>
          <a:p>
            <a:endParaRPr lang="en-US" baseline="0" dirty="0" smtClean="0"/>
          </a:p>
          <a:p>
            <a:r>
              <a:rPr lang="en-US" baseline="0" dirty="0" smtClean="0"/>
              <a:t>I also added risks because risks have cost implications too, although they are often hard to quantify.  </a:t>
            </a:r>
            <a:endParaRPr lang="en-US" dirty="0"/>
          </a:p>
        </p:txBody>
      </p:sp>
      <p:sp>
        <p:nvSpPr>
          <p:cNvPr id="4" name="Slide Number Placeholder 3"/>
          <p:cNvSpPr>
            <a:spLocks noGrp="1"/>
          </p:cNvSpPr>
          <p:nvPr>
            <p:ph type="sldNum" sz="quarter" idx="10"/>
          </p:nvPr>
        </p:nvSpPr>
        <p:spPr/>
        <p:txBody>
          <a:bodyPr/>
          <a:lstStyle/>
          <a:p>
            <a:fld id="{6F635761-3519-AE43-9344-AC462884E99E}" type="slidenum">
              <a:rPr lang="en-US" smtClean="0"/>
              <a:t>5</a:t>
            </a:fld>
            <a:endParaRPr lang="en-US"/>
          </a:p>
        </p:txBody>
      </p:sp>
    </p:spTree>
    <p:extLst>
      <p:ext uri="{BB962C8B-B14F-4D97-AF65-F5344CB8AC3E}">
        <p14:creationId xmlns:p14="http://schemas.microsoft.com/office/powerpoint/2010/main" val="221029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35761-3519-AE43-9344-AC462884E99E}" type="slidenum">
              <a:rPr lang="en-US" smtClean="0"/>
              <a:t>6</a:t>
            </a:fld>
            <a:endParaRPr lang="en-US"/>
          </a:p>
        </p:txBody>
      </p:sp>
    </p:spTree>
    <p:extLst>
      <p:ext uri="{BB962C8B-B14F-4D97-AF65-F5344CB8AC3E}">
        <p14:creationId xmlns:p14="http://schemas.microsoft.com/office/powerpoint/2010/main" val="35943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won’t spend</a:t>
            </a:r>
            <a:r>
              <a:rPr lang="en-US" baseline="0" dirty="0" smtClean="0"/>
              <a:t> a lot of time convincing you why this is so important, </a:t>
            </a:r>
            <a:endParaRPr lang="en-US" dirty="0"/>
          </a:p>
        </p:txBody>
      </p:sp>
      <p:sp>
        <p:nvSpPr>
          <p:cNvPr id="4" name="Slide Number Placeholder 3"/>
          <p:cNvSpPr>
            <a:spLocks noGrp="1"/>
          </p:cNvSpPr>
          <p:nvPr>
            <p:ph type="sldNum" sz="quarter" idx="10"/>
          </p:nvPr>
        </p:nvSpPr>
        <p:spPr/>
        <p:txBody>
          <a:bodyPr/>
          <a:lstStyle/>
          <a:p>
            <a:fld id="{6F635761-3519-AE43-9344-AC462884E99E}" type="slidenum">
              <a:rPr lang="en-US" smtClean="0"/>
              <a:t>7</a:t>
            </a:fld>
            <a:endParaRPr lang="en-US"/>
          </a:p>
        </p:txBody>
      </p:sp>
    </p:spTree>
    <p:extLst>
      <p:ext uri="{BB962C8B-B14F-4D97-AF65-F5344CB8AC3E}">
        <p14:creationId xmlns:p14="http://schemas.microsoft.com/office/powerpoint/2010/main" val="221029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2013 Kelli </a:t>
            </a:r>
            <a:r>
              <a:rPr lang="en-US" dirty="0" err="1" smtClean="0"/>
              <a:t>Trosvig’s</a:t>
            </a:r>
            <a:r>
              <a:rPr lang="en-US" dirty="0" smtClean="0"/>
              <a:t> team from UW did an initial report on comparing</a:t>
            </a:r>
            <a:r>
              <a:rPr lang="en-US" baseline="0" dirty="0" smtClean="0"/>
              <a:t> cloud vs. on premises costs and highlighted perhaps the most critical topic regarding TCO for higher education: hidden subsidies.  These are exactly what the name implies: costs are typically taken off the table when we calculate TCO internally within our organizations. </a:t>
            </a:r>
          </a:p>
          <a:p>
            <a:endParaRPr lang="en-US" baseline="0" dirty="0" smtClean="0"/>
          </a:p>
          <a:p>
            <a:r>
              <a:rPr lang="en-US" baseline="0" dirty="0" smtClean="0"/>
              <a:t>Here are some examples</a:t>
            </a:r>
            <a:endParaRPr lang="en-US" dirty="0"/>
          </a:p>
        </p:txBody>
      </p:sp>
      <p:sp>
        <p:nvSpPr>
          <p:cNvPr id="4" name="Slide Number Placeholder 3"/>
          <p:cNvSpPr>
            <a:spLocks noGrp="1"/>
          </p:cNvSpPr>
          <p:nvPr>
            <p:ph type="sldNum" sz="quarter" idx="10"/>
          </p:nvPr>
        </p:nvSpPr>
        <p:spPr/>
        <p:txBody>
          <a:bodyPr/>
          <a:lstStyle/>
          <a:p>
            <a:fld id="{6F635761-3519-AE43-9344-AC462884E99E}" type="slidenum">
              <a:rPr lang="en-US" smtClean="0"/>
              <a:t>8</a:t>
            </a:fld>
            <a:endParaRPr lang="en-US"/>
          </a:p>
        </p:txBody>
      </p:sp>
    </p:spTree>
    <p:extLst>
      <p:ext uri="{BB962C8B-B14F-4D97-AF65-F5344CB8AC3E}">
        <p14:creationId xmlns:p14="http://schemas.microsoft.com/office/powerpoint/2010/main" val="221029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ECAR TCO is made up of higher education professionals from all areas of IT, project management, budget and finance, and software licensing. Both Amazon Web Services leadership and Microsoft Azure leadership are participating, as well as Jerry </a:t>
            </a:r>
            <a:r>
              <a:rPr lang="en-US" baseline="0" dirty="0" err="1" smtClean="0"/>
              <a:t>Grochow</a:t>
            </a:r>
            <a:r>
              <a:rPr lang="en-US" baseline="0" dirty="0" smtClean="0"/>
              <a:t> from I2.</a:t>
            </a:r>
            <a:r>
              <a:rPr lang="en-US" sz="1200" kern="1200" dirty="0" smtClean="0">
                <a:solidFill>
                  <a:schemeClr val="tx1"/>
                </a:solidFill>
                <a:latin typeface="+mn-lt"/>
                <a:ea typeface="+mn-ea"/>
                <a:cs typeface="+mn-cs"/>
              </a:rPr>
              <a:t> a1n2d3r4</a:t>
            </a:r>
            <a:endParaRPr lang="en-US" dirty="0" smtClean="0"/>
          </a:p>
          <a:p>
            <a:endParaRPr lang="en-US" dirty="0"/>
          </a:p>
        </p:txBody>
      </p:sp>
      <p:sp>
        <p:nvSpPr>
          <p:cNvPr id="4" name="Slide Number Placeholder 3"/>
          <p:cNvSpPr>
            <a:spLocks noGrp="1"/>
          </p:cNvSpPr>
          <p:nvPr>
            <p:ph type="sldNum" sz="quarter" idx="10"/>
          </p:nvPr>
        </p:nvSpPr>
        <p:spPr/>
        <p:txBody>
          <a:bodyPr/>
          <a:lstStyle/>
          <a:p>
            <a:fld id="{6F635761-3519-AE43-9344-AC462884E99E}" type="slidenum">
              <a:rPr lang="en-US" smtClean="0"/>
              <a:t>9</a:t>
            </a:fld>
            <a:endParaRPr lang="en-US"/>
          </a:p>
        </p:txBody>
      </p:sp>
    </p:spTree>
    <p:extLst>
      <p:ext uri="{BB962C8B-B14F-4D97-AF65-F5344CB8AC3E}">
        <p14:creationId xmlns:p14="http://schemas.microsoft.com/office/powerpoint/2010/main" val="2210296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6003745-017E-2045-97BE-80D529113F92}" type="datetime1">
              <a:rPr lang="en-US" smtClean="0"/>
              <a:t>6/12/14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22333</a:t>
            </a: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A60F34A-1024-8E41-866A-8B79F9E4E21E}" type="datetime1">
              <a:rPr lang="en-US" smtClean="0"/>
              <a:t>6/12/14</a:t>
            </a:fld>
            <a:endParaRPr lang="en-US"/>
          </a:p>
        </p:txBody>
      </p:sp>
      <p:sp>
        <p:nvSpPr>
          <p:cNvPr id="6" name="Footer Placeholder 5"/>
          <p:cNvSpPr>
            <a:spLocks noGrp="1"/>
          </p:cNvSpPr>
          <p:nvPr>
            <p:ph type="ftr" sz="quarter" idx="11"/>
          </p:nvPr>
        </p:nvSpPr>
        <p:spPr/>
        <p:txBody>
          <a:bodyPr/>
          <a:lstStyle/>
          <a:p>
            <a:r>
              <a:rPr lang="en-US" smtClean="0"/>
              <a:t>22333</a:t>
            </a:r>
            <a:endParaRPr lang="en-US"/>
          </a:p>
        </p:txBody>
      </p:sp>
      <p:sp>
        <p:nvSpPr>
          <p:cNvPr id="7" name="Slide Number Placeholder 6"/>
          <p:cNvSpPr>
            <a:spLocks noGrp="1"/>
          </p:cNvSpPr>
          <p:nvPr>
            <p:ph type="sldNum" sz="quarter" idx="12"/>
          </p:nvPr>
        </p:nvSpPr>
        <p:spPr/>
        <p:txBody>
          <a:bodyPr/>
          <a:lstStyle/>
          <a:p>
            <a:fld id="{AE5E244E-43F7-084A-8D59-8013F6B5F602}"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250119A-D7DA-464C-93CD-EE21A3CA197D}" type="datetime1">
              <a:rPr lang="en-US" smtClean="0"/>
              <a:t>6/12/14</a:t>
            </a:fld>
            <a:endParaRPr lang="en-US"/>
          </a:p>
        </p:txBody>
      </p:sp>
      <p:sp>
        <p:nvSpPr>
          <p:cNvPr id="4" name="Footer Placeholder 3"/>
          <p:cNvSpPr>
            <a:spLocks noGrp="1"/>
          </p:cNvSpPr>
          <p:nvPr>
            <p:ph type="ftr" sz="quarter" idx="11"/>
          </p:nvPr>
        </p:nvSpPr>
        <p:spPr/>
        <p:txBody>
          <a:bodyPr/>
          <a:lstStyle/>
          <a:p>
            <a:r>
              <a:rPr lang="en-US" smtClean="0"/>
              <a:t>22333</a:t>
            </a:r>
            <a:endParaRPr lang="en-US"/>
          </a:p>
        </p:txBody>
      </p:sp>
      <p:sp>
        <p:nvSpPr>
          <p:cNvPr id="5" name="Slide Number Placeholder 4"/>
          <p:cNvSpPr>
            <a:spLocks noGrp="1"/>
          </p:cNvSpPr>
          <p:nvPr>
            <p:ph type="sldNum" sz="quarter" idx="12"/>
          </p:nvPr>
        </p:nvSpPr>
        <p:spPr/>
        <p:txBody>
          <a:bodyPr/>
          <a:lstStyle/>
          <a:p>
            <a:fld id="{AE5E244E-43F7-084A-8D59-8013F6B5F60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57CF16F-725A-284A-8AF7-D7A284BC396B}" type="datetime1">
              <a:rPr lang="en-US" smtClean="0"/>
              <a:t>6/12/14</a:t>
            </a:fld>
            <a:endParaRPr lang="en-US"/>
          </a:p>
        </p:txBody>
      </p:sp>
      <p:sp>
        <p:nvSpPr>
          <p:cNvPr id="3" name="Footer Placeholder 2"/>
          <p:cNvSpPr>
            <a:spLocks noGrp="1"/>
          </p:cNvSpPr>
          <p:nvPr>
            <p:ph type="ftr" sz="quarter" idx="11"/>
          </p:nvPr>
        </p:nvSpPr>
        <p:spPr/>
        <p:txBody>
          <a:bodyPr/>
          <a:lstStyle/>
          <a:p>
            <a:r>
              <a:rPr lang="en-US" smtClean="0"/>
              <a:t>22333</a:t>
            </a:r>
            <a:endParaRPr lang="en-US"/>
          </a:p>
        </p:txBody>
      </p:sp>
      <p:sp>
        <p:nvSpPr>
          <p:cNvPr id="4" name="Slide Number Placeholder 3"/>
          <p:cNvSpPr>
            <a:spLocks noGrp="1"/>
          </p:cNvSpPr>
          <p:nvPr>
            <p:ph type="sldNum" sz="quarter" idx="12"/>
          </p:nvPr>
        </p:nvSpPr>
        <p:spPr/>
        <p:txBody>
          <a:bodyPr/>
          <a:lstStyle/>
          <a:p>
            <a:fld id="{AE5E244E-43F7-084A-8D59-8013F6B5F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A14C1AF-6E9A-1A48-A2C4-E468A2455F16}" type="datetime1">
              <a:rPr lang="en-US" smtClean="0"/>
              <a:t>6/12/14</a:t>
            </a:fld>
            <a:endParaRPr lang="en-US"/>
          </a:p>
        </p:txBody>
      </p:sp>
      <p:sp>
        <p:nvSpPr>
          <p:cNvPr id="6" name="Footer Placeholder 5"/>
          <p:cNvSpPr>
            <a:spLocks noGrp="1"/>
          </p:cNvSpPr>
          <p:nvPr>
            <p:ph type="ftr" sz="quarter" idx="11"/>
          </p:nvPr>
        </p:nvSpPr>
        <p:spPr>
          <a:xfrm>
            <a:off x="3859305" y="6423585"/>
            <a:ext cx="3316941" cy="365125"/>
          </a:xfrm>
        </p:spPr>
        <p:txBody>
          <a:bodyPr/>
          <a:lstStyle/>
          <a:p>
            <a:r>
              <a:rPr lang="en-US" smtClean="0"/>
              <a:t>22333</a:t>
            </a:r>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A0B4D24-EB03-8F4E-A5DA-1A7879930948}" type="datetime1">
              <a:rPr lang="en-US" smtClean="0"/>
              <a:t>6/12/14</a:t>
            </a:fld>
            <a:endParaRPr lang="en-US"/>
          </a:p>
        </p:txBody>
      </p:sp>
      <p:sp>
        <p:nvSpPr>
          <p:cNvPr id="6" name="Footer Placeholder 5"/>
          <p:cNvSpPr>
            <a:spLocks noGrp="1"/>
          </p:cNvSpPr>
          <p:nvPr>
            <p:ph type="ftr" sz="quarter" idx="11"/>
          </p:nvPr>
        </p:nvSpPr>
        <p:spPr>
          <a:xfrm>
            <a:off x="4191000" y="6423585"/>
            <a:ext cx="3005138" cy="365125"/>
          </a:xfrm>
        </p:spPr>
        <p:txBody>
          <a:bodyPr/>
          <a:lstStyle/>
          <a:p>
            <a:r>
              <a:rPr lang="en-US" smtClean="0"/>
              <a:t>22333</a:t>
            </a:r>
            <a:endParaRPr lang="en-US"/>
          </a:p>
        </p:txBody>
      </p:sp>
      <p:sp>
        <p:nvSpPr>
          <p:cNvPr id="7" name="Slide Number Placeholder 6"/>
          <p:cNvSpPr>
            <a:spLocks noGrp="1"/>
          </p:cNvSpPr>
          <p:nvPr>
            <p:ph type="sldNum" sz="quarter" idx="12"/>
          </p:nvPr>
        </p:nvSpPr>
        <p:spPr/>
        <p:txBody>
          <a:bodyPr/>
          <a:lstStyle/>
          <a:p>
            <a:fld id="{AE5E244E-43F7-084A-8D59-8013F6B5F602}"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B1325-F4AF-1E4B-8DDA-819BF17A5E2E}" type="datetime1">
              <a:rPr lang="en-US" smtClean="0"/>
              <a:t>6/12/14</a:t>
            </a:fld>
            <a:endParaRPr lang="en-US"/>
          </a:p>
        </p:txBody>
      </p:sp>
      <p:sp>
        <p:nvSpPr>
          <p:cNvPr id="6" name="Footer Placeholder 5"/>
          <p:cNvSpPr>
            <a:spLocks noGrp="1"/>
          </p:cNvSpPr>
          <p:nvPr>
            <p:ph type="ftr" sz="quarter" idx="11"/>
          </p:nvPr>
        </p:nvSpPr>
        <p:spPr/>
        <p:txBody>
          <a:bodyPr/>
          <a:lstStyle/>
          <a:p>
            <a:r>
              <a:rPr lang="en-US" smtClean="0"/>
              <a:t>22333</a:t>
            </a:r>
            <a:endParaRPr lang="en-US"/>
          </a:p>
        </p:txBody>
      </p:sp>
      <p:sp>
        <p:nvSpPr>
          <p:cNvPr id="7" name="Slide Number Placeholder 6"/>
          <p:cNvSpPr>
            <a:spLocks noGrp="1"/>
          </p:cNvSpPr>
          <p:nvPr>
            <p:ph type="sldNum" sz="quarter" idx="12"/>
          </p:nvPr>
        </p:nvSpPr>
        <p:spPr/>
        <p:txBody>
          <a:bodyPr/>
          <a:lstStyle/>
          <a:p>
            <a:fld id="{AE5E244E-43F7-084A-8D59-8013F6B5F602}"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2315FF7E-48E4-524B-AEA8-4C317F4D629D}" type="datetime1">
              <a:rPr lang="en-US" smtClean="0"/>
              <a:t>6/12/14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smtClean="0"/>
              <a:t>22333</a:t>
            </a:r>
            <a:endParaRPr lang="en-US"/>
          </a:p>
        </p:txBody>
      </p:sp>
      <p:sp>
        <p:nvSpPr>
          <p:cNvPr id="7" name="Slide Number Placeholder 6"/>
          <p:cNvSpPr>
            <a:spLocks noGrp="1"/>
          </p:cNvSpPr>
          <p:nvPr>
            <p:ph type="sldNum" sz="quarter" idx="12"/>
          </p:nvPr>
        </p:nvSpPr>
        <p:spPr/>
        <p:txBody>
          <a:bodyPr/>
          <a:lstStyle/>
          <a:p>
            <a:fld id="{AE5E244E-43F7-084A-8D59-8013F6B5F602}"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03BD0919-9659-6E43-B9A4-77AB04AF781E}" type="datetime1">
              <a:rPr lang="en-US" smtClean="0"/>
              <a:t>6/12/14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smtClean="0"/>
              <a:t>22333</a:t>
            </a:r>
            <a:endParaRPr lang="en-US"/>
          </a:p>
        </p:txBody>
      </p:sp>
      <p:sp>
        <p:nvSpPr>
          <p:cNvPr id="7" name="Slide Number Placeholder 6"/>
          <p:cNvSpPr>
            <a:spLocks noGrp="1"/>
          </p:cNvSpPr>
          <p:nvPr>
            <p:ph type="sldNum" sz="quarter" idx="12"/>
          </p:nvPr>
        </p:nvSpPr>
        <p:spPr/>
        <p:txBody>
          <a:bodyPr/>
          <a:lstStyle/>
          <a:p>
            <a:fld id="{AE5E244E-43F7-084A-8D59-8013F6B5F602}"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403A0C6-2147-8040-9171-27A1E15DB6CA}" type="datetime1">
              <a:rPr lang="en-US" smtClean="0"/>
              <a:t>6/12/14</a:t>
            </a:fld>
            <a:endParaRPr lang="en-US"/>
          </a:p>
        </p:txBody>
      </p:sp>
      <p:sp>
        <p:nvSpPr>
          <p:cNvPr id="6" name="Footer Placeholder 5"/>
          <p:cNvSpPr>
            <a:spLocks noGrp="1"/>
          </p:cNvSpPr>
          <p:nvPr>
            <p:ph type="ftr" sz="quarter" idx="11"/>
          </p:nvPr>
        </p:nvSpPr>
        <p:spPr>
          <a:xfrm>
            <a:off x="4191000" y="6423585"/>
            <a:ext cx="3005138" cy="365125"/>
          </a:xfrm>
        </p:spPr>
        <p:txBody>
          <a:bodyPr/>
          <a:lstStyle/>
          <a:p>
            <a:r>
              <a:rPr lang="en-US" smtClean="0"/>
              <a:t>22333</a:t>
            </a:r>
            <a:endParaRPr lang="en-US"/>
          </a:p>
        </p:txBody>
      </p:sp>
      <p:sp>
        <p:nvSpPr>
          <p:cNvPr id="7" name="Slide Number Placeholder 6"/>
          <p:cNvSpPr>
            <a:spLocks noGrp="1"/>
          </p:cNvSpPr>
          <p:nvPr>
            <p:ph type="sldNum" sz="quarter" idx="12"/>
          </p:nvPr>
        </p:nvSpPr>
        <p:spPr/>
        <p:txBody>
          <a:bodyPr/>
          <a:lstStyle/>
          <a:p>
            <a:fld id="{AE5E244E-43F7-084A-8D59-8013F6B5F602}"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1E8713D-9697-BA4C-9BCE-E54A8CFF0C78}" type="datetime1">
              <a:rPr lang="en-US" smtClean="0"/>
              <a:t>6/12/14</a:t>
            </a:fld>
            <a:endParaRPr lang="en-US"/>
          </a:p>
        </p:txBody>
      </p:sp>
      <p:sp>
        <p:nvSpPr>
          <p:cNvPr id="5" name="Footer Placeholder 4"/>
          <p:cNvSpPr>
            <a:spLocks noGrp="1"/>
          </p:cNvSpPr>
          <p:nvPr>
            <p:ph type="ftr" sz="quarter" idx="11"/>
          </p:nvPr>
        </p:nvSpPr>
        <p:spPr/>
        <p:txBody>
          <a:bodyPr/>
          <a:lstStyle/>
          <a:p>
            <a:r>
              <a:rPr lang="en-US" smtClean="0"/>
              <a:t>22333</a:t>
            </a:r>
            <a:endParaRPr lang="en-US"/>
          </a:p>
        </p:txBody>
      </p:sp>
      <p:sp>
        <p:nvSpPr>
          <p:cNvPr id="6" name="Slide Number Placeholder 5"/>
          <p:cNvSpPr>
            <a:spLocks noGrp="1"/>
          </p:cNvSpPr>
          <p:nvPr>
            <p:ph type="sldNum" sz="quarter" idx="12"/>
          </p:nvPr>
        </p:nvSpPr>
        <p:spPr/>
        <p:txBody>
          <a:bodyPr/>
          <a:lstStyle/>
          <a:p>
            <a:fld id="{AE5E244E-43F7-084A-8D59-8013F6B5F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883BA93-4ABB-E947-AD7A-948A259487E0}" type="datetime1">
              <a:rPr lang="en-US" smtClean="0"/>
              <a:t>6/12/14</a:t>
            </a:fld>
            <a:endParaRPr lang="en-US"/>
          </a:p>
        </p:txBody>
      </p:sp>
      <p:sp>
        <p:nvSpPr>
          <p:cNvPr id="5" name="Footer Placeholder 4"/>
          <p:cNvSpPr>
            <a:spLocks noGrp="1"/>
          </p:cNvSpPr>
          <p:nvPr>
            <p:ph type="ftr" sz="quarter" idx="11"/>
          </p:nvPr>
        </p:nvSpPr>
        <p:spPr/>
        <p:txBody>
          <a:bodyPr/>
          <a:lstStyle/>
          <a:p>
            <a:r>
              <a:rPr lang="en-US" smtClean="0"/>
              <a:t>22333</a:t>
            </a:r>
            <a:endParaRPr lang="en-US"/>
          </a:p>
        </p:txBody>
      </p:sp>
      <p:sp>
        <p:nvSpPr>
          <p:cNvPr id="6" name="Slide Number Placeholder 5"/>
          <p:cNvSpPr>
            <a:spLocks noGrp="1"/>
          </p:cNvSpPr>
          <p:nvPr>
            <p:ph type="sldNum" sz="quarter" idx="12"/>
          </p:nvPr>
        </p:nvSpPr>
        <p:spPr/>
        <p:txBody>
          <a:bodyPr/>
          <a:lstStyle/>
          <a:p>
            <a:fld id="{AE5E244E-43F7-084A-8D59-8013F6B5F602}"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C593249-61DB-314B-92EE-2701E7B85DED}" type="datetime1">
              <a:rPr lang="en-US" smtClean="0"/>
              <a:t>6/12/14</a:t>
            </a:fld>
            <a:endParaRPr lang="en-US"/>
          </a:p>
        </p:txBody>
      </p:sp>
      <p:sp>
        <p:nvSpPr>
          <p:cNvPr id="5" name="Footer Placeholder 4"/>
          <p:cNvSpPr>
            <a:spLocks noGrp="1"/>
          </p:cNvSpPr>
          <p:nvPr>
            <p:ph type="ftr" sz="quarter" idx="11"/>
          </p:nvPr>
        </p:nvSpPr>
        <p:spPr/>
        <p:txBody>
          <a:bodyPr/>
          <a:lstStyle/>
          <a:p>
            <a:r>
              <a:rPr lang="en-US" smtClean="0"/>
              <a:t>22333</a:t>
            </a:r>
            <a:endParaRPr lang="en-US"/>
          </a:p>
        </p:txBody>
      </p:sp>
      <p:sp>
        <p:nvSpPr>
          <p:cNvPr id="6" name="Slide Number Placeholder 5"/>
          <p:cNvSpPr>
            <a:spLocks noGrp="1"/>
          </p:cNvSpPr>
          <p:nvPr>
            <p:ph type="sldNum" sz="quarter" idx="12"/>
          </p:nvPr>
        </p:nvSpPr>
        <p:spPr/>
        <p:txBody>
          <a:bodyPr/>
          <a:lstStyle/>
          <a:p>
            <a:fld id="{AE5E244E-43F7-084A-8D59-8013F6B5F602}"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1310C58-0389-6947-A4AB-F4CE48DE136A}" type="datetime1">
              <a:rPr lang="en-US" smtClean="0"/>
              <a:t>6/12/14</a:t>
            </a:fld>
            <a:endParaRPr lang="en-US"/>
          </a:p>
        </p:txBody>
      </p:sp>
      <p:sp>
        <p:nvSpPr>
          <p:cNvPr id="5" name="Footer Placeholder 4"/>
          <p:cNvSpPr>
            <a:spLocks noGrp="1"/>
          </p:cNvSpPr>
          <p:nvPr>
            <p:ph type="ftr" sz="quarter" idx="11"/>
          </p:nvPr>
        </p:nvSpPr>
        <p:spPr/>
        <p:txBody>
          <a:bodyPr/>
          <a:lstStyle/>
          <a:p>
            <a:r>
              <a:rPr lang="en-US" smtClean="0"/>
              <a:t>22333</a:t>
            </a:r>
            <a:endParaRPr lang="en-US"/>
          </a:p>
        </p:txBody>
      </p:sp>
      <p:sp>
        <p:nvSpPr>
          <p:cNvPr id="6" name="Slide Number Placeholder 5"/>
          <p:cNvSpPr>
            <a:spLocks noGrp="1"/>
          </p:cNvSpPr>
          <p:nvPr>
            <p:ph type="sldNum" sz="quarter" idx="12"/>
          </p:nvPr>
        </p:nvSpPr>
        <p:spPr/>
        <p:txBody>
          <a:bodyPr/>
          <a:lstStyle/>
          <a:p>
            <a:fld id="{AE5E244E-43F7-084A-8D59-8013F6B5F602}"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65CBFF2-74EB-5044-A2C9-6206826F8CBD}" type="datetime1">
              <a:rPr lang="en-US" smtClean="0"/>
              <a:t>6/12/14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22333</a:t>
            </a: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221155EE-C1DA-954E-8D30-49A52669DDA2}" type="datetime1">
              <a:rPr lang="en-US" smtClean="0"/>
              <a:t>6/12/14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smtClean="0"/>
              <a:t>22333</a:t>
            </a:r>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D7E63A33-8271-4DD0-9C48-789913D7C115}"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D69E49B-3BF4-1445-A15E-2770236D5C20}" type="datetime1">
              <a:rPr lang="en-US" smtClean="0"/>
              <a:t>6/12/14</a:t>
            </a:fld>
            <a:endParaRPr lang="en-US"/>
          </a:p>
        </p:txBody>
      </p:sp>
      <p:sp>
        <p:nvSpPr>
          <p:cNvPr id="6" name="Footer Placeholder 5"/>
          <p:cNvSpPr>
            <a:spLocks noGrp="1"/>
          </p:cNvSpPr>
          <p:nvPr>
            <p:ph type="ftr" sz="quarter" idx="11"/>
          </p:nvPr>
        </p:nvSpPr>
        <p:spPr/>
        <p:txBody>
          <a:bodyPr/>
          <a:lstStyle/>
          <a:p>
            <a:r>
              <a:rPr lang="en-US" smtClean="0"/>
              <a:t>22333</a:t>
            </a:r>
            <a:endParaRPr lang="en-US"/>
          </a:p>
        </p:txBody>
      </p:sp>
      <p:sp>
        <p:nvSpPr>
          <p:cNvPr id="7" name="Slide Number Placeholder 6"/>
          <p:cNvSpPr>
            <a:spLocks noGrp="1"/>
          </p:cNvSpPr>
          <p:nvPr>
            <p:ph type="sldNum" sz="quarter" idx="12"/>
          </p:nvPr>
        </p:nvSpPr>
        <p:spPr/>
        <p:txBody>
          <a:bodyPr/>
          <a:lstStyle/>
          <a:p>
            <a:fld id="{AE5E244E-43F7-084A-8D59-8013F6B5F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141B67-57FB-E340-9401-0E70EC39A720}" type="datetime1">
              <a:rPr lang="en-US" smtClean="0"/>
              <a:t>6/12/14</a:t>
            </a:fld>
            <a:endParaRPr lang="en-US"/>
          </a:p>
        </p:txBody>
      </p:sp>
      <p:sp>
        <p:nvSpPr>
          <p:cNvPr id="8" name="Footer Placeholder 7"/>
          <p:cNvSpPr>
            <a:spLocks noGrp="1"/>
          </p:cNvSpPr>
          <p:nvPr>
            <p:ph type="ftr" sz="quarter" idx="11"/>
          </p:nvPr>
        </p:nvSpPr>
        <p:spPr/>
        <p:txBody>
          <a:bodyPr/>
          <a:lstStyle/>
          <a:p>
            <a:r>
              <a:rPr lang="en-US" smtClean="0"/>
              <a:t>22333</a:t>
            </a:r>
            <a:endParaRPr lang="en-US"/>
          </a:p>
        </p:txBody>
      </p:sp>
      <p:sp>
        <p:nvSpPr>
          <p:cNvPr id="9" name="Slide Number Placeholder 8"/>
          <p:cNvSpPr>
            <a:spLocks noGrp="1"/>
          </p:cNvSpPr>
          <p:nvPr>
            <p:ph type="sldNum" sz="quarter" idx="12"/>
          </p:nvPr>
        </p:nvSpPr>
        <p:spPr/>
        <p:txBody>
          <a:bodyPr/>
          <a:lstStyle/>
          <a:p>
            <a:fld id="{AE5E244E-43F7-084A-8D59-8013F6B5F602}"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0274CF4-4F1E-E447-87E4-1601F67E9B1B}" type="datetime1">
              <a:rPr lang="en-US" smtClean="0"/>
              <a:t>6/12/14</a:t>
            </a:fld>
            <a:endParaRPr lang="en-US"/>
          </a:p>
        </p:txBody>
      </p:sp>
      <p:sp>
        <p:nvSpPr>
          <p:cNvPr id="6" name="Footer Placeholder 5"/>
          <p:cNvSpPr>
            <a:spLocks noGrp="1"/>
          </p:cNvSpPr>
          <p:nvPr>
            <p:ph type="ftr" sz="quarter" idx="11"/>
          </p:nvPr>
        </p:nvSpPr>
        <p:spPr/>
        <p:txBody>
          <a:bodyPr/>
          <a:lstStyle/>
          <a:p>
            <a:r>
              <a:rPr lang="en-US" smtClean="0"/>
              <a:t>22333</a:t>
            </a:r>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AE5E244E-43F7-084A-8D59-8013F6B5F6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1F1093B-A52B-3147-B7BB-45BBD49A3444}" type="datetime1">
              <a:rPr lang="en-US" smtClean="0"/>
              <a:t>6/12/14</a:t>
            </a:fld>
            <a:endParaRPr lang="en-US"/>
          </a:p>
        </p:txBody>
      </p:sp>
      <p:sp>
        <p:nvSpPr>
          <p:cNvPr id="6" name="Footer Placeholder 5"/>
          <p:cNvSpPr>
            <a:spLocks noGrp="1"/>
          </p:cNvSpPr>
          <p:nvPr>
            <p:ph type="ftr" sz="quarter" idx="11"/>
          </p:nvPr>
        </p:nvSpPr>
        <p:spPr/>
        <p:txBody>
          <a:bodyPr/>
          <a:lstStyle/>
          <a:p>
            <a:r>
              <a:rPr lang="en-US" smtClean="0"/>
              <a:t>22333</a:t>
            </a:r>
            <a:endParaRPr lang="en-US"/>
          </a:p>
        </p:txBody>
      </p:sp>
      <p:sp>
        <p:nvSpPr>
          <p:cNvPr id="7" name="Slide Number Placeholder 6"/>
          <p:cNvSpPr>
            <a:spLocks noGrp="1"/>
          </p:cNvSpPr>
          <p:nvPr>
            <p:ph type="sldNum" sz="quarter" idx="12"/>
          </p:nvPr>
        </p:nvSpPr>
        <p:spPr/>
        <p:txBody>
          <a:bodyPr/>
          <a:lstStyle/>
          <a:p>
            <a:fld id="{AE5E244E-43F7-084A-8D59-8013F6B5F602}"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AB0EBF1C-CF91-D140-879F-A8F13C0B018D}" type="datetime1">
              <a:rPr lang="en-US" smtClean="0"/>
              <a:t>6/12/14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smtClean="0"/>
              <a:t>22333</a:t>
            </a:r>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AE5E244E-43F7-084A-8D59-8013F6B5F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 id="2147484384" r:id="rId13"/>
    <p:sldLayoutId id="2147484385" r:id="rId14"/>
    <p:sldLayoutId id="2147484386" r:id="rId15"/>
    <p:sldLayoutId id="2147484387" r:id="rId16"/>
    <p:sldLayoutId id="2147484388" r:id="rId17"/>
    <p:sldLayoutId id="2147484389" r:id="rId18"/>
    <p:sldLayoutId id="2147484390" r:id="rId19"/>
    <p:sldLayoutId id="2147484391"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mailto:gdyoutsey@ucdavis.edu" TargetMode="External"/><Relationship Id="rId4" Type="http://schemas.openxmlformats.org/officeDocument/2006/relationships/image" Target="../media/image3.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aws.amazon.com/tco-calculator/"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845" y="4624668"/>
            <a:ext cx="8476356" cy="933450"/>
          </a:xfrm>
        </p:spPr>
        <p:txBody>
          <a:bodyPr>
            <a:noAutofit/>
          </a:bodyPr>
          <a:lstStyle/>
          <a:p>
            <a:r>
              <a:rPr lang="en-US" sz="2000" dirty="0" smtClean="0"/>
              <a:t>Educause Center for Analysis and Research</a:t>
            </a:r>
            <a:br>
              <a:rPr lang="en-US" sz="2000" dirty="0" smtClean="0"/>
            </a:br>
            <a:r>
              <a:rPr lang="en-US" sz="2000" dirty="0" smtClean="0"/>
              <a:t> </a:t>
            </a:r>
            <a:r>
              <a:rPr lang="en-US" sz="3200" dirty="0" smtClean="0"/>
              <a:t>Total </a:t>
            </a:r>
            <a:r>
              <a:rPr lang="en-US" sz="3200" dirty="0" smtClean="0"/>
              <a:t>Cost of Ownership for Cloud Services</a:t>
            </a:r>
            <a:endParaRPr lang="en-US" sz="3200" dirty="0"/>
          </a:p>
        </p:txBody>
      </p:sp>
      <p:sp>
        <p:nvSpPr>
          <p:cNvPr id="3" name="Subtitle 2"/>
          <p:cNvSpPr>
            <a:spLocks noGrp="1"/>
          </p:cNvSpPr>
          <p:nvPr>
            <p:ph type="subTitle" idx="1"/>
          </p:nvPr>
        </p:nvSpPr>
        <p:spPr>
          <a:xfrm>
            <a:off x="362845" y="5705137"/>
            <a:ext cx="8476355" cy="929339"/>
          </a:xfrm>
        </p:spPr>
        <p:txBody>
          <a:bodyPr>
            <a:normAutofit fontScale="55000" lnSpcReduction="20000"/>
          </a:bodyPr>
          <a:lstStyle/>
          <a:p>
            <a:r>
              <a:rPr lang="en-US" sz="5100" dirty="0" smtClean="0"/>
              <a:t>Gabriel </a:t>
            </a:r>
            <a:r>
              <a:rPr lang="en-US" sz="5100" dirty="0" smtClean="0"/>
              <a:t>Youtsey, University of California, Davis</a:t>
            </a:r>
          </a:p>
          <a:p>
            <a:endParaRPr lang="en-US" sz="2400" dirty="0"/>
          </a:p>
          <a:p>
            <a:r>
              <a:rPr lang="en-US" sz="2400" dirty="0" smtClean="0"/>
              <a:t>June 12, 2014</a:t>
            </a:r>
            <a:endParaRPr lang="en-US" sz="2400" dirty="0"/>
          </a:p>
        </p:txBody>
      </p:sp>
      <p:cxnSp>
        <p:nvCxnSpPr>
          <p:cNvPr id="5" name="Straight Connector 4"/>
          <p:cNvCxnSpPr/>
          <p:nvPr/>
        </p:nvCxnSpPr>
        <p:spPr>
          <a:xfrm>
            <a:off x="466513" y="5679221"/>
            <a:ext cx="8021452" cy="0"/>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7544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ECAR TCO for Cloud Workgroup</a:t>
            </a:r>
            <a:endParaRPr lang="en-US" dirty="0"/>
          </a:p>
        </p:txBody>
      </p:sp>
      <p:sp>
        <p:nvSpPr>
          <p:cNvPr id="3" name="Content Placeholder 2"/>
          <p:cNvSpPr>
            <a:spLocks noGrp="1"/>
          </p:cNvSpPr>
          <p:nvPr>
            <p:ph idx="1"/>
          </p:nvPr>
        </p:nvSpPr>
        <p:spPr>
          <a:xfrm>
            <a:off x="498474" y="1708100"/>
            <a:ext cx="7556313" cy="4572986"/>
          </a:xfrm>
        </p:spPr>
        <p:txBody>
          <a:bodyPr>
            <a:normAutofit fontScale="85000" lnSpcReduction="20000"/>
          </a:bodyPr>
          <a:lstStyle/>
          <a:p>
            <a:r>
              <a:rPr lang="en-US" dirty="0" smtClean="0"/>
              <a:t>Educause sponsored the ECAR TCO for Cloud Workgroup in late </a:t>
            </a:r>
            <a:r>
              <a:rPr lang="en-US" dirty="0" smtClean="0"/>
              <a:t>2013 to:</a:t>
            </a:r>
          </a:p>
          <a:p>
            <a:pPr lvl="1">
              <a:lnSpc>
                <a:spcPct val="70000"/>
              </a:lnSpc>
              <a:spcBef>
                <a:spcPts val="1200"/>
              </a:spcBef>
            </a:pPr>
            <a:r>
              <a:rPr lang="en-US" dirty="0"/>
              <a:t>Set the context</a:t>
            </a:r>
          </a:p>
          <a:p>
            <a:pPr lvl="1">
              <a:lnSpc>
                <a:spcPct val="70000"/>
              </a:lnSpc>
              <a:spcBef>
                <a:spcPts val="1200"/>
              </a:spcBef>
            </a:pPr>
            <a:r>
              <a:rPr lang="en-US" dirty="0"/>
              <a:t>Identify cloud models</a:t>
            </a:r>
          </a:p>
          <a:p>
            <a:pPr lvl="1">
              <a:lnSpc>
                <a:spcPct val="70000"/>
              </a:lnSpc>
              <a:spcBef>
                <a:spcPts val="1200"/>
              </a:spcBef>
            </a:pPr>
            <a:r>
              <a:rPr lang="en-US" dirty="0"/>
              <a:t>Outline use cases</a:t>
            </a:r>
          </a:p>
          <a:p>
            <a:pPr lvl="1">
              <a:lnSpc>
                <a:spcPct val="70000"/>
              </a:lnSpc>
              <a:spcBef>
                <a:spcPts val="1200"/>
              </a:spcBef>
            </a:pPr>
            <a:r>
              <a:rPr lang="en-US" dirty="0"/>
              <a:t>Develop a </a:t>
            </a:r>
            <a:r>
              <a:rPr lang="en-US" dirty="0" smtClean="0"/>
              <a:t>framework</a:t>
            </a:r>
            <a:endParaRPr lang="en-US" dirty="0" smtClean="0"/>
          </a:p>
          <a:p>
            <a:r>
              <a:rPr lang="en-US" dirty="0" smtClean="0"/>
              <a:t>16 members of the higher education community representing:</a:t>
            </a:r>
          </a:p>
          <a:p>
            <a:pPr lvl="1"/>
            <a:r>
              <a:rPr lang="en-US" dirty="0" smtClean="0"/>
              <a:t>IT</a:t>
            </a:r>
          </a:p>
          <a:p>
            <a:pPr lvl="1"/>
            <a:r>
              <a:rPr lang="en-US" dirty="0" smtClean="0"/>
              <a:t>Finance</a:t>
            </a:r>
          </a:p>
          <a:p>
            <a:pPr lvl="1"/>
            <a:r>
              <a:rPr lang="en-US" dirty="0" smtClean="0"/>
              <a:t>Contracts &amp; Licensing</a:t>
            </a:r>
          </a:p>
          <a:p>
            <a:pPr lvl="1"/>
            <a:r>
              <a:rPr lang="en-US" dirty="0" smtClean="0"/>
              <a:t>Research</a:t>
            </a:r>
          </a:p>
          <a:p>
            <a:pPr lvl="1"/>
            <a:r>
              <a:rPr lang="en-US" dirty="0" smtClean="0"/>
              <a:t>Project Management</a:t>
            </a:r>
            <a:endParaRPr lang="en-US" dirty="0"/>
          </a:p>
          <a:p>
            <a:r>
              <a:rPr lang="en-US" dirty="0" smtClean="0"/>
              <a:t>Industry and community representation</a:t>
            </a:r>
          </a:p>
          <a:p>
            <a:pPr lvl="1"/>
            <a:r>
              <a:rPr lang="en-US" dirty="0" smtClean="0"/>
              <a:t>Microsoft Azure &amp; Amazon Web Services</a:t>
            </a:r>
          </a:p>
          <a:p>
            <a:pPr lvl="1"/>
            <a:r>
              <a:rPr lang="en-US" dirty="0" smtClean="0"/>
              <a:t>Internet2 </a:t>
            </a:r>
          </a:p>
          <a:p>
            <a:pPr lvl="1"/>
            <a:endParaRPr lang="en-US" dirty="0" smtClean="0"/>
          </a:p>
          <a:p>
            <a:endParaRPr lang="en-US" dirty="0"/>
          </a:p>
        </p:txBody>
      </p:sp>
    </p:spTree>
    <p:extLst>
      <p:ext uri="{BB962C8B-B14F-4D97-AF65-F5344CB8AC3E}">
        <p14:creationId xmlns:p14="http://schemas.microsoft.com/office/powerpoint/2010/main" val="37006952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1: Set the Context</a:t>
            </a:r>
            <a:endParaRPr lang="en-US" dirty="0"/>
          </a:p>
        </p:txBody>
      </p:sp>
      <p:sp>
        <p:nvSpPr>
          <p:cNvPr id="3" name="Content Placeholder 2"/>
          <p:cNvSpPr>
            <a:spLocks noGrp="1"/>
          </p:cNvSpPr>
          <p:nvPr>
            <p:ph idx="1"/>
          </p:nvPr>
        </p:nvSpPr>
        <p:spPr/>
        <p:txBody>
          <a:bodyPr/>
          <a:lstStyle/>
          <a:p>
            <a:r>
              <a:rPr lang="en-US" sz="2800" dirty="0" smtClean="0"/>
              <a:t>Provide a narrative that sets the context for the unique needs and circumstances for higher education</a:t>
            </a:r>
          </a:p>
          <a:p>
            <a:pPr marL="0" indent="0">
              <a:buNone/>
            </a:pPr>
            <a:endParaRPr lang="en-US" sz="1000" dirty="0" smtClean="0"/>
          </a:p>
          <a:p>
            <a:pPr lvl="1"/>
            <a:r>
              <a:rPr lang="en-US" sz="2400" dirty="0" smtClean="0"/>
              <a:t>Building </a:t>
            </a:r>
            <a:r>
              <a:rPr lang="en-US" sz="2400" dirty="0" smtClean="0"/>
              <a:t>on the University of Washington study</a:t>
            </a:r>
          </a:p>
          <a:p>
            <a:pPr marL="228600" lvl="1" indent="0">
              <a:buNone/>
            </a:pPr>
            <a:endParaRPr lang="en-US" sz="2400" dirty="0" smtClean="0"/>
          </a:p>
          <a:p>
            <a:pPr lvl="1"/>
            <a:r>
              <a:rPr lang="en-US" sz="2400" dirty="0" smtClean="0"/>
              <a:t>Help campus community, partners, and vendors better understand campus cloud needs and challenges</a:t>
            </a:r>
          </a:p>
          <a:p>
            <a:pPr lvl="1"/>
            <a:endParaRPr lang="en-US" dirty="0"/>
          </a:p>
        </p:txBody>
      </p:sp>
    </p:spTree>
    <p:extLst>
      <p:ext uri="{BB962C8B-B14F-4D97-AF65-F5344CB8AC3E}">
        <p14:creationId xmlns:p14="http://schemas.microsoft.com/office/powerpoint/2010/main" val="10327741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a:t>
            </a:r>
            <a:r>
              <a:rPr lang="en-US" dirty="0" smtClean="0"/>
              <a:t>2: Identify Cloud Models</a:t>
            </a:r>
            <a:endParaRPr lang="en-US" dirty="0"/>
          </a:p>
        </p:txBody>
      </p:sp>
      <p:sp>
        <p:nvSpPr>
          <p:cNvPr id="3" name="Content Placeholder 2"/>
          <p:cNvSpPr>
            <a:spLocks noGrp="1"/>
          </p:cNvSpPr>
          <p:nvPr>
            <p:ph idx="1"/>
          </p:nvPr>
        </p:nvSpPr>
        <p:spPr>
          <a:xfrm>
            <a:off x="498474" y="1247775"/>
            <a:ext cx="7556313" cy="4144963"/>
          </a:xfrm>
        </p:spPr>
        <p:txBody>
          <a:bodyPr>
            <a:normAutofit/>
          </a:bodyPr>
          <a:lstStyle/>
          <a:p>
            <a:r>
              <a:rPr lang="en-US" sz="2800" dirty="0" smtClean="0"/>
              <a:t>Identify service and deployment models for cloud computing that are most interesting to higher </a:t>
            </a:r>
            <a:r>
              <a:rPr lang="en-US" sz="2800" dirty="0" smtClean="0"/>
              <a:t>education</a:t>
            </a:r>
            <a:endParaRPr lang="en-US" sz="2800" dirty="0" smtClean="0"/>
          </a:p>
        </p:txBody>
      </p:sp>
      <p:graphicFrame>
        <p:nvGraphicFramePr>
          <p:cNvPr id="4" name="Diagram 3"/>
          <p:cNvGraphicFramePr/>
          <p:nvPr>
            <p:extLst>
              <p:ext uri="{D42A27DB-BD31-4B8C-83A1-F6EECF244321}">
                <p14:modId xmlns:p14="http://schemas.microsoft.com/office/powerpoint/2010/main" val="2643108331"/>
              </p:ext>
            </p:extLst>
          </p:nvPr>
        </p:nvGraphicFramePr>
        <p:xfrm>
          <a:off x="1698625" y="2936875"/>
          <a:ext cx="5318125" cy="352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61624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3</a:t>
            </a:r>
            <a:r>
              <a:rPr lang="en-US" dirty="0" smtClean="0"/>
              <a:t>: Outline Use </a:t>
            </a:r>
            <a:r>
              <a:rPr lang="en-US" dirty="0"/>
              <a:t>C</a:t>
            </a:r>
            <a:r>
              <a:rPr lang="en-US" dirty="0" smtClean="0"/>
              <a:t>ases</a:t>
            </a:r>
            <a:endParaRPr lang="en-US" dirty="0"/>
          </a:p>
        </p:txBody>
      </p:sp>
      <p:sp>
        <p:nvSpPr>
          <p:cNvPr id="3" name="Content Placeholder 2"/>
          <p:cNvSpPr>
            <a:spLocks noGrp="1"/>
          </p:cNvSpPr>
          <p:nvPr>
            <p:ph idx="1"/>
          </p:nvPr>
        </p:nvSpPr>
        <p:spPr/>
        <p:txBody>
          <a:bodyPr>
            <a:normAutofit/>
          </a:bodyPr>
          <a:lstStyle/>
          <a:p>
            <a:r>
              <a:rPr lang="en-US" sz="2800" dirty="0" smtClean="0"/>
              <a:t>Outline and model several </a:t>
            </a:r>
            <a:r>
              <a:rPr lang="en-US" sz="2800" dirty="0" smtClean="0"/>
              <a:t>common use cases that apply to the business of higher </a:t>
            </a:r>
            <a:r>
              <a:rPr lang="en-US" sz="2800" dirty="0" smtClean="0"/>
              <a:t>education</a:t>
            </a:r>
            <a:endParaRPr lang="en-US" sz="2800" dirty="0" smtClean="0"/>
          </a:p>
          <a:p>
            <a:pPr lvl="1"/>
            <a:r>
              <a:rPr lang="en-US" sz="2600" dirty="0" smtClean="0"/>
              <a:t>Research</a:t>
            </a:r>
            <a:endParaRPr lang="en-US" sz="2600" dirty="0" smtClean="0"/>
          </a:p>
          <a:p>
            <a:pPr lvl="1"/>
            <a:r>
              <a:rPr lang="en-US" sz="2600" dirty="0" smtClean="0"/>
              <a:t>Teaching and learning</a:t>
            </a:r>
          </a:p>
          <a:p>
            <a:pPr lvl="1"/>
            <a:r>
              <a:rPr lang="en-US" sz="2600" dirty="0" smtClean="0"/>
              <a:t>Administration</a:t>
            </a:r>
          </a:p>
          <a:p>
            <a:pPr lvl="1"/>
            <a:endParaRPr lang="en-US" sz="2600" dirty="0" smtClean="0"/>
          </a:p>
          <a:p>
            <a:pPr lvl="1"/>
            <a:r>
              <a:rPr lang="en-US" sz="2600" dirty="0" smtClean="0"/>
              <a:t>Suggest a use case!</a:t>
            </a:r>
            <a:endParaRPr lang="en-US" sz="2600" dirty="0"/>
          </a:p>
        </p:txBody>
      </p:sp>
      <p:pic>
        <p:nvPicPr>
          <p:cNvPr id="4" name="Picture 3" descr="qrcode.1941436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0" y="3155782"/>
            <a:ext cx="2540000" cy="2540000"/>
          </a:xfrm>
          <a:prstGeom prst="rect">
            <a:avLst/>
          </a:prstGeom>
        </p:spPr>
      </p:pic>
      <p:sp>
        <p:nvSpPr>
          <p:cNvPr id="5" name="TextBox 4"/>
          <p:cNvSpPr txBox="1"/>
          <p:nvPr/>
        </p:nvSpPr>
        <p:spPr>
          <a:xfrm>
            <a:off x="5841999" y="5557404"/>
            <a:ext cx="2979391" cy="400110"/>
          </a:xfrm>
          <a:prstGeom prst="rect">
            <a:avLst/>
          </a:prstGeom>
          <a:noFill/>
        </p:spPr>
        <p:txBody>
          <a:bodyPr wrap="square" rtlCol="0">
            <a:spAutoFit/>
          </a:bodyPr>
          <a:lstStyle/>
          <a:p>
            <a:r>
              <a:rPr lang="en-US" sz="2000" dirty="0" smtClean="0"/>
              <a:t>http://</a:t>
            </a:r>
            <a:r>
              <a:rPr lang="en-US" sz="2000" dirty="0" err="1" smtClean="0"/>
              <a:t>qrs.ly</a:t>
            </a:r>
            <a:r>
              <a:rPr lang="en-US" sz="2000" dirty="0" smtClean="0"/>
              <a:t>/9s3se2v</a:t>
            </a:r>
            <a:endParaRPr lang="en-US" sz="2000" dirty="0"/>
          </a:p>
        </p:txBody>
      </p:sp>
    </p:spTree>
    <p:extLst>
      <p:ext uri="{BB962C8B-B14F-4D97-AF65-F5344CB8AC3E}">
        <p14:creationId xmlns:p14="http://schemas.microsoft.com/office/powerpoint/2010/main" val="9219097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a:t>
            </a:r>
            <a:r>
              <a:rPr lang="en-US" dirty="0" smtClean="0"/>
              <a:t>4: Develop a Framework</a:t>
            </a:r>
            <a:endParaRPr lang="en-US" dirty="0"/>
          </a:p>
        </p:txBody>
      </p:sp>
      <p:sp>
        <p:nvSpPr>
          <p:cNvPr id="3" name="Content Placeholder 2"/>
          <p:cNvSpPr>
            <a:spLocks noGrp="1"/>
          </p:cNvSpPr>
          <p:nvPr>
            <p:ph idx="1"/>
          </p:nvPr>
        </p:nvSpPr>
        <p:spPr/>
        <p:txBody>
          <a:bodyPr>
            <a:normAutofit/>
          </a:bodyPr>
          <a:lstStyle/>
          <a:p>
            <a:r>
              <a:rPr lang="en-US" sz="2800" dirty="0" smtClean="0"/>
              <a:t>Develop a TCO framework that will serve as a useful tool for campus decision-making </a:t>
            </a:r>
          </a:p>
          <a:p>
            <a:pPr lvl="1"/>
            <a:r>
              <a:rPr lang="en-US" sz="2600" dirty="0" smtClean="0"/>
              <a:t>Based on use cases</a:t>
            </a:r>
          </a:p>
          <a:p>
            <a:pPr lvl="1"/>
            <a:r>
              <a:rPr lang="en-US" sz="2600" dirty="0" smtClean="0"/>
              <a:t>Broad applicability across higher education</a:t>
            </a:r>
          </a:p>
          <a:p>
            <a:pPr lvl="1"/>
            <a:r>
              <a:rPr lang="en-US" sz="2600" dirty="0" smtClean="0"/>
              <a:t>Must be useful for calculating TCO for both campus and cloud </a:t>
            </a:r>
            <a:r>
              <a:rPr lang="en-US" sz="2600" dirty="0" smtClean="0"/>
              <a:t>models</a:t>
            </a:r>
          </a:p>
          <a:p>
            <a:pPr lvl="1"/>
            <a:r>
              <a:rPr lang="en-US" sz="2600" dirty="0" smtClean="0"/>
              <a:t>Should be able to complete quickly</a:t>
            </a:r>
            <a:endParaRPr lang="en-US" sz="2600" dirty="0" smtClean="0"/>
          </a:p>
        </p:txBody>
      </p:sp>
    </p:spTree>
    <p:extLst>
      <p:ext uri="{BB962C8B-B14F-4D97-AF65-F5344CB8AC3E}">
        <p14:creationId xmlns:p14="http://schemas.microsoft.com/office/powerpoint/2010/main" val="22410107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a:t>
            </a:r>
            <a:r>
              <a:rPr lang="en-US" dirty="0" smtClean="0"/>
              <a:t>framework</a:t>
            </a:r>
            <a:r>
              <a:rPr lang="en-US" dirty="0" smtClean="0"/>
              <a:t>: quantitative </a:t>
            </a:r>
            <a:r>
              <a:rPr lang="en-US" dirty="0"/>
              <a:t>c</a:t>
            </a:r>
            <a:r>
              <a:rPr lang="en-US" dirty="0" smtClean="0"/>
              <a:t>osts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07155044"/>
              </p:ext>
            </p:extLst>
          </p:nvPr>
        </p:nvGraphicFramePr>
        <p:xfrm>
          <a:off x="254000" y="2282825"/>
          <a:ext cx="8683624" cy="2643505"/>
        </p:xfrm>
        <a:graphic>
          <a:graphicData uri="http://schemas.openxmlformats.org/drawingml/2006/table">
            <a:tbl>
              <a:tblPr firstRow="1" bandRow="1">
                <a:tableStyleId>{5940675A-B579-460E-94D1-54222C63F5DA}</a:tableStyleId>
              </a:tblPr>
              <a:tblGrid>
                <a:gridCol w="2385158"/>
                <a:gridCol w="1520092"/>
                <a:gridCol w="1304924"/>
                <a:gridCol w="1736725"/>
                <a:gridCol w="1736725"/>
              </a:tblGrid>
              <a:tr h="370840">
                <a:tc>
                  <a:txBody>
                    <a:bodyPr/>
                    <a:lstStyle/>
                    <a:p>
                      <a:endParaRPr lang="en-US" dirty="0"/>
                    </a:p>
                  </a:txBody>
                  <a:tcPr>
                    <a:solidFill>
                      <a:schemeClr val="bg2">
                        <a:lumMod val="75000"/>
                      </a:schemeClr>
                    </a:solidFill>
                  </a:tcPr>
                </a:tc>
                <a:tc>
                  <a:txBody>
                    <a:bodyPr/>
                    <a:lstStyle/>
                    <a:p>
                      <a:r>
                        <a:rPr lang="en-US" b="1" dirty="0" smtClean="0"/>
                        <a:t>Importance</a:t>
                      </a:r>
                      <a:endParaRPr lang="en-US" b="1" dirty="0"/>
                    </a:p>
                  </a:txBody>
                  <a:tcPr>
                    <a:solidFill>
                      <a:schemeClr val="bg2">
                        <a:lumMod val="75000"/>
                      </a:schemeClr>
                    </a:solidFill>
                  </a:tcPr>
                </a:tc>
                <a:tc>
                  <a:txBody>
                    <a:bodyPr/>
                    <a:lstStyle/>
                    <a:p>
                      <a:r>
                        <a:rPr lang="en-US" b="1" dirty="0" smtClean="0"/>
                        <a:t>Current</a:t>
                      </a:r>
                      <a:endParaRPr lang="en-US" b="1" dirty="0"/>
                    </a:p>
                  </a:txBody>
                  <a:tcPr>
                    <a:solidFill>
                      <a:schemeClr val="bg2">
                        <a:lumMod val="75000"/>
                      </a:schemeClr>
                    </a:solidFill>
                  </a:tcPr>
                </a:tc>
                <a:tc>
                  <a:txBody>
                    <a:bodyPr/>
                    <a:lstStyle/>
                    <a:p>
                      <a:r>
                        <a:rPr lang="en-US" b="1" dirty="0" smtClean="0"/>
                        <a:t>Option 1</a:t>
                      </a:r>
                      <a:endParaRPr lang="en-US" b="1" dirty="0"/>
                    </a:p>
                  </a:txBody>
                  <a:tcPr>
                    <a:solidFill>
                      <a:schemeClr val="bg2">
                        <a:lumMod val="75000"/>
                      </a:schemeClr>
                    </a:solidFill>
                  </a:tcPr>
                </a:tc>
                <a:tc>
                  <a:txBody>
                    <a:bodyPr/>
                    <a:lstStyle/>
                    <a:p>
                      <a:r>
                        <a:rPr lang="en-US" b="1" dirty="0" smtClean="0"/>
                        <a:t>Explanation</a:t>
                      </a:r>
                      <a:endParaRPr lang="en-US" b="1" dirty="0"/>
                    </a:p>
                  </a:txBody>
                  <a:tcPr>
                    <a:solidFill>
                      <a:schemeClr val="bg2">
                        <a:lumMod val="75000"/>
                      </a:schemeClr>
                    </a:solidFill>
                  </a:tcPr>
                </a:tc>
              </a:tr>
              <a:tr h="918210">
                <a:tc>
                  <a:txBody>
                    <a:bodyPr/>
                    <a:lstStyle/>
                    <a:p>
                      <a:r>
                        <a:rPr lang="en-US" dirty="0" smtClean="0"/>
                        <a:t>Hidden Subsidies and Indirect</a:t>
                      </a:r>
                      <a:r>
                        <a:rPr lang="en-US" baseline="0" dirty="0" smtClean="0"/>
                        <a:t> Costs</a:t>
                      </a:r>
                      <a:endParaRPr lang="en-US" dirty="0"/>
                    </a:p>
                  </a:txBody>
                  <a:tcPr/>
                </a:tc>
                <a:tc>
                  <a:txBody>
                    <a:bodyPr/>
                    <a:lstStyle/>
                    <a:p>
                      <a:pPr algn="ctr"/>
                      <a:r>
                        <a:rPr lang="en-US" dirty="0" smtClean="0"/>
                        <a:t>H,M,L</a:t>
                      </a:r>
                      <a:endParaRPr lang="en-US" dirty="0"/>
                    </a:p>
                  </a:txBody>
                  <a:tcPr/>
                </a:tc>
                <a:tc>
                  <a:txBody>
                    <a:bodyPr/>
                    <a:lstStyle/>
                    <a:p>
                      <a:pPr algn="ctr"/>
                      <a:r>
                        <a:rPr lang="en-US" dirty="0" smtClean="0"/>
                        <a:t>$</a:t>
                      </a:r>
                      <a:endParaRPr lang="en-US" dirty="0"/>
                    </a:p>
                  </a:txBody>
                  <a:tcPr>
                    <a:solidFill>
                      <a:schemeClr val="bg2"/>
                    </a:solidFill>
                  </a:tcPr>
                </a:tc>
                <a:tc>
                  <a:txBody>
                    <a:bodyPr/>
                    <a:lstStyle/>
                    <a:p>
                      <a:pPr algn="ctr"/>
                      <a:r>
                        <a:rPr lang="en-US" dirty="0" smtClean="0"/>
                        <a:t>$</a:t>
                      </a:r>
                      <a:endParaRPr lang="en-US" dirty="0"/>
                    </a:p>
                  </a:txBody>
                  <a:tcPr>
                    <a:solidFill>
                      <a:schemeClr val="bg2"/>
                    </a:solidFill>
                  </a:tcPr>
                </a:tc>
                <a:tc>
                  <a:txBody>
                    <a:bodyPr/>
                    <a:lstStyle/>
                    <a:p>
                      <a:endParaRPr lang="en-US" dirty="0"/>
                    </a:p>
                  </a:txBody>
                  <a:tcPr>
                    <a:solidFill>
                      <a:schemeClr val="bg2"/>
                    </a:solidFill>
                  </a:tcPr>
                </a:tc>
              </a:tr>
              <a:tr h="714375">
                <a:tc>
                  <a:txBody>
                    <a:bodyPr/>
                    <a:lstStyle/>
                    <a:p>
                      <a:r>
                        <a:rPr lang="en-US" dirty="0" smtClean="0"/>
                        <a:t>One-Time</a:t>
                      </a:r>
                      <a:r>
                        <a:rPr lang="en-US" baseline="0" dirty="0" smtClean="0"/>
                        <a:t> Costs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H,M,L</a:t>
                      </a:r>
                    </a:p>
                  </a:txBody>
                  <a:tcPr/>
                </a:tc>
                <a:tc>
                  <a:txBody>
                    <a:bodyPr/>
                    <a:lstStyle/>
                    <a:p>
                      <a:pPr algn="ctr"/>
                      <a:r>
                        <a:rPr lang="en-US" dirty="0" smtClean="0"/>
                        <a:t>$</a:t>
                      </a:r>
                      <a:endParaRPr lang="en-US" dirty="0"/>
                    </a:p>
                  </a:txBody>
                  <a:tcPr>
                    <a:solidFill>
                      <a:schemeClr val="bg2"/>
                    </a:solidFill>
                  </a:tcPr>
                </a:tc>
                <a:tc>
                  <a:txBody>
                    <a:bodyPr/>
                    <a:lstStyle/>
                    <a:p>
                      <a:pPr algn="ctr"/>
                      <a:r>
                        <a:rPr lang="en-US" dirty="0" smtClean="0"/>
                        <a:t>$</a:t>
                      </a:r>
                      <a:endParaRPr lang="en-US" dirty="0"/>
                    </a:p>
                  </a:txBody>
                  <a:tcPr>
                    <a:solidFill>
                      <a:schemeClr val="bg2"/>
                    </a:solidFill>
                  </a:tcPr>
                </a:tc>
                <a:tc>
                  <a:txBody>
                    <a:bodyPr/>
                    <a:lstStyle/>
                    <a:p>
                      <a:endParaRPr lang="en-US"/>
                    </a:p>
                  </a:txBody>
                  <a:tcPr>
                    <a:solidFill>
                      <a:schemeClr val="bg2"/>
                    </a:solidFill>
                  </a:tcPr>
                </a:tc>
              </a:tr>
              <a:tr h="370840">
                <a:tc>
                  <a:txBody>
                    <a:bodyPr/>
                    <a:lstStyle/>
                    <a:p>
                      <a:r>
                        <a:rPr lang="en-US" dirty="0" smtClean="0"/>
                        <a:t>Ongoing Costs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H,M,L</a:t>
                      </a:r>
                    </a:p>
                    <a:p>
                      <a:pPr algn="ctr"/>
                      <a:endParaRPr lang="en-US" dirty="0"/>
                    </a:p>
                  </a:txBody>
                  <a:tcPr/>
                </a:tc>
                <a:tc>
                  <a:txBody>
                    <a:bodyPr/>
                    <a:lstStyle/>
                    <a:p>
                      <a:pPr algn="ctr"/>
                      <a:r>
                        <a:rPr lang="en-US" dirty="0" smtClean="0"/>
                        <a:t>$</a:t>
                      </a:r>
                      <a:endParaRPr lang="en-US" dirty="0"/>
                    </a:p>
                  </a:txBody>
                  <a:tcPr>
                    <a:solidFill>
                      <a:schemeClr val="bg2"/>
                    </a:solidFill>
                  </a:tcPr>
                </a:tc>
                <a:tc>
                  <a:txBody>
                    <a:bodyPr/>
                    <a:lstStyle/>
                    <a:p>
                      <a:pPr algn="ctr"/>
                      <a:r>
                        <a:rPr lang="en-US" dirty="0" smtClean="0"/>
                        <a:t>$</a:t>
                      </a:r>
                      <a:endParaRPr lang="en-US" dirty="0"/>
                    </a:p>
                  </a:txBody>
                  <a:tcPr>
                    <a:solidFill>
                      <a:schemeClr val="bg2"/>
                    </a:solidFill>
                  </a:tcPr>
                </a:tc>
                <a:tc>
                  <a:txBody>
                    <a:bodyPr/>
                    <a:lstStyle/>
                    <a:p>
                      <a:endParaRPr lang="en-US" dirty="0"/>
                    </a:p>
                  </a:txBody>
                  <a:tcPr>
                    <a:solidFill>
                      <a:schemeClr val="bg2"/>
                    </a:solidFill>
                  </a:tcPr>
                </a:tc>
              </a:tr>
            </a:tbl>
          </a:graphicData>
        </a:graphic>
      </p:graphicFrame>
    </p:spTree>
    <p:extLst>
      <p:ext uri="{BB962C8B-B14F-4D97-AF65-F5344CB8AC3E}">
        <p14:creationId xmlns:p14="http://schemas.microsoft.com/office/powerpoint/2010/main" val="36941782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a:t>
            </a:r>
            <a:r>
              <a:rPr lang="en-US" dirty="0" smtClean="0"/>
              <a:t>framework</a:t>
            </a:r>
            <a:r>
              <a:rPr lang="en-US" dirty="0" smtClean="0"/>
              <a:t>: qualitative </a:t>
            </a:r>
            <a:r>
              <a:rPr lang="en-US" dirty="0"/>
              <a:t>c</a:t>
            </a:r>
            <a:r>
              <a:rPr lang="en-US" dirty="0" smtClean="0"/>
              <a:t>osts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82214863"/>
              </p:ext>
            </p:extLst>
          </p:nvPr>
        </p:nvGraphicFramePr>
        <p:xfrm>
          <a:off x="254000" y="2155825"/>
          <a:ext cx="8683624" cy="4294505"/>
        </p:xfrm>
        <a:graphic>
          <a:graphicData uri="http://schemas.openxmlformats.org/drawingml/2006/table">
            <a:tbl>
              <a:tblPr firstRow="1" bandRow="1">
                <a:tableStyleId>{5940675A-B579-460E-94D1-54222C63F5DA}</a:tableStyleId>
              </a:tblPr>
              <a:tblGrid>
                <a:gridCol w="2385158"/>
                <a:gridCol w="1520092"/>
                <a:gridCol w="1304924"/>
                <a:gridCol w="1736725"/>
                <a:gridCol w="1736725"/>
              </a:tblGrid>
              <a:tr h="370840">
                <a:tc>
                  <a:txBody>
                    <a:bodyPr/>
                    <a:lstStyle/>
                    <a:p>
                      <a:endParaRPr lang="en-US" dirty="0"/>
                    </a:p>
                  </a:txBody>
                  <a:tcPr>
                    <a:solidFill>
                      <a:schemeClr val="bg2">
                        <a:lumMod val="75000"/>
                      </a:schemeClr>
                    </a:solidFill>
                  </a:tcPr>
                </a:tc>
                <a:tc>
                  <a:txBody>
                    <a:bodyPr/>
                    <a:lstStyle/>
                    <a:p>
                      <a:r>
                        <a:rPr lang="en-US" b="1" dirty="0" smtClean="0"/>
                        <a:t>Importance</a:t>
                      </a:r>
                      <a:endParaRPr lang="en-US" b="1" dirty="0"/>
                    </a:p>
                  </a:txBody>
                  <a:tcPr>
                    <a:solidFill>
                      <a:schemeClr val="bg2">
                        <a:lumMod val="75000"/>
                      </a:schemeClr>
                    </a:solidFill>
                  </a:tcPr>
                </a:tc>
                <a:tc>
                  <a:txBody>
                    <a:bodyPr/>
                    <a:lstStyle/>
                    <a:p>
                      <a:r>
                        <a:rPr lang="en-US" b="1" dirty="0" smtClean="0"/>
                        <a:t>Current</a:t>
                      </a:r>
                      <a:endParaRPr lang="en-US" b="1" dirty="0"/>
                    </a:p>
                  </a:txBody>
                  <a:tcPr>
                    <a:solidFill>
                      <a:schemeClr val="bg2">
                        <a:lumMod val="75000"/>
                      </a:schemeClr>
                    </a:solidFill>
                  </a:tcPr>
                </a:tc>
                <a:tc>
                  <a:txBody>
                    <a:bodyPr/>
                    <a:lstStyle/>
                    <a:p>
                      <a:r>
                        <a:rPr lang="en-US" b="1" dirty="0" smtClean="0"/>
                        <a:t>Option 1</a:t>
                      </a:r>
                      <a:endParaRPr lang="en-US" b="1" dirty="0"/>
                    </a:p>
                  </a:txBody>
                  <a:tcPr>
                    <a:solidFill>
                      <a:schemeClr val="bg2">
                        <a:lumMod val="75000"/>
                      </a:schemeClr>
                    </a:solidFill>
                  </a:tcPr>
                </a:tc>
                <a:tc>
                  <a:txBody>
                    <a:bodyPr/>
                    <a:lstStyle/>
                    <a:p>
                      <a:r>
                        <a:rPr lang="en-US" b="1" dirty="0" smtClean="0"/>
                        <a:t>Explanation</a:t>
                      </a:r>
                      <a:endParaRPr lang="en-US" b="1" dirty="0"/>
                    </a:p>
                  </a:txBody>
                  <a:tcPr>
                    <a:solidFill>
                      <a:schemeClr val="bg2">
                        <a:lumMod val="75000"/>
                      </a:schemeClr>
                    </a:solidFill>
                  </a:tcPr>
                </a:tc>
              </a:tr>
              <a:tr h="918210">
                <a:tc>
                  <a:txBody>
                    <a:bodyPr/>
                    <a:lstStyle/>
                    <a:p>
                      <a:r>
                        <a:rPr lang="en-US" dirty="0" smtClean="0"/>
                        <a:t>Agility</a:t>
                      </a:r>
                      <a:endParaRPr lang="en-US" dirty="0"/>
                    </a:p>
                  </a:txBody>
                  <a:tcPr/>
                </a:tc>
                <a:tc>
                  <a:txBody>
                    <a:bodyPr/>
                    <a:lstStyle/>
                    <a:p>
                      <a:pPr algn="ctr"/>
                      <a:r>
                        <a:rPr lang="en-US" dirty="0" smtClean="0"/>
                        <a:t>H,M,L</a:t>
                      </a:r>
                      <a:endParaRPr lang="en-US" dirty="0"/>
                    </a:p>
                  </a:txBody>
                  <a:tcPr/>
                </a:tc>
                <a:tc>
                  <a:txBody>
                    <a:bodyPr/>
                    <a:lstStyle/>
                    <a:p>
                      <a:pPr algn="ctr"/>
                      <a:r>
                        <a:rPr lang="en-US" dirty="0" smtClean="0"/>
                        <a:t>+1,0,-1</a:t>
                      </a:r>
                      <a:endParaRPr lang="en-US" dirty="0"/>
                    </a:p>
                  </a:txBody>
                  <a:tcPr>
                    <a:solidFill>
                      <a:schemeClr val="bg2"/>
                    </a:solidFill>
                  </a:tcPr>
                </a:tc>
                <a:tc>
                  <a:txBody>
                    <a:bodyPr/>
                    <a:lstStyle/>
                    <a:p>
                      <a:pPr algn="ctr"/>
                      <a:r>
                        <a:rPr lang="en-US" smtClean="0"/>
                        <a:t>+1,0,-1</a:t>
                      </a:r>
                      <a:endParaRPr lang="en-US" dirty="0"/>
                    </a:p>
                  </a:txBody>
                  <a:tcPr>
                    <a:solidFill>
                      <a:schemeClr val="bg2"/>
                    </a:solidFill>
                  </a:tcPr>
                </a:tc>
                <a:tc>
                  <a:txBody>
                    <a:bodyPr/>
                    <a:lstStyle/>
                    <a:p>
                      <a:endParaRPr lang="en-US" dirty="0"/>
                    </a:p>
                  </a:txBody>
                  <a:tcPr>
                    <a:solidFill>
                      <a:schemeClr val="bg2"/>
                    </a:solidFill>
                  </a:tcPr>
                </a:tc>
              </a:tr>
              <a:tr h="714375">
                <a:tc>
                  <a:txBody>
                    <a:bodyPr/>
                    <a:lstStyle/>
                    <a:p>
                      <a:r>
                        <a:rPr lang="en-US" dirty="0" smtClean="0"/>
                        <a:t>Contract review &amp; negotiation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H,M,L</a:t>
                      </a:r>
                    </a:p>
                  </a:txBody>
                  <a:tcPr/>
                </a:tc>
                <a:tc>
                  <a:txBody>
                    <a:bodyPr/>
                    <a:lstStyle/>
                    <a:p>
                      <a:pPr algn="ctr"/>
                      <a:r>
                        <a:rPr lang="en-US" smtClean="0"/>
                        <a:t>+1,0,-1</a:t>
                      </a:r>
                      <a:endParaRPr lang="en-US" dirty="0"/>
                    </a:p>
                  </a:txBody>
                  <a:tcPr>
                    <a:solidFill>
                      <a:schemeClr val="bg2"/>
                    </a:solidFill>
                  </a:tcPr>
                </a:tc>
                <a:tc>
                  <a:txBody>
                    <a:bodyPr/>
                    <a:lstStyle/>
                    <a:p>
                      <a:pPr algn="ctr"/>
                      <a:r>
                        <a:rPr lang="en-US" smtClean="0"/>
                        <a:t>+1,0,-1</a:t>
                      </a:r>
                      <a:endParaRPr lang="en-US" dirty="0"/>
                    </a:p>
                  </a:txBody>
                  <a:tcPr>
                    <a:solidFill>
                      <a:schemeClr val="bg2"/>
                    </a:solidFill>
                  </a:tcPr>
                </a:tc>
                <a:tc>
                  <a:txBody>
                    <a:bodyPr/>
                    <a:lstStyle/>
                    <a:p>
                      <a:endParaRPr lang="en-US"/>
                    </a:p>
                  </a:txBody>
                  <a:tcPr>
                    <a:solidFill>
                      <a:schemeClr val="bg2"/>
                    </a:solidFill>
                  </a:tcPr>
                </a:tc>
              </a:tr>
              <a:tr h="370840">
                <a:tc>
                  <a:txBody>
                    <a:bodyPr/>
                    <a:lstStyle/>
                    <a:p>
                      <a:r>
                        <a:rPr lang="en-US" dirty="0" smtClean="0"/>
                        <a:t>Elasticity</a:t>
                      </a:r>
                      <a:r>
                        <a:rPr lang="en-US" baseline="0" dirty="0" smtClean="0"/>
                        <a:t>/scalability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H,M,L</a:t>
                      </a:r>
                    </a:p>
                    <a:p>
                      <a:pPr algn="ctr"/>
                      <a:endParaRPr lang="en-US" dirty="0"/>
                    </a:p>
                  </a:txBody>
                  <a:tcPr/>
                </a:tc>
                <a:tc>
                  <a:txBody>
                    <a:bodyPr/>
                    <a:lstStyle/>
                    <a:p>
                      <a:pPr algn="ctr"/>
                      <a:r>
                        <a:rPr lang="en-US" smtClean="0"/>
                        <a:t>+1,0,-1</a:t>
                      </a:r>
                      <a:endParaRPr lang="en-US" dirty="0"/>
                    </a:p>
                  </a:txBody>
                  <a:tcPr>
                    <a:solidFill>
                      <a:schemeClr val="bg2"/>
                    </a:solidFill>
                  </a:tcPr>
                </a:tc>
                <a:tc>
                  <a:txBody>
                    <a:bodyPr/>
                    <a:lstStyle/>
                    <a:p>
                      <a:pPr algn="ctr"/>
                      <a:r>
                        <a:rPr lang="en-US" smtClean="0"/>
                        <a:t>+1,0,-1</a:t>
                      </a:r>
                      <a:endParaRPr lang="en-US" dirty="0"/>
                    </a:p>
                  </a:txBody>
                  <a:tcPr>
                    <a:solidFill>
                      <a:schemeClr val="bg2"/>
                    </a:solidFill>
                  </a:tcPr>
                </a:tc>
                <a:tc>
                  <a:txBody>
                    <a:bodyPr/>
                    <a:lstStyle/>
                    <a:p>
                      <a:endParaRPr lang="en-US" dirty="0"/>
                    </a:p>
                  </a:txBody>
                  <a:tcPr>
                    <a:solidFill>
                      <a:schemeClr val="bg2"/>
                    </a:solidFill>
                  </a:tcPr>
                </a:tc>
              </a:tr>
              <a:tr h="370840">
                <a:tc>
                  <a:txBody>
                    <a:bodyPr/>
                    <a:lstStyle/>
                    <a:p>
                      <a:r>
                        <a:rPr lang="en-US" dirty="0" smtClean="0"/>
                        <a:t>Privacy/security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H,M,L</a:t>
                      </a:r>
                    </a:p>
                  </a:txBody>
                  <a:tcPr/>
                </a:tc>
                <a:tc>
                  <a:txBody>
                    <a:bodyPr/>
                    <a:lstStyle/>
                    <a:p>
                      <a:pPr algn="ctr"/>
                      <a:r>
                        <a:rPr lang="en-US" smtClean="0"/>
                        <a:t>+1,0,-1</a:t>
                      </a:r>
                      <a:endParaRPr lang="en-US" dirty="0"/>
                    </a:p>
                  </a:txBody>
                  <a:tcPr>
                    <a:solidFill>
                      <a:schemeClr val="bg2"/>
                    </a:solidFill>
                  </a:tcPr>
                </a:tc>
                <a:tc>
                  <a:txBody>
                    <a:bodyPr/>
                    <a:lstStyle/>
                    <a:p>
                      <a:pPr algn="ctr"/>
                      <a:r>
                        <a:rPr lang="en-US" smtClean="0"/>
                        <a:t>+1,0,-1</a:t>
                      </a:r>
                      <a:endParaRPr lang="en-US" dirty="0"/>
                    </a:p>
                  </a:txBody>
                  <a:tcPr>
                    <a:solidFill>
                      <a:schemeClr val="bg2"/>
                    </a:solidFill>
                  </a:tcPr>
                </a:tc>
                <a:tc>
                  <a:txBody>
                    <a:bodyPr/>
                    <a:lstStyle/>
                    <a:p>
                      <a:endParaRPr lang="en-US" dirty="0"/>
                    </a:p>
                  </a:txBody>
                  <a:tcPr>
                    <a:solidFill>
                      <a:schemeClr val="bg2"/>
                    </a:solidFill>
                  </a:tcPr>
                </a:tc>
              </a:tr>
              <a:tr h="370840">
                <a:tc>
                  <a:txBody>
                    <a:bodyPr/>
                    <a:lstStyle/>
                    <a:p>
                      <a:r>
                        <a:rPr lang="en-US" dirty="0" smtClean="0"/>
                        <a:t>Regulatory requirements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H,M,L</a:t>
                      </a:r>
                    </a:p>
                  </a:txBody>
                  <a:tcPr/>
                </a:tc>
                <a:tc>
                  <a:txBody>
                    <a:bodyPr/>
                    <a:lstStyle/>
                    <a:p>
                      <a:pPr algn="ctr"/>
                      <a:r>
                        <a:rPr lang="en-US" smtClean="0"/>
                        <a:t>+1,0,-1</a:t>
                      </a:r>
                      <a:endParaRPr lang="en-US" dirty="0"/>
                    </a:p>
                  </a:txBody>
                  <a:tcPr>
                    <a:solidFill>
                      <a:schemeClr val="bg2"/>
                    </a:solidFill>
                  </a:tcPr>
                </a:tc>
                <a:tc>
                  <a:txBody>
                    <a:bodyPr/>
                    <a:lstStyle/>
                    <a:p>
                      <a:pPr algn="ctr"/>
                      <a:r>
                        <a:rPr lang="en-US" smtClean="0"/>
                        <a:t>+1,0,-1</a:t>
                      </a:r>
                      <a:endParaRPr lang="en-US" dirty="0"/>
                    </a:p>
                  </a:txBody>
                  <a:tcPr>
                    <a:solidFill>
                      <a:schemeClr val="bg2"/>
                    </a:solidFill>
                  </a:tcPr>
                </a:tc>
                <a:tc>
                  <a:txBody>
                    <a:bodyPr/>
                    <a:lstStyle/>
                    <a:p>
                      <a:endParaRPr lang="en-US" dirty="0"/>
                    </a:p>
                  </a:txBody>
                  <a:tcPr>
                    <a:solidFill>
                      <a:schemeClr val="bg2"/>
                    </a:solidFill>
                  </a:tcPr>
                </a:tc>
              </a:tr>
              <a:tr h="370840">
                <a:tc>
                  <a:txBody>
                    <a:bodyPr/>
                    <a:lstStyle/>
                    <a:p>
                      <a:r>
                        <a:rPr lang="en-US" dirty="0" smtClean="0"/>
                        <a:t>Service level agreements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H,M,L</a:t>
                      </a:r>
                    </a:p>
                  </a:txBody>
                  <a:tcPr/>
                </a:tc>
                <a:tc>
                  <a:txBody>
                    <a:bodyPr/>
                    <a:lstStyle/>
                    <a:p>
                      <a:pPr algn="ctr"/>
                      <a:r>
                        <a:rPr lang="en-US" dirty="0" smtClean="0"/>
                        <a:t>+1,0,-1</a:t>
                      </a:r>
                      <a:endParaRPr lang="en-US" dirty="0"/>
                    </a:p>
                  </a:txBody>
                  <a:tcPr>
                    <a:solidFill>
                      <a:schemeClr val="bg2"/>
                    </a:solidFill>
                  </a:tcPr>
                </a:tc>
                <a:tc>
                  <a:txBody>
                    <a:bodyPr/>
                    <a:lstStyle/>
                    <a:p>
                      <a:pPr algn="ctr"/>
                      <a:r>
                        <a:rPr lang="en-US" dirty="0" smtClean="0"/>
                        <a:t>+1,0,-1</a:t>
                      </a:r>
                      <a:endParaRPr lang="en-US" dirty="0"/>
                    </a:p>
                  </a:txBody>
                  <a:tcPr>
                    <a:solidFill>
                      <a:schemeClr val="bg2"/>
                    </a:solidFill>
                  </a:tcPr>
                </a:tc>
                <a:tc>
                  <a:txBody>
                    <a:bodyPr/>
                    <a:lstStyle/>
                    <a:p>
                      <a:endParaRPr lang="en-US" dirty="0"/>
                    </a:p>
                  </a:txBody>
                  <a:tcPr>
                    <a:solidFill>
                      <a:schemeClr val="bg2"/>
                    </a:solidFill>
                  </a:tcPr>
                </a:tc>
              </a:tr>
            </a:tbl>
          </a:graphicData>
        </a:graphic>
      </p:graphicFrame>
    </p:spTree>
    <p:extLst>
      <p:ext uri="{BB962C8B-B14F-4D97-AF65-F5344CB8AC3E}">
        <p14:creationId xmlns:p14="http://schemas.microsoft.com/office/powerpoint/2010/main" val="20323928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a:t>
            </a:r>
            <a:r>
              <a:rPr lang="en-US" dirty="0" smtClean="0"/>
              <a:t>framework</a:t>
            </a:r>
            <a:r>
              <a:rPr lang="en-US" dirty="0" smtClean="0"/>
              <a:t>: </a:t>
            </a:r>
            <a:br>
              <a:rPr lang="en-US" dirty="0" smtClean="0"/>
            </a:br>
            <a:r>
              <a:rPr lang="en-US" dirty="0" smtClean="0"/>
              <a:t>Decision-making summary</a:t>
            </a:r>
            <a:endParaRPr lang="en-US" dirty="0"/>
          </a:p>
        </p:txBody>
      </p:sp>
      <p:sp>
        <p:nvSpPr>
          <p:cNvPr id="3" name="Content Placeholder 2"/>
          <p:cNvSpPr>
            <a:spLocks noGrp="1"/>
          </p:cNvSpPr>
          <p:nvPr>
            <p:ph idx="1"/>
          </p:nvPr>
        </p:nvSpPr>
        <p:spPr/>
        <p:txBody>
          <a:bodyPr/>
          <a:lstStyle/>
          <a:p>
            <a:r>
              <a:rPr lang="en-US" dirty="0" smtClean="0"/>
              <a:t>One-page decision making summary</a:t>
            </a:r>
          </a:p>
          <a:p>
            <a:r>
              <a:rPr lang="en-US" dirty="0" smtClean="0"/>
              <a:t>Lists all the </a:t>
            </a:r>
            <a:r>
              <a:rPr lang="en-US" dirty="0" err="1" smtClean="0"/>
              <a:t>quantiative</a:t>
            </a:r>
            <a:r>
              <a:rPr lang="en-US" dirty="0" smtClean="0"/>
              <a:t> costs, one time and ongoing over 4 years</a:t>
            </a:r>
          </a:p>
          <a:p>
            <a:r>
              <a:rPr lang="en-US" dirty="0" smtClean="0"/>
              <a:t>Provides a view of “relative cost” for quantitative cost factors</a:t>
            </a:r>
            <a:endParaRPr lang="en-US" dirty="0"/>
          </a:p>
        </p:txBody>
      </p:sp>
    </p:spTree>
    <p:extLst>
      <p:ext uri="{BB962C8B-B14F-4D97-AF65-F5344CB8AC3E}">
        <p14:creationId xmlns:p14="http://schemas.microsoft.com/office/powerpoint/2010/main" val="3231897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Parting thoughts</a:t>
            </a:r>
            <a:endParaRPr lang="en-US" dirty="0"/>
          </a:p>
        </p:txBody>
      </p:sp>
      <p:sp>
        <p:nvSpPr>
          <p:cNvPr id="3" name="Content Placeholder 2"/>
          <p:cNvSpPr>
            <a:spLocks noGrp="1"/>
          </p:cNvSpPr>
          <p:nvPr>
            <p:ph idx="1"/>
          </p:nvPr>
        </p:nvSpPr>
        <p:spPr/>
        <p:txBody>
          <a:bodyPr/>
          <a:lstStyle/>
          <a:p>
            <a:pPr marL="0" indent="0">
              <a:buNone/>
            </a:pPr>
            <a:r>
              <a:rPr lang="en-US" sz="2800" b="1" dirty="0" smtClean="0"/>
              <a:t>#1 - Use the 80% rule to calculate TCO</a:t>
            </a:r>
          </a:p>
          <a:p>
            <a:r>
              <a:rPr lang="en-US" sz="2800" dirty="0" smtClean="0"/>
              <a:t>It’s very easy for a TCO analysis to turn to paralysis while every cost is calculated.</a:t>
            </a:r>
          </a:p>
          <a:p>
            <a:r>
              <a:rPr lang="en-US" sz="2800" dirty="0" smtClean="0"/>
              <a:t>Leverage campus and </a:t>
            </a:r>
            <a:br>
              <a:rPr lang="en-US" sz="2800" dirty="0" smtClean="0"/>
            </a:br>
            <a:r>
              <a:rPr lang="en-US" sz="2800" dirty="0" smtClean="0"/>
              <a:t>vendor tools to support </a:t>
            </a:r>
            <a:br>
              <a:rPr lang="en-US" sz="2800" dirty="0" smtClean="0"/>
            </a:br>
            <a:r>
              <a:rPr lang="en-US" sz="2800" dirty="0" smtClean="0"/>
              <a:t>the TCO.</a:t>
            </a:r>
            <a:endParaRPr lang="en-US" sz="2800"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5080000" y="4016375"/>
            <a:ext cx="3543300" cy="2286000"/>
          </a:xfrm>
          <a:prstGeom prst="rect">
            <a:avLst/>
          </a:prstGeom>
        </p:spPr>
      </p:pic>
    </p:spTree>
    <p:extLst>
      <p:ext uri="{BB962C8B-B14F-4D97-AF65-F5344CB8AC3E}">
        <p14:creationId xmlns:p14="http://schemas.microsoft.com/office/powerpoint/2010/main" val="40108977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67350" y="4311650"/>
            <a:ext cx="3467100" cy="2349500"/>
          </a:xfrm>
          <a:prstGeom prst="rect">
            <a:avLst/>
          </a:prstGeom>
        </p:spPr>
      </p:pic>
      <p:sp>
        <p:nvSpPr>
          <p:cNvPr id="2" name="Title 1"/>
          <p:cNvSpPr>
            <a:spLocks noGrp="1"/>
          </p:cNvSpPr>
          <p:nvPr>
            <p:ph type="title"/>
          </p:nvPr>
        </p:nvSpPr>
        <p:spPr/>
        <p:txBody>
          <a:bodyPr/>
          <a:lstStyle/>
          <a:p>
            <a:r>
              <a:rPr lang="en-US" dirty="0" smtClean="0"/>
              <a:t>Parting thoughts</a:t>
            </a:r>
            <a:endParaRPr lang="en-US" dirty="0"/>
          </a:p>
        </p:txBody>
      </p:sp>
      <p:sp>
        <p:nvSpPr>
          <p:cNvPr id="3" name="Content Placeholder 2"/>
          <p:cNvSpPr>
            <a:spLocks noGrp="1"/>
          </p:cNvSpPr>
          <p:nvPr>
            <p:ph idx="1"/>
          </p:nvPr>
        </p:nvSpPr>
        <p:spPr>
          <a:xfrm>
            <a:off x="498474" y="1981200"/>
            <a:ext cx="8296276" cy="4144963"/>
          </a:xfrm>
        </p:spPr>
        <p:txBody>
          <a:bodyPr/>
          <a:lstStyle/>
          <a:p>
            <a:pPr marL="0" indent="0">
              <a:buNone/>
            </a:pPr>
            <a:r>
              <a:rPr lang="en-US" sz="2800" b="1" dirty="0" smtClean="0"/>
              <a:t>#2 – Consider the cost of risk/risk avoidance</a:t>
            </a:r>
          </a:p>
          <a:p>
            <a:r>
              <a:rPr lang="en-US" sz="2800" dirty="0" smtClean="0"/>
              <a:t>Much of our discussion about cloud risk is related to regulatory compliance.  Use the TCO model to help quantify</a:t>
            </a:r>
          </a:p>
          <a:p>
            <a:r>
              <a:rPr lang="en-US" sz="2800" dirty="0" smtClean="0"/>
              <a:t>There is often a higher risk of </a:t>
            </a:r>
            <a:br>
              <a:rPr lang="en-US" sz="2800" dirty="0" smtClean="0"/>
            </a:br>
            <a:r>
              <a:rPr lang="en-US" sz="2800" dirty="0" smtClean="0"/>
              <a:t>inaction than making a decision</a:t>
            </a:r>
            <a:endParaRPr lang="en-US" sz="2800" dirty="0" smtClean="0"/>
          </a:p>
          <a:p>
            <a:endParaRPr lang="en-US" dirty="0" smtClean="0"/>
          </a:p>
          <a:p>
            <a:endParaRPr lang="en-US" dirty="0"/>
          </a:p>
        </p:txBody>
      </p:sp>
    </p:spTree>
    <p:extLst>
      <p:ext uri="{BB962C8B-B14F-4D97-AF65-F5344CB8AC3E}">
        <p14:creationId xmlns:p14="http://schemas.microsoft.com/office/powerpoint/2010/main" val="22482160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4" name="Content Placeholder 3"/>
          <p:cNvSpPr>
            <a:spLocks noGrp="1"/>
          </p:cNvSpPr>
          <p:nvPr>
            <p:ph sz="half" idx="1"/>
          </p:nvPr>
        </p:nvSpPr>
        <p:spPr>
          <a:xfrm>
            <a:off x="402933" y="1590690"/>
            <a:ext cx="6850178" cy="2616280"/>
          </a:xfrm>
        </p:spPr>
        <p:txBody>
          <a:bodyPr>
            <a:normAutofit/>
          </a:bodyPr>
          <a:lstStyle/>
          <a:p>
            <a:r>
              <a:rPr lang="en-US" sz="2000" dirty="0" smtClean="0"/>
              <a:t>Assistant CIO at UC Davis</a:t>
            </a:r>
          </a:p>
          <a:p>
            <a:r>
              <a:rPr lang="en-US" sz="2000" dirty="0" smtClean="0"/>
              <a:t>Lead UC system-wide cloud strategy group</a:t>
            </a:r>
          </a:p>
          <a:p>
            <a:r>
              <a:rPr lang="en-US" sz="2000" dirty="0" smtClean="0"/>
              <a:t>Co-chair ECAR TCO Working Group</a:t>
            </a:r>
          </a:p>
          <a:p>
            <a:pPr marL="0" indent="0">
              <a:buNone/>
            </a:pPr>
            <a:endParaRPr lang="en-US" sz="2000" dirty="0" smtClean="0"/>
          </a:p>
        </p:txBody>
      </p:sp>
    </p:spTree>
    <p:extLst>
      <p:ext uri="{BB962C8B-B14F-4D97-AF65-F5344CB8AC3E}">
        <p14:creationId xmlns:p14="http://schemas.microsoft.com/office/powerpoint/2010/main" val="6094040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78525" y="3895725"/>
            <a:ext cx="2857500" cy="2844800"/>
          </a:xfrm>
          <a:prstGeom prst="rect">
            <a:avLst/>
          </a:prstGeom>
        </p:spPr>
      </p:pic>
      <p:sp>
        <p:nvSpPr>
          <p:cNvPr id="2" name="Title 1"/>
          <p:cNvSpPr>
            <a:spLocks noGrp="1"/>
          </p:cNvSpPr>
          <p:nvPr>
            <p:ph type="title"/>
          </p:nvPr>
        </p:nvSpPr>
        <p:spPr/>
        <p:txBody>
          <a:bodyPr/>
          <a:lstStyle/>
          <a:p>
            <a:r>
              <a:rPr lang="en-US" dirty="0" smtClean="0"/>
              <a:t>Parting thoughts</a:t>
            </a:r>
            <a:endParaRPr lang="en-US" dirty="0"/>
          </a:p>
        </p:txBody>
      </p:sp>
      <p:sp>
        <p:nvSpPr>
          <p:cNvPr id="3" name="Content Placeholder 2"/>
          <p:cNvSpPr>
            <a:spLocks noGrp="1"/>
          </p:cNvSpPr>
          <p:nvPr>
            <p:ph idx="1"/>
          </p:nvPr>
        </p:nvSpPr>
        <p:spPr>
          <a:xfrm>
            <a:off x="498474" y="1981200"/>
            <a:ext cx="8296276" cy="4144963"/>
          </a:xfrm>
        </p:spPr>
        <p:txBody>
          <a:bodyPr/>
          <a:lstStyle/>
          <a:p>
            <a:pPr marL="0" indent="0">
              <a:buNone/>
            </a:pPr>
            <a:r>
              <a:rPr lang="en-US" sz="2800" b="1" dirty="0" smtClean="0"/>
              <a:t>#3 – TCO is not your entire business case</a:t>
            </a:r>
          </a:p>
          <a:p>
            <a:r>
              <a:rPr lang="en-US" sz="2800" dirty="0" smtClean="0"/>
              <a:t>Cost savings is often an initial driver, but often the “why cloud?” needs other reasons (e.g. refocus on mission, modern features)</a:t>
            </a:r>
          </a:p>
          <a:p>
            <a:r>
              <a:rPr lang="en-US" sz="2800" dirty="0" smtClean="0"/>
              <a:t>Addressing security, privacy, and </a:t>
            </a:r>
            <a:br>
              <a:rPr lang="en-US" sz="2800" dirty="0" smtClean="0"/>
            </a:br>
            <a:r>
              <a:rPr lang="en-US" sz="2800" dirty="0" smtClean="0"/>
              <a:t>regulatory compliance questions </a:t>
            </a:r>
            <a:br>
              <a:rPr lang="en-US" sz="2800" dirty="0" smtClean="0"/>
            </a:br>
            <a:r>
              <a:rPr lang="en-US" sz="2800" dirty="0" smtClean="0"/>
              <a:t>are critical and may have cost </a:t>
            </a:r>
            <a:br>
              <a:rPr lang="en-US" sz="2800" dirty="0" smtClean="0"/>
            </a:br>
            <a:r>
              <a:rPr lang="en-US" sz="2800" dirty="0" smtClean="0"/>
              <a:t>implications</a:t>
            </a:r>
            <a:endParaRPr lang="en-US" sz="2800" dirty="0" smtClean="0"/>
          </a:p>
          <a:p>
            <a:pPr marL="0" indent="0">
              <a:buNone/>
            </a:pPr>
            <a:endParaRPr lang="en-US" dirty="0" smtClean="0"/>
          </a:p>
          <a:p>
            <a:endParaRPr lang="en-US" dirty="0"/>
          </a:p>
        </p:txBody>
      </p:sp>
    </p:spTree>
    <p:extLst>
      <p:ext uri="{BB962C8B-B14F-4D97-AF65-F5344CB8AC3E}">
        <p14:creationId xmlns:p14="http://schemas.microsoft.com/office/powerpoint/2010/main" val="962572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98474" y="1093625"/>
            <a:ext cx="7556313" cy="4144963"/>
          </a:xfrm>
        </p:spPr>
        <p:txBody>
          <a:bodyPr>
            <a:normAutofit fontScale="77500" lnSpcReduction="20000"/>
          </a:bodyPr>
          <a:lstStyle/>
          <a:p>
            <a:pPr marL="0" indent="0" algn="ctr">
              <a:buNone/>
            </a:pPr>
            <a:r>
              <a:rPr lang="en-US" sz="4000" dirty="0" smtClean="0"/>
              <a:t>Find out more:</a:t>
            </a:r>
          </a:p>
          <a:p>
            <a:pPr marL="0" indent="0" algn="ctr">
              <a:buNone/>
            </a:pPr>
            <a:r>
              <a:rPr lang="en-US" sz="2300" dirty="0"/>
              <a:t>http://</a:t>
            </a:r>
            <a:r>
              <a:rPr lang="en-US" sz="2300" dirty="0" err="1"/>
              <a:t>www.educause.edu</a:t>
            </a:r>
            <a:r>
              <a:rPr lang="en-US" sz="2300" dirty="0"/>
              <a:t>/</a:t>
            </a:r>
            <a:r>
              <a:rPr lang="en-US" sz="2300" dirty="0" err="1"/>
              <a:t>ecar</a:t>
            </a:r>
            <a:r>
              <a:rPr lang="en-US" sz="2300" dirty="0"/>
              <a:t>/</a:t>
            </a:r>
            <a:r>
              <a:rPr lang="en-US" sz="2300" dirty="0" err="1"/>
              <a:t>ecar</a:t>
            </a:r>
            <a:r>
              <a:rPr lang="en-US" sz="2300" dirty="0"/>
              <a:t>-working-groups/total-cost-ownership-cloud-services-working-group</a:t>
            </a:r>
          </a:p>
          <a:p>
            <a:pPr marL="0" indent="0" algn="ctr">
              <a:buNone/>
            </a:pPr>
            <a:r>
              <a:rPr lang="en-US" sz="4000" dirty="0" smtClean="0"/>
              <a:t>Reach out to the group:</a:t>
            </a:r>
          </a:p>
          <a:p>
            <a:pPr marL="0" indent="0" algn="ctr">
              <a:buNone/>
            </a:pPr>
            <a:r>
              <a:rPr lang="en-US" sz="3000" dirty="0" err="1"/>
              <a:t>ECAR-TCO@listserv.educause.edu</a:t>
            </a:r>
            <a:endParaRPr lang="en-US" sz="3000" dirty="0" smtClean="0"/>
          </a:p>
          <a:p>
            <a:pPr marL="0" indent="0" algn="ctr">
              <a:buNone/>
            </a:pPr>
            <a:r>
              <a:rPr lang="en-US" sz="4000" dirty="0"/>
              <a:t>Reach out to </a:t>
            </a:r>
            <a:r>
              <a:rPr lang="en-US" sz="4000" dirty="0"/>
              <a:t>me:</a:t>
            </a:r>
            <a:endParaRPr lang="en-US" sz="4000" dirty="0"/>
          </a:p>
          <a:p>
            <a:pPr marL="0" indent="0" algn="ctr">
              <a:buNone/>
            </a:pPr>
            <a:r>
              <a:rPr lang="en-US" sz="3000" dirty="0">
                <a:hlinkClick r:id="rId3"/>
              </a:rPr>
              <a:t>gdyoutsey@ucdavis.edu</a:t>
            </a:r>
            <a:endParaRPr lang="en-US" sz="3000" dirty="0"/>
          </a:p>
          <a:p>
            <a:pPr marL="0" indent="0" algn="ctr">
              <a:buNone/>
            </a:pPr>
            <a:r>
              <a:rPr lang="en-US" sz="2800" dirty="0" smtClean="0"/>
              <a:t>@</a:t>
            </a:r>
            <a:r>
              <a:rPr lang="en-US" sz="2800" dirty="0" err="1" smtClean="0"/>
              <a:t>gabeyoutsey</a:t>
            </a:r>
            <a:endParaRPr lang="en-US" sz="2800" dirty="0" smtClean="0"/>
          </a:p>
          <a:p>
            <a:pPr marL="0" indent="0" algn="ctr">
              <a:buNone/>
            </a:pPr>
            <a:endParaRPr lang="en-US" dirty="0"/>
          </a:p>
          <a:p>
            <a:endParaRPr lang="en-US" dirty="0"/>
          </a:p>
        </p:txBody>
      </p:sp>
      <p:pic>
        <p:nvPicPr>
          <p:cNvPr id="5" name="Picture 4" descr="qrcode.1941436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5662" y="4572000"/>
            <a:ext cx="2286000" cy="2286000"/>
          </a:xfrm>
          <a:prstGeom prst="rect">
            <a:avLst/>
          </a:prstGeom>
        </p:spPr>
      </p:pic>
      <p:pic>
        <p:nvPicPr>
          <p:cNvPr id="6" name="Picture 5"/>
          <p:cNvPicPr>
            <a:picLocks noChangeAspect="1"/>
          </p:cNvPicPr>
          <p:nvPr/>
        </p:nvPicPr>
        <p:blipFill>
          <a:blip r:embed="rId5"/>
          <a:stretch>
            <a:fillRect/>
          </a:stretch>
        </p:blipFill>
        <p:spPr>
          <a:xfrm>
            <a:off x="2724150" y="4828851"/>
            <a:ext cx="457200" cy="457200"/>
          </a:xfrm>
          <a:prstGeom prst="rect">
            <a:avLst/>
          </a:prstGeom>
        </p:spPr>
      </p:pic>
    </p:spTree>
    <p:extLst>
      <p:ext uri="{BB962C8B-B14F-4D97-AF65-F5344CB8AC3E}">
        <p14:creationId xmlns:p14="http://schemas.microsoft.com/office/powerpoint/2010/main" val="28935258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Cloud Services</a:t>
            </a:r>
            <a:endParaRPr lang="en-US" dirty="0"/>
          </a:p>
        </p:txBody>
      </p:sp>
      <p:pic>
        <p:nvPicPr>
          <p:cNvPr id="12" name="Picture 11"/>
          <p:cNvPicPr/>
          <p:nvPr/>
        </p:nvPicPr>
        <p:blipFill rotWithShape="1">
          <a:blip r:embed="rId3">
            <a:extLst>
              <a:ext uri="{28A0092B-C50C-407E-A947-70E740481C1C}">
                <a14:useLocalDpi xmlns:a14="http://schemas.microsoft.com/office/drawing/2010/main" val="0"/>
              </a:ext>
            </a:extLst>
          </a:blip>
          <a:srcRect t="16490" b="73270"/>
          <a:stretch/>
        </p:blipFill>
        <p:spPr bwMode="auto">
          <a:xfrm>
            <a:off x="254317" y="2189797"/>
            <a:ext cx="8445183" cy="37315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93237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promise and challenge</a:t>
            </a:r>
            <a:endParaRPr lang="en-US" dirty="0"/>
          </a:p>
        </p:txBody>
      </p:sp>
      <p:sp>
        <p:nvSpPr>
          <p:cNvPr id="4" name="Content Placeholder 3"/>
          <p:cNvSpPr>
            <a:spLocks noGrp="1"/>
          </p:cNvSpPr>
          <p:nvPr>
            <p:ph sz="half" idx="1"/>
          </p:nvPr>
        </p:nvSpPr>
        <p:spPr>
          <a:xfrm>
            <a:off x="402933" y="2629268"/>
            <a:ext cx="3901360" cy="2616280"/>
          </a:xfrm>
        </p:spPr>
        <p:txBody>
          <a:bodyPr>
            <a:normAutofit lnSpcReduction="10000"/>
          </a:bodyPr>
          <a:lstStyle/>
          <a:p>
            <a:r>
              <a:rPr lang="en-US" sz="2000" dirty="0" smtClean="0"/>
              <a:t>Lower cost and better service</a:t>
            </a:r>
          </a:p>
          <a:p>
            <a:r>
              <a:rPr lang="en-US" sz="2000" dirty="0" smtClean="0"/>
              <a:t>Faster deployment</a:t>
            </a:r>
          </a:p>
          <a:p>
            <a:r>
              <a:rPr lang="en-US" sz="2000" dirty="0" smtClean="0"/>
              <a:t>Eliminate upgrades (SaaS)</a:t>
            </a:r>
          </a:p>
          <a:p>
            <a:r>
              <a:rPr lang="en-US" sz="2000" dirty="0" smtClean="0"/>
              <a:t>More business focus</a:t>
            </a:r>
          </a:p>
          <a:p>
            <a:r>
              <a:rPr lang="en-US" sz="2000" dirty="0" smtClean="0"/>
              <a:t>Immediate scalability</a:t>
            </a:r>
            <a:endParaRPr lang="en-US" sz="2000" dirty="0"/>
          </a:p>
        </p:txBody>
      </p:sp>
      <p:sp>
        <p:nvSpPr>
          <p:cNvPr id="5" name="Content Placeholder 4"/>
          <p:cNvSpPr>
            <a:spLocks noGrp="1"/>
          </p:cNvSpPr>
          <p:nvPr>
            <p:ph sz="half" idx="2"/>
          </p:nvPr>
        </p:nvSpPr>
        <p:spPr>
          <a:xfrm>
            <a:off x="4290636" y="2645763"/>
            <a:ext cx="4585377" cy="2698756"/>
          </a:xfrm>
        </p:spPr>
        <p:txBody>
          <a:bodyPr>
            <a:normAutofit/>
          </a:bodyPr>
          <a:lstStyle/>
          <a:p>
            <a:r>
              <a:rPr lang="en-US" sz="2000" b="1" dirty="0" smtClean="0"/>
              <a:t>Cannot accurately compare costs</a:t>
            </a:r>
          </a:p>
          <a:p>
            <a:r>
              <a:rPr lang="en-US" sz="2000" dirty="0" smtClean="0"/>
              <a:t>More trust placed in vendors</a:t>
            </a:r>
          </a:p>
          <a:p>
            <a:r>
              <a:rPr lang="en-US" sz="2000" dirty="0" smtClean="0"/>
              <a:t>More control shifted to vendors (SaaS)</a:t>
            </a:r>
          </a:p>
          <a:p>
            <a:r>
              <a:rPr lang="en-US" sz="2000" dirty="0" smtClean="0"/>
              <a:t>Requires new skills to manage</a:t>
            </a:r>
            <a:endParaRPr lang="en-US" sz="2000" dirty="0"/>
          </a:p>
        </p:txBody>
      </p:sp>
      <p:sp>
        <p:nvSpPr>
          <p:cNvPr id="6" name="Plus 5"/>
          <p:cNvSpPr/>
          <p:nvPr/>
        </p:nvSpPr>
        <p:spPr>
          <a:xfrm>
            <a:off x="1588984" y="2052064"/>
            <a:ext cx="557114" cy="544214"/>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Minus 6"/>
          <p:cNvSpPr/>
          <p:nvPr/>
        </p:nvSpPr>
        <p:spPr>
          <a:xfrm>
            <a:off x="6020400" y="2068559"/>
            <a:ext cx="824713" cy="544214"/>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2721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TCO? </a:t>
            </a:r>
            <a:endParaRPr lang="en-US" dirty="0"/>
          </a:p>
        </p:txBody>
      </p:sp>
      <p:sp>
        <p:nvSpPr>
          <p:cNvPr id="3" name="Content Placeholder 2"/>
          <p:cNvSpPr>
            <a:spLocks noGrp="1"/>
          </p:cNvSpPr>
          <p:nvPr>
            <p:ph idx="1"/>
          </p:nvPr>
        </p:nvSpPr>
        <p:spPr>
          <a:xfrm>
            <a:off x="498474" y="1708100"/>
            <a:ext cx="7556313" cy="4572986"/>
          </a:xfrm>
        </p:spPr>
        <p:txBody>
          <a:bodyPr>
            <a:normAutofit/>
          </a:bodyPr>
          <a:lstStyle/>
          <a:p>
            <a:pPr lvl="1"/>
            <a:r>
              <a:rPr lang="en-US" sz="2400" dirty="0" smtClean="0"/>
              <a:t>From Wikipedia:</a:t>
            </a:r>
          </a:p>
          <a:p>
            <a:pPr marL="228600" lvl="1" indent="0">
              <a:buNone/>
            </a:pPr>
            <a:r>
              <a:rPr lang="en-US" sz="2400" i="1" dirty="0" smtClean="0"/>
              <a:t>“A financial estimate intended to help buyers and owners determine the direct and indirect costs of a product or system.”</a:t>
            </a:r>
          </a:p>
          <a:p>
            <a:pPr lvl="1"/>
            <a:endParaRPr lang="en-US" dirty="0" smtClean="0"/>
          </a:p>
          <a:p>
            <a:r>
              <a:rPr lang="en-US" sz="2400" dirty="0" smtClean="0"/>
              <a:t>My</a:t>
            </a:r>
            <a:r>
              <a:rPr lang="en-US" sz="2400" dirty="0" smtClean="0"/>
              <a:t> </a:t>
            </a:r>
            <a:r>
              <a:rPr lang="en-US" sz="2400" dirty="0" smtClean="0"/>
              <a:t>revision:</a:t>
            </a:r>
            <a:r>
              <a:rPr lang="en-US" sz="2400" dirty="0"/>
              <a:t/>
            </a:r>
            <a:br>
              <a:rPr lang="en-US" sz="2400" dirty="0"/>
            </a:br>
            <a:r>
              <a:rPr lang="en-US" sz="2400" i="1" dirty="0" smtClean="0"/>
              <a:t>“</a:t>
            </a:r>
            <a:r>
              <a:rPr lang="en-US" sz="2400" i="1" dirty="0"/>
              <a:t>A </a:t>
            </a:r>
            <a:r>
              <a:rPr lang="en-US" sz="2400" i="1" dirty="0" smtClean="0"/>
              <a:t>financial </a:t>
            </a:r>
            <a:r>
              <a:rPr lang="en-US" sz="2400" i="1" dirty="0"/>
              <a:t>estimate </a:t>
            </a:r>
            <a:r>
              <a:rPr lang="en-US" sz="2400" i="1" dirty="0" smtClean="0"/>
              <a:t>intended </a:t>
            </a:r>
            <a:r>
              <a:rPr lang="en-US" sz="2400" i="1" dirty="0"/>
              <a:t>to </a:t>
            </a:r>
            <a:r>
              <a:rPr lang="en-US" sz="2400" i="1" dirty="0" smtClean="0"/>
              <a:t>help campus IT and administrative leaders determine the quantitative and qualitative costs and risks of various cloud and campus alternatives.”</a:t>
            </a:r>
            <a:endParaRPr lang="en-US" sz="2400" i="1" dirty="0"/>
          </a:p>
          <a:p>
            <a:pPr marL="0" indent="0">
              <a:buNone/>
            </a:pPr>
            <a:endParaRPr lang="en-US" dirty="0" smtClean="0"/>
          </a:p>
        </p:txBody>
      </p:sp>
    </p:spTree>
    <p:extLst>
      <p:ext uri="{BB962C8B-B14F-4D97-AF65-F5344CB8AC3E}">
        <p14:creationId xmlns:p14="http://schemas.microsoft.com/office/powerpoint/2010/main" val="8787499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CIOs are concerned about TCO</a:t>
            </a:r>
            <a:endParaRPr lang="en-US" dirty="0"/>
          </a:p>
        </p:txBody>
      </p:sp>
      <p:sp>
        <p:nvSpPr>
          <p:cNvPr id="3" name="Content Placeholder 2"/>
          <p:cNvSpPr>
            <a:spLocks noGrp="1"/>
          </p:cNvSpPr>
          <p:nvPr>
            <p:ph idx="1"/>
          </p:nvPr>
        </p:nvSpPr>
        <p:spPr/>
        <p:txBody>
          <a:bodyPr/>
          <a:lstStyle/>
          <a:p>
            <a:pPr marL="0" indent="0">
              <a:buNone/>
            </a:pPr>
            <a:r>
              <a:rPr lang="en-US" dirty="0" smtClean="0"/>
              <a:t>A 2012 global study on cloud computing revealed:</a:t>
            </a:r>
            <a:endParaRPr lang="en-US" dirty="0"/>
          </a:p>
          <a:p>
            <a:r>
              <a:rPr lang="en-US" dirty="0"/>
              <a:t>79% of companies are concerned about the hidden costs </a:t>
            </a:r>
            <a:r>
              <a:rPr lang="en-US" dirty="0" smtClean="0"/>
              <a:t>of cloud </a:t>
            </a:r>
            <a:r>
              <a:rPr lang="en-US" dirty="0"/>
              <a:t>services for their </a:t>
            </a:r>
            <a:r>
              <a:rPr lang="en-US" dirty="0" smtClean="0"/>
              <a:t>applications</a:t>
            </a:r>
          </a:p>
          <a:p>
            <a:r>
              <a:rPr lang="en-US" dirty="0" smtClean="0"/>
              <a:t>Areas of hidden cost due to performance concern include:</a:t>
            </a:r>
          </a:p>
          <a:p>
            <a:pPr lvl="1"/>
            <a:r>
              <a:rPr lang="en-US" dirty="0" smtClean="0"/>
              <a:t>Loss of revenue</a:t>
            </a:r>
          </a:p>
          <a:p>
            <a:pPr lvl="1"/>
            <a:r>
              <a:rPr lang="en-US" dirty="0" smtClean="0"/>
              <a:t>Damage to reputation</a:t>
            </a:r>
          </a:p>
          <a:p>
            <a:pPr lvl="1"/>
            <a:r>
              <a:rPr lang="en-US" dirty="0" smtClean="0"/>
              <a:t>Weakened customer relationships</a:t>
            </a:r>
          </a:p>
          <a:p>
            <a:pPr lvl="1"/>
            <a:r>
              <a:rPr lang="en-US" dirty="0" smtClean="0"/>
              <a:t>Reduced productivity</a:t>
            </a:r>
          </a:p>
          <a:p>
            <a:pPr marL="0" indent="0">
              <a:buNone/>
            </a:pPr>
            <a:endParaRPr lang="en-US" dirty="0"/>
          </a:p>
        </p:txBody>
      </p:sp>
      <p:sp>
        <p:nvSpPr>
          <p:cNvPr id="5" name="Footer Placeholder 3"/>
          <p:cNvSpPr>
            <a:spLocks noGrp="1"/>
          </p:cNvSpPr>
          <p:nvPr>
            <p:ph type="ftr" sz="quarter" idx="11"/>
          </p:nvPr>
        </p:nvSpPr>
        <p:spPr>
          <a:xfrm>
            <a:off x="1690101" y="6382620"/>
            <a:ext cx="6122894" cy="365125"/>
          </a:xfrm>
        </p:spPr>
        <p:txBody>
          <a:bodyPr/>
          <a:lstStyle/>
          <a:p>
            <a:pPr algn="ctr"/>
            <a:r>
              <a:rPr lang="en-US" sz="1600" b="1" dirty="0" smtClean="0"/>
              <a:t>22333</a:t>
            </a:r>
            <a:endParaRPr lang="en-US" sz="1600" b="1" dirty="0"/>
          </a:p>
        </p:txBody>
      </p:sp>
    </p:spTree>
    <p:extLst>
      <p:ext uri="{BB962C8B-B14F-4D97-AF65-F5344CB8AC3E}">
        <p14:creationId xmlns:p14="http://schemas.microsoft.com/office/powerpoint/2010/main" val="27443272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the TCO challenge</a:t>
            </a:r>
            <a:endParaRPr lang="en-US" dirty="0"/>
          </a:p>
        </p:txBody>
      </p:sp>
      <p:sp>
        <p:nvSpPr>
          <p:cNvPr id="3" name="Content Placeholder 2"/>
          <p:cNvSpPr>
            <a:spLocks noGrp="1"/>
          </p:cNvSpPr>
          <p:nvPr>
            <p:ph idx="1"/>
          </p:nvPr>
        </p:nvSpPr>
        <p:spPr>
          <a:xfrm>
            <a:off x="498474" y="1708100"/>
            <a:ext cx="7556313" cy="4572986"/>
          </a:xfrm>
        </p:spPr>
        <p:txBody>
          <a:bodyPr>
            <a:normAutofit/>
          </a:bodyPr>
          <a:lstStyle/>
          <a:p>
            <a:pPr marL="228600" lvl="1" indent="0">
              <a:buNone/>
            </a:pPr>
            <a:r>
              <a:rPr lang="en-US" sz="2400" dirty="0" smtClean="0"/>
              <a:t>From Gartner:</a:t>
            </a:r>
            <a:endParaRPr lang="en-US" sz="2400" dirty="0" smtClean="0"/>
          </a:p>
          <a:p>
            <a:pPr lvl="1"/>
            <a:endParaRPr lang="en-US" dirty="0" smtClean="0"/>
          </a:p>
          <a:p>
            <a:pPr lvl="1"/>
            <a:r>
              <a:rPr lang="en-US" dirty="0" smtClean="0"/>
              <a:t>More than 80% of organizations base their sourcing decisions on inadequate financial information.</a:t>
            </a:r>
          </a:p>
          <a:p>
            <a:pPr marL="228600" lvl="1" indent="0">
              <a:buNone/>
            </a:pPr>
            <a:endParaRPr lang="en-US" dirty="0"/>
          </a:p>
          <a:p>
            <a:pPr lvl="1"/>
            <a:r>
              <a:rPr lang="en-US" dirty="0" smtClean="0"/>
              <a:t>More than 70% of discrete projects and longer-term outsourcing initiatives exceed original business case costing estimates.</a:t>
            </a:r>
          </a:p>
          <a:p>
            <a:pPr lvl="1"/>
            <a:endParaRPr lang="en-US" dirty="0"/>
          </a:p>
          <a:p>
            <a:pPr lvl="1"/>
            <a:r>
              <a:rPr lang="en-US" u="sng" dirty="0"/>
              <a:t>Organizations fail to include up to 20% of internal costs in their calculations of a business case</a:t>
            </a:r>
            <a:r>
              <a:rPr lang="en-US" u="sng" dirty="0" smtClean="0"/>
              <a:t>.</a:t>
            </a:r>
            <a:endParaRPr lang="en-US" u="sng" dirty="0" smtClean="0"/>
          </a:p>
          <a:p>
            <a:pPr marL="0" indent="0">
              <a:buNone/>
            </a:pPr>
            <a:endParaRPr lang="en-US" dirty="0" smtClean="0"/>
          </a:p>
        </p:txBody>
      </p:sp>
    </p:spTree>
    <p:extLst>
      <p:ext uri="{BB962C8B-B14F-4D97-AF65-F5344CB8AC3E}">
        <p14:creationId xmlns:p14="http://schemas.microsoft.com/office/powerpoint/2010/main" val="1843265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subsidies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5595832"/>
              </p:ext>
            </p:extLst>
          </p:nvPr>
        </p:nvGraphicFramePr>
        <p:xfrm>
          <a:off x="498475" y="1981200"/>
          <a:ext cx="8121650" cy="4119879"/>
        </p:xfrm>
        <a:graphic>
          <a:graphicData uri="http://schemas.openxmlformats.org/drawingml/2006/table">
            <a:tbl>
              <a:tblPr firstRow="1" bandRow="1">
                <a:tableStyleId>{5C22544A-7EE6-4342-B048-85BDC9FD1C3A}</a:tableStyleId>
              </a:tblPr>
              <a:tblGrid>
                <a:gridCol w="4060825"/>
                <a:gridCol w="4060825"/>
              </a:tblGrid>
              <a:tr h="370840">
                <a:tc>
                  <a:txBody>
                    <a:bodyPr/>
                    <a:lstStyle/>
                    <a:p>
                      <a:endParaRPr lang="en-US" dirty="0"/>
                    </a:p>
                  </a:txBody>
                  <a:tcPr/>
                </a:tc>
                <a:tc>
                  <a:txBody>
                    <a:bodyPr/>
                    <a:lstStyle/>
                    <a:p>
                      <a:endParaRPr lang="en-US" dirty="0"/>
                    </a:p>
                  </a:txBody>
                  <a:tcPr/>
                </a:tc>
              </a:tr>
              <a:tr h="370840">
                <a:tc>
                  <a:txBody>
                    <a:bodyPr/>
                    <a:lstStyle/>
                    <a:p>
                      <a:r>
                        <a:rPr lang="en-US" sz="2400" dirty="0" smtClean="0"/>
                        <a:t>Energy Costs</a:t>
                      </a:r>
                      <a:endParaRPr lang="en-US" sz="2400" dirty="0"/>
                    </a:p>
                  </a:txBody>
                  <a:tcPr/>
                </a:tc>
                <a:tc>
                  <a:txBody>
                    <a:bodyPr/>
                    <a:lstStyle/>
                    <a:p>
                      <a:r>
                        <a:rPr lang="en-US" dirty="0" smtClean="0"/>
                        <a:t>Often paid for centrally, although more projects are working on metering and mechanisms</a:t>
                      </a:r>
                      <a:r>
                        <a:rPr lang="en-US" baseline="0" dirty="0" smtClean="0"/>
                        <a:t> </a:t>
                      </a:r>
                      <a:r>
                        <a:rPr lang="en-US" dirty="0" smtClean="0"/>
                        <a:t>to gate</a:t>
                      </a:r>
                      <a:r>
                        <a:rPr lang="en-US" baseline="0" dirty="0" smtClean="0"/>
                        <a:t> consumption.</a:t>
                      </a:r>
                      <a:endParaRPr lang="en-US" dirty="0"/>
                    </a:p>
                  </a:txBody>
                  <a:tcPr/>
                </a:tc>
              </a:tr>
              <a:tr h="370840">
                <a:tc>
                  <a:txBody>
                    <a:bodyPr/>
                    <a:lstStyle/>
                    <a:p>
                      <a:r>
                        <a:rPr lang="en-US" sz="2400" dirty="0" smtClean="0"/>
                        <a:t>Facilities Costs</a:t>
                      </a:r>
                      <a:endParaRPr lang="en-US" sz="2400" dirty="0"/>
                    </a:p>
                  </a:txBody>
                  <a:tcPr/>
                </a:tc>
                <a:tc>
                  <a:txBody>
                    <a:bodyPr/>
                    <a:lstStyle/>
                    <a:p>
                      <a:r>
                        <a:rPr lang="en-US" dirty="0" smtClean="0"/>
                        <a:t>Space in the</a:t>
                      </a:r>
                      <a:r>
                        <a:rPr lang="en-US" baseline="0" dirty="0" smtClean="0"/>
                        <a:t> central data center, local computer rooms, office, broom closets.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Student Labor</a:t>
                      </a:r>
                    </a:p>
                    <a:p>
                      <a:endParaRPr lang="en-US" dirty="0"/>
                    </a:p>
                  </a:txBody>
                  <a:tcPr/>
                </a:tc>
                <a:tc>
                  <a:txBody>
                    <a:bodyPr/>
                    <a:lstStyle/>
                    <a:p>
                      <a:r>
                        <a:rPr lang="en-US" dirty="0" smtClean="0"/>
                        <a:t>Not</a:t>
                      </a:r>
                      <a:r>
                        <a:rPr lang="en-US" baseline="0" dirty="0" smtClean="0"/>
                        <a:t> counted as either a direct cost or opportunity cost</a:t>
                      </a:r>
                      <a:endParaRPr lang="en-US" dirty="0"/>
                    </a:p>
                  </a:txBody>
                  <a:tcPr/>
                </a:tc>
              </a:tr>
              <a:tr h="370840">
                <a:tc>
                  <a:txBody>
                    <a:bodyPr/>
                    <a:lstStyle/>
                    <a:p>
                      <a:r>
                        <a:rPr lang="en-US" sz="2400" dirty="0" smtClean="0"/>
                        <a:t>Indirect</a:t>
                      </a:r>
                      <a:r>
                        <a:rPr lang="en-US" sz="2400" baseline="0" dirty="0" smtClean="0"/>
                        <a:t> Cost (grants)</a:t>
                      </a:r>
                      <a:endParaRPr lang="en-US" sz="2400" dirty="0"/>
                    </a:p>
                  </a:txBody>
                  <a:tcPr/>
                </a:tc>
                <a:tc>
                  <a:txBody>
                    <a:bodyPr/>
                    <a:lstStyle/>
                    <a:p>
                      <a:r>
                        <a:rPr lang="en-US" dirty="0" smtClean="0"/>
                        <a:t>Cloud services are often subject to indirect</a:t>
                      </a:r>
                      <a:r>
                        <a:rPr lang="en-US" baseline="0" dirty="0" smtClean="0"/>
                        <a:t> costs, computing hardware is not. </a:t>
                      </a:r>
                      <a:endParaRPr lang="en-US" dirty="0"/>
                    </a:p>
                  </a:txBody>
                  <a:tcPr/>
                </a:tc>
              </a:tr>
            </a:tbl>
          </a:graphicData>
        </a:graphic>
      </p:graphicFrame>
    </p:spTree>
    <p:extLst>
      <p:ext uri="{BB962C8B-B14F-4D97-AF65-F5344CB8AC3E}">
        <p14:creationId xmlns:p14="http://schemas.microsoft.com/office/powerpoint/2010/main" val="11737825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72125" y="4381500"/>
            <a:ext cx="3330817" cy="2241550"/>
          </a:xfrm>
          <a:prstGeom prst="rect">
            <a:avLst/>
          </a:prstGeom>
        </p:spPr>
      </p:pic>
      <p:sp>
        <p:nvSpPr>
          <p:cNvPr id="2" name="Title 1"/>
          <p:cNvSpPr>
            <a:spLocks noGrp="1"/>
          </p:cNvSpPr>
          <p:nvPr>
            <p:ph type="title"/>
          </p:nvPr>
        </p:nvSpPr>
        <p:spPr/>
        <p:txBody>
          <a:bodyPr/>
          <a:lstStyle/>
          <a:p>
            <a:r>
              <a:rPr lang="en-US" dirty="0" smtClean="0"/>
              <a:t>A TCO Model for Higher Ed</a:t>
            </a:r>
            <a:endParaRPr lang="en-US" dirty="0"/>
          </a:p>
        </p:txBody>
      </p:sp>
      <p:sp>
        <p:nvSpPr>
          <p:cNvPr id="3" name="Content Placeholder 2"/>
          <p:cNvSpPr>
            <a:spLocks noGrp="1"/>
          </p:cNvSpPr>
          <p:nvPr>
            <p:ph idx="1"/>
          </p:nvPr>
        </p:nvSpPr>
        <p:spPr>
          <a:xfrm>
            <a:off x="498474" y="1708100"/>
            <a:ext cx="7556313" cy="4572986"/>
          </a:xfrm>
        </p:spPr>
        <p:txBody>
          <a:bodyPr>
            <a:normAutofit/>
          </a:bodyPr>
          <a:lstStyle/>
          <a:p>
            <a:r>
              <a:rPr lang="en-US" dirty="0" smtClean="0"/>
              <a:t>Many great TCO resources out there today that are very detailed and helpful:</a:t>
            </a:r>
          </a:p>
          <a:p>
            <a:pPr lvl="1">
              <a:lnSpc>
                <a:spcPct val="70000"/>
              </a:lnSpc>
              <a:spcBef>
                <a:spcPts val="1200"/>
              </a:spcBef>
            </a:pPr>
            <a:r>
              <a:rPr lang="en-US" dirty="0" smtClean="0"/>
              <a:t>AWS just released a new TCO calculator</a:t>
            </a:r>
            <a:br>
              <a:rPr lang="en-US" dirty="0" smtClean="0"/>
            </a:br>
            <a:r>
              <a:rPr lang="en-US" dirty="0" smtClean="0">
                <a:hlinkClick r:id="rId4"/>
              </a:rPr>
              <a:t>https</a:t>
            </a:r>
            <a:r>
              <a:rPr lang="en-US" dirty="0">
                <a:hlinkClick r:id="rId4"/>
              </a:rPr>
              <a:t>://</a:t>
            </a:r>
            <a:r>
              <a:rPr lang="en-US" dirty="0" err="1">
                <a:hlinkClick r:id="rId4"/>
              </a:rPr>
              <a:t>aws.amazon.com</a:t>
            </a:r>
            <a:r>
              <a:rPr lang="en-US" dirty="0">
                <a:hlinkClick r:id="rId4"/>
              </a:rPr>
              <a:t>/</a:t>
            </a:r>
            <a:r>
              <a:rPr lang="en-US" dirty="0" err="1">
                <a:hlinkClick r:id="rId4"/>
              </a:rPr>
              <a:t>tco</a:t>
            </a:r>
            <a:r>
              <a:rPr lang="en-US" dirty="0">
                <a:hlinkClick r:id="rId4"/>
              </a:rPr>
              <a:t>-calculator/</a:t>
            </a:r>
            <a:endParaRPr lang="en-US" dirty="0"/>
          </a:p>
          <a:p>
            <a:pPr lvl="1">
              <a:lnSpc>
                <a:spcPct val="70000"/>
              </a:lnSpc>
              <a:spcBef>
                <a:spcPts val="1200"/>
              </a:spcBef>
            </a:pPr>
            <a:r>
              <a:rPr lang="en-US" dirty="0" smtClean="0"/>
              <a:t>Microsoft Azure reps will help customers calculate TCO</a:t>
            </a:r>
            <a:endParaRPr lang="en-US" dirty="0"/>
          </a:p>
          <a:p>
            <a:pPr lvl="1">
              <a:lnSpc>
                <a:spcPct val="70000"/>
              </a:lnSpc>
              <a:spcBef>
                <a:spcPts val="1200"/>
              </a:spcBef>
            </a:pPr>
            <a:r>
              <a:rPr lang="en-US" dirty="0" smtClean="0"/>
              <a:t>Gartner released a toolkit for creating a business case and TCO for SaaS vs. traditional applications. G00234295</a:t>
            </a:r>
          </a:p>
          <a:p>
            <a:pPr marL="228600" lvl="1" indent="0">
              <a:lnSpc>
                <a:spcPct val="70000"/>
              </a:lnSpc>
              <a:spcBef>
                <a:spcPts val="1200"/>
              </a:spcBef>
              <a:buNone/>
            </a:pPr>
            <a:endParaRPr lang="en-US" dirty="0"/>
          </a:p>
          <a:p>
            <a:pPr marL="228600" lvl="1" indent="0">
              <a:lnSpc>
                <a:spcPct val="70000"/>
              </a:lnSpc>
              <a:spcBef>
                <a:spcPts val="1200"/>
              </a:spcBef>
              <a:buNone/>
            </a:pPr>
            <a:r>
              <a:rPr lang="en-US" dirty="0" smtClean="0"/>
              <a:t>Most are vendor-specific, not flexible, and don’t capture the nuances of higher education.  A model for higher </a:t>
            </a:r>
            <a:r>
              <a:rPr lang="en-US" dirty="0" err="1" smtClean="0"/>
              <a:t>ed</a:t>
            </a:r>
            <a:r>
              <a:rPr lang="en-US" dirty="0" smtClean="0"/>
              <a:t> is needed that:</a:t>
            </a:r>
            <a:endParaRPr lang="en-US" dirty="0"/>
          </a:p>
          <a:p>
            <a:pPr marL="228600" lvl="1" indent="0">
              <a:buNone/>
            </a:pPr>
            <a:endParaRPr lang="en-US" dirty="0" smtClean="0"/>
          </a:p>
          <a:p>
            <a:endParaRPr lang="en-US" dirty="0"/>
          </a:p>
        </p:txBody>
      </p:sp>
      <p:sp>
        <p:nvSpPr>
          <p:cNvPr id="7" name="Rectangle 6"/>
          <p:cNvSpPr/>
          <p:nvPr/>
        </p:nvSpPr>
        <p:spPr>
          <a:xfrm>
            <a:off x="498474" y="5046960"/>
            <a:ext cx="4572000" cy="1015663"/>
          </a:xfrm>
          <a:prstGeom prst="rect">
            <a:avLst/>
          </a:prstGeom>
          <a:ln>
            <a:solidFill>
              <a:schemeClr val="tx1"/>
            </a:solidFill>
          </a:ln>
        </p:spPr>
        <p:txBody>
          <a:bodyPr>
            <a:spAutoFit/>
          </a:bodyPr>
          <a:lstStyle/>
          <a:p>
            <a:pPr algn="ctr"/>
            <a:r>
              <a:rPr lang="en-US" sz="2000" dirty="0" smtClean="0"/>
              <a:t>Creates </a:t>
            </a:r>
            <a:r>
              <a:rPr lang="en-US" sz="2000" dirty="0"/>
              <a:t>a </a:t>
            </a:r>
            <a:r>
              <a:rPr lang="en-US" sz="2000" b="1" dirty="0"/>
              <a:t>useful</a:t>
            </a:r>
            <a:r>
              <a:rPr lang="en-US" sz="2000" dirty="0"/>
              <a:t> tool for campuses to make </a:t>
            </a:r>
            <a:r>
              <a:rPr lang="en-US" sz="2000" b="1" dirty="0"/>
              <a:t>actual</a:t>
            </a:r>
            <a:r>
              <a:rPr lang="en-US" sz="2000" dirty="0"/>
              <a:t> decisions about various cloud alternatives</a:t>
            </a:r>
          </a:p>
        </p:txBody>
      </p:sp>
    </p:spTree>
    <p:extLst>
      <p:ext uri="{BB962C8B-B14F-4D97-AF65-F5344CB8AC3E}">
        <p14:creationId xmlns:p14="http://schemas.microsoft.com/office/powerpoint/2010/main" val="13011960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2025</TotalTime>
  <Words>1583</Words>
  <Application>Microsoft Macintosh PowerPoint</Application>
  <PresentationFormat>On-screen Show (4:3)</PresentationFormat>
  <Paragraphs>213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Advantage</vt:lpstr>
      <vt:lpstr>Educause Center for Analysis and Research  Total Cost of Ownership for Cloud Services</vt:lpstr>
      <vt:lpstr>About Me</vt:lpstr>
      <vt:lpstr>Growth in Cloud Services</vt:lpstr>
      <vt:lpstr>Cloud: promise and challenge</vt:lpstr>
      <vt:lpstr>What is TCO? </vt:lpstr>
      <vt:lpstr>CIOs are concerned about TCO</vt:lpstr>
      <vt:lpstr>The scope of the TCO challenge</vt:lpstr>
      <vt:lpstr>Hidden subsidies</vt:lpstr>
      <vt:lpstr>A TCO Model for Higher Ed</vt:lpstr>
      <vt:lpstr>ECAR TCO for Cloud Workgroup</vt:lpstr>
      <vt:lpstr>Objective 1: Set the Context</vt:lpstr>
      <vt:lpstr>Objective 2: Identify Cloud Models</vt:lpstr>
      <vt:lpstr>Objective 3: Outline Use Cases</vt:lpstr>
      <vt:lpstr>Objective 4: Develop a Framework</vt:lpstr>
      <vt:lpstr>A look at the framework: quantitative costs</vt:lpstr>
      <vt:lpstr>A look at the framework: qualitative costs</vt:lpstr>
      <vt:lpstr>A look at the framework:  Decision-making summary</vt:lpstr>
      <vt:lpstr>Parting thoughts</vt:lpstr>
      <vt:lpstr>Parting thoughts</vt:lpstr>
      <vt:lpstr>Parting thoughts</vt:lpstr>
      <vt:lpstr>Thank you!</vt:lpstr>
    </vt:vector>
  </TitlesOfParts>
  <Company>UC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ECAR Total Cost of Ownership for Cloud Services</dc:title>
  <dc:creator>Gabriel Youtesy</dc:creator>
  <cp:lastModifiedBy>Gabriel Youtesy</cp:lastModifiedBy>
  <cp:revision>72</cp:revision>
  <dcterms:created xsi:type="dcterms:W3CDTF">2014-01-24T03:56:41Z</dcterms:created>
  <dcterms:modified xsi:type="dcterms:W3CDTF">2014-06-12T16:53:01Z</dcterms:modified>
</cp:coreProperties>
</file>