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1" r:id="rId3"/>
    <p:sldId id="307" r:id="rId4"/>
    <p:sldId id="308" r:id="rId5"/>
    <p:sldId id="312" r:id="rId6"/>
    <p:sldId id="313" r:id="rId7"/>
    <p:sldId id="314" r:id="rId8"/>
    <p:sldId id="285" r:id="rId9"/>
    <p:sldId id="287" r:id="rId10"/>
    <p:sldId id="288" r:id="rId11"/>
    <p:sldId id="289" r:id="rId12"/>
    <p:sldId id="290" r:id="rId13"/>
    <p:sldId id="294" r:id="rId14"/>
    <p:sldId id="295" r:id="rId15"/>
    <p:sldId id="296" r:id="rId16"/>
    <p:sldId id="298" r:id="rId17"/>
    <p:sldId id="299" r:id="rId18"/>
    <p:sldId id="302" r:id="rId19"/>
    <p:sldId id="281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15"/>
    <a:srgbClr val="EEB111"/>
    <a:srgbClr val="FFCE0C"/>
    <a:srgbClr val="EFB111"/>
    <a:srgbClr val="E8A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3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85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A17EAF-12D6-4027-9546-4FFB8213E88A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8CDF6A-2F22-4051-BAFB-BD449F455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52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504B5A-EDE8-6242-A1AA-E1890511D1B8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3EBDA1-6A26-A144-BAE0-B5DFBA247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2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80491" y="6214912"/>
            <a:ext cx="4583113" cy="643088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Department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80491" y="6273200"/>
            <a:ext cx="4583113" cy="566737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Department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4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80491" y="6273200"/>
            <a:ext cx="4583113" cy="566737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Department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71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80491" y="6273200"/>
            <a:ext cx="4583113" cy="566737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Department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4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80491" y="6273200"/>
            <a:ext cx="4583113" cy="566737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Department Title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04412" y="3625258"/>
            <a:ext cx="6839586" cy="53484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420104" y="2130425"/>
            <a:ext cx="6525245" cy="14700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rgbClr val="D59F0F"/>
                </a:solidFill>
              </a:defRPr>
            </a:lvl1pPr>
          </a:lstStyle>
          <a:p>
            <a:r>
              <a:rPr lang="en-US" dirty="0" smtClean="0">
                <a:solidFill>
                  <a:srgbClr val="E8A311"/>
                </a:solidFill>
                <a:latin typeface="Arial"/>
                <a:cs typeface="Arial"/>
              </a:rPr>
              <a:t>Title of Presentation</a:t>
            </a:r>
            <a:br>
              <a:rPr lang="en-US" dirty="0" smtClean="0">
                <a:solidFill>
                  <a:srgbClr val="E8A31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E8A311"/>
                </a:solidFill>
                <a:latin typeface="Arial"/>
                <a:cs typeface="Arial"/>
              </a:rPr>
              <a:t>May Go Here</a:t>
            </a:r>
            <a:endParaRPr lang="en-US" dirty="0">
              <a:solidFill>
                <a:srgbClr val="E8A311"/>
              </a:solidFill>
              <a:latin typeface="Arial"/>
              <a:cs typeface="Arial"/>
            </a:endParaRPr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2420104" y="3625258"/>
            <a:ext cx="6525245" cy="50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March 4, 2014</a:t>
            </a:r>
            <a:endParaRPr lang="en-US" sz="1600" i="1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2420104" y="1762703"/>
            <a:ext cx="6525245" cy="506514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latin typeface="Arial"/>
                <a:cs typeface="Arial"/>
              </a:rPr>
              <a:t>Department Name Presentation for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57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80491" y="6273200"/>
            <a:ext cx="4583113" cy="566737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Department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1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80491" y="6273200"/>
            <a:ext cx="4583113" cy="566737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Department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80491" y="6273200"/>
            <a:ext cx="4583113" cy="566737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Department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2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80491" y="6273200"/>
            <a:ext cx="4583113" cy="566737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Department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1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80491" y="6273200"/>
            <a:ext cx="4583113" cy="566737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Department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4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80491" y="6273200"/>
            <a:ext cx="4583113" cy="566737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Department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80491" y="6273200"/>
            <a:ext cx="4583113" cy="566737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Department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9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E178-F02A-BD43-9B7B-6D5EF6454958}" type="datetimeFigureOut">
              <a:rPr lang="en-US" smtClean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D0FE8-4C0C-954D-8149-33131476FF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09454"/>
            <a:ext cx="9144000" cy="648546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3999" cy="228600"/>
          </a:xfrm>
          <a:prstGeom prst="rect">
            <a:avLst/>
          </a:prstGeom>
          <a:solidFill>
            <a:srgbClr val="EEB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MillersvilleUniversity-K-NoTag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08" y="6393847"/>
            <a:ext cx="2433592" cy="332920"/>
          </a:xfrm>
          <a:prstGeom prst="rect">
            <a:avLst/>
          </a:prstGeom>
        </p:spPr>
      </p:pic>
      <p:pic>
        <p:nvPicPr>
          <p:cNvPr id="12" name="Picture 11" descr="best-colleges-regional-universities-north_OUTLINES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820" y="6319696"/>
            <a:ext cx="420014" cy="4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ufiles.muad.local\Millersville%20University\Finance%20and%20Administration\Budget\PowerPoint%20Presentations\PowerPoint%20Presentations\2014-15%20Presentations\Data%20for%20MU%20Fall%202014%20BAD%20Meeting.xlsx!Per%20Credit%20Breakeven!R1C1:R30C8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\\mufiles.muad.local\Millersville%20University\Finance%20and%20Administration\Budget\PowerPoint%20Presentations\PowerPoint%20Presentations\2014-15%20Presentations\Data%20for%20MU%20Fall%202014%20BAD%20Meeting.xlsx!Financial%20Aid!R2C5:R6C6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\\mufiles.muad.local\Millersville%20University\Finance%20and%20Administration\Budget\PowerPoint%20Presentations\PowerPoint%20Presentations\2014-15%20Presentations\Data%20for%20MU%20Fall%202014%20BAD%20Meeting.xlsx!Rates!R42C25:R60C27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\\mufiles.muad.local\Millersville%20University\Finance%20and%20Administration\Budget\PowerPoint%20Presentations\PowerPoint%20Presentations\2014-15%20Presentations\Data%20for%20MU%20Fall%202014%20BAD%20Meeting.xlsx!Rates!R1C1:R40C21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\\mufiles.muad.local\Millersville%20University\Finance%20and%20Administration\Budget\PowerPoint%20Presentations\PowerPoint%20Presentations\2014-15%20Presentations\Data%20for%20MU%20Fall%202014%20BAD%20Meeting.xlsx!FUTURE%20RATES!R21C8:R26C13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ufiles.muad.local\Millersville%20University\Finance%20and%20Administration\Budget\PowerPoint%20Presentations\PowerPoint%20Presentations\2014-15%20Presentations\Data%20for%20MU%20Fall%202014%20BAD%20Meeting.xlsx!Per%20Credit%20-%20Bill%20&amp;%20FA!R1C1:R12C4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ufiles.muad.local\Millersville%20University\Finance%20and%20Administration\Budget\PowerPoint%20Presentations\PowerPoint%20Presentations\2014-15%20Presentations\Data%20for%20MU%20Fall%202014%20BAD%20Meeting.xlsx!Per%20Credit%20-%20Credits!R2C2:R17C7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file:///\\mufiles.muad.local\Millersville%20University\Finance%20and%20Administration\Budget\PowerPoint%20Presentations\PowerPoint%20Presentations\2014-15%20Presentations\Data%20for%20MU%20Fall%202014%20BAD%20Meeting.xlsx!Data!R4C2:R12C5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mufiles.muad.local\Millersville%20University\Finance%20and%20Administration\Budget\PowerPoint%20Presentations\PowerPoint%20Presentations\2014-15%20Presentations\Data%20for%20MU%20Fall%202014%20BAD%20Meeting.xlsx!Data!R1C1:R2C2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\\mufiles.muad.local\Millersville%20University\Finance%20and%20Administration\Budget\PowerPoint%20Presentations\PowerPoint%20Presentations\2014-15%20Presentations\Data%20for%20MU%20Fall%202014%20BAD%20Meeting.xlsx!Tuition%20Rates%20and%20impact!R13C15:R18C18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file:///\\mufiles.muad.local\Millersville%20University\Finance%20and%20Administration\Budget\PowerPoint%20Presentations\PowerPoint%20Presentations\2014-15%20Presentations\Data%20for%20MU%20Fall%202014%20BAD%20Meeting.xlsx!Tuition%20Rates%20and%20impact!R1C1:R10C9" TargetMode="Externa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9670"/>
            <a:ext cx="9144000" cy="5976168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2420104" y="1762703"/>
            <a:ext cx="5908131" cy="251253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EFB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2420104" y="2269217"/>
            <a:ext cx="6525245" cy="14700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D59F0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Millersville University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Analytics of Per Credit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Tuition Model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2" name="Subtitle 2"/>
          <p:cNvSpPr txBox="1">
            <a:spLocks/>
          </p:cNvSpPr>
          <p:nvPr/>
        </p:nvSpPr>
        <p:spPr>
          <a:xfrm>
            <a:off x="2420104" y="1762703"/>
            <a:ext cx="6525245" cy="506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F7F7F"/>
                </a:solidFill>
              </a:rPr>
              <a:t>Presentation of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0" y="2808941"/>
            <a:ext cx="9063604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D59F0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 smtClean="0">
                <a:solidFill>
                  <a:srgbClr val="EFB111"/>
                </a:solidFill>
              </a:rPr>
              <a:t>Student Impact</a:t>
            </a:r>
            <a:endParaRPr lang="en-US" b="1" dirty="0">
              <a:solidFill>
                <a:srgbClr val="EFB11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692645"/>
              </p:ext>
            </p:extLst>
          </p:nvPr>
        </p:nvGraphicFramePr>
        <p:xfrm>
          <a:off x="3498111" y="342188"/>
          <a:ext cx="5143648" cy="580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Worksheet" r:id="rId3" imgW="3619474" imgH="4086186" progId="Excel.Sheet.12">
                  <p:link updateAutomatic="1"/>
                </p:oleObj>
              </mc:Choice>
              <mc:Fallback>
                <p:oleObj name="Worksheet" r:id="rId3" imgW="3619474" imgH="4086186" progId="Excel.Sheet.12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111" y="342188"/>
                        <a:ext cx="5143648" cy="580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7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46710" y="274638"/>
            <a:ext cx="5759852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D59F0F"/>
                </a:solidFill>
              </a:defRPr>
            </a:lvl1pPr>
          </a:lstStyle>
          <a:p>
            <a:r>
              <a:rPr lang="en-US" b="1" dirty="0" smtClean="0">
                <a:solidFill>
                  <a:srgbClr val="EFB111"/>
                </a:solidFill>
                <a:latin typeface="Arial"/>
                <a:cs typeface="Arial"/>
              </a:rPr>
              <a:t>Unmet Financial Needs</a:t>
            </a:r>
            <a:endParaRPr lang="en-US" b="1" dirty="0">
              <a:solidFill>
                <a:srgbClr val="EFB111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0485" y="1297172"/>
            <a:ext cx="6483119" cy="1677030"/>
          </a:xfrm>
        </p:spPr>
        <p:txBody>
          <a:bodyPr>
            <a:noAutofit/>
          </a:bodyPr>
          <a:lstStyle>
            <a:lvl1pPr marL="342900" indent="-342900">
              <a:buClr>
                <a:srgbClr val="D59F0F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D59F0F"/>
              </a:buClr>
              <a:buSzPct val="80000"/>
              <a:buFont typeface="Wingdings" charset="2"/>
              <a:buChar char="§"/>
              <a:defRPr sz="2400"/>
            </a:lvl2pPr>
            <a:lvl3pPr marL="1143000" indent="-228600">
              <a:buClr>
                <a:srgbClr val="D59F0F"/>
              </a:buClr>
              <a:buFont typeface="Arial"/>
              <a:buChar char="•"/>
              <a:defRPr sz="2200"/>
            </a:lvl3pPr>
            <a:lvl4pPr>
              <a:buClr>
                <a:srgbClr val="D59F0F"/>
              </a:buClr>
              <a:defRPr sz="2200"/>
            </a:lvl4pPr>
            <a:lvl5pPr>
              <a:buClr>
                <a:srgbClr val="D59F0F"/>
              </a:buClr>
              <a:defRPr sz="2200"/>
            </a:lvl5pPr>
          </a:lstStyle>
          <a:p>
            <a:r>
              <a:rPr lang="en-US" sz="1800" dirty="0"/>
              <a:t>In the fall of 2013, 1,957 in-state undergraduate students who filed a FAFSA and were taking more than 13 credits had unmet need.</a:t>
            </a:r>
          </a:p>
          <a:p>
            <a:r>
              <a:rPr lang="en-US" sz="1800" dirty="0"/>
              <a:t>How much would it cost to cover 2 credits for each of these students?</a:t>
            </a:r>
          </a:p>
        </p:txBody>
      </p:sp>
      <p:pic>
        <p:nvPicPr>
          <p:cNvPr id="23" name="Picture 22" descr="biemesderfer_executive_center-0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2304412" cy="1536274"/>
          </a:xfrm>
          <a:prstGeom prst="rect">
            <a:avLst/>
          </a:prstGeom>
        </p:spPr>
      </p:pic>
      <p:pic>
        <p:nvPicPr>
          <p:cNvPr id="24" name="Picture 23" descr="Lester_101112_078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757402"/>
            <a:ext cx="2304412" cy="2433598"/>
          </a:xfrm>
          <a:prstGeom prst="rect">
            <a:avLst/>
          </a:prstGeom>
        </p:spPr>
      </p:pic>
      <p:pic>
        <p:nvPicPr>
          <p:cNvPr id="25" name="Picture 24" descr="Football 11-3 093.jpg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1000"/>
            <a:ext cx="2304412" cy="201845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302541"/>
              </p:ext>
            </p:extLst>
          </p:nvPr>
        </p:nvGraphicFramePr>
        <p:xfrm>
          <a:off x="3338623" y="2891208"/>
          <a:ext cx="5124893" cy="1719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Worksheet" r:id="rId6" imgW="2952679" imgH="990664" progId="Excel.Sheet.12">
                  <p:link updateAutomatic="1"/>
                </p:oleObj>
              </mc:Choice>
              <mc:Fallback>
                <p:oleObj name="Worksheet" r:id="rId6" imgW="2952679" imgH="990664" progId="Excel.Sheet.12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623" y="2891208"/>
                        <a:ext cx="5124893" cy="1719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09014" y="4942298"/>
            <a:ext cx="5833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additional revenue generated made it possible to provide an additional $1.1 MILLION in aid to our students.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46710" y="274638"/>
            <a:ext cx="5759852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D59F0F"/>
                </a:solidFill>
              </a:defRPr>
            </a:lvl1pPr>
          </a:lstStyle>
          <a:p>
            <a:r>
              <a:rPr lang="en-US" b="1" dirty="0" smtClean="0">
                <a:solidFill>
                  <a:srgbClr val="EFB111"/>
                </a:solidFill>
                <a:latin typeface="Arial"/>
                <a:cs typeface="Arial"/>
              </a:rPr>
              <a:t>A Successful Model</a:t>
            </a:r>
            <a:endParaRPr lang="en-US" b="1" dirty="0">
              <a:solidFill>
                <a:srgbClr val="EFB111"/>
              </a:solidFill>
              <a:latin typeface="Arial"/>
              <a:cs typeface="Arial"/>
            </a:endParaRPr>
          </a:p>
        </p:txBody>
      </p:sp>
      <p:pic>
        <p:nvPicPr>
          <p:cNvPr id="23" name="Picture 22" descr="biemesderfer_executive_center-0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2304412" cy="1536274"/>
          </a:xfrm>
          <a:prstGeom prst="rect">
            <a:avLst/>
          </a:prstGeom>
        </p:spPr>
      </p:pic>
      <p:pic>
        <p:nvPicPr>
          <p:cNvPr id="24" name="Picture 23" descr="Lester_101112_078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757402"/>
            <a:ext cx="2304412" cy="2433598"/>
          </a:xfrm>
          <a:prstGeom prst="rect">
            <a:avLst/>
          </a:prstGeom>
        </p:spPr>
      </p:pic>
      <p:pic>
        <p:nvPicPr>
          <p:cNvPr id="25" name="Picture 24" descr="Football 11-3 093.jpg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1000"/>
            <a:ext cx="2304412" cy="201845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068308"/>
              </p:ext>
            </p:extLst>
          </p:nvPr>
        </p:nvGraphicFramePr>
        <p:xfrm>
          <a:off x="3051544" y="1321539"/>
          <a:ext cx="5255018" cy="147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Worksheet" r:id="rId6" imgW="3924403" imgH="1105003" progId="Excel.Sheet.12">
                  <p:link updateAutomatic="1"/>
                </p:oleObj>
              </mc:Choice>
              <mc:Fallback>
                <p:oleObj name="Worksheet" r:id="rId6" imgW="3924403" imgH="1105003" progId="Excel.Sheet.12">
                  <p:link updateAutomatic="1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544" y="1321539"/>
                        <a:ext cx="5255018" cy="1479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190847"/>
              </p:ext>
            </p:extLst>
          </p:nvPr>
        </p:nvGraphicFramePr>
        <p:xfrm>
          <a:off x="2421030" y="3024449"/>
          <a:ext cx="6609555" cy="3141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Worksheet" r:id="rId8" imgW="6572154" imgH="3124174" progId="Excel.Sheet.12">
                  <p:link updateAutomatic="1"/>
                </p:oleObj>
              </mc:Choice>
              <mc:Fallback>
                <p:oleObj name="Worksheet" r:id="rId8" imgW="6572154" imgH="3124174" progId="Excel.Sheet.12">
                  <p:link updateAutomatic="1"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030" y="3024449"/>
                        <a:ext cx="6609555" cy="3141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46710" y="423500"/>
            <a:ext cx="5759852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D59F0F"/>
                </a:solidFill>
              </a:defRPr>
            </a:lvl1pPr>
          </a:lstStyle>
          <a:p>
            <a:r>
              <a:rPr lang="en-US" b="1" dirty="0" smtClean="0">
                <a:solidFill>
                  <a:srgbClr val="EFB111"/>
                </a:solidFill>
                <a:latin typeface="Arial"/>
                <a:cs typeface="Arial"/>
              </a:rPr>
              <a:t>Estimated Tuition Rates</a:t>
            </a:r>
            <a:br>
              <a:rPr lang="en-US" b="1" dirty="0" smtClean="0">
                <a:solidFill>
                  <a:srgbClr val="EFB111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EFB111"/>
                </a:solidFill>
              </a:rPr>
              <a:t>2014-15 through 2017-18</a:t>
            </a:r>
            <a:endParaRPr lang="en-US" b="1" dirty="0">
              <a:solidFill>
                <a:srgbClr val="EFB111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46710" y="2284883"/>
            <a:ext cx="6483119" cy="819826"/>
          </a:xfrm>
        </p:spPr>
        <p:txBody>
          <a:bodyPr>
            <a:normAutofit/>
          </a:bodyPr>
          <a:lstStyle>
            <a:lvl1pPr marL="342900" indent="-342900">
              <a:buClr>
                <a:srgbClr val="D59F0F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D59F0F"/>
              </a:buClr>
              <a:buSzPct val="80000"/>
              <a:buFont typeface="Wingdings" charset="2"/>
              <a:buChar char="§"/>
              <a:defRPr sz="2400"/>
            </a:lvl2pPr>
            <a:lvl3pPr marL="1143000" indent="-228600">
              <a:buClr>
                <a:srgbClr val="D59F0F"/>
              </a:buClr>
              <a:buFont typeface="Arial"/>
              <a:buChar char="•"/>
              <a:defRPr sz="2200"/>
            </a:lvl3pPr>
            <a:lvl4pPr>
              <a:buClr>
                <a:srgbClr val="D59F0F"/>
              </a:buClr>
              <a:defRPr sz="2200"/>
            </a:lvl4pPr>
            <a:lvl5pPr>
              <a:buClr>
                <a:srgbClr val="D59F0F"/>
              </a:buClr>
              <a:defRPr sz="2200"/>
            </a:lvl5pPr>
          </a:lstStyle>
          <a:p>
            <a:pPr marL="0" lvl="0" indent="0" algn="ctr">
              <a:buClr>
                <a:srgbClr val="EFB111"/>
              </a:buClr>
              <a:buNone/>
            </a:pPr>
            <a:r>
              <a:rPr lang="en-US" sz="2000" b="1" i="1" dirty="0" smtClean="0"/>
              <a:t>Assumes PASSHE approves a 3% tuition increase each year.</a:t>
            </a:r>
            <a:endParaRPr lang="en-US" sz="2000" i="1" dirty="0"/>
          </a:p>
        </p:txBody>
      </p:sp>
      <p:pic>
        <p:nvPicPr>
          <p:cNvPr id="23" name="Picture 22" descr="biemesderfer_executive_center-0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2304412" cy="1536274"/>
          </a:xfrm>
          <a:prstGeom prst="rect">
            <a:avLst/>
          </a:prstGeom>
        </p:spPr>
      </p:pic>
      <p:pic>
        <p:nvPicPr>
          <p:cNvPr id="24" name="Picture 23" descr="Lester_101112_078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757402"/>
            <a:ext cx="2304412" cy="2433598"/>
          </a:xfrm>
          <a:prstGeom prst="rect">
            <a:avLst/>
          </a:prstGeom>
        </p:spPr>
      </p:pic>
      <p:pic>
        <p:nvPicPr>
          <p:cNvPr id="25" name="Picture 24" descr="Football 11-3 093.jpg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1000"/>
            <a:ext cx="2304412" cy="201845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213508"/>
              </p:ext>
            </p:extLst>
          </p:nvPr>
        </p:nvGraphicFramePr>
        <p:xfrm>
          <a:off x="2546710" y="3601800"/>
          <a:ext cx="6329133" cy="1820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Worksheet" r:id="rId6" imgW="3476725" imgH="1000125" progId="Excel.Sheet.12">
                  <p:link updateAutomatic="1"/>
                </p:oleObj>
              </mc:Choice>
              <mc:Fallback>
                <p:oleObj name="Worksheet" r:id="rId6" imgW="3476725" imgH="1000125" progId="Excel.Sheet.12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710" y="3601800"/>
                        <a:ext cx="6329133" cy="1820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5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46710" y="274638"/>
            <a:ext cx="5759852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D59F0F"/>
                </a:solidFill>
              </a:defRPr>
            </a:lvl1pPr>
          </a:lstStyle>
          <a:p>
            <a:r>
              <a:rPr lang="en-US" b="1" dirty="0" smtClean="0">
                <a:solidFill>
                  <a:srgbClr val="EFB111"/>
                </a:solidFill>
                <a:latin typeface="Arial"/>
                <a:cs typeface="Arial"/>
              </a:rPr>
              <a:t>Communication Plan</a:t>
            </a:r>
            <a:endParaRPr lang="en-US" b="1" dirty="0">
              <a:solidFill>
                <a:srgbClr val="EFB111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0485" y="1636295"/>
            <a:ext cx="6483119" cy="4525963"/>
          </a:xfrm>
        </p:spPr>
        <p:txBody>
          <a:bodyPr>
            <a:noAutofit/>
          </a:bodyPr>
          <a:lstStyle>
            <a:lvl1pPr marL="342900" indent="-342900">
              <a:buClr>
                <a:srgbClr val="D59F0F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D59F0F"/>
              </a:buClr>
              <a:buSzPct val="80000"/>
              <a:buFont typeface="Wingdings" charset="2"/>
              <a:buChar char="§"/>
              <a:defRPr sz="2400"/>
            </a:lvl2pPr>
            <a:lvl3pPr marL="1143000" indent="-228600">
              <a:buClr>
                <a:srgbClr val="D59F0F"/>
              </a:buClr>
              <a:buFont typeface="Arial"/>
              <a:buChar char="•"/>
              <a:defRPr sz="2200"/>
            </a:lvl3pPr>
            <a:lvl4pPr>
              <a:buClr>
                <a:srgbClr val="D59F0F"/>
              </a:buClr>
              <a:defRPr sz="2200"/>
            </a:lvl4pPr>
            <a:lvl5pPr>
              <a:buClr>
                <a:srgbClr val="D59F0F"/>
              </a:buClr>
              <a:defRPr sz="2200"/>
            </a:lvl5pPr>
          </a:lstStyle>
          <a:p>
            <a:pPr lvl="0">
              <a:buClr>
                <a:srgbClr val="EFB111"/>
              </a:buClr>
            </a:pPr>
            <a:r>
              <a:rPr lang="en-US" sz="2800" dirty="0" smtClean="0"/>
              <a:t>Spokesperson and Incoming Calls</a:t>
            </a:r>
          </a:p>
          <a:p>
            <a:pPr lvl="0">
              <a:buClr>
                <a:srgbClr val="EFB111"/>
              </a:buClr>
            </a:pPr>
            <a:r>
              <a:rPr lang="en-US" sz="2800" dirty="0" smtClean="0"/>
              <a:t>Print</a:t>
            </a:r>
          </a:p>
          <a:p>
            <a:pPr lvl="0">
              <a:buClr>
                <a:srgbClr val="EFB111"/>
              </a:buClr>
            </a:pPr>
            <a:r>
              <a:rPr lang="en-US" sz="2800" dirty="0" smtClean="0"/>
              <a:t>Website</a:t>
            </a:r>
            <a:endParaRPr lang="en-US" sz="2800" dirty="0"/>
          </a:p>
          <a:p>
            <a:pPr lvl="1">
              <a:buClr>
                <a:srgbClr val="EFB111"/>
              </a:buClr>
            </a:pPr>
            <a:r>
              <a:rPr lang="en-US" dirty="0" smtClean="0"/>
              <a:t>Frequently Asked Questions developed</a:t>
            </a:r>
          </a:p>
          <a:p>
            <a:pPr>
              <a:buClr>
                <a:srgbClr val="EFB111"/>
              </a:buClr>
            </a:pPr>
            <a:r>
              <a:rPr lang="en-US" sz="2800" dirty="0" smtClean="0"/>
              <a:t>Press Release	</a:t>
            </a:r>
          </a:p>
          <a:p>
            <a:pPr lvl="1">
              <a:buClr>
                <a:srgbClr val="EFB111"/>
              </a:buClr>
            </a:pPr>
            <a:r>
              <a:rPr lang="en-US" dirty="0" smtClean="0"/>
              <a:t>Article in The Exchange</a:t>
            </a:r>
          </a:p>
          <a:p>
            <a:pPr>
              <a:buClr>
                <a:srgbClr val="EFB111"/>
              </a:buClr>
            </a:pPr>
            <a:r>
              <a:rPr lang="en-US" sz="2800" dirty="0" smtClean="0"/>
              <a:t>Social Media</a:t>
            </a:r>
          </a:p>
        </p:txBody>
      </p:sp>
      <p:pic>
        <p:nvPicPr>
          <p:cNvPr id="23" name="Picture 22" descr="biemesderfer_executive_center-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2304412" cy="1536274"/>
          </a:xfrm>
          <a:prstGeom prst="rect">
            <a:avLst/>
          </a:prstGeom>
        </p:spPr>
      </p:pic>
      <p:pic>
        <p:nvPicPr>
          <p:cNvPr id="24" name="Picture 23" descr="Lester_101112_078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757402"/>
            <a:ext cx="2304412" cy="2433598"/>
          </a:xfrm>
          <a:prstGeom prst="rect">
            <a:avLst/>
          </a:prstGeom>
        </p:spPr>
      </p:pic>
      <p:pic>
        <p:nvPicPr>
          <p:cNvPr id="25" name="Picture 24" descr="Football 11-3 093.jp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1000"/>
            <a:ext cx="2304412" cy="20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46710" y="274638"/>
            <a:ext cx="5759852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D59F0F"/>
                </a:solidFill>
              </a:defRPr>
            </a:lvl1pPr>
          </a:lstStyle>
          <a:p>
            <a:r>
              <a:rPr lang="en-US" b="1" dirty="0" smtClean="0">
                <a:solidFill>
                  <a:srgbClr val="EFB111"/>
                </a:solidFill>
                <a:latin typeface="Arial"/>
                <a:cs typeface="Arial"/>
              </a:rPr>
              <a:t>Internal Implementation Challenges</a:t>
            </a:r>
            <a:endParaRPr lang="en-US" b="1" dirty="0">
              <a:solidFill>
                <a:srgbClr val="EFB111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0485" y="1636295"/>
            <a:ext cx="6483119" cy="4525963"/>
          </a:xfrm>
        </p:spPr>
        <p:txBody>
          <a:bodyPr>
            <a:noAutofit/>
          </a:bodyPr>
          <a:lstStyle>
            <a:lvl1pPr marL="342900" indent="-342900">
              <a:buClr>
                <a:srgbClr val="D59F0F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D59F0F"/>
              </a:buClr>
              <a:buSzPct val="80000"/>
              <a:buFont typeface="Wingdings" charset="2"/>
              <a:buChar char="§"/>
              <a:defRPr sz="2400"/>
            </a:lvl2pPr>
            <a:lvl3pPr marL="1143000" indent="-228600">
              <a:buClr>
                <a:srgbClr val="D59F0F"/>
              </a:buClr>
              <a:buFont typeface="Arial"/>
              <a:buChar char="•"/>
              <a:defRPr sz="2200"/>
            </a:lvl3pPr>
            <a:lvl4pPr>
              <a:buClr>
                <a:srgbClr val="D59F0F"/>
              </a:buClr>
              <a:defRPr sz="2200"/>
            </a:lvl4pPr>
            <a:lvl5pPr>
              <a:buClr>
                <a:srgbClr val="D59F0F"/>
              </a:buClr>
              <a:defRPr sz="2200"/>
            </a:lvl5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Financial Aid Packaging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Refunds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Financial aid disbursement date is delayed</a:t>
            </a:r>
          </a:p>
          <a:p>
            <a:r>
              <a:rPr lang="en-US" sz="2000" dirty="0"/>
              <a:t>Payment Plans</a:t>
            </a:r>
          </a:p>
          <a:p>
            <a:pPr lvl="1"/>
            <a:r>
              <a:rPr lang="en-US" sz="2000" dirty="0"/>
              <a:t>Many individuals in the tuition payment plan program had miscalculated their budgets due to late notice of the change</a:t>
            </a:r>
          </a:p>
          <a:p>
            <a:r>
              <a:rPr lang="en-US" sz="2000" dirty="0"/>
              <a:t>Assessing Fees and Waivers</a:t>
            </a:r>
          </a:p>
          <a:p>
            <a:pPr lvl="1"/>
            <a:r>
              <a:rPr lang="en-US" sz="2000" dirty="0"/>
              <a:t>There is no longer a full-time rate on which to base calculations and assess charges</a:t>
            </a:r>
          </a:p>
          <a:p>
            <a:pPr lvl="1"/>
            <a:r>
              <a:rPr lang="en-US" sz="2000" dirty="0"/>
              <a:t>Impacted General/Technology/STEM Fees, Exchange Program, and Waivers</a:t>
            </a:r>
          </a:p>
        </p:txBody>
      </p:sp>
      <p:pic>
        <p:nvPicPr>
          <p:cNvPr id="23" name="Picture 22" descr="biemesderfer_executive_center-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2304412" cy="1536274"/>
          </a:xfrm>
          <a:prstGeom prst="rect">
            <a:avLst/>
          </a:prstGeom>
        </p:spPr>
      </p:pic>
      <p:pic>
        <p:nvPicPr>
          <p:cNvPr id="24" name="Picture 23" descr="Lester_101112_078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757402"/>
            <a:ext cx="2304412" cy="2433598"/>
          </a:xfrm>
          <a:prstGeom prst="rect">
            <a:avLst/>
          </a:prstGeom>
        </p:spPr>
      </p:pic>
      <p:pic>
        <p:nvPicPr>
          <p:cNvPr id="25" name="Picture 24" descr="Football 11-3 093.jp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1000"/>
            <a:ext cx="2304412" cy="20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106326" y="342188"/>
            <a:ext cx="8878186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D59F0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b="1" dirty="0" smtClean="0">
                <a:solidFill>
                  <a:srgbClr val="EFB111"/>
                </a:solidFill>
              </a:rPr>
              <a:t>Impact of Undergraduate In-State Per Credit Tuition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18502"/>
              </p:ext>
            </p:extLst>
          </p:nvPr>
        </p:nvGraphicFramePr>
        <p:xfrm>
          <a:off x="173444" y="1133365"/>
          <a:ext cx="8743950" cy="490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Worksheet" r:id="rId3" imgW="6067537" imgH="3400425" progId="Excel.Sheet.12">
                  <p:link updateAutomatic="1"/>
                </p:oleObj>
              </mc:Choice>
              <mc:Fallback>
                <p:oleObj name="Worksheet" r:id="rId3" imgW="6067537" imgH="3400425" progId="Excel.Sheet.12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44" y="1133365"/>
                        <a:ext cx="8743950" cy="490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54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106326" y="342188"/>
            <a:ext cx="8878186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D59F0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b="1" dirty="0" smtClean="0">
                <a:solidFill>
                  <a:srgbClr val="EFB111"/>
                </a:solidFill>
              </a:rPr>
              <a:t>Impact of Undergraduate In-State Per Credit Tuition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084777"/>
              </p:ext>
            </p:extLst>
          </p:nvPr>
        </p:nvGraphicFramePr>
        <p:xfrm>
          <a:off x="1221043" y="913688"/>
          <a:ext cx="7027163" cy="4903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Worksheet" r:id="rId3" imgW="7848536" imgH="5476901" progId="Excel.Sheet.12">
                  <p:link updateAutomatic="1"/>
                </p:oleObj>
              </mc:Choice>
              <mc:Fallback>
                <p:oleObj name="Worksheet" r:id="rId3" imgW="7848536" imgH="5476901" progId="Excel.Sheet.12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043" y="913688"/>
                        <a:ext cx="7027163" cy="4903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54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46710" y="274638"/>
            <a:ext cx="5759852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D59F0F"/>
                </a:solidFill>
              </a:defRPr>
            </a:lvl1pPr>
          </a:lstStyle>
          <a:p>
            <a:r>
              <a:rPr lang="en-US" b="1" dirty="0" smtClean="0">
                <a:solidFill>
                  <a:srgbClr val="EFB111"/>
                </a:solidFill>
                <a:latin typeface="Arial"/>
                <a:cs typeface="Arial"/>
              </a:rPr>
              <a:t>Lessons Learned</a:t>
            </a:r>
            <a:endParaRPr lang="en-US" b="1" dirty="0">
              <a:solidFill>
                <a:srgbClr val="EFB111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0485" y="1636295"/>
            <a:ext cx="6483119" cy="4525963"/>
          </a:xfrm>
        </p:spPr>
        <p:txBody>
          <a:bodyPr/>
          <a:lstStyle>
            <a:lvl1pPr marL="342900" indent="-342900">
              <a:buClr>
                <a:srgbClr val="D59F0F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D59F0F"/>
              </a:buClr>
              <a:buSzPct val="80000"/>
              <a:buFont typeface="Wingdings" charset="2"/>
              <a:buChar char="§"/>
              <a:defRPr sz="2400"/>
            </a:lvl2pPr>
            <a:lvl3pPr marL="1143000" indent="-228600">
              <a:buClr>
                <a:srgbClr val="D59F0F"/>
              </a:buClr>
              <a:buFont typeface="Arial"/>
              <a:buChar char="•"/>
              <a:defRPr sz="2200"/>
            </a:lvl3pPr>
            <a:lvl4pPr>
              <a:buClr>
                <a:srgbClr val="D59F0F"/>
              </a:buClr>
              <a:defRPr sz="2200"/>
            </a:lvl4pPr>
            <a:lvl5pPr>
              <a:buClr>
                <a:srgbClr val="D59F0F"/>
              </a:buClr>
              <a:defRPr sz="2200"/>
            </a:lvl5pPr>
          </a:lstStyle>
          <a:p>
            <a:pPr lvl="0">
              <a:buClr>
                <a:srgbClr val="EFB111"/>
              </a:buClr>
            </a:pPr>
            <a:r>
              <a:rPr lang="en-US" b="1" dirty="0" smtClean="0">
                <a:latin typeface="Arial"/>
                <a:cs typeface="Arial"/>
              </a:rPr>
              <a:t>Timing and Communication</a:t>
            </a:r>
          </a:p>
          <a:p>
            <a:pPr>
              <a:buClr>
                <a:srgbClr val="E8A311"/>
              </a:buClr>
            </a:pPr>
            <a:r>
              <a:rPr lang="en-US" b="1" dirty="0" smtClean="0">
                <a:latin typeface="Arial"/>
                <a:cs typeface="Arial"/>
              </a:rPr>
              <a:t>Should have brought Marketing and Communication in earlier</a:t>
            </a:r>
          </a:p>
          <a:p>
            <a:pPr>
              <a:buClr>
                <a:srgbClr val="E8A311"/>
              </a:buClr>
            </a:pPr>
            <a:r>
              <a:rPr lang="en-US" b="1" dirty="0" smtClean="0"/>
              <a:t>Impact </a:t>
            </a:r>
            <a:r>
              <a:rPr lang="en-US" b="1" dirty="0" smtClean="0"/>
              <a:t>to other external programs</a:t>
            </a:r>
          </a:p>
          <a:p>
            <a:pPr>
              <a:buClr>
                <a:srgbClr val="E8A311"/>
              </a:buClr>
            </a:pPr>
            <a:r>
              <a:rPr lang="en-US" b="1" dirty="0" smtClean="0"/>
              <a:t>Data Availability</a:t>
            </a:r>
          </a:p>
          <a:p>
            <a:pPr>
              <a:buClr>
                <a:srgbClr val="E8A311"/>
              </a:buClr>
            </a:pPr>
            <a:r>
              <a:rPr lang="en-US" b="1" dirty="0" smtClean="0"/>
              <a:t>Data-Driven Mind Set</a:t>
            </a:r>
            <a:endParaRPr lang="en-US" b="1" dirty="0" smtClean="0">
              <a:latin typeface="Arial"/>
              <a:cs typeface="Arial"/>
            </a:endParaRPr>
          </a:p>
          <a:p>
            <a:pPr>
              <a:buClr>
                <a:srgbClr val="E8A311"/>
              </a:buClr>
            </a:pPr>
            <a:r>
              <a:rPr lang="en-US" b="1" dirty="0" smtClean="0"/>
              <a:t>Talent - </a:t>
            </a:r>
            <a:r>
              <a:rPr lang="en-US" sz="2000" b="1" dirty="0" smtClean="0"/>
              <a:t>F</a:t>
            </a:r>
            <a:r>
              <a:rPr lang="en-US" sz="2000" b="1" dirty="0" smtClean="0"/>
              <a:t>inancial </a:t>
            </a:r>
            <a:r>
              <a:rPr lang="en-US" sz="2000" b="1" dirty="0" smtClean="0"/>
              <a:t>Aid needed a consultant</a:t>
            </a:r>
          </a:p>
        </p:txBody>
      </p:sp>
      <p:pic>
        <p:nvPicPr>
          <p:cNvPr id="23" name="Picture 22" descr="biemesderfer_executive_center-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2304412" cy="1536274"/>
          </a:xfrm>
          <a:prstGeom prst="rect">
            <a:avLst/>
          </a:prstGeom>
        </p:spPr>
      </p:pic>
      <p:pic>
        <p:nvPicPr>
          <p:cNvPr id="24" name="Picture 23" descr="Lester_101112_078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757402"/>
            <a:ext cx="2304412" cy="2433598"/>
          </a:xfrm>
          <a:prstGeom prst="rect">
            <a:avLst/>
          </a:prstGeom>
        </p:spPr>
      </p:pic>
      <p:pic>
        <p:nvPicPr>
          <p:cNvPr id="25" name="Picture 24" descr="Football 11-3 093.jp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1000"/>
            <a:ext cx="2304412" cy="20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2827_20140603-3526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6786"/>
            <a:ext cx="9144000" cy="598812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04413" y="2463801"/>
            <a:ext cx="3994787" cy="75704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rgbClr val="EFB1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420104" y="1571997"/>
            <a:ext cx="6525245" cy="2512538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D59F0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500" b="1" dirty="0" smtClean="0">
                <a:solidFill>
                  <a:schemeClr val="tx1"/>
                </a:solidFill>
              </a:rPr>
              <a:t>    Thank You!</a:t>
            </a:r>
            <a:endParaRPr lang="en-US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46710" y="274638"/>
            <a:ext cx="5759852" cy="2239962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D59F0F"/>
                </a:solidFill>
              </a:defRPr>
            </a:lvl1pPr>
          </a:lstStyle>
          <a:p>
            <a:pPr algn="ctr"/>
            <a:r>
              <a:rPr lang="en-US" b="1" dirty="0" smtClean="0">
                <a:solidFill>
                  <a:srgbClr val="EFB111"/>
                </a:solidFill>
              </a:rPr>
              <a:t>Problem</a:t>
            </a:r>
            <a:endParaRPr lang="en-US" b="1" dirty="0">
              <a:solidFill>
                <a:srgbClr val="EFB111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0485" y="1636295"/>
            <a:ext cx="6483119" cy="4525963"/>
          </a:xfrm>
        </p:spPr>
        <p:txBody>
          <a:bodyPr>
            <a:noAutofit/>
          </a:bodyPr>
          <a:lstStyle>
            <a:lvl1pPr marL="342900" indent="-342900">
              <a:buClr>
                <a:srgbClr val="D59F0F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D59F0F"/>
              </a:buClr>
              <a:buSzPct val="80000"/>
              <a:buFont typeface="Wingdings" charset="2"/>
              <a:buChar char="§"/>
              <a:defRPr sz="2400"/>
            </a:lvl2pPr>
            <a:lvl3pPr marL="1143000" indent="-228600">
              <a:buClr>
                <a:srgbClr val="D59F0F"/>
              </a:buClr>
              <a:buFont typeface="Arial"/>
              <a:buChar char="•"/>
              <a:defRPr sz="2200"/>
            </a:lvl3pPr>
            <a:lvl4pPr>
              <a:buClr>
                <a:srgbClr val="D59F0F"/>
              </a:buClr>
              <a:defRPr sz="2200"/>
            </a:lvl4pPr>
            <a:lvl5pPr>
              <a:buClr>
                <a:srgbClr val="D59F0F"/>
              </a:buClr>
              <a:defRPr sz="2200"/>
            </a:lvl5pPr>
          </a:lstStyle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	</a:t>
            </a:r>
            <a:r>
              <a:rPr lang="en-US" dirty="0" smtClean="0"/>
              <a:t>Structural Budget Deficit of $8.1 million</a:t>
            </a:r>
            <a:endParaRPr lang="en-US" dirty="0"/>
          </a:p>
        </p:txBody>
      </p:sp>
      <p:pic>
        <p:nvPicPr>
          <p:cNvPr id="23" name="Picture 22" descr="biemesderfer_executive_center-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2304412" cy="1536274"/>
          </a:xfrm>
          <a:prstGeom prst="rect">
            <a:avLst/>
          </a:prstGeom>
        </p:spPr>
      </p:pic>
      <p:pic>
        <p:nvPicPr>
          <p:cNvPr id="24" name="Picture 23" descr="Lester_101112_078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757402"/>
            <a:ext cx="2304412" cy="2433598"/>
          </a:xfrm>
          <a:prstGeom prst="rect">
            <a:avLst/>
          </a:prstGeom>
        </p:spPr>
      </p:pic>
      <p:pic>
        <p:nvPicPr>
          <p:cNvPr id="25" name="Picture 24" descr="Football 11-3 093.jp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1000"/>
            <a:ext cx="2304412" cy="20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46710" y="274638"/>
            <a:ext cx="5759852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D59F0F"/>
                </a:solidFill>
              </a:defRPr>
            </a:lvl1pPr>
          </a:lstStyle>
          <a:p>
            <a:r>
              <a:rPr lang="en-US" b="1" dirty="0" smtClean="0">
                <a:solidFill>
                  <a:srgbClr val="EFB111"/>
                </a:solidFill>
              </a:rPr>
              <a:t>Old Tuition Model </a:t>
            </a:r>
            <a:endParaRPr lang="en-US" b="1" dirty="0">
              <a:solidFill>
                <a:srgbClr val="EFB111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0485" y="1636295"/>
            <a:ext cx="6483119" cy="4525963"/>
          </a:xfrm>
        </p:spPr>
        <p:txBody>
          <a:bodyPr>
            <a:noAutofit/>
          </a:bodyPr>
          <a:lstStyle>
            <a:lvl1pPr marL="342900" indent="-342900">
              <a:buClr>
                <a:srgbClr val="D59F0F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D59F0F"/>
              </a:buClr>
              <a:buSzPct val="80000"/>
              <a:buFont typeface="Wingdings" charset="2"/>
              <a:buChar char="§"/>
              <a:defRPr sz="2400"/>
            </a:lvl2pPr>
            <a:lvl3pPr marL="1143000" indent="-228600">
              <a:buClr>
                <a:srgbClr val="D59F0F"/>
              </a:buClr>
              <a:buFont typeface="Arial"/>
              <a:buChar char="•"/>
              <a:defRPr sz="2200"/>
            </a:lvl3pPr>
            <a:lvl4pPr>
              <a:buClr>
                <a:srgbClr val="D59F0F"/>
              </a:buClr>
              <a:defRPr sz="2200"/>
            </a:lvl4pPr>
            <a:lvl5pPr>
              <a:buClr>
                <a:srgbClr val="D59F0F"/>
              </a:buClr>
              <a:defRPr sz="2200"/>
            </a:lvl5pPr>
          </a:lstStyle>
          <a:p>
            <a:r>
              <a:rPr lang="en-US" sz="1900" dirty="0"/>
              <a:t>Full-time rate is based on 12 </a:t>
            </a:r>
            <a:r>
              <a:rPr lang="en-US" sz="1900" dirty="0" smtClean="0"/>
              <a:t>credit hours</a:t>
            </a:r>
            <a:endParaRPr lang="en-US" sz="1900" dirty="0"/>
          </a:p>
          <a:p>
            <a:r>
              <a:rPr lang="en-US" sz="1900" dirty="0"/>
              <a:t>You pay for 12 credits but you can take up to 18 credits with no </a:t>
            </a:r>
            <a:r>
              <a:rPr lang="en-US" sz="1900" dirty="0" smtClean="0"/>
              <a:t>additional cost</a:t>
            </a:r>
            <a:r>
              <a:rPr lang="en-US" sz="1900" dirty="0"/>
              <a:t>.</a:t>
            </a:r>
          </a:p>
          <a:p>
            <a:r>
              <a:rPr lang="en-US" sz="1900" dirty="0"/>
              <a:t>So you buy four three credit courses and you get one or more FREE.</a:t>
            </a:r>
          </a:p>
          <a:p>
            <a:r>
              <a:rPr lang="en-US" sz="1900" dirty="0"/>
              <a:t>No longer </a:t>
            </a:r>
            <a:r>
              <a:rPr lang="en-US" sz="1900" dirty="0" smtClean="0"/>
              <a:t>affordable</a:t>
            </a:r>
          </a:p>
          <a:p>
            <a:endParaRPr lang="en-US" sz="1900" dirty="0"/>
          </a:p>
          <a:p>
            <a:r>
              <a:rPr lang="en-US" sz="1900" dirty="0" smtClean="0"/>
              <a:t>We wanted a consumption model. </a:t>
            </a:r>
          </a:p>
          <a:p>
            <a:r>
              <a:rPr lang="en-US" sz="1900" dirty="0" smtClean="0"/>
              <a:t>You pay for what you buy.</a:t>
            </a:r>
          </a:p>
          <a:p>
            <a:endParaRPr lang="en-US" sz="1900" dirty="0"/>
          </a:p>
          <a:p>
            <a:r>
              <a:rPr lang="en-US" sz="1900" dirty="0" smtClean="0"/>
              <a:t>We need a new model</a:t>
            </a:r>
            <a:endParaRPr lang="en-US" sz="1900" dirty="0"/>
          </a:p>
          <a:p>
            <a:endParaRPr lang="en-US" sz="1900" dirty="0"/>
          </a:p>
        </p:txBody>
      </p:sp>
      <p:pic>
        <p:nvPicPr>
          <p:cNvPr id="23" name="Picture 22" descr="biemesderfer_executive_center-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2304412" cy="1536274"/>
          </a:xfrm>
          <a:prstGeom prst="rect">
            <a:avLst/>
          </a:prstGeom>
        </p:spPr>
      </p:pic>
      <p:pic>
        <p:nvPicPr>
          <p:cNvPr id="24" name="Picture 23" descr="Lester_101112_078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757402"/>
            <a:ext cx="2304412" cy="2433598"/>
          </a:xfrm>
          <a:prstGeom prst="rect">
            <a:avLst/>
          </a:prstGeom>
        </p:spPr>
      </p:pic>
      <p:pic>
        <p:nvPicPr>
          <p:cNvPr id="25" name="Picture 24" descr="Football 11-3 093.jp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1000"/>
            <a:ext cx="2304412" cy="20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715"/>
                </a:solidFill>
              </a:rPr>
              <a:t>Building a Team</a:t>
            </a:r>
            <a:endParaRPr lang="en-US" dirty="0">
              <a:solidFill>
                <a:srgbClr val="FFC71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17"/>
            <a:ext cx="23050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2017"/>
            <a:ext cx="2305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" y="4180417"/>
            <a:ext cx="2304488" cy="201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3399" y="1742017"/>
            <a:ext cx="57827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 need three teams:</a:t>
            </a:r>
          </a:p>
          <a:p>
            <a:endParaRPr lang="en-US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 development team to create the model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Implementation team to execute the model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An evaluation team to monitor result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660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46710" y="274638"/>
            <a:ext cx="5759852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D59F0F"/>
                </a:solidFill>
              </a:defRPr>
            </a:lvl1pPr>
          </a:lstStyle>
          <a:p>
            <a:r>
              <a:rPr lang="en-US" b="1" dirty="0" smtClean="0">
                <a:solidFill>
                  <a:srgbClr val="EFB111"/>
                </a:solidFill>
              </a:rPr>
              <a:t>Development Team </a:t>
            </a:r>
            <a:endParaRPr lang="en-US" b="1" dirty="0">
              <a:solidFill>
                <a:srgbClr val="EFB111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0485" y="1636295"/>
            <a:ext cx="6483119" cy="4525963"/>
          </a:xfrm>
        </p:spPr>
        <p:txBody>
          <a:bodyPr>
            <a:noAutofit/>
          </a:bodyPr>
          <a:lstStyle>
            <a:lvl1pPr marL="342900" indent="-342900">
              <a:buClr>
                <a:srgbClr val="D59F0F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D59F0F"/>
              </a:buClr>
              <a:buSzPct val="80000"/>
              <a:buFont typeface="Wingdings" charset="2"/>
              <a:buChar char="§"/>
              <a:defRPr sz="2400"/>
            </a:lvl2pPr>
            <a:lvl3pPr marL="1143000" indent="-228600">
              <a:buClr>
                <a:srgbClr val="D59F0F"/>
              </a:buClr>
              <a:buFont typeface="Arial"/>
              <a:buChar char="•"/>
              <a:defRPr sz="2200"/>
            </a:lvl3pPr>
            <a:lvl4pPr>
              <a:buClr>
                <a:srgbClr val="D59F0F"/>
              </a:buClr>
              <a:defRPr sz="2200"/>
            </a:lvl4pPr>
            <a:lvl5pPr>
              <a:buClr>
                <a:srgbClr val="D59F0F"/>
              </a:buClr>
              <a:defRPr sz="2200"/>
            </a:lvl5pPr>
          </a:lstStyle>
          <a:p>
            <a:r>
              <a:rPr lang="en-US" sz="1900" dirty="0" smtClean="0"/>
              <a:t>Vice President for Administration and Finance Office</a:t>
            </a:r>
          </a:p>
          <a:p>
            <a:r>
              <a:rPr lang="en-US" sz="1900" dirty="0" smtClean="0"/>
              <a:t>Budget Office</a:t>
            </a:r>
          </a:p>
          <a:p>
            <a:r>
              <a:rPr lang="en-US" sz="1900" dirty="0" smtClean="0"/>
              <a:t>Assessment and Planning</a:t>
            </a:r>
          </a:p>
          <a:p>
            <a:r>
              <a:rPr lang="en-US" sz="1900" dirty="0" smtClean="0"/>
              <a:t>Institutional Research</a:t>
            </a:r>
          </a:p>
          <a:p>
            <a:r>
              <a:rPr lang="en-US" sz="1900" dirty="0" smtClean="0"/>
              <a:t>Bursar</a:t>
            </a:r>
          </a:p>
          <a:p>
            <a:r>
              <a:rPr lang="en-US" sz="1900" dirty="0" smtClean="0"/>
              <a:t>Enrollment Management</a:t>
            </a:r>
          </a:p>
          <a:p>
            <a:pPr lvl="1"/>
            <a:r>
              <a:rPr lang="en-US" sz="1900" dirty="0" smtClean="0"/>
              <a:t>Admissions</a:t>
            </a:r>
          </a:p>
          <a:p>
            <a:pPr lvl="1"/>
            <a:r>
              <a:rPr lang="en-US" sz="1900" dirty="0" smtClean="0"/>
              <a:t>Financial Aid</a:t>
            </a:r>
          </a:p>
          <a:p>
            <a:pPr lvl="1"/>
            <a:endParaRPr lang="en-US" sz="1900" dirty="0"/>
          </a:p>
          <a:p>
            <a:pPr lvl="1"/>
            <a:endParaRPr lang="en-US" sz="1900" dirty="0" smtClean="0"/>
          </a:p>
          <a:p>
            <a:pPr marL="457200" lvl="1" indent="0">
              <a:buNone/>
            </a:pPr>
            <a:r>
              <a:rPr lang="en-US" sz="1900" dirty="0" smtClean="0"/>
              <a:t>The President’s Cabinet was the Steering Committee.</a:t>
            </a:r>
            <a:endParaRPr lang="en-US" sz="1900" dirty="0"/>
          </a:p>
          <a:p>
            <a:endParaRPr lang="en-US" sz="1900" dirty="0"/>
          </a:p>
        </p:txBody>
      </p:sp>
      <p:pic>
        <p:nvPicPr>
          <p:cNvPr id="23" name="Picture 22" descr="biemesderfer_executive_center-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2304412" cy="1536274"/>
          </a:xfrm>
          <a:prstGeom prst="rect">
            <a:avLst/>
          </a:prstGeom>
        </p:spPr>
      </p:pic>
      <p:pic>
        <p:nvPicPr>
          <p:cNvPr id="24" name="Picture 23" descr="Lester_101112_078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757402"/>
            <a:ext cx="2304412" cy="2433598"/>
          </a:xfrm>
          <a:prstGeom prst="rect">
            <a:avLst/>
          </a:prstGeom>
        </p:spPr>
      </p:pic>
      <p:pic>
        <p:nvPicPr>
          <p:cNvPr id="25" name="Picture 24" descr="Football 11-3 093.jp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1000"/>
            <a:ext cx="2304412" cy="20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46710" y="274638"/>
            <a:ext cx="5759852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D59F0F"/>
                </a:solidFill>
              </a:defRPr>
            </a:lvl1pPr>
          </a:lstStyle>
          <a:p>
            <a:r>
              <a:rPr lang="en-US" b="1" dirty="0" smtClean="0">
                <a:solidFill>
                  <a:srgbClr val="EFB111"/>
                </a:solidFill>
              </a:rPr>
              <a:t>Implementation Team </a:t>
            </a:r>
            <a:endParaRPr lang="en-US" b="1" dirty="0">
              <a:solidFill>
                <a:srgbClr val="EFB111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0485" y="1636295"/>
            <a:ext cx="6483119" cy="4525963"/>
          </a:xfrm>
        </p:spPr>
        <p:txBody>
          <a:bodyPr>
            <a:noAutofit/>
          </a:bodyPr>
          <a:lstStyle>
            <a:lvl1pPr marL="342900" indent="-342900">
              <a:buClr>
                <a:srgbClr val="D59F0F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D59F0F"/>
              </a:buClr>
              <a:buSzPct val="80000"/>
              <a:buFont typeface="Wingdings" charset="2"/>
              <a:buChar char="§"/>
              <a:defRPr sz="2400"/>
            </a:lvl2pPr>
            <a:lvl3pPr marL="1143000" indent="-228600">
              <a:buClr>
                <a:srgbClr val="D59F0F"/>
              </a:buClr>
              <a:buFont typeface="Arial"/>
              <a:buChar char="•"/>
              <a:defRPr sz="2200"/>
            </a:lvl3pPr>
            <a:lvl4pPr>
              <a:buClr>
                <a:srgbClr val="D59F0F"/>
              </a:buClr>
              <a:defRPr sz="2200"/>
            </a:lvl4pPr>
            <a:lvl5pPr>
              <a:buClr>
                <a:srgbClr val="D59F0F"/>
              </a:buClr>
              <a:defRPr sz="2200"/>
            </a:lvl5pPr>
          </a:lstStyle>
          <a:p>
            <a:r>
              <a:rPr lang="en-US" sz="1900" dirty="0" smtClean="0"/>
              <a:t>Vice President for Administration and Finance Office</a:t>
            </a:r>
          </a:p>
          <a:p>
            <a:r>
              <a:rPr lang="en-US" sz="1900" dirty="0" smtClean="0"/>
              <a:t>Budget Office</a:t>
            </a:r>
          </a:p>
          <a:p>
            <a:r>
              <a:rPr lang="en-US" sz="1900" dirty="0" smtClean="0"/>
              <a:t>Bursar</a:t>
            </a:r>
          </a:p>
          <a:p>
            <a:r>
              <a:rPr lang="en-US" sz="1900" dirty="0" smtClean="0"/>
              <a:t>Enrollment Management</a:t>
            </a:r>
          </a:p>
          <a:p>
            <a:pPr lvl="1"/>
            <a:r>
              <a:rPr lang="en-US" sz="1900" dirty="0" smtClean="0"/>
              <a:t>Admissions</a:t>
            </a:r>
          </a:p>
          <a:p>
            <a:pPr lvl="1"/>
            <a:r>
              <a:rPr lang="en-US" sz="1900" dirty="0" smtClean="0"/>
              <a:t>Financial Aid</a:t>
            </a:r>
          </a:p>
          <a:p>
            <a:r>
              <a:rPr lang="en-US" sz="1900" dirty="0" smtClean="0"/>
              <a:t>Marketing and Social Media</a:t>
            </a:r>
          </a:p>
          <a:p>
            <a:r>
              <a:rPr lang="en-US" sz="1900" dirty="0" smtClean="0"/>
              <a:t>Information Technology</a:t>
            </a:r>
          </a:p>
          <a:p>
            <a:pPr lvl="1"/>
            <a:r>
              <a:rPr lang="en-US" sz="1900" dirty="0" smtClean="0"/>
              <a:t>Website</a:t>
            </a:r>
          </a:p>
          <a:p>
            <a:pPr lvl="1"/>
            <a:r>
              <a:rPr lang="en-US" sz="1900" dirty="0" smtClean="0"/>
              <a:t>Banner</a:t>
            </a:r>
          </a:p>
          <a:p>
            <a:pPr lvl="1"/>
            <a:endParaRPr lang="en-US" sz="1900" dirty="0"/>
          </a:p>
          <a:p>
            <a:endParaRPr lang="en-US" sz="1900" dirty="0"/>
          </a:p>
        </p:txBody>
      </p:sp>
      <p:pic>
        <p:nvPicPr>
          <p:cNvPr id="23" name="Picture 22" descr="biemesderfer_executive_center-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2304412" cy="1536274"/>
          </a:xfrm>
          <a:prstGeom prst="rect">
            <a:avLst/>
          </a:prstGeom>
        </p:spPr>
      </p:pic>
      <p:pic>
        <p:nvPicPr>
          <p:cNvPr id="24" name="Picture 23" descr="Lester_101112_078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757402"/>
            <a:ext cx="2304412" cy="2433598"/>
          </a:xfrm>
          <a:prstGeom prst="rect">
            <a:avLst/>
          </a:prstGeom>
        </p:spPr>
      </p:pic>
      <p:pic>
        <p:nvPicPr>
          <p:cNvPr id="25" name="Picture 24" descr="Football 11-3 093.jp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1000"/>
            <a:ext cx="2304412" cy="20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46710" y="274638"/>
            <a:ext cx="5759852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D59F0F"/>
                </a:solidFill>
              </a:defRPr>
            </a:lvl1pPr>
          </a:lstStyle>
          <a:p>
            <a:r>
              <a:rPr lang="en-US" b="1" dirty="0" smtClean="0">
                <a:solidFill>
                  <a:srgbClr val="EFB111"/>
                </a:solidFill>
              </a:rPr>
              <a:t>Evaluation Team </a:t>
            </a:r>
            <a:endParaRPr lang="en-US" b="1" dirty="0">
              <a:solidFill>
                <a:srgbClr val="EFB111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0485" y="1636295"/>
            <a:ext cx="6483119" cy="4525963"/>
          </a:xfrm>
        </p:spPr>
        <p:txBody>
          <a:bodyPr>
            <a:noAutofit/>
          </a:bodyPr>
          <a:lstStyle>
            <a:lvl1pPr marL="342900" indent="-342900">
              <a:buClr>
                <a:srgbClr val="D59F0F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D59F0F"/>
              </a:buClr>
              <a:buSzPct val="80000"/>
              <a:buFont typeface="Wingdings" charset="2"/>
              <a:buChar char="§"/>
              <a:defRPr sz="2400"/>
            </a:lvl2pPr>
            <a:lvl3pPr marL="1143000" indent="-228600">
              <a:buClr>
                <a:srgbClr val="D59F0F"/>
              </a:buClr>
              <a:buFont typeface="Arial"/>
              <a:buChar char="•"/>
              <a:defRPr sz="2200"/>
            </a:lvl3pPr>
            <a:lvl4pPr>
              <a:buClr>
                <a:srgbClr val="D59F0F"/>
              </a:buClr>
              <a:defRPr sz="2200"/>
            </a:lvl4pPr>
            <a:lvl5pPr>
              <a:buClr>
                <a:srgbClr val="D59F0F"/>
              </a:buClr>
              <a:defRPr sz="2200"/>
            </a:lvl5pPr>
          </a:lstStyle>
          <a:p>
            <a:r>
              <a:rPr lang="en-US" sz="1900" dirty="0" smtClean="0"/>
              <a:t>Vice President for Administration and Finance Office</a:t>
            </a:r>
          </a:p>
          <a:p>
            <a:r>
              <a:rPr lang="en-US" sz="1900" dirty="0" smtClean="0"/>
              <a:t>Budget Office</a:t>
            </a:r>
          </a:p>
          <a:p>
            <a:r>
              <a:rPr lang="en-US" sz="1900" dirty="0" smtClean="0"/>
              <a:t>Assessment and Planning</a:t>
            </a:r>
          </a:p>
          <a:p>
            <a:r>
              <a:rPr lang="en-US" sz="1900" dirty="0" smtClean="0"/>
              <a:t>Institutional Research</a:t>
            </a:r>
          </a:p>
          <a:p>
            <a:r>
              <a:rPr lang="en-US" sz="1900" dirty="0" smtClean="0"/>
              <a:t>Bursar</a:t>
            </a:r>
          </a:p>
          <a:p>
            <a:r>
              <a:rPr lang="en-US" sz="1900" dirty="0" smtClean="0"/>
              <a:t>Enrollment Management</a:t>
            </a:r>
          </a:p>
          <a:p>
            <a:pPr lvl="1"/>
            <a:r>
              <a:rPr lang="en-US" sz="1900" dirty="0" smtClean="0"/>
              <a:t>Admissions</a:t>
            </a:r>
          </a:p>
          <a:p>
            <a:pPr lvl="1"/>
            <a:r>
              <a:rPr lang="en-US" sz="1900" dirty="0" smtClean="0"/>
              <a:t>Financial Aid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23" name="Picture 22" descr="biemesderfer_executive_center-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2304412" cy="1536274"/>
          </a:xfrm>
          <a:prstGeom prst="rect">
            <a:avLst/>
          </a:prstGeom>
        </p:spPr>
      </p:pic>
      <p:pic>
        <p:nvPicPr>
          <p:cNvPr id="24" name="Picture 23" descr="Lester_101112_078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757402"/>
            <a:ext cx="2304412" cy="2433598"/>
          </a:xfrm>
          <a:prstGeom prst="rect">
            <a:avLst/>
          </a:prstGeom>
        </p:spPr>
      </p:pic>
      <p:pic>
        <p:nvPicPr>
          <p:cNvPr id="25" name="Picture 24" descr="Football 11-3 093.jp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1000"/>
            <a:ext cx="2304412" cy="20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46710" y="274638"/>
            <a:ext cx="5759852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D59F0F"/>
                </a:solidFill>
              </a:defRPr>
            </a:lvl1pPr>
          </a:lstStyle>
          <a:p>
            <a:r>
              <a:rPr lang="en-US" b="1" dirty="0" smtClean="0">
                <a:solidFill>
                  <a:srgbClr val="EFB111"/>
                </a:solidFill>
                <a:latin typeface="Arial"/>
                <a:cs typeface="Arial"/>
              </a:rPr>
              <a:t>Basic Concept</a:t>
            </a:r>
            <a:endParaRPr lang="en-US" b="1" dirty="0">
              <a:solidFill>
                <a:srgbClr val="EFB111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46710" y="1395255"/>
            <a:ext cx="6483119" cy="1117538"/>
          </a:xfrm>
        </p:spPr>
        <p:txBody>
          <a:bodyPr>
            <a:noAutofit/>
          </a:bodyPr>
          <a:lstStyle>
            <a:lvl1pPr marL="342900" indent="-342900">
              <a:buClr>
                <a:srgbClr val="D59F0F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D59F0F"/>
              </a:buClr>
              <a:buSzPct val="80000"/>
              <a:buFont typeface="Wingdings" charset="2"/>
              <a:buChar char="§"/>
              <a:defRPr sz="2400"/>
            </a:lvl2pPr>
            <a:lvl3pPr marL="1143000" indent="-228600">
              <a:buClr>
                <a:srgbClr val="D59F0F"/>
              </a:buClr>
              <a:buFont typeface="Arial"/>
              <a:buChar char="•"/>
              <a:defRPr sz="2200"/>
            </a:lvl3pPr>
            <a:lvl4pPr>
              <a:buClr>
                <a:srgbClr val="D59F0F"/>
              </a:buClr>
              <a:defRPr sz="2200"/>
            </a:lvl4pPr>
            <a:lvl5pPr>
              <a:buClr>
                <a:srgbClr val="D59F0F"/>
              </a:buClr>
              <a:defRPr sz="2200"/>
            </a:lvl5pPr>
          </a:lstStyle>
          <a:p>
            <a:r>
              <a:rPr lang="en-US" sz="1900" dirty="0" smtClean="0"/>
              <a:t>Develop a scenario which impacts the least number of students</a:t>
            </a:r>
          </a:p>
          <a:p>
            <a:r>
              <a:rPr lang="en-US" sz="1900" dirty="0" smtClean="0"/>
              <a:t>Generate additional revenue</a:t>
            </a:r>
            <a:endParaRPr lang="en-US" sz="1900" dirty="0"/>
          </a:p>
        </p:txBody>
      </p:sp>
      <p:pic>
        <p:nvPicPr>
          <p:cNvPr id="23" name="Picture 22" descr="biemesderfer_executive_center-0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2304412" cy="1536274"/>
          </a:xfrm>
          <a:prstGeom prst="rect">
            <a:avLst/>
          </a:prstGeom>
        </p:spPr>
      </p:pic>
      <p:pic>
        <p:nvPicPr>
          <p:cNvPr id="24" name="Picture 23" descr="Lester_101112_078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757402"/>
            <a:ext cx="2304412" cy="2433598"/>
          </a:xfrm>
          <a:prstGeom prst="rect">
            <a:avLst/>
          </a:prstGeom>
        </p:spPr>
      </p:pic>
      <p:pic>
        <p:nvPicPr>
          <p:cNvPr id="25" name="Picture 24" descr="Football 11-3 093.jpg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1000"/>
            <a:ext cx="2304412" cy="201845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528498"/>
              </p:ext>
            </p:extLst>
          </p:nvPr>
        </p:nvGraphicFramePr>
        <p:xfrm>
          <a:off x="2775910" y="2846605"/>
          <a:ext cx="5751402" cy="8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Worksheet" r:id="rId6" imgW="3914688" imgH="600075" progId="Excel.Sheet.12">
                  <p:link updateAutomatic="1"/>
                </p:oleObj>
              </mc:Choice>
              <mc:Fallback>
                <p:oleObj name="Worksheet" r:id="rId6" imgW="3914688" imgH="600075" progId="Excel.Shee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5910" y="2846605"/>
                        <a:ext cx="5751402" cy="8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201951"/>
              </p:ext>
            </p:extLst>
          </p:nvPr>
        </p:nvGraphicFramePr>
        <p:xfrm>
          <a:off x="2502421" y="4127202"/>
          <a:ext cx="6571816" cy="192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Worksheet" r:id="rId8" imgW="5724560" imgH="1676426" progId="Excel.Sheet.12">
                  <p:link updateAutomatic="1"/>
                </p:oleObj>
              </mc:Choice>
              <mc:Fallback>
                <p:oleObj name="Worksheet" r:id="rId8" imgW="5724560" imgH="1676426" progId="Excel.Sheet.12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421" y="4127202"/>
                        <a:ext cx="6571816" cy="1924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 txBox="1">
            <a:spLocks/>
          </p:cNvSpPr>
          <p:nvPr/>
        </p:nvSpPr>
        <p:spPr>
          <a:xfrm>
            <a:off x="228600" y="2796364"/>
            <a:ext cx="8904116" cy="14141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D59F0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D59F0F"/>
              </a:buClr>
              <a:buSzPct val="8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D59F0F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D59F0F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D59F0F"/>
              </a:buClr>
              <a:buFont typeface="Arial"/>
              <a:buChar char="»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Assumed a BOG tuition increase of 3%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PASSHE full-time in-state rate of $3,410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Calculated the per credit charge based on # of credits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Used trial and error and kept the percentages whole 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28600" y="342188"/>
            <a:ext cx="8835004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D59F0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 smtClean="0">
                <a:solidFill>
                  <a:srgbClr val="EFB111"/>
                </a:solidFill>
              </a:rPr>
              <a:t>Impact of Alternative Per Credit Rates</a:t>
            </a:r>
            <a:endParaRPr lang="en-US" b="1" dirty="0">
              <a:solidFill>
                <a:srgbClr val="EFB11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073907"/>
              </p:ext>
            </p:extLst>
          </p:nvPr>
        </p:nvGraphicFramePr>
        <p:xfrm>
          <a:off x="2307265" y="1057940"/>
          <a:ext cx="4046796" cy="165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Worksheet" r:id="rId3" imgW="2809930" imgH="1152576" progId="Excel.Sheet.12">
                  <p:link updateAutomatic="1"/>
                </p:oleObj>
              </mc:Choice>
              <mc:Fallback>
                <p:oleObj name="Worksheet" r:id="rId3" imgW="2809930" imgH="1152576" progId="Excel.Sheet.12">
                  <p:link updateAutomatic="1"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265" y="1057940"/>
                        <a:ext cx="4046796" cy="165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875132"/>
              </p:ext>
            </p:extLst>
          </p:nvPr>
        </p:nvGraphicFramePr>
        <p:xfrm>
          <a:off x="228600" y="4463165"/>
          <a:ext cx="870585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Worksheet" r:id="rId5" imgW="6172239" imgH="1105003" progId="Excel.Sheet.12">
                  <p:link updateAutomatic="1"/>
                </p:oleObj>
              </mc:Choice>
              <mc:Fallback>
                <p:oleObj name="Worksheet" r:id="rId5" imgW="6172239" imgH="1105003" progId="Excel.Sheet.12">
                  <p:link updateAutomatic="1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63165"/>
                        <a:ext cx="8705850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4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3000"/>
          </a:schemeClr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442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Office Theme</vt:lpstr>
      <vt:lpstr>\\mufiles.muad.local\Millersville University\Finance and Administration\Budget\PowerPoint Presentations\PowerPoint Presentations\2014-15 Presentations\Data for MU Fall 2014 BAD Meeting.xlsx!Data!R1C1:R2C2</vt:lpstr>
      <vt:lpstr>\\mufiles.muad.local\Millersville University\Finance and Administration\Budget\PowerPoint Presentations\PowerPoint Presentations\2014-15 Presentations\Data for MU Fall 2014 BAD Meeting.xlsx!Data!R4C2:R12C5</vt:lpstr>
      <vt:lpstr>\\mufiles.muad.local\Millersville University\Finance and Administration\Budget\PowerPoint Presentations\PowerPoint Presentations\2014-15 Presentations\Data for MU Fall 2014 BAD Meeting.xlsx!Tuition Rates and impact!R13C15:R18C18</vt:lpstr>
      <vt:lpstr>\\mufiles.muad.local\Millersville University\Finance and Administration\Budget\PowerPoint Presentations\PowerPoint Presentations\2014-15 Presentations\Data for MU Fall 2014 BAD Meeting.xlsx!Tuition Rates and impact!R1C1:R10C9</vt:lpstr>
      <vt:lpstr>\\mufiles.muad.local\Millersville University\Finance and Administration\Budget\PowerPoint Presentations\PowerPoint Presentations\2014-15 Presentations\Data for MU Fall 2014 BAD Meeting.xlsx!Per Credit Breakeven!R1C1:R30C8</vt:lpstr>
      <vt:lpstr>\\mufiles.muad.local\Millersville University\Finance and Administration\Budget\PowerPoint Presentations\PowerPoint Presentations\2014-15 Presentations\Data for MU Fall 2014 BAD Meeting.xlsx!Financial Aid!R2C5:R6C6</vt:lpstr>
      <vt:lpstr>\\mufiles.muad.local\Millersville University\Finance and Administration\Budget\PowerPoint Presentations\PowerPoint Presentations\2014-15 Presentations\Data for MU Fall 2014 BAD Meeting.xlsx!Rates!R1C1:R40C21</vt:lpstr>
      <vt:lpstr>\\mufiles.muad.local\Millersville University\Finance and Administration\Budget\PowerPoint Presentations\PowerPoint Presentations\2014-15 Presentations\Data for MU Fall 2014 BAD Meeting.xlsx!Rates!R42C25:R60C27</vt:lpstr>
      <vt:lpstr>\\mufiles.muad.local\Millersville University\Finance and Administration\Budget\PowerPoint Presentations\PowerPoint Presentations\2014-15 Presentations\Data for MU Fall 2014 BAD Meeting.xlsx!FUTURE RATES!R21C8:R26C13</vt:lpstr>
      <vt:lpstr>\\mufiles.muad.local\Millersville University\Finance and Administration\Budget\PowerPoint Presentations\PowerPoint Presentations\2014-15 Presentations\Data for MU Fall 2014 BAD Meeting.xlsx!Per Credit - Bill &amp; FA!R1C1:R12C4</vt:lpstr>
      <vt:lpstr>\\mufiles.muad.local\Millersville University\Finance and Administration\Budget\PowerPoint Presentations\PowerPoint Presentations\2014-15 Presentations\Data for MU Fall 2014 BAD Meeting.xlsx!Per Credit - Credits!R2C2:R17C7</vt:lpstr>
      <vt:lpstr>PowerPoint Presentation</vt:lpstr>
      <vt:lpstr>Problem</vt:lpstr>
      <vt:lpstr>Old Tuition Model </vt:lpstr>
      <vt:lpstr>Building a Team</vt:lpstr>
      <vt:lpstr>Development Team </vt:lpstr>
      <vt:lpstr>Implementation Team </vt:lpstr>
      <vt:lpstr>Evaluation Team </vt:lpstr>
      <vt:lpstr>Basic Concept</vt:lpstr>
      <vt:lpstr>PowerPoint Presentation</vt:lpstr>
      <vt:lpstr>PowerPoint Presentation</vt:lpstr>
      <vt:lpstr>Unmet Financial Needs</vt:lpstr>
      <vt:lpstr>A Successful Model</vt:lpstr>
      <vt:lpstr>Estimated Tuition Rates 2014-15 through 2017-18</vt:lpstr>
      <vt:lpstr>Communication Plan</vt:lpstr>
      <vt:lpstr>Internal Implementation Challenges</vt:lpstr>
      <vt:lpstr>PowerPoint Presentation</vt:lpstr>
      <vt:lpstr>PowerPoint Presentation</vt:lpstr>
      <vt:lpstr>Lessons Learned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Name of  Presentation Here</dc:title>
  <dc:creator>Microsoft Office User</dc:creator>
  <cp:lastModifiedBy>Roger Bruszewski</cp:lastModifiedBy>
  <cp:revision>134</cp:revision>
  <cp:lastPrinted>2015-01-14T14:36:04Z</cp:lastPrinted>
  <dcterms:created xsi:type="dcterms:W3CDTF">2013-06-03T12:38:33Z</dcterms:created>
  <dcterms:modified xsi:type="dcterms:W3CDTF">2015-02-13T15:39:27Z</dcterms:modified>
</cp:coreProperties>
</file>