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 id="2147483851" r:id="rId2"/>
  </p:sldMasterIdLst>
  <p:notesMasterIdLst>
    <p:notesMasterId r:id="rId35"/>
  </p:notesMasterIdLst>
  <p:handoutMasterIdLst>
    <p:handoutMasterId r:id="rId36"/>
  </p:handoutMasterIdLst>
  <p:sldIdLst>
    <p:sldId id="308" r:id="rId3"/>
    <p:sldId id="348" r:id="rId4"/>
    <p:sldId id="350" r:id="rId5"/>
    <p:sldId id="349" r:id="rId6"/>
    <p:sldId id="354" r:id="rId7"/>
    <p:sldId id="362" r:id="rId8"/>
    <p:sldId id="351" r:id="rId9"/>
    <p:sldId id="352" r:id="rId10"/>
    <p:sldId id="353" r:id="rId11"/>
    <p:sldId id="355" r:id="rId12"/>
    <p:sldId id="356" r:id="rId13"/>
    <p:sldId id="358" r:id="rId14"/>
    <p:sldId id="361" r:id="rId15"/>
    <p:sldId id="367" r:id="rId16"/>
    <p:sldId id="297" r:id="rId17"/>
    <p:sldId id="363" r:id="rId18"/>
    <p:sldId id="366" r:id="rId19"/>
    <p:sldId id="364" r:id="rId20"/>
    <p:sldId id="365" r:id="rId21"/>
    <p:sldId id="368" r:id="rId22"/>
    <p:sldId id="369" r:id="rId23"/>
    <p:sldId id="370" r:id="rId24"/>
    <p:sldId id="371" r:id="rId25"/>
    <p:sldId id="372" r:id="rId26"/>
    <p:sldId id="373" r:id="rId27"/>
    <p:sldId id="375" r:id="rId28"/>
    <p:sldId id="376" r:id="rId29"/>
    <p:sldId id="377" r:id="rId30"/>
    <p:sldId id="378" r:id="rId31"/>
    <p:sldId id="380" r:id="rId32"/>
    <p:sldId id="379" r:id="rId33"/>
    <p:sldId id="381" r:id="rId34"/>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1A1C"/>
    <a:srgbClr val="7E081C"/>
    <a:srgbClr val="5E0615"/>
    <a:srgbClr val="5E0607"/>
    <a:srgbClr val="810920"/>
    <a:srgbClr val="FFFF00"/>
    <a:srgbClr val="000099"/>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23" autoAdjust="0"/>
    <p:restoredTop sz="94718" autoAdjust="0"/>
  </p:normalViewPr>
  <p:slideViewPr>
    <p:cSldViewPr>
      <p:cViewPr varScale="1">
        <p:scale>
          <a:sx n="71" d="100"/>
          <a:sy n="71" d="100"/>
        </p:scale>
        <p:origin x="-9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24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24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3396D0F-AF25-471C-9473-1ABAC969AAA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ahoma" pitchFamily="34" charset="0"/>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ahoma" pitchFamily="34"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ahoma" pitchFamily="34" charset="0"/>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ahoma" pitchFamily="34" charset="0"/>
              </a:defRPr>
            </a:lvl1pPr>
          </a:lstStyle>
          <a:p>
            <a:pPr>
              <a:defRPr/>
            </a:pPr>
            <a:fld id="{01F873D2-50E1-4D5D-B8A3-5ADAFCEB7B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76250"/>
            <a:ext cx="19431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76250"/>
            <a:ext cx="56769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924800" y="6416675"/>
            <a:ext cx="762000" cy="365125"/>
          </a:xfrm>
          <a:prstGeom prst="rect">
            <a:avLst/>
          </a:prstGeom>
        </p:spPr>
        <p:txBody>
          <a:bodyPr/>
          <a:lstStyle/>
          <a:p>
            <a:pPr>
              <a:defRPr/>
            </a:pPr>
            <a:fld id="{97C6DB2D-8350-407E-9B47-2DFDDC43BFCA}" type="slidenum">
              <a:rPr lang="en-US" smtClean="0"/>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7E779C-DAE6-4FC0-B305-BF02CD37BFA4}" type="datetimeFigureOut">
              <a:rPr lang="en-US" smtClean="0"/>
              <a:pPr/>
              <a:t>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E779C-DAE6-4FC0-B305-BF02CD37BFA4}" type="datetimeFigureOut">
              <a:rPr lang="en-US" smtClean="0"/>
              <a:pPr/>
              <a:t>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E779C-DAE6-4FC0-B305-BF02CD37BFA4}" type="datetimeFigureOut">
              <a:rPr lang="en-US" smtClean="0"/>
              <a:pPr/>
              <a:t>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E779C-DAE6-4FC0-B305-BF02CD37BFA4}" type="datetimeFigureOut">
              <a:rPr lang="en-US" smtClean="0"/>
              <a:pPr/>
              <a:t>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E779C-DAE6-4FC0-B305-BF02CD37BFA4}" type="datetimeFigureOut">
              <a:rPr lang="en-US" smtClean="0"/>
              <a:pPr/>
              <a:t>2/4/2009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E779C-DAE6-4FC0-B305-BF02CD37BFA4}" type="datetimeFigureOut">
              <a:rPr lang="en-US" smtClean="0"/>
              <a:pPr/>
              <a:t>2/4/2009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E779C-DAE6-4FC0-B305-BF02CD37BFA4}" type="datetimeFigureOut">
              <a:rPr lang="en-US" smtClean="0"/>
              <a:pPr/>
              <a:t>2/4/2009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E779C-DAE6-4FC0-B305-BF02CD37BFA4}" type="datetimeFigureOut">
              <a:rPr lang="en-US" smtClean="0"/>
              <a:pPr/>
              <a:t>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E779C-DAE6-4FC0-B305-BF02CD37BFA4}" type="datetimeFigureOut">
              <a:rPr lang="en-US" smtClean="0"/>
              <a:pPr/>
              <a:t>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E779C-DAE6-4FC0-B305-BF02CD37BFA4}" type="datetimeFigureOut">
              <a:rPr lang="en-US" smtClean="0"/>
              <a:pPr/>
              <a:t>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E779C-DAE6-4FC0-B305-BF02CD37BFA4}" type="datetimeFigureOut">
              <a:rPr lang="en-US" smtClean="0"/>
              <a:pPr/>
              <a:t>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D3AA9-6C76-4136-9264-EBA738A04232}"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E1A1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476250"/>
            <a:ext cx="7086600" cy="1276350"/>
          </a:xfrm>
          <a:prstGeom prst="rect">
            <a:avLst/>
          </a:prstGeom>
          <a:noFill/>
          <a:ln w="9525">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ChangeArrowheads="1"/>
          </p:cNvSpPr>
          <p:nvPr/>
        </p:nvSpPr>
        <p:spPr bwMode="auto">
          <a:xfrm>
            <a:off x="720725" y="6419850"/>
            <a:ext cx="180975" cy="333375"/>
          </a:xfrm>
          <a:prstGeom prst="rect">
            <a:avLst/>
          </a:prstGeom>
          <a:noFill/>
          <a:ln w="9525">
            <a:noFill/>
            <a:miter lim="800000"/>
            <a:headEnd/>
            <a:tailEnd/>
          </a:ln>
          <a:effectLst/>
        </p:spPr>
        <p:txBody>
          <a:bodyPr wrap="none" lIns="90488" tIns="44450" rIns="90488" bIns="44450">
            <a:spAutoFit/>
          </a:bodyPr>
          <a:lstStyle/>
          <a:p>
            <a:pPr>
              <a:spcBef>
                <a:spcPct val="0"/>
              </a:spcBef>
              <a:buClrTx/>
              <a:buSzTx/>
              <a:buFontTx/>
              <a:buNone/>
            </a:pPr>
            <a:endParaRPr lang="en-US" sz="2400">
              <a:solidFill>
                <a:schemeClr val="tx1"/>
              </a:solidFill>
            </a:endParaRPr>
          </a:p>
        </p:txBody>
      </p:sp>
    </p:spTree>
  </p:cSld>
  <p:clrMap bg1="dk2" tx1="lt1" bg2="dk1"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24" r:id="rId13"/>
  </p:sldLayoutIdLst>
  <p:transition>
    <p:fade/>
  </p:transition>
  <p:timing>
    <p:tnLst>
      <p:par>
        <p:cTn id="1" dur="indefinite" restart="never" nodeType="tmRoot"/>
      </p:par>
    </p:tnLst>
  </p:timing>
  <p:txStyles>
    <p:titleStyle>
      <a:lvl1pPr algn="ctr" rtl="0" fontAlgn="base">
        <a:spcBef>
          <a:spcPct val="0"/>
        </a:spcBef>
        <a:spcAft>
          <a:spcPct val="0"/>
        </a:spcAft>
        <a:defRPr sz="4400" i="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i="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Monotype Sorts"/>
        <a:buChar char="u"/>
        <a:defRPr sz="3200">
          <a:solidFill>
            <a:schemeClr val="tx2"/>
          </a:solidFill>
          <a:latin typeface="+mn-lt"/>
          <a:ea typeface="+mn-ea"/>
          <a:cs typeface="+mn-cs"/>
        </a:defRPr>
      </a:lvl1pPr>
      <a:lvl2pPr marL="742950" indent="-285750" algn="l" rtl="0" fontAlgn="base">
        <a:spcBef>
          <a:spcPct val="20000"/>
        </a:spcBef>
        <a:spcAft>
          <a:spcPct val="0"/>
        </a:spcAft>
        <a:buClr>
          <a:schemeClr val="tx1"/>
        </a:buClr>
        <a:buSzPct val="75000"/>
        <a:buFont typeface="Monotype Sorts"/>
        <a:buChar char="u"/>
        <a:defRPr sz="2800">
          <a:solidFill>
            <a:schemeClr val="tx2"/>
          </a:solidFill>
          <a:latin typeface="+mn-lt"/>
        </a:defRPr>
      </a:lvl2pPr>
      <a:lvl3pPr marL="1143000" indent="-228600" algn="l" rtl="0" fontAlgn="base">
        <a:spcBef>
          <a:spcPct val="20000"/>
        </a:spcBef>
        <a:spcAft>
          <a:spcPct val="0"/>
        </a:spcAft>
        <a:buClr>
          <a:schemeClr val="tx1"/>
        </a:buClr>
        <a:buSzPct val="64000"/>
        <a:buFont typeface="Monotype Sorts"/>
        <a:buChar char="u"/>
        <a:defRPr sz="2400">
          <a:solidFill>
            <a:schemeClr val="tx2"/>
          </a:solidFill>
          <a:latin typeface="+mn-lt"/>
        </a:defRPr>
      </a:lvl3pPr>
      <a:lvl4pPr marL="1600200" indent="-228600" algn="l" rtl="0" fontAlgn="base">
        <a:spcBef>
          <a:spcPct val="20000"/>
        </a:spcBef>
        <a:spcAft>
          <a:spcPct val="0"/>
        </a:spcAft>
        <a:buClr>
          <a:schemeClr val="tx1"/>
        </a:buClr>
        <a:buSzPct val="64000"/>
        <a:buFont typeface="Monotype Sorts"/>
        <a:buChar char="u"/>
        <a:defRPr sz="2000">
          <a:solidFill>
            <a:schemeClr val="tx2"/>
          </a:solidFill>
          <a:latin typeface="+mn-lt"/>
        </a:defRPr>
      </a:lvl4pPr>
      <a:lvl5pPr marL="2057400" indent="-228600" algn="l" rtl="0" fontAlgn="base">
        <a:spcBef>
          <a:spcPct val="20000"/>
        </a:spcBef>
        <a:spcAft>
          <a:spcPct val="0"/>
        </a:spcAft>
        <a:buClr>
          <a:schemeClr val="tx1"/>
        </a:buClr>
        <a:buSzPct val="64000"/>
        <a:buFont typeface="Monotype Sorts"/>
        <a:buChar char="u"/>
        <a:defRPr sz="2000">
          <a:solidFill>
            <a:schemeClr val="tx2"/>
          </a:solidFill>
          <a:latin typeface="+mn-lt"/>
        </a:defRPr>
      </a:lvl5pPr>
      <a:lvl6pPr marL="2514600" indent="-228600" algn="l" rtl="0" fontAlgn="base">
        <a:spcBef>
          <a:spcPct val="20000"/>
        </a:spcBef>
        <a:spcAft>
          <a:spcPct val="0"/>
        </a:spcAft>
        <a:buClr>
          <a:schemeClr val="tx1"/>
        </a:buClr>
        <a:buSzPct val="64000"/>
        <a:buFont typeface="Monotype Sorts"/>
        <a:buChar char="u"/>
        <a:defRPr sz="2000">
          <a:solidFill>
            <a:schemeClr val="tx2"/>
          </a:solidFill>
          <a:latin typeface="+mn-lt"/>
        </a:defRPr>
      </a:lvl6pPr>
      <a:lvl7pPr marL="2971800" indent="-228600" algn="l" rtl="0" fontAlgn="base">
        <a:spcBef>
          <a:spcPct val="20000"/>
        </a:spcBef>
        <a:spcAft>
          <a:spcPct val="0"/>
        </a:spcAft>
        <a:buClr>
          <a:schemeClr val="tx1"/>
        </a:buClr>
        <a:buSzPct val="64000"/>
        <a:buFont typeface="Monotype Sorts"/>
        <a:buChar char="u"/>
        <a:defRPr sz="2000">
          <a:solidFill>
            <a:schemeClr val="tx2"/>
          </a:solidFill>
          <a:latin typeface="+mn-lt"/>
        </a:defRPr>
      </a:lvl7pPr>
      <a:lvl8pPr marL="3429000" indent="-228600" algn="l" rtl="0" fontAlgn="base">
        <a:spcBef>
          <a:spcPct val="20000"/>
        </a:spcBef>
        <a:spcAft>
          <a:spcPct val="0"/>
        </a:spcAft>
        <a:buClr>
          <a:schemeClr val="tx1"/>
        </a:buClr>
        <a:buSzPct val="64000"/>
        <a:buFont typeface="Monotype Sorts"/>
        <a:buChar char="u"/>
        <a:defRPr sz="2000">
          <a:solidFill>
            <a:schemeClr val="tx2"/>
          </a:solidFill>
          <a:latin typeface="+mn-lt"/>
        </a:defRPr>
      </a:lvl8pPr>
      <a:lvl9pPr marL="3886200" indent="-228600" algn="l" rtl="0" fontAlgn="base">
        <a:spcBef>
          <a:spcPct val="20000"/>
        </a:spcBef>
        <a:spcAft>
          <a:spcPct val="0"/>
        </a:spcAft>
        <a:buClr>
          <a:schemeClr val="tx1"/>
        </a:buClr>
        <a:buSzPct val="64000"/>
        <a:buFont typeface="Monotype Sorts"/>
        <a:buChar char="u"/>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E1A1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E779C-DAE6-4FC0-B305-BF02CD37BFA4}" type="datetimeFigureOut">
              <a:rPr lang="en-US" smtClean="0"/>
              <a:pPr/>
              <a:t>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D3AA9-6C76-4136-9264-EBA738A042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ci.marshfield.wi.us/police/images/mugshots/MYERS_MARY.jpg"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38400" y="5029200"/>
            <a:ext cx="3810000" cy="1600200"/>
          </a:xfrm>
          <a:ln>
            <a:solidFill>
              <a:schemeClr val="tx2"/>
            </a:solidFill>
          </a:ln>
        </p:spPr>
        <p:txBody>
          <a:bodyPr/>
          <a:lstStyle/>
          <a:p>
            <a:pPr>
              <a:lnSpc>
                <a:spcPct val="90000"/>
              </a:lnSpc>
              <a:buNone/>
              <a:defRPr/>
            </a:pPr>
            <a:r>
              <a:rPr lang="en-US" sz="3200" dirty="0" smtClean="0">
                <a:latin typeface="+mj-lt"/>
              </a:rPr>
              <a:t>	Mark McConahay</a:t>
            </a:r>
            <a:endParaRPr lang="en-US" sz="100" dirty="0">
              <a:latin typeface="+mj-lt"/>
            </a:endParaRPr>
          </a:p>
          <a:p>
            <a:pPr>
              <a:lnSpc>
                <a:spcPct val="90000"/>
              </a:lnSpc>
              <a:buNone/>
              <a:defRPr/>
            </a:pPr>
            <a:r>
              <a:rPr lang="en-US" sz="2400" dirty="0" smtClean="0">
                <a:latin typeface="+mj-lt"/>
              </a:rPr>
              <a:t>	</a:t>
            </a:r>
            <a:r>
              <a:rPr lang="en-US" sz="2200" dirty="0" smtClean="0">
                <a:latin typeface="+mj-lt"/>
              </a:rPr>
              <a:t>Sr. </a:t>
            </a:r>
            <a:r>
              <a:rPr lang="en-US" sz="2200" dirty="0">
                <a:latin typeface="+mj-lt"/>
              </a:rPr>
              <a:t>Associate Registrar </a:t>
            </a:r>
            <a:r>
              <a:rPr lang="en-US" sz="2200" dirty="0" smtClean="0">
                <a:latin typeface="+mj-lt"/>
              </a:rPr>
              <a:t> </a:t>
            </a:r>
            <a:r>
              <a:rPr lang="en-US" sz="2200" dirty="0">
                <a:latin typeface="+mj-lt"/>
              </a:rPr>
              <a:t>Indiana University </a:t>
            </a:r>
            <a:r>
              <a:rPr lang="en-US" sz="2200" dirty="0" smtClean="0">
                <a:latin typeface="+mj-lt"/>
              </a:rPr>
              <a:t>Bloomington</a:t>
            </a:r>
            <a:endParaRPr lang="en-US" dirty="0"/>
          </a:p>
        </p:txBody>
      </p:sp>
      <p:sp>
        <p:nvSpPr>
          <p:cNvPr id="6" name="Rectangle 16"/>
          <p:cNvSpPr>
            <a:spLocks noChangeArrowheads="1"/>
          </p:cNvSpPr>
          <p:nvPr/>
        </p:nvSpPr>
        <p:spPr bwMode="auto">
          <a:xfrm>
            <a:off x="609600" y="228600"/>
            <a:ext cx="7315200" cy="1295400"/>
          </a:xfrm>
          <a:prstGeom prst="rect">
            <a:avLst/>
          </a:prstGeom>
          <a:noFill/>
          <a:ln w="9525">
            <a:noFill/>
            <a:miter lim="800000"/>
            <a:headEnd/>
            <a:tailEnd/>
          </a:ln>
          <a:effectLst/>
        </p:spPr>
        <p:txBody>
          <a:bodyPr lIns="90488" tIns="44450" rIns="90488" bIns="44450" anchor="ctr"/>
          <a:lstStyle/>
          <a:p>
            <a:pPr algn="ctr"/>
            <a:r>
              <a:rPr lang="en-US" sz="2400" b="1" i="1" dirty="0" smtClean="0"/>
              <a:t>Delivering, Sourcing, and</a:t>
            </a:r>
          </a:p>
          <a:p>
            <a:pPr algn="ctr"/>
            <a:r>
              <a:rPr lang="en-US" sz="2400" b="1" i="1" dirty="0" smtClean="0"/>
              <a:t>Securing Services Throughout</a:t>
            </a:r>
          </a:p>
          <a:p>
            <a:pPr algn="ctr"/>
            <a:r>
              <a:rPr lang="en-US" sz="2400" b="1" i="1" dirty="0" smtClean="0"/>
              <a:t>the Student Identity Life Cycle</a:t>
            </a:r>
          </a:p>
          <a:p>
            <a:pPr algn="ctr"/>
            <a:endParaRPr lang="en-US" sz="400" b="1" i="1" dirty="0" smtClean="0"/>
          </a:p>
          <a:p>
            <a:pPr algn="ctr"/>
            <a:r>
              <a:rPr lang="en-US" sz="2000" dirty="0" smtClean="0"/>
              <a:t>Student Life Cycle and Identity Management</a:t>
            </a:r>
            <a:endParaRPr lang="en-US" sz="2000" b="1" i="1" dirty="0">
              <a:effectLst>
                <a:outerShdw blurRad="38100" dist="38100" dir="2700000" algn="tl">
                  <a:srgbClr val="000000"/>
                </a:outerShdw>
              </a:effectLst>
              <a:latin typeface="Arial" charset="0"/>
            </a:endParaRPr>
          </a:p>
        </p:txBody>
      </p:sp>
      <p:pic>
        <p:nvPicPr>
          <p:cNvPr id="14" name="Picture 13" descr="IMG_2161.jpg"/>
          <p:cNvPicPr>
            <a:picLocks noChangeAspect="1"/>
          </p:cNvPicPr>
          <p:nvPr/>
        </p:nvPicPr>
        <p:blipFill>
          <a:blip r:embed="rId2"/>
          <a:stretch>
            <a:fillRect/>
          </a:stretch>
        </p:blipFill>
        <p:spPr>
          <a:xfrm>
            <a:off x="2209800" y="1752600"/>
            <a:ext cx="4028090" cy="3098800"/>
          </a:xfrm>
          <a:prstGeom prst="rect">
            <a:avLst/>
          </a:prstGeom>
          <a:ln>
            <a:solidFill>
              <a:schemeClr val="tx2"/>
            </a:solidFill>
          </a:ln>
        </p:spPr>
      </p:pic>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8" name="Rectangle 16"/>
          <p:cNvSpPr>
            <a:spLocks noChangeArrowheads="1"/>
          </p:cNvSpPr>
          <p:nvPr/>
        </p:nvSpPr>
        <p:spPr bwMode="auto">
          <a:xfrm>
            <a:off x="1066800" y="304800"/>
            <a:ext cx="6553200" cy="685800"/>
          </a:xfrm>
          <a:prstGeom prst="rect">
            <a:avLst/>
          </a:prstGeom>
          <a:noFill/>
          <a:ln w="9525">
            <a:noFill/>
            <a:miter lim="800000"/>
            <a:headEnd/>
            <a:tailEnd/>
          </a:ln>
          <a:effectLst/>
        </p:spPr>
        <p:txBody>
          <a:bodyPr lIns="90488" tIns="44450" rIns="90488" bIns="44450" anchor="ctr"/>
          <a:lstStyle/>
          <a:p>
            <a:pPr algn="ctr" eaLnBrk="0" hangingPunct="0">
              <a:defRPr/>
            </a:pPr>
            <a:r>
              <a:rPr lang="en-US" sz="2800" dirty="0" smtClean="0"/>
              <a:t>Student Life Cycle</a:t>
            </a:r>
          </a:p>
          <a:p>
            <a:pPr algn="ctr" eaLnBrk="0" hangingPunct="0">
              <a:defRPr/>
            </a:pPr>
            <a:endParaRPr lang="en-US" sz="2400" b="1" i="1" dirty="0" smtClean="0">
              <a:solidFill>
                <a:schemeClr val="tx2"/>
              </a:solidFill>
              <a:effectLst>
                <a:outerShdw blurRad="38100" dist="38100" dir="2700000" algn="tl">
                  <a:srgbClr val="000000"/>
                </a:outerShdw>
              </a:effectLst>
              <a:latin typeface="Arial" charset="0"/>
            </a:endParaRPr>
          </a:p>
        </p:txBody>
      </p:sp>
      <p:pic>
        <p:nvPicPr>
          <p:cNvPr id="4" name="Picture 3" descr="CAMPStudentFeb09.png"/>
          <p:cNvPicPr>
            <a:picLocks noChangeAspect="1"/>
          </p:cNvPicPr>
          <p:nvPr/>
        </p:nvPicPr>
        <p:blipFill>
          <a:blip r:embed="rId4"/>
          <a:stretch>
            <a:fillRect/>
          </a:stretch>
        </p:blipFill>
        <p:spPr>
          <a:xfrm>
            <a:off x="0" y="6402064"/>
            <a:ext cx="1791178" cy="455936"/>
          </a:xfrm>
          <a:prstGeom prst="rect">
            <a:avLst/>
          </a:prstGeom>
          <a:ln>
            <a:solidFill>
              <a:schemeClr val="tx2">
                <a:lumMod val="90000"/>
              </a:schemeClr>
            </a:solidFill>
          </a:ln>
        </p:spPr>
      </p:pic>
      <p:sp>
        <p:nvSpPr>
          <p:cNvPr id="6" name="Text Box 37"/>
          <p:cNvSpPr txBox="1">
            <a:spLocks noChangeArrowheads="1"/>
          </p:cNvSpPr>
          <p:nvPr/>
        </p:nvSpPr>
        <p:spPr bwMode="auto">
          <a:xfrm>
            <a:off x="457200" y="762000"/>
            <a:ext cx="4549636" cy="5262979"/>
          </a:xfrm>
          <a:prstGeom prst="rect">
            <a:avLst/>
          </a:prstGeom>
          <a:noFill/>
          <a:ln w="9525">
            <a:solidFill>
              <a:schemeClr val="tx1"/>
            </a:solidFill>
            <a:miter lim="800000"/>
            <a:headEnd/>
            <a:tailEnd/>
          </a:ln>
        </p:spPr>
        <p:txBody>
          <a:bodyPr wrap="square">
            <a:spAutoFit/>
          </a:bodyPr>
          <a:lstStyle/>
          <a:p>
            <a:pPr eaLnBrk="0" hangingPunct="0">
              <a:buNone/>
              <a:defRPr/>
            </a:pPr>
            <a:endParaRPr lang="en-US" sz="2400" b="1" dirty="0" smtClean="0"/>
          </a:p>
          <a:p>
            <a:pPr lvl="1" eaLnBrk="0" hangingPunct="0">
              <a:buNone/>
              <a:defRPr/>
            </a:pPr>
            <a:r>
              <a:rPr lang="en-US" sz="2400" dirty="0" smtClean="0"/>
              <a:t>Place (Affiliation/Role) </a:t>
            </a:r>
            <a:r>
              <a:rPr lang="en-US" sz="2400" dirty="0" smtClean="0"/>
              <a:t>in </a:t>
            </a:r>
            <a:r>
              <a:rPr lang="en-US" sz="2400" dirty="0" smtClean="0"/>
              <a:t>life cycle defines:</a:t>
            </a:r>
          </a:p>
          <a:p>
            <a:pPr lvl="1" eaLnBrk="0" hangingPunct="0">
              <a:buNone/>
              <a:defRPr/>
            </a:pPr>
            <a:endParaRPr lang="en-US" sz="1800" dirty="0" smtClean="0"/>
          </a:p>
          <a:p>
            <a:pPr lvl="1" eaLnBrk="0" hangingPunct="0">
              <a:buFont typeface="Arial" pitchFamily="34" charset="0"/>
              <a:buChar char="•"/>
              <a:defRPr/>
            </a:pPr>
            <a:r>
              <a:rPr lang="en-US" sz="2000" dirty="0" smtClean="0"/>
              <a:t>	Services Offered</a:t>
            </a:r>
          </a:p>
          <a:p>
            <a:pPr lvl="2" eaLnBrk="0" hangingPunct="0">
              <a:defRPr/>
            </a:pPr>
            <a:r>
              <a:rPr lang="en-US" sz="2000" dirty="0" smtClean="0"/>
              <a:t>	Provision(s)</a:t>
            </a:r>
          </a:p>
          <a:p>
            <a:pPr lvl="1" eaLnBrk="0" hangingPunct="0">
              <a:buFont typeface="Arial" pitchFamily="34" charset="0"/>
              <a:buChar char="•"/>
              <a:defRPr/>
            </a:pPr>
            <a:r>
              <a:rPr lang="en-US" sz="2000" dirty="0" smtClean="0"/>
              <a:t>	Admin Access Security</a:t>
            </a:r>
          </a:p>
          <a:p>
            <a:pPr lvl="3" eaLnBrk="0" hangingPunct="0">
              <a:buFont typeface="Arial" pitchFamily="34" charset="0"/>
              <a:buChar char="•"/>
              <a:defRPr/>
            </a:pPr>
            <a:r>
              <a:rPr lang="en-US" sz="2000" dirty="0" smtClean="0"/>
              <a:t>Laws</a:t>
            </a:r>
          </a:p>
          <a:p>
            <a:pPr lvl="3" eaLnBrk="0" hangingPunct="0">
              <a:buFont typeface="Arial" pitchFamily="34" charset="0"/>
              <a:buChar char="•"/>
              <a:defRPr/>
            </a:pPr>
            <a:r>
              <a:rPr lang="en-US" sz="2000" dirty="0" smtClean="0"/>
              <a:t>Regulations</a:t>
            </a:r>
          </a:p>
          <a:p>
            <a:pPr lvl="3" eaLnBrk="0" hangingPunct="0">
              <a:buFont typeface="Arial" pitchFamily="34" charset="0"/>
              <a:buChar char="•"/>
              <a:defRPr/>
            </a:pPr>
            <a:r>
              <a:rPr lang="en-US" sz="2000" dirty="0" smtClean="0"/>
              <a:t>Policy</a:t>
            </a:r>
          </a:p>
          <a:p>
            <a:pPr lvl="1" eaLnBrk="0" hangingPunct="0">
              <a:buFont typeface="Arial" pitchFamily="34" charset="0"/>
              <a:buChar char="•"/>
              <a:defRPr/>
            </a:pPr>
            <a:r>
              <a:rPr lang="en-US" sz="2000" dirty="0" smtClean="0"/>
              <a:t> 	Unique Circumstances 			&amp; Problems</a:t>
            </a:r>
          </a:p>
          <a:p>
            <a:pPr lvl="1" eaLnBrk="0" hangingPunct="0">
              <a:buFont typeface="Arial" pitchFamily="34" charset="0"/>
              <a:buChar char="•"/>
              <a:defRPr/>
            </a:pPr>
            <a:endParaRPr lang="en-US" sz="2000" dirty="0" smtClean="0"/>
          </a:p>
          <a:p>
            <a:pPr lvl="1" eaLnBrk="0" hangingPunct="0">
              <a:buFont typeface="Arial" pitchFamily="34" charset="0"/>
              <a:buChar char="•"/>
              <a:defRPr/>
            </a:pPr>
            <a:endParaRPr lang="en-US" sz="2000" dirty="0" smtClean="0"/>
          </a:p>
          <a:p>
            <a:pPr lvl="1" eaLnBrk="0" hangingPunct="0">
              <a:buFont typeface="Arial" pitchFamily="34" charset="0"/>
              <a:buChar char="•"/>
              <a:defRPr/>
            </a:pPr>
            <a:r>
              <a:rPr lang="en-US" sz="2000" dirty="0" smtClean="0"/>
              <a:t>Digital Identity Definitions and Specifications </a:t>
            </a:r>
          </a:p>
        </p:txBody>
      </p:sp>
      <p:pic>
        <p:nvPicPr>
          <p:cNvPr id="10" name="Picture 9" descr="100_1303.jpg"/>
          <p:cNvPicPr>
            <a:picLocks noChangeAspect="1"/>
          </p:cNvPicPr>
          <p:nvPr/>
        </p:nvPicPr>
        <p:blipFill>
          <a:blip r:embed="rId5" cstate="print"/>
          <a:stretch>
            <a:fillRect/>
          </a:stretch>
        </p:blipFill>
        <p:spPr>
          <a:xfrm>
            <a:off x="5410200" y="838200"/>
            <a:ext cx="3039406" cy="2283848"/>
          </a:xfrm>
          <a:prstGeom prst="rect">
            <a:avLst/>
          </a:prstGeom>
          <a:ln>
            <a:solidFill>
              <a:schemeClr val="tx2">
                <a:lumMod val="90000"/>
              </a:schemeClr>
            </a:solidFill>
          </a:ln>
        </p:spPr>
      </p:pic>
      <p:sp>
        <p:nvSpPr>
          <p:cNvPr id="11" name="Down Arrow 10"/>
          <p:cNvSpPr/>
          <p:nvPr/>
        </p:nvSpPr>
        <p:spPr bwMode="auto">
          <a:xfrm>
            <a:off x="2286000" y="4724400"/>
            <a:ext cx="484632" cy="457200"/>
          </a:xfrm>
          <a:prstGeom prst="downArrow">
            <a:avLst/>
          </a:prstGeom>
          <a:solidFill>
            <a:schemeClr val="tx1">
              <a:alpha val="0"/>
            </a:schemeClr>
          </a:solidFill>
          <a:ln w="12700" cap="flat" cmpd="sng" algn="ctr">
            <a:solidFill>
              <a:schemeClr val="tx2">
                <a:lumMod val="9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tx2"/>
              </a:buClr>
              <a:buSzPct val="75000"/>
              <a:buFont typeface="Monotype Sorts"/>
              <a:buChar char="u"/>
              <a:tabLst/>
            </a:pPr>
            <a:endParaRPr kumimoji="0" lang="en-US" sz="3200" b="0" i="0" u="none" strike="noStrike" cap="none" normalizeH="0" baseline="0" dirty="0" smtClean="0">
              <a:ln>
                <a:noFill/>
              </a:ln>
              <a:solidFill>
                <a:schemeClr val="tx2">
                  <a:lumMod val="90000"/>
                </a:schemeClr>
              </a:solidFill>
              <a:effectLst/>
              <a:latin typeface="Times New Roman" pitchFamily="18" charset="0"/>
            </a:endParaRPr>
          </a:p>
        </p:txBody>
      </p:sp>
      <p:graphicFrame>
        <p:nvGraphicFramePr>
          <p:cNvPr id="49154" name="Object 2"/>
          <p:cNvGraphicFramePr>
            <a:graphicFrameLocks noChangeAspect="1"/>
          </p:cNvGraphicFramePr>
          <p:nvPr/>
        </p:nvGraphicFramePr>
        <p:xfrm>
          <a:off x="5334000" y="3276600"/>
          <a:ext cx="3399865" cy="2627168"/>
        </p:xfrm>
        <a:graphic>
          <a:graphicData uri="http://schemas.openxmlformats.org/presentationml/2006/ole">
            <p:oleObj spid="_x0000_s49154" name="Acrobat Document" r:id="rId6" imgW="7543523" imgH="5829300" progId="AcroExch.Document.7">
              <p:embed/>
            </p:oleObj>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457200"/>
            <a:ext cx="7086600" cy="1276350"/>
          </a:xfrm>
        </p:spPr>
        <p:txBody>
          <a:bodyPr>
            <a:normAutofit fontScale="90000"/>
          </a:bodyPr>
          <a:lstStyle/>
          <a:p>
            <a:pPr>
              <a:defRPr/>
            </a:pPr>
            <a:r>
              <a:rPr lang="en-US" sz="4000" b="1" dirty="0" smtClean="0">
                <a:effectLst/>
              </a:rPr>
              <a:t>Student “Identity” Management</a:t>
            </a:r>
            <a:endParaRPr lang="en-US" sz="3600" dirty="0">
              <a:latin typeface="Arial" pitchFamily="34" charset="0"/>
              <a:cs typeface="Arial" pitchFamily="34" charset="0"/>
            </a:endParaRPr>
          </a:p>
        </p:txBody>
      </p:sp>
      <p:sp>
        <p:nvSpPr>
          <p:cNvPr id="453634" name="Rectangle 2"/>
          <p:cNvSpPr>
            <a:spLocks noGrp="1" noChangeArrowheads="1"/>
          </p:cNvSpPr>
          <p:nvPr>
            <p:ph sz="half" idx="1"/>
          </p:nvPr>
        </p:nvSpPr>
        <p:spPr>
          <a:xfrm>
            <a:off x="228600" y="1676400"/>
            <a:ext cx="5029200" cy="3429000"/>
          </a:xfrm>
        </p:spPr>
        <p:txBody>
          <a:bodyPr/>
          <a:lstStyle/>
          <a:p>
            <a:pPr eaLnBrk="0" hangingPunct="0">
              <a:defRPr/>
            </a:pPr>
            <a:endParaRPr lang="en-US" sz="2400" b="1" dirty="0"/>
          </a:p>
          <a:p>
            <a:pPr eaLnBrk="0" hangingPunct="0">
              <a:buFont typeface="Monotype Sorts" pitchFamily="2" charset="2"/>
              <a:buNone/>
              <a:defRPr/>
            </a:pPr>
            <a:endParaRPr lang="en-US" sz="2400" b="1" dirty="0"/>
          </a:p>
          <a:p>
            <a:pPr lvl="1" eaLnBrk="0" hangingPunct="0">
              <a:buFont typeface="Monotype Sorts" pitchFamily="2" charset="2"/>
              <a:buNone/>
              <a:defRPr/>
            </a:pPr>
            <a:endParaRPr lang="en-US" sz="2000" dirty="0"/>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685800" y="2209800"/>
            <a:ext cx="7467600" cy="2985433"/>
          </a:xfrm>
          <a:prstGeom prst="rect">
            <a:avLst/>
          </a:prstGeom>
          <a:noFill/>
          <a:ln w="9525">
            <a:solidFill>
              <a:schemeClr val="tx2"/>
            </a:solidFill>
            <a:miter lim="800000"/>
            <a:headEnd type="none" w="sm" len="sm"/>
            <a:tailEnd type="none" w="sm" len="sm"/>
          </a:ln>
        </p:spPr>
        <p:txBody>
          <a:bodyPr wrap="square">
            <a:spAutoFit/>
          </a:bodyPr>
          <a:lstStyle/>
          <a:p>
            <a:pPr eaLnBrk="0" hangingPunct="0"/>
            <a:r>
              <a:rPr lang="en-US" sz="2800" b="1" dirty="0" smtClean="0"/>
              <a:t>Identity Management</a:t>
            </a:r>
            <a:r>
              <a:rPr lang="en-US" sz="2800" dirty="0" smtClean="0"/>
              <a:t> </a:t>
            </a:r>
          </a:p>
          <a:p>
            <a:pPr marL="914400" lvl="1" indent="-457200" eaLnBrk="0" hangingPunct="0">
              <a:buAutoNum type="arabicParenR"/>
            </a:pPr>
            <a:r>
              <a:rPr lang="en-US" sz="2000" dirty="0" smtClean="0"/>
              <a:t>An </a:t>
            </a:r>
            <a:r>
              <a:rPr lang="en-US" sz="2000" dirty="0" smtClean="0"/>
              <a:t>integrated system of business processes, policies, and technologies that enable organizations to facilitate and control their users  access to online applications and resources, while protecting confidential personal and business information from unauthorized users</a:t>
            </a:r>
            <a:r>
              <a:rPr lang="en-US" sz="2000" dirty="0" smtClean="0"/>
              <a:t>. </a:t>
            </a:r>
            <a:r>
              <a:rPr lang="en-US" sz="1200" dirty="0" smtClean="0"/>
              <a:t>(IU </a:t>
            </a:r>
            <a:r>
              <a:rPr lang="en-US" sz="1200" dirty="0" err="1" smtClean="0"/>
              <a:t>IdM</a:t>
            </a:r>
            <a:r>
              <a:rPr lang="en-US" sz="1200" dirty="0" smtClean="0"/>
              <a:t>) </a:t>
            </a:r>
            <a:endParaRPr lang="en-US" sz="2000" dirty="0" smtClean="0"/>
          </a:p>
          <a:p>
            <a:pPr marL="914400" lvl="1" indent="-457200" eaLnBrk="0" hangingPunct="0"/>
            <a:endParaRPr lang="en-US" sz="2000" dirty="0" smtClean="0"/>
          </a:p>
          <a:p>
            <a:pPr marL="914400" lvl="1" indent="-457200">
              <a:buFont typeface="+mj-lt"/>
              <a:buAutoNum type="arabicParenR" startAt="2"/>
            </a:pPr>
            <a:r>
              <a:rPr lang="en-US" sz="2000" dirty="0" smtClean="0"/>
              <a:t>Identity </a:t>
            </a:r>
            <a:r>
              <a:rPr lang="en-US" sz="2000" dirty="0" smtClean="0"/>
              <a:t>and access management (</a:t>
            </a:r>
            <a:r>
              <a:rPr lang="en-US" sz="2000" dirty="0" err="1" smtClean="0"/>
              <a:t>IdM</a:t>
            </a:r>
            <a:r>
              <a:rPr lang="en-US" sz="2000" dirty="0" smtClean="0"/>
              <a:t>) ensures that the right people access the </a:t>
            </a:r>
            <a:r>
              <a:rPr lang="en-US" sz="2000" dirty="0" smtClean="0"/>
              <a:t>right services.  </a:t>
            </a:r>
            <a:r>
              <a:rPr lang="en-US" sz="1200" dirty="0" smtClean="0"/>
              <a:t>(</a:t>
            </a:r>
            <a:r>
              <a:rPr lang="en-US" sz="1200" dirty="0" smtClean="0"/>
              <a:t>AACRAO/EDUCAUSE) </a:t>
            </a:r>
            <a:endParaRPr lang="en-US" sz="4400" dirty="0" smtClean="0"/>
          </a:p>
        </p:txBody>
      </p:sp>
      <p:pic>
        <p:nvPicPr>
          <p:cNvPr id="6" name="Picture 5"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152400"/>
            <a:ext cx="7086600" cy="1276350"/>
          </a:xfrm>
        </p:spPr>
        <p:txBody>
          <a:bodyPr>
            <a:normAutofit fontScale="90000"/>
          </a:bodyPr>
          <a:lstStyle/>
          <a:p>
            <a:pPr>
              <a:defRPr/>
            </a:pPr>
            <a:r>
              <a:rPr lang="en-US" sz="4000" b="1" dirty="0" smtClean="0">
                <a:effectLst/>
              </a:rPr>
              <a:t>Student “Identity” Management</a:t>
            </a:r>
            <a:br>
              <a:rPr lang="en-US" sz="4000" b="1" dirty="0" smtClean="0">
                <a:effectLst/>
              </a:rPr>
            </a:br>
            <a:r>
              <a:rPr lang="en-US" sz="3100" b="1" dirty="0" smtClean="0">
                <a:effectLst/>
              </a:rPr>
              <a:t>Why</a:t>
            </a:r>
            <a:r>
              <a:rPr lang="en-US" sz="3100" b="1" dirty="0" smtClean="0">
                <a:effectLst/>
              </a:rPr>
              <a:t>?</a:t>
            </a:r>
            <a:br>
              <a:rPr lang="en-US" sz="3100" b="1" dirty="0" smtClean="0">
                <a:effectLst/>
              </a:rPr>
            </a:br>
            <a:r>
              <a:rPr lang="en-US" sz="1600" dirty="0" smtClean="0">
                <a:effectLst/>
              </a:rPr>
              <a:t>From:  EDUCAUSE/AACRAO-TECH Workshop </a:t>
            </a:r>
            <a:endParaRPr lang="en-US" sz="3600" dirty="0">
              <a:latin typeface="Arial" pitchFamily="34" charset="0"/>
              <a:cs typeface="Arial" pitchFamily="34" charset="0"/>
            </a:endParaRPr>
          </a:p>
        </p:txBody>
      </p:sp>
      <p:sp>
        <p:nvSpPr>
          <p:cNvPr id="453634" name="Rectangle 2"/>
          <p:cNvSpPr>
            <a:spLocks noGrp="1" noChangeArrowheads="1"/>
          </p:cNvSpPr>
          <p:nvPr>
            <p:ph sz="half" idx="1"/>
          </p:nvPr>
        </p:nvSpPr>
        <p:spPr>
          <a:xfrm>
            <a:off x="228600" y="1676400"/>
            <a:ext cx="5029200" cy="3429000"/>
          </a:xfrm>
        </p:spPr>
        <p:txBody>
          <a:bodyPr/>
          <a:lstStyle/>
          <a:p>
            <a:pPr eaLnBrk="0" hangingPunct="0">
              <a:defRPr/>
            </a:pPr>
            <a:endParaRPr lang="en-US" sz="2400" b="1" dirty="0"/>
          </a:p>
          <a:p>
            <a:pPr eaLnBrk="0" hangingPunct="0">
              <a:buFont typeface="Monotype Sorts" pitchFamily="2" charset="2"/>
              <a:buNone/>
              <a:defRPr/>
            </a:pPr>
            <a:endParaRPr lang="en-US" sz="2400" b="1" dirty="0"/>
          </a:p>
          <a:p>
            <a:pPr lvl="1" eaLnBrk="0" hangingPunct="0">
              <a:buFont typeface="Monotype Sorts" pitchFamily="2" charset="2"/>
              <a:buNone/>
              <a:defRPr/>
            </a:pPr>
            <a:endParaRPr lang="en-US" sz="2000" dirty="0"/>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685800" y="1524000"/>
            <a:ext cx="7467600" cy="5170646"/>
          </a:xfrm>
          <a:prstGeom prst="rect">
            <a:avLst/>
          </a:prstGeom>
          <a:noFill/>
          <a:ln w="9525">
            <a:solidFill>
              <a:schemeClr val="tx2"/>
            </a:solidFill>
            <a:miter lim="800000"/>
            <a:headEnd type="none" w="sm" len="sm"/>
            <a:tailEnd type="none" w="sm" len="sm"/>
          </a:ln>
        </p:spPr>
        <p:txBody>
          <a:bodyPr wrap="square">
            <a:spAutoFit/>
          </a:bodyPr>
          <a:lstStyle/>
          <a:p>
            <a:r>
              <a:rPr lang="en-US" sz="1800" b="1" dirty="0" smtClean="0"/>
              <a:t>Security</a:t>
            </a:r>
            <a:r>
              <a:rPr lang="en-US" b="1" dirty="0" smtClean="0"/>
              <a:t> </a:t>
            </a:r>
            <a:r>
              <a:rPr lang="en-US" b="1" dirty="0" smtClean="0"/>
              <a:t> </a:t>
            </a:r>
            <a:r>
              <a:rPr lang="en-US" b="1" dirty="0" smtClean="0"/>
              <a:t>- </a:t>
            </a:r>
            <a:r>
              <a:rPr lang="en-US" dirty="0" smtClean="0"/>
              <a:t>Centralized </a:t>
            </a:r>
            <a:r>
              <a:rPr lang="en-US" dirty="0" smtClean="0"/>
              <a:t>management of identity information gets sensitive personal information such as SSNs out of localized departmental </a:t>
            </a:r>
            <a:r>
              <a:rPr lang="en-US" dirty="0" smtClean="0"/>
              <a:t>databases.</a:t>
            </a:r>
          </a:p>
          <a:p>
            <a:endParaRPr lang="en-US" sz="1000" dirty="0" smtClean="0"/>
          </a:p>
          <a:p>
            <a:r>
              <a:rPr lang="en-US" sz="1800" b="1" dirty="0" smtClean="0"/>
              <a:t>Reduces Duplicate Identity Information </a:t>
            </a:r>
            <a:r>
              <a:rPr lang="en-US" dirty="0" smtClean="0"/>
              <a:t>— Because </a:t>
            </a:r>
            <a:r>
              <a:rPr lang="en-US" dirty="0" err="1" smtClean="0"/>
              <a:t>IdM</a:t>
            </a:r>
            <a:r>
              <a:rPr lang="en-US" dirty="0" smtClean="0"/>
              <a:t> consolidates identity </a:t>
            </a:r>
            <a:r>
              <a:rPr lang="en-US" dirty="0" smtClean="0"/>
              <a:t>and related </a:t>
            </a:r>
            <a:r>
              <a:rPr lang="en-US" dirty="0" smtClean="0"/>
              <a:t>identifiers, it helps to reduce or eliminate the instance of individuals </a:t>
            </a:r>
            <a:r>
              <a:rPr lang="en-US" dirty="0" smtClean="0"/>
              <a:t>having duplicate </a:t>
            </a:r>
            <a:r>
              <a:rPr lang="en-US" dirty="0" smtClean="0"/>
              <a:t>identifiers across campus applications.</a:t>
            </a:r>
          </a:p>
          <a:p>
            <a:endParaRPr lang="en-US" sz="1000" b="1" dirty="0" smtClean="0"/>
          </a:p>
          <a:p>
            <a:r>
              <a:rPr lang="en-US" sz="1800" b="1" dirty="0" smtClean="0"/>
              <a:t>Seamless Services </a:t>
            </a:r>
            <a:r>
              <a:rPr lang="en-US" dirty="0" smtClean="0"/>
              <a:t>— Students </a:t>
            </a:r>
            <a:r>
              <a:rPr lang="en-US" dirty="0" smtClean="0"/>
              <a:t>experience faster access to new services as </a:t>
            </a:r>
            <a:r>
              <a:rPr lang="en-US" dirty="0" smtClean="0"/>
              <a:t>they move </a:t>
            </a:r>
            <a:r>
              <a:rPr lang="en-US" dirty="0" smtClean="0"/>
              <a:t>through their relationship life cycle from applicant to enrolled student </a:t>
            </a:r>
            <a:r>
              <a:rPr lang="en-US" dirty="0" smtClean="0"/>
              <a:t>to alumni</a:t>
            </a:r>
            <a:r>
              <a:rPr lang="en-US" dirty="0" smtClean="0"/>
              <a:t>. </a:t>
            </a:r>
            <a:r>
              <a:rPr lang="en-US" dirty="0" smtClean="0"/>
              <a:t>(SSO)</a:t>
            </a:r>
          </a:p>
          <a:p>
            <a:endParaRPr lang="en-US" sz="1000" b="1" dirty="0" smtClean="0"/>
          </a:p>
          <a:p>
            <a:r>
              <a:rPr lang="en-US" sz="1800" b="1" dirty="0" smtClean="0"/>
              <a:t>Consistent Application </a:t>
            </a:r>
            <a:r>
              <a:rPr lang="en-US" sz="1800" b="1" dirty="0" smtClean="0"/>
              <a:t>of </a:t>
            </a:r>
            <a:r>
              <a:rPr lang="en-US" sz="1800" b="1" dirty="0" smtClean="0"/>
              <a:t>Polic</a:t>
            </a:r>
            <a:r>
              <a:rPr lang="en-US" sz="1800" dirty="0" smtClean="0"/>
              <a:t>y—</a:t>
            </a:r>
            <a:r>
              <a:rPr lang="en-US" sz="1800" dirty="0" err="1" smtClean="0"/>
              <a:t>IdM</a:t>
            </a:r>
            <a:r>
              <a:rPr lang="en-US" sz="1800" dirty="0" smtClean="0"/>
              <a:t> </a:t>
            </a:r>
            <a:r>
              <a:rPr lang="en-US" dirty="0" smtClean="0"/>
              <a:t>provides a central point for the </a:t>
            </a:r>
            <a:r>
              <a:rPr lang="en-US" dirty="0" smtClean="0"/>
              <a:t>application of </a:t>
            </a:r>
            <a:r>
              <a:rPr lang="en-US" dirty="0" smtClean="0"/>
              <a:t>access-related policy. </a:t>
            </a:r>
          </a:p>
          <a:p>
            <a:endParaRPr lang="en-US" sz="1000" b="1" dirty="0" smtClean="0"/>
          </a:p>
          <a:p>
            <a:r>
              <a:rPr lang="en-US" sz="1800" b="1" dirty="0" smtClean="0"/>
              <a:t>Save </a:t>
            </a:r>
            <a:r>
              <a:rPr lang="en-US" sz="1800" b="1" dirty="0" smtClean="0"/>
              <a:t>Time and Money </a:t>
            </a:r>
            <a:r>
              <a:rPr lang="en-US" dirty="0" smtClean="0"/>
              <a:t>—</a:t>
            </a:r>
            <a:r>
              <a:rPr lang="en-US" dirty="0" err="1" smtClean="0"/>
              <a:t>IdM</a:t>
            </a:r>
            <a:r>
              <a:rPr lang="en-US" dirty="0" smtClean="0"/>
              <a:t> saves money by reducing redundancy in </a:t>
            </a:r>
            <a:r>
              <a:rPr lang="en-US" dirty="0" smtClean="0"/>
              <a:t>supporting multiple </a:t>
            </a:r>
            <a:r>
              <a:rPr lang="en-US" dirty="0" smtClean="0"/>
              <a:t>identity databases. </a:t>
            </a:r>
          </a:p>
          <a:p>
            <a:endParaRPr lang="en-US" sz="1000" b="1" dirty="0" smtClean="0"/>
          </a:p>
          <a:p>
            <a:r>
              <a:rPr lang="en-US" sz="1800" b="1" dirty="0" smtClean="0"/>
              <a:t>Positioning </a:t>
            </a:r>
            <a:r>
              <a:rPr lang="en-US" sz="1800" b="1" dirty="0" smtClean="0"/>
              <a:t>for the Future </a:t>
            </a:r>
            <a:r>
              <a:rPr lang="en-US" dirty="0" smtClean="0"/>
              <a:t>—In today’s electronic environment, new </a:t>
            </a:r>
            <a:r>
              <a:rPr lang="en-US" dirty="0" smtClean="0"/>
              <a:t>opportunities will </a:t>
            </a:r>
            <a:r>
              <a:rPr lang="en-US" dirty="0" smtClean="0"/>
              <a:t>continue to surface to conduct business on-line. A robust </a:t>
            </a:r>
            <a:r>
              <a:rPr lang="en-US" dirty="0" err="1" smtClean="0"/>
              <a:t>IdM</a:t>
            </a:r>
            <a:r>
              <a:rPr lang="en-US" dirty="0" smtClean="0"/>
              <a:t> system </a:t>
            </a:r>
            <a:r>
              <a:rPr lang="en-US" dirty="0" smtClean="0"/>
              <a:t>will enable </a:t>
            </a:r>
            <a:r>
              <a:rPr lang="en-US" dirty="0" smtClean="0"/>
              <a:t>new ways for providing on-line services in a secure fashion as well as </a:t>
            </a:r>
            <a:r>
              <a:rPr lang="en-US" dirty="0" smtClean="0"/>
              <a:t>enabling seamless </a:t>
            </a:r>
            <a:r>
              <a:rPr lang="en-US" dirty="0" smtClean="0"/>
              <a:t>access to third-party applications</a:t>
            </a:r>
            <a:r>
              <a:rPr lang="en-US" sz="1800" dirty="0" smtClean="0"/>
              <a: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457200"/>
            <a:ext cx="7086600" cy="1276350"/>
          </a:xfrm>
        </p:spPr>
        <p:txBody>
          <a:bodyPr>
            <a:normAutofit fontScale="90000"/>
          </a:bodyPr>
          <a:lstStyle/>
          <a:p>
            <a:pPr>
              <a:defRPr/>
            </a:pPr>
            <a:r>
              <a:rPr lang="en-US" sz="4000" b="1" dirty="0" smtClean="0">
                <a:effectLst/>
              </a:rPr>
              <a:t>Student “Identity” Management</a:t>
            </a:r>
            <a:br>
              <a:rPr lang="en-US" sz="4000" b="1" dirty="0" smtClean="0">
                <a:effectLst/>
              </a:rPr>
            </a:br>
            <a:r>
              <a:rPr lang="en-US" sz="3100" b="1" dirty="0" smtClean="0">
                <a:effectLst/>
              </a:rPr>
              <a:t>Definitions </a:t>
            </a:r>
            <a:r>
              <a:rPr lang="en-US" sz="1800" b="1" dirty="0" smtClean="0">
                <a:effectLst/>
              </a:rPr>
              <a:t>(IU </a:t>
            </a:r>
            <a:r>
              <a:rPr lang="en-US" sz="1800" b="1" dirty="0" err="1" smtClean="0">
                <a:effectLst/>
              </a:rPr>
              <a:t>IdM</a:t>
            </a:r>
            <a:r>
              <a:rPr lang="en-US" sz="1800" b="1" dirty="0" smtClean="0">
                <a:effectLst/>
              </a:rPr>
              <a:t> Meetings)</a:t>
            </a:r>
            <a:endParaRPr lang="en-US" sz="3600" dirty="0">
              <a:latin typeface="Arial" pitchFamily="34" charset="0"/>
              <a:cs typeface="Arial" pitchFamily="34" charset="0"/>
            </a:endParaRPr>
          </a:p>
        </p:txBody>
      </p:sp>
      <p:sp>
        <p:nvSpPr>
          <p:cNvPr id="453634" name="Rectangle 2"/>
          <p:cNvSpPr>
            <a:spLocks noGrp="1" noChangeArrowheads="1"/>
          </p:cNvSpPr>
          <p:nvPr>
            <p:ph sz="half" idx="1"/>
          </p:nvPr>
        </p:nvSpPr>
        <p:spPr>
          <a:xfrm>
            <a:off x="228600" y="1676400"/>
            <a:ext cx="5029200" cy="3429000"/>
          </a:xfrm>
        </p:spPr>
        <p:txBody>
          <a:bodyPr/>
          <a:lstStyle/>
          <a:p>
            <a:pPr eaLnBrk="0" hangingPunct="0">
              <a:defRPr/>
            </a:pPr>
            <a:endParaRPr lang="en-US" sz="2400" b="1" dirty="0"/>
          </a:p>
          <a:p>
            <a:pPr eaLnBrk="0" hangingPunct="0">
              <a:buFont typeface="Monotype Sorts" pitchFamily="2" charset="2"/>
              <a:buNone/>
              <a:defRPr/>
            </a:pPr>
            <a:endParaRPr lang="en-US" sz="2400" b="1" dirty="0"/>
          </a:p>
          <a:p>
            <a:pPr lvl="1" eaLnBrk="0" hangingPunct="0">
              <a:buFont typeface="Monotype Sorts" pitchFamily="2" charset="2"/>
              <a:buNone/>
              <a:defRPr/>
            </a:pPr>
            <a:endParaRPr lang="en-US" sz="2000" dirty="0"/>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685800" y="1676400"/>
            <a:ext cx="7467600" cy="3693319"/>
          </a:xfrm>
          <a:prstGeom prst="rect">
            <a:avLst/>
          </a:prstGeom>
          <a:noFill/>
          <a:ln w="9525">
            <a:solidFill>
              <a:schemeClr val="tx2"/>
            </a:solidFill>
            <a:miter lim="800000"/>
            <a:headEnd type="none" w="sm" len="sm"/>
            <a:tailEnd type="none" w="sm" len="sm"/>
          </a:ln>
        </p:spPr>
        <p:txBody>
          <a:bodyPr wrap="square">
            <a:spAutoFit/>
          </a:bodyPr>
          <a:lstStyle/>
          <a:p>
            <a:r>
              <a:rPr lang="en-US" sz="1800" b="1" dirty="0" smtClean="0"/>
              <a:t>Authentication</a:t>
            </a:r>
            <a:r>
              <a:rPr lang="en-US" sz="1800" dirty="0" smtClean="0"/>
              <a:t> </a:t>
            </a:r>
          </a:p>
          <a:p>
            <a:pPr lvl="2">
              <a:buFont typeface="Arial" pitchFamily="34" charset="0"/>
              <a:buChar char="•"/>
            </a:pPr>
            <a:r>
              <a:rPr lang="en-US" sz="1800" dirty="0" smtClean="0"/>
              <a:t>Establish that a particular request is associated with a specific real-world individual.</a:t>
            </a:r>
          </a:p>
          <a:p>
            <a:r>
              <a:rPr lang="en-US" sz="1800" b="1" dirty="0" smtClean="0"/>
              <a:t>Authorization</a:t>
            </a:r>
          </a:p>
          <a:p>
            <a:pPr lvl="2">
              <a:buFont typeface="Arial" pitchFamily="34" charset="0"/>
              <a:buChar char="•"/>
            </a:pPr>
            <a:r>
              <a:rPr lang="en-US" sz="1800" dirty="0" smtClean="0"/>
              <a:t> Services or information the individual is entitled to access based upon their role or affiliation with the enterprise.</a:t>
            </a:r>
          </a:p>
          <a:p>
            <a:r>
              <a:rPr lang="en-US" sz="1800" b="1" dirty="0" smtClean="0"/>
              <a:t>Directory</a:t>
            </a:r>
            <a:endParaRPr lang="en-US" sz="1800" dirty="0" smtClean="0"/>
          </a:p>
          <a:p>
            <a:pPr lvl="2">
              <a:buFont typeface="Arial" pitchFamily="34" charset="0"/>
              <a:buChar char="•"/>
            </a:pPr>
            <a:r>
              <a:rPr lang="en-US" sz="1800" dirty="0" smtClean="0"/>
              <a:t>The aggregation of individuals along with their associated attributes and information germane to enterprise.  </a:t>
            </a:r>
          </a:p>
          <a:p>
            <a:r>
              <a:rPr lang="en-US" sz="1800" b="1" dirty="0" smtClean="0"/>
              <a:t>Identifiers</a:t>
            </a:r>
            <a:r>
              <a:rPr lang="en-US" sz="1800" dirty="0" smtClean="0"/>
              <a:t> </a:t>
            </a:r>
          </a:p>
          <a:p>
            <a:pPr lvl="2">
              <a:buFont typeface="Arial" pitchFamily="34" charset="0"/>
              <a:buChar char="•"/>
            </a:pPr>
            <a:r>
              <a:rPr lang="en-US" sz="1800" dirty="0" smtClean="0"/>
              <a:t>An identifier is a character string that connects individual to a set of computerized data</a:t>
            </a:r>
          </a:p>
          <a:p>
            <a:endParaRPr lang="en-US" sz="1800" dirty="0" smtClean="0"/>
          </a:p>
        </p:txBody>
      </p:sp>
      <p:pic>
        <p:nvPicPr>
          <p:cNvPr id="6" name="Picture 5"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457200"/>
            <a:ext cx="7086600" cy="1276350"/>
          </a:xfrm>
        </p:spPr>
        <p:txBody>
          <a:bodyPr>
            <a:normAutofit fontScale="90000"/>
          </a:bodyPr>
          <a:lstStyle/>
          <a:p>
            <a:pPr>
              <a:defRPr/>
            </a:pPr>
            <a:r>
              <a:rPr lang="en-US" sz="4000" b="1" dirty="0" smtClean="0">
                <a:effectLst/>
              </a:rPr>
              <a:t>Student “Identity” Management</a:t>
            </a:r>
            <a:br>
              <a:rPr lang="en-US" sz="4000" b="1" dirty="0" smtClean="0">
                <a:effectLst/>
              </a:rPr>
            </a:br>
            <a:r>
              <a:rPr lang="en-US" sz="3100" b="1" dirty="0" smtClean="0">
                <a:effectLst/>
              </a:rPr>
              <a:t>Definitions </a:t>
            </a:r>
            <a:r>
              <a:rPr lang="en-US" sz="1800" b="1" dirty="0" smtClean="0">
                <a:effectLst/>
              </a:rPr>
              <a:t>(IU </a:t>
            </a:r>
            <a:r>
              <a:rPr lang="en-US" sz="1800" b="1" dirty="0" err="1" smtClean="0">
                <a:effectLst/>
              </a:rPr>
              <a:t>IdM</a:t>
            </a:r>
            <a:r>
              <a:rPr lang="en-US" sz="1800" b="1" dirty="0" smtClean="0">
                <a:effectLst/>
              </a:rPr>
              <a:t> Meetings)</a:t>
            </a:r>
            <a:endParaRPr lang="en-US" sz="3600" dirty="0">
              <a:latin typeface="Arial" pitchFamily="34" charset="0"/>
              <a:cs typeface="Arial" pitchFamily="34" charset="0"/>
            </a:endParaRPr>
          </a:p>
        </p:txBody>
      </p:sp>
      <p:sp>
        <p:nvSpPr>
          <p:cNvPr id="453634" name="Rectangle 2"/>
          <p:cNvSpPr>
            <a:spLocks noGrp="1" noChangeArrowheads="1"/>
          </p:cNvSpPr>
          <p:nvPr>
            <p:ph sz="half" idx="1"/>
          </p:nvPr>
        </p:nvSpPr>
        <p:spPr>
          <a:xfrm>
            <a:off x="228600" y="1676400"/>
            <a:ext cx="5029200" cy="3429000"/>
          </a:xfrm>
        </p:spPr>
        <p:txBody>
          <a:bodyPr/>
          <a:lstStyle/>
          <a:p>
            <a:pPr eaLnBrk="0" hangingPunct="0">
              <a:defRPr/>
            </a:pPr>
            <a:endParaRPr lang="en-US" sz="2400" b="1" dirty="0"/>
          </a:p>
          <a:p>
            <a:pPr eaLnBrk="0" hangingPunct="0">
              <a:buFont typeface="Monotype Sorts" pitchFamily="2" charset="2"/>
              <a:buNone/>
              <a:defRPr/>
            </a:pPr>
            <a:endParaRPr lang="en-US" sz="2400" b="1" dirty="0"/>
          </a:p>
          <a:p>
            <a:pPr lvl="1" eaLnBrk="0" hangingPunct="0">
              <a:buFont typeface="Monotype Sorts" pitchFamily="2" charset="2"/>
              <a:buNone/>
              <a:defRPr/>
            </a:pPr>
            <a:endParaRPr lang="en-US" sz="2000" dirty="0"/>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685800" y="1676400"/>
            <a:ext cx="7467600" cy="3416320"/>
          </a:xfrm>
          <a:prstGeom prst="rect">
            <a:avLst/>
          </a:prstGeom>
          <a:noFill/>
          <a:ln w="9525">
            <a:solidFill>
              <a:schemeClr val="tx2"/>
            </a:solidFill>
            <a:miter lim="800000"/>
            <a:headEnd type="none" w="sm" len="sm"/>
            <a:tailEnd type="none" w="sm" len="sm"/>
          </a:ln>
        </p:spPr>
        <p:txBody>
          <a:bodyPr wrap="square">
            <a:spAutoFit/>
          </a:bodyPr>
          <a:lstStyle/>
          <a:p>
            <a:r>
              <a:rPr lang="en-US" sz="1800" b="1" dirty="0" smtClean="0"/>
              <a:t>Credentials</a:t>
            </a:r>
            <a:r>
              <a:rPr lang="en-US" sz="1800" dirty="0" smtClean="0"/>
              <a:t> </a:t>
            </a:r>
            <a:endParaRPr lang="en-US" sz="1800" dirty="0" smtClean="0"/>
          </a:p>
          <a:p>
            <a:pPr lvl="2">
              <a:buFont typeface="Arial" pitchFamily="34" charset="0"/>
              <a:buChar char="•"/>
            </a:pPr>
            <a:r>
              <a:rPr lang="en-US" sz="1800" dirty="0" smtClean="0"/>
              <a:t>The set of unique attributes that enable authentication of an individual to a specific application system.  Typically, the  classic combination of a user account number or name and a secret password. </a:t>
            </a:r>
          </a:p>
          <a:p>
            <a:r>
              <a:rPr lang="en-US" sz="1800" b="1" dirty="0" smtClean="0"/>
              <a:t>Provision</a:t>
            </a:r>
          </a:p>
          <a:p>
            <a:pPr lvl="2">
              <a:buFont typeface="Arial" pitchFamily="34" charset="0"/>
              <a:buChar char="•"/>
            </a:pPr>
            <a:r>
              <a:rPr lang="en-US" sz="1800" dirty="0" smtClean="0"/>
              <a:t>To allocate services and information based upon an individual’s Authority, attributes and identifiers</a:t>
            </a:r>
            <a:r>
              <a:rPr lang="en-US" sz="1800" dirty="0" smtClean="0"/>
              <a:t>.</a:t>
            </a:r>
          </a:p>
          <a:p>
            <a:r>
              <a:rPr lang="en-US" sz="1800" b="1" dirty="0" smtClean="0"/>
              <a:t>Middleware</a:t>
            </a:r>
            <a:r>
              <a:rPr lang="en-US" sz="1800" dirty="0" smtClean="0"/>
              <a:t> </a:t>
            </a:r>
          </a:p>
          <a:p>
            <a:pPr lvl="2">
              <a:buFont typeface="Arial" pitchFamily="34" charset="0"/>
              <a:buChar char="•"/>
            </a:pPr>
            <a:r>
              <a:rPr lang="en-US" sz="1800" dirty="0" smtClean="0"/>
              <a:t>A broad array of software tools and data that help applications use networked resources and services. </a:t>
            </a:r>
            <a:endParaRPr lang="en-US" sz="2000" dirty="0" smtClean="0"/>
          </a:p>
          <a:p>
            <a:pPr lvl="2"/>
            <a:endParaRPr lang="en-US" sz="1800"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457200"/>
            <a:ext cx="7086600" cy="1276350"/>
          </a:xfrm>
        </p:spPr>
        <p:txBody>
          <a:bodyPr>
            <a:normAutofit/>
          </a:bodyPr>
          <a:lstStyle/>
          <a:p>
            <a:pPr>
              <a:defRPr/>
            </a:pPr>
            <a:r>
              <a:rPr lang="en-US" sz="4000" b="1" dirty="0" smtClean="0">
                <a:effectLst/>
              </a:rPr>
              <a:t>Student “Identity” Life Cycle</a:t>
            </a:r>
            <a:endParaRPr lang="en-US" sz="3600" dirty="0">
              <a:latin typeface="Arial" pitchFamily="34" charset="0"/>
              <a:cs typeface="Arial" pitchFamily="34" charset="0"/>
            </a:endParaRPr>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1981200" y="1752600"/>
            <a:ext cx="5029200" cy="3785652"/>
          </a:xfrm>
          <a:prstGeom prst="rect">
            <a:avLst/>
          </a:prstGeom>
          <a:noFill/>
          <a:ln w="9525">
            <a:solidFill>
              <a:schemeClr val="tx2"/>
            </a:solidFill>
            <a:miter lim="800000"/>
            <a:headEnd type="none" w="sm" len="sm"/>
            <a:tailEnd type="none" w="sm" len="sm"/>
          </a:ln>
        </p:spPr>
        <p:txBody>
          <a:bodyPr>
            <a:spAutoFit/>
          </a:bodyPr>
          <a:lstStyle/>
          <a:p>
            <a:pPr lvl="1" eaLnBrk="0" hangingPunct="0">
              <a:buFont typeface="Arial" pitchFamily="34" charset="0"/>
              <a:buChar char="•"/>
            </a:pPr>
            <a:r>
              <a:rPr lang="en-US" sz="2400" dirty="0" smtClean="0"/>
              <a:t>Establishing a  Relationship</a:t>
            </a:r>
          </a:p>
          <a:p>
            <a:pPr lvl="2" eaLnBrk="0" hangingPunct="0"/>
            <a:r>
              <a:rPr lang="en-US" sz="2400" dirty="0" smtClean="0"/>
              <a:t>Identity Proofing</a:t>
            </a:r>
          </a:p>
          <a:p>
            <a:pPr lvl="2" eaLnBrk="0" hangingPunct="0"/>
            <a:r>
              <a:rPr lang="en-US" sz="2400" dirty="0" smtClean="0"/>
              <a:t>Levels of Assurance</a:t>
            </a:r>
          </a:p>
          <a:p>
            <a:pPr lvl="2" eaLnBrk="0" hangingPunct="0"/>
            <a:r>
              <a:rPr lang="en-US" sz="2400" dirty="0" smtClean="0"/>
              <a:t>Credentials</a:t>
            </a:r>
          </a:p>
          <a:p>
            <a:pPr lvl="1" eaLnBrk="0" hangingPunct="0">
              <a:buFont typeface="Arial" pitchFamily="34" charset="0"/>
              <a:buChar char="•"/>
            </a:pPr>
            <a:r>
              <a:rPr lang="en-US" sz="2400" dirty="0" smtClean="0"/>
              <a:t>Roles</a:t>
            </a:r>
          </a:p>
          <a:p>
            <a:pPr lvl="2" eaLnBrk="0" hangingPunct="0"/>
            <a:r>
              <a:rPr lang="en-US" sz="2400" dirty="0" smtClean="0"/>
              <a:t>Provisioning</a:t>
            </a:r>
            <a:endParaRPr lang="en-US" sz="2400" dirty="0" smtClean="0"/>
          </a:p>
          <a:p>
            <a:pPr lvl="1" eaLnBrk="0" hangingPunct="0"/>
            <a:r>
              <a:rPr lang="en-US" sz="2400" dirty="0" smtClean="0"/>
              <a:t>	Security Administration</a:t>
            </a:r>
          </a:p>
          <a:p>
            <a:pPr lvl="1" eaLnBrk="0" hangingPunct="0">
              <a:buFont typeface="Arial" pitchFamily="34" charset="0"/>
              <a:buChar char="•"/>
            </a:pPr>
            <a:r>
              <a:rPr lang="en-US" sz="2400" dirty="0" smtClean="0"/>
              <a:t>Federating</a:t>
            </a:r>
          </a:p>
          <a:p>
            <a:pPr lvl="1" eaLnBrk="0" hangingPunct="0">
              <a:buFont typeface="Arial" pitchFamily="34" charset="0"/>
              <a:buChar char="•"/>
            </a:pPr>
            <a:r>
              <a:rPr lang="en-US" sz="2400" dirty="0" smtClean="0"/>
              <a:t>Deactivation/De-Provisioning</a:t>
            </a:r>
            <a:endParaRPr lang="en-US" sz="2400" dirty="0" smtClean="0"/>
          </a:p>
          <a:p>
            <a:pPr lvl="1" eaLnBrk="0" hangingPunct="0"/>
            <a:r>
              <a:rPr lang="en-US" sz="2400" dirty="0" smtClean="0"/>
              <a:t>	Re-credentialing</a:t>
            </a:r>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762000" y="457200"/>
            <a:ext cx="7086600" cy="1276350"/>
          </a:xfrm>
        </p:spPr>
        <p:txBody>
          <a:bodyPr>
            <a:normAutofit/>
          </a:bodyPr>
          <a:lstStyle/>
          <a:p>
            <a:pPr>
              <a:defRPr/>
            </a:pPr>
            <a:r>
              <a:rPr lang="en-US" sz="4000" b="1" dirty="0" smtClean="0">
                <a:effectLst/>
              </a:rPr>
              <a:t>Student “Identity” Life Cycle</a:t>
            </a:r>
            <a:endParaRPr lang="en-US" sz="3600" dirty="0">
              <a:latin typeface="Arial" pitchFamily="34" charset="0"/>
              <a:cs typeface="Arial" pitchFamily="34" charset="0"/>
            </a:endParaRPr>
          </a:p>
        </p:txBody>
      </p:sp>
      <p:sp>
        <p:nvSpPr>
          <p:cNvPr id="10" name="Text Box 6"/>
          <p:cNvSpPr txBox="1">
            <a:spLocks noChangeArrowheads="1"/>
          </p:cNvSpPr>
          <p:nvPr/>
        </p:nvSpPr>
        <p:spPr bwMode="auto">
          <a:xfrm>
            <a:off x="228600" y="2514600"/>
            <a:ext cx="4191000" cy="1815882"/>
          </a:xfrm>
          <a:prstGeom prst="rect">
            <a:avLst/>
          </a:prstGeom>
          <a:noFill/>
          <a:ln w="9525">
            <a:solidFill>
              <a:schemeClr val="tx2"/>
            </a:solidFill>
            <a:miter lim="800000"/>
            <a:headEnd type="none" w="sm" len="sm"/>
            <a:tailEnd type="none" w="sm" len="sm"/>
          </a:ln>
        </p:spPr>
        <p:txBody>
          <a:bodyPr wrap="square">
            <a:spAutoFit/>
          </a:bodyPr>
          <a:lstStyle/>
          <a:p>
            <a:r>
              <a:rPr lang="en-US" sz="2800" b="1" dirty="0" smtClean="0"/>
              <a:t>Establish Relationship</a:t>
            </a:r>
          </a:p>
          <a:p>
            <a:pPr lvl="1">
              <a:buFont typeface="Arial" pitchFamily="34" charset="0"/>
              <a:buChar char="•"/>
            </a:pPr>
            <a:r>
              <a:rPr lang="en-US" sz="2800" dirty="0" smtClean="0"/>
              <a:t>Identity “proofing</a:t>
            </a:r>
            <a:r>
              <a:rPr lang="en-US" sz="2800" dirty="0" smtClean="0"/>
              <a:t>”</a:t>
            </a:r>
            <a:endParaRPr lang="en-US" sz="2800" dirty="0" smtClean="0"/>
          </a:p>
          <a:p>
            <a:pPr lvl="1">
              <a:buFont typeface="Arial" pitchFamily="34" charset="0"/>
              <a:buChar char="•"/>
            </a:pPr>
            <a:r>
              <a:rPr lang="en-US" sz="2800" dirty="0" smtClean="0"/>
              <a:t>Levels of Assurance</a:t>
            </a:r>
          </a:p>
          <a:p>
            <a:pPr lvl="1">
              <a:buFont typeface="Arial" pitchFamily="34" charset="0"/>
              <a:buChar char="•"/>
            </a:pPr>
            <a:r>
              <a:rPr lang="en-US" sz="2800" dirty="0" smtClean="0"/>
              <a:t>Avoiding Duplication</a:t>
            </a:r>
            <a:endParaRPr lang="en-US" sz="2800" dirty="0"/>
          </a:p>
        </p:txBody>
      </p:sp>
      <p:pic>
        <p:nvPicPr>
          <p:cNvPr id="11" name="Picture 10" descr="CAMPStudentFeb09.png"/>
          <p:cNvPicPr>
            <a:picLocks noChangeAspect="1"/>
          </p:cNvPicPr>
          <p:nvPr/>
        </p:nvPicPr>
        <p:blipFill>
          <a:blip r:embed="rId2"/>
          <a:stretch>
            <a:fillRect/>
          </a:stretch>
        </p:blipFill>
        <p:spPr>
          <a:xfrm>
            <a:off x="0" y="6402064"/>
            <a:ext cx="1791178" cy="455936"/>
          </a:xfrm>
          <a:prstGeom prst="rect">
            <a:avLst/>
          </a:prstGeom>
          <a:ln>
            <a:solidFill>
              <a:schemeClr val="tx2">
                <a:lumMod val="90000"/>
              </a:schemeClr>
            </a:solidFill>
          </a:ln>
        </p:spPr>
      </p:pic>
      <p:pic>
        <p:nvPicPr>
          <p:cNvPr id="12" name="Picture 11" descr="DSCF1418.JPG"/>
          <p:cNvPicPr>
            <a:picLocks noChangeAspect="1"/>
          </p:cNvPicPr>
          <p:nvPr/>
        </p:nvPicPr>
        <p:blipFill>
          <a:blip r:embed="rId3"/>
          <a:stretch>
            <a:fillRect/>
          </a:stretch>
        </p:blipFill>
        <p:spPr>
          <a:xfrm>
            <a:off x="5029200" y="2286000"/>
            <a:ext cx="3251200" cy="2438400"/>
          </a:xfrm>
          <a:prstGeom prst="rect">
            <a:avLst/>
          </a:prstGeom>
          <a:ln>
            <a:solidFill>
              <a:schemeClr val="tx2"/>
            </a:solid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762000" y="0"/>
            <a:ext cx="7086600" cy="1276350"/>
          </a:xfrm>
        </p:spPr>
        <p:txBody>
          <a:bodyPr>
            <a:normAutofit/>
          </a:bodyPr>
          <a:lstStyle/>
          <a:p>
            <a:pPr>
              <a:defRPr/>
            </a:pPr>
            <a:r>
              <a:rPr lang="en-US" sz="4000" b="1" dirty="0" smtClean="0">
                <a:effectLst/>
              </a:rPr>
              <a:t>Student “Identity” Life Cycle</a:t>
            </a:r>
            <a:endParaRPr lang="en-US" sz="3600" dirty="0">
              <a:latin typeface="Arial" pitchFamily="34" charset="0"/>
              <a:cs typeface="Arial" pitchFamily="34" charset="0"/>
            </a:endParaRPr>
          </a:p>
        </p:txBody>
      </p:sp>
      <p:sp>
        <p:nvSpPr>
          <p:cNvPr id="10" name="Text Box 6"/>
          <p:cNvSpPr txBox="1">
            <a:spLocks noChangeArrowheads="1"/>
          </p:cNvSpPr>
          <p:nvPr/>
        </p:nvSpPr>
        <p:spPr bwMode="auto">
          <a:xfrm>
            <a:off x="1905000" y="1219200"/>
            <a:ext cx="5029200" cy="5109091"/>
          </a:xfrm>
          <a:prstGeom prst="rect">
            <a:avLst/>
          </a:prstGeom>
          <a:noFill/>
          <a:ln w="9525">
            <a:solidFill>
              <a:schemeClr val="tx2"/>
            </a:solidFill>
            <a:miter lim="800000"/>
            <a:headEnd type="none" w="sm" len="sm"/>
            <a:tailEnd type="none" w="sm" len="sm"/>
          </a:ln>
        </p:spPr>
        <p:txBody>
          <a:bodyPr>
            <a:spAutoFit/>
          </a:bodyPr>
          <a:lstStyle/>
          <a:p>
            <a:r>
              <a:rPr lang="en-US" sz="2800" b="1" dirty="0" smtClean="0"/>
              <a:t>Establish </a:t>
            </a:r>
            <a:r>
              <a:rPr lang="en-US" sz="2800" b="1" dirty="0" smtClean="0"/>
              <a:t>Relationship</a:t>
            </a:r>
          </a:p>
          <a:p>
            <a:endParaRPr lang="en-US" sz="1800" b="1" dirty="0" smtClean="0"/>
          </a:p>
          <a:p>
            <a:pPr lvl="1"/>
            <a:r>
              <a:rPr lang="en-US" sz="2000" dirty="0" smtClean="0"/>
              <a:t>Creation of the digital index and collection of attributes and data that represent an individual.</a:t>
            </a:r>
          </a:p>
          <a:p>
            <a:pPr lvl="1"/>
            <a:endParaRPr lang="en-US" sz="2000" b="1" dirty="0" smtClean="0"/>
          </a:p>
          <a:p>
            <a:pPr lvl="1"/>
            <a:r>
              <a:rPr lang="en-US" sz="2000" b="1" dirty="0" smtClean="0"/>
              <a:t>Attributes </a:t>
            </a:r>
            <a:r>
              <a:rPr lang="en-US" sz="2000" dirty="0" smtClean="0"/>
              <a:t>must represent:</a:t>
            </a:r>
          </a:p>
          <a:p>
            <a:pPr lvl="1"/>
            <a:r>
              <a:rPr lang="en-US" sz="2000" dirty="0" smtClean="0"/>
              <a:t>The stage in which the student resides to define service allocation.</a:t>
            </a:r>
          </a:p>
          <a:p>
            <a:pPr lvl="1"/>
            <a:endParaRPr lang="en-US" sz="2000" dirty="0" smtClean="0"/>
          </a:p>
          <a:p>
            <a:pPr lvl="1"/>
            <a:r>
              <a:rPr lang="en-US" sz="2000" b="1" dirty="0" smtClean="0"/>
              <a:t>Establish Credentials</a:t>
            </a:r>
            <a:endParaRPr lang="en-US" sz="2000" b="1" dirty="0" smtClean="0"/>
          </a:p>
          <a:p>
            <a:pPr lvl="1"/>
            <a:endParaRPr lang="en-US" sz="2000" dirty="0" smtClean="0"/>
          </a:p>
          <a:p>
            <a:r>
              <a:rPr lang="en-US" sz="2000" b="1" dirty="0" smtClean="0"/>
              <a:t>Questions(?)</a:t>
            </a:r>
            <a:endParaRPr lang="en-US" sz="2000" b="1" dirty="0" smtClean="0"/>
          </a:p>
          <a:p>
            <a:pPr lvl="1"/>
            <a:r>
              <a:rPr lang="en-US" sz="2000" dirty="0" smtClean="0"/>
              <a:t>Who has the </a:t>
            </a:r>
            <a:r>
              <a:rPr lang="en-US" sz="2000" b="1" dirty="0" smtClean="0"/>
              <a:t>authority</a:t>
            </a:r>
            <a:r>
              <a:rPr lang="en-US" sz="2000" dirty="0" smtClean="0"/>
              <a:t> to:</a:t>
            </a:r>
          </a:p>
          <a:p>
            <a:pPr lvl="1"/>
            <a:r>
              <a:rPr lang="en-US" sz="2000" dirty="0" smtClean="0"/>
              <a:t>	</a:t>
            </a:r>
            <a:r>
              <a:rPr lang="en-US" sz="2000" dirty="0" smtClean="0"/>
              <a:t>Create a record (in a specific role)</a:t>
            </a:r>
          </a:p>
          <a:p>
            <a:pPr lvl="1"/>
            <a:r>
              <a:rPr lang="en-US" sz="2000" dirty="0" smtClean="0"/>
              <a:t>	</a:t>
            </a:r>
            <a:r>
              <a:rPr lang="en-US" sz="2000" dirty="0" smtClean="0"/>
              <a:t>Remedy duplicates  </a:t>
            </a:r>
            <a:endParaRPr lang="en-US" sz="2000" dirty="0" smtClean="0"/>
          </a:p>
        </p:txBody>
      </p:sp>
      <p:pic>
        <p:nvPicPr>
          <p:cNvPr id="11" name="Picture 10" descr="CAMPStudentFeb09.png"/>
          <p:cNvPicPr>
            <a:picLocks noChangeAspect="1"/>
          </p:cNvPicPr>
          <p:nvPr/>
        </p:nvPicPr>
        <p:blipFill>
          <a:blip r:embed="rId2"/>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762000" y="457200"/>
            <a:ext cx="7086600" cy="1276350"/>
          </a:xfrm>
        </p:spPr>
        <p:txBody>
          <a:bodyPr>
            <a:normAutofit/>
          </a:bodyPr>
          <a:lstStyle/>
          <a:p>
            <a:pPr>
              <a:defRPr/>
            </a:pPr>
            <a:r>
              <a:rPr lang="en-US" sz="4000" b="1" dirty="0" smtClean="0">
                <a:effectLst/>
              </a:rPr>
              <a:t>Student “Identity” Life Cycle</a:t>
            </a:r>
            <a:endParaRPr lang="en-US" sz="3600" dirty="0">
              <a:latin typeface="Arial" pitchFamily="34" charset="0"/>
              <a:cs typeface="Arial" pitchFamily="34" charset="0"/>
            </a:endParaRPr>
          </a:p>
        </p:txBody>
      </p:sp>
      <p:sp>
        <p:nvSpPr>
          <p:cNvPr id="10" name="Text Box 6"/>
          <p:cNvSpPr txBox="1">
            <a:spLocks noChangeArrowheads="1"/>
          </p:cNvSpPr>
          <p:nvPr/>
        </p:nvSpPr>
        <p:spPr bwMode="auto">
          <a:xfrm>
            <a:off x="1905000" y="1905000"/>
            <a:ext cx="5029200" cy="2616101"/>
          </a:xfrm>
          <a:prstGeom prst="rect">
            <a:avLst/>
          </a:prstGeom>
          <a:noFill/>
          <a:ln w="9525">
            <a:solidFill>
              <a:schemeClr val="tx2"/>
            </a:solidFill>
            <a:miter lim="800000"/>
            <a:headEnd type="none" w="sm" len="sm"/>
            <a:tailEnd type="none" w="sm" len="sm"/>
          </a:ln>
        </p:spPr>
        <p:txBody>
          <a:bodyPr>
            <a:spAutoFit/>
          </a:bodyPr>
          <a:lstStyle/>
          <a:p>
            <a:r>
              <a:rPr lang="en-US" sz="2800" b="1" dirty="0" smtClean="0"/>
              <a:t>Identity “Proofing”</a:t>
            </a:r>
          </a:p>
          <a:p>
            <a:endParaRPr lang="en-US" sz="2800" b="1" dirty="0" smtClean="0"/>
          </a:p>
          <a:p>
            <a:pPr lvl="1"/>
            <a:r>
              <a:rPr lang="en-US" sz="2000" b="1" dirty="0" smtClean="0"/>
              <a:t>Processes and procedures that link the individual to the digital collection of attributes representing the individual.</a:t>
            </a:r>
            <a:endParaRPr lang="en-US" sz="2000" b="1" dirty="0" smtClean="0"/>
          </a:p>
          <a:p>
            <a:endParaRPr lang="en-US" sz="2800" b="1" dirty="0" smtClean="0"/>
          </a:p>
        </p:txBody>
      </p:sp>
      <p:pic>
        <p:nvPicPr>
          <p:cNvPr id="11" name="Picture 10" descr="CAMPStudentFeb09.png"/>
          <p:cNvPicPr>
            <a:picLocks noChangeAspect="1"/>
          </p:cNvPicPr>
          <p:nvPr/>
        </p:nvPicPr>
        <p:blipFill>
          <a:blip r:embed="rId2"/>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762000" y="457200"/>
            <a:ext cx="7086600" cy="1276350"/>
          </a:xfrm>
        </p:spPr>
        <p:txBody>
          <a:bodyPr>
            <a:normAutofit/>
          </a:bodyPr>
          <a:lstStyle/>
          <a:p>
            <a:pPr>
              <a:defRPr/>
            </a:pPr>
            <a:r>
              <a:rPr lang="en-US" sz="4000" b="1" dirty="0" smtClean="0">
                <a:effectLst/>
              </a:rPr>
              <a:t>Student “Identity” Life Cycle</a:t>
            </a:r>
            <a:endParaRPr lang="en-US" sz="3600" dirty="0">
              <a:latin typeface="Arial" pitchFamily="34" charset="0"/>
              <a:cs typeface="Arial" pitchFamily="34" charset="0"/>
            </a:endParaRPr>
          </a:p>
        </p:txBody>
      </p:sp>
      <p:sp>
        <p:nvSpPr>
          <p:cNvPr id="10" name="Text Box 6"/>
          <p:cNvSpPr txBox="1">
            <a:spLocks noChangeArrowheads="1"/>
          </p:cNvSpPr>
          <p:nvPr/>
        </p:nvSpPr>
        <p:spPr bwMode="auto">
          <a:xfrm>
            <a:off x="304800" y="2133600"/>
            <a:ext cx="5029200" cy="2492990"/>
          </a:xfrm>
          <a:prstGeom prst="rect">
            <a:avLst/>
          </a:prstGeom>
          <a:noFill/>
          <a:ln w="9525">
            <a:solidFill>
              <a:schemeClr val="tx2"/>
            </a:solidFill>
            <a:miter lim="800000"/>
            <a:headEnd type="none" w="sm" len="sm"/>
            <a:tailEnd type="none" w="sm" len="sm"/>
          </a:ln>
        </p:spPr>
        <p:txBody>
          <a:bodyPr>
            <a:spAutoFit/>
          </a:bodyPr>
          <a:lstStyle/>
          <a:p>
            <a:r>
              <a:rPr lang="en-US" sz="2800" b="1" dirty="0" smtClean="0"/>
              <a:t>Levels of Assurance</a:t>
            </a:r>
          </a:p>
          <a:p>
            <a:endParaRPr lang="en-US" sz="2000" b="1" dirty="0" smtClean="0"/>
          </a:p>
          <a:p>
            <a:pPr lvl="1"/>
            <a:r>
              <a:rPr lang="en-US" sz="2000" b="1" dirty="0" smtClean="0"/>
              <a:t>Processes and procedures that link the individual to the digital collection of attributes representing the individual.</a:t>
            </a:r>
            <a:endParaRPr lang="en-US" sz="2000" b="1" dirty="0" smtClean="0"/>
          </a:p>
          <a:p>
            <a:endParaRPr lang="en-US" sz="2800" b="1" dirty="0" smtClean="0"/>
          </a:p>
        </p:txBody>
      </p:sp>
      <p:pic>
        <p:nvPicPr>
          <p:cNvPr id="11" name="Picture 10" descr="CAMPStudentFeb09.png"/>
          <p:cNvPicPr>
            <a:picLocks noChangeAspect="1"/>
          </p:cNvPicPr>
          <p:nvPr/>
        </p:nvPicPr>
        <p:blipFill>
          <a:blip r:embed="rId2"/>
          <a:stretch>
            <a:fillRect/>
          </a:stretch>
        </p:blipFill>
        <p:spPr>
          <a:xfrm>
            <a:off x="0" y="6402064"/>
            <a:ext cx="1791178" cy="455936"/>
          </a:xfrm>
          <a:prstGeom prst="rect">
            <a:avLst/>
          </a:prstGeom>
          <a:ln>
            <a:solidFill>
              <a:schemeClr val="tx2">
                <a:lumMod val="90000"/>
              </a:schemeClr>
            </a:solidFill>
          </a:ln>
        </p:spPr>
      </p:pic>
      <p:pic>
        <p:nvPicPr>
          <p:cNvPr id="5" name="Picture 2" descr="http://tbn0.google.com/images?q=tbn:GeNbVXlLBgQ8-M:http://ci.marshfield.wi.us/police/images/mugshots/MYERS_MARY.jpg">
            <a:hlinkClick r:id="rId3"/>
          </p:cNvPr>
          <p:cNvPicPr>
            <a:picLocks noChangeAspect="1" noChangeArrowheads="1"/>
          </p:cNvPicPr>
          <p:nvPr/>
        </p:nvPicPr>
        <p:blipFill>
          <a:blip r:embed="rId4"/>
          <a:srcRect/>
          <a:stretch>
            <a:fillRect/>
          </a:stretch>
        </p:blipFill>
        <p:spPr bwMode="auto">
          <a:xfrm>
            <a:off x="6781800" y="1600200"/>
            <a:ext cx="1015382" cy="1447800"/>
          </a:xfrm>
          <a:prstGeom prst="rect">
            <a:avLst/>
          </a:prstGeom>
          <a:noFill/>
          <a:ln>
            <a:solidFill>
              <a:schemeClr val="tx2"/>
            </a:solidFill>
          </a:ln>
        </p:spPr>
      </p:pic>
      <p:pic>
        <p:nvPicPr>
          <p:cNvPr id="100354" name="Picture 2" descr="http://www.iuinfo.indiana.edu/homepages/0418/pixs/myers_alvarez.jpg"/>
          <p:cNvPicPr>
            <a:picLocks noChangeAspect="1" noChangeArrowheads="1"/>
          </p:cNvPicPr>
          <p:nvPr/>
        </p:nvPicPr>
        <p:blipFill>
          <a:blip r:embed="rId5"/>
          <a:srcRect/>
          <a:stretch>
            <a:fillRect/>
          </a:stretch>
        </p:blipFill>
        <p:spPr bwMode="auto">
          <a:xfrm>
            <a:off x="6400800" y="4114800"/>
            <a:ext cx="2095500" cy="1495425"/>
          </a:xfrm>
          <a:prstGeom prst="rect">
            <a:avLst/>
          </a:prstGeom>
          <a:noFill/>
        </p:spPr>
      </p:pic>
      <p:sp>
        <p:nvSpPr>
          <p:cNvPr id="8" name="Oval 7"/>
          <p:cNvSpPr/>
          <p:nvPr/>
        </p:nvSpPr>
        <p:spPr bwMode="auto">
          <a:xfrm>
            <a:off x="6477000" y="4267200"/>
            <a:ext cx="838200" cy="1143000"/>
          </a:xfrm>
          <a:prstGeom prst="ellipse">
            <a:avLst/>
          </a:prstGeom>
          <a:solidFill>
            <a:schemeClr val="tx1">
              <a:alpha val="0"/>
            </a:schemeClr>
          </a:solid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tx2"/>
              </a:buClr>
              <a:buSzPct val="75000"/>
              <a:buFont typeface="Monotype Sorts"/>
              <a:buChar char="u"/>
              <a:tabLst/>
            </a:pPr>
            <a:endParaRPr kumimoji="0" lang="en-US" sz="3200" b="0" i="0" u="none" strike="noStrike" cap="none" normalizeH="0" baseline="0" smtClean="0">
              <a:ln>
                <a:noFill/>
              </a:ln>
              <a:solidFill>
                <a:schemeClr val="tx2"/>
              </a:solidFill>
              <a:effectLst/>
              <a:latin typeface="Times New Roman" pitchFamily="18" charset="0"/>
            </a:endParaRPr>
          </a:p>
        </p:txBody>
      </p:sp>
      <p:sp>
        <p:nvSpPr>
          <p:cNvPr id="9" name="TextBox 8"/>
          <p:cNvSpPr txBox="1"/>
          <p:nvPr/>
        </p:nvSpPr>
        <p:spPr>
          <a:xfrm>
            <a:off x="5943600" y="3352800"/>
            <a:ext cx="2993512" cy="338554"/>
          </a:xfrm>
          <a:prstGeom prst="rect">
            <a:avLst/>
          </a:prstGeom>
          <a:noFill/>
        </p:spPr>
        <p:txBody>
          <a:bodyPr wrap="none" rtlCol="0">
            <a:spAutoFit/>
          </a:bodyPr>
          <a:lstStyle/>
          <a:p>
            <a:r>
              <a:rPr lang="en-US" dirty="0" smtClean="0"/>
              <a:t>Which is the REAL Mary Beth?</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sz="half" idx="1"/>
          </p:nvPr>
        </p:nvSpPr>
        <p:spPr>
          <a:xfrm>
            <a:off x="2438400" y="990600"/>
            <a:ext cx="3962400" cy="5257800"/>
          </a:xfrm>
          <a:ln>
            <a:solidFill>
              <a:schemeClr val="tx2">
                <a:lumMod val="75000"/>
              </a:schemeClr>
            </a:solidFill>
          </a:ln>
        </p:spPr>
        <p:txBody>
          <a:bodyPr/>
          <a:lstStyle/>
          <a:p>
            <a:pPr eaLnBrk="0" hangingPunct="0">
              <a:buNone/>
              <a:defRPr/>
            </a:pPr>
            <a:r>
              <a:rPr lang="en-US" sz="1800" b="1" dirty="0" smtClean="0">
                <a:latin typeface="Arial" pitchFamily="34" charset="0"/>
              </a:rPr>
              <a:t>Student Life Cycle</a:t>
            </a:r>
            <a:endParaRPr lang="en-US" sz="1400" b="1" dirty="0">
              <a:latin typeface="Arial" pitchFamily="34" charset="0"/>
            </a:endParaRPr>
          </a:p>
          <a:p>
            <a:pPr lvl="1" eaLnBrk="0" hangingPunct="0">
              <a:buNone/>
              <a:defRPr/>
            </a:pPr>
            <a:r>
              <a:rPr lang="en-US" sz="1600" dirty="0" smtClean="0">
                <a:latin typeface="Arial" pitchFamily="34" charset="0"/>
              </a:rPr>
              <a:t>Description</a:t>
            </a:r>
          </a:p>
          <a:p>
            <a:pPr lvl="1" eaLnBrk="0" hangingPunct="0">
              <a:buNone/>
              <a:defRPr/>
            </a:pPr>
            <a:r>
              <a:rPr lang="en-US" sz="1600" dirty="0" smtClean="0">
                <a:latin typeface="Arial" pitchFamily="34" charset="0"/>
              </a:rPr>
              <a:t>Transitions</a:t>
            </a:r>
            <a:endParaRPr lang="en-US" sz="1600" dirty="0">
              <a:latin typeface="Arial" pitchFamily="34" charset="0"/>
            </a:endParaRPr>
          </a:p>
          <a:p>
            <a:pPr lvl="1" eaLnBrk="0" hangingPunct="0">
              <a:buNone/>
              <a:defRPr/>
            </a:pPr>
            <a:r>
              <a:rPr lang="en-US" sz="1600" dirty="0" smtClean="0">
                <a:latin typeface="Arial" pitchFamily="34" charset="0"/>
              </a:rPr>
              <a:t>Security and Services</a:t>
            </a:r>
          </a:p>
          <a:p>
            <a:pPr eaLnBrk="0" hangingPunct="0">
              <a:buNone/>
            </a:pPr>
            <a:r>
              <a:rPr lang="en-US" sz="1800" b="1" dirty="0" smtClean="0">
                <a:latin typeface="Arial" pitchFamily="34" charset="0"/>
              </a:rPr>
              <a:t>Identity Life Cycle</a:t>
            </a:r>
            <a:endParaRPr lang="en-US" sz="1400" b="1" dirty="0" smtClean="0">
              <a:latin typeface="Arial" pitchFamily="34" charset="0"/>
            </a:endParaRPr>
          </a:p>
          <a:p>
            <a:pPr lvl="1" eaLnBrk="0" hangingPunct="0">
              <a:buNone/>
            </a:pPr>
            <a:r>
              <a:rPr lang="en-US" sz="1600" dirty="0" smtClean="0">
                <a:latin typeface="Arial" pitchFamily="34" charset="0"/>
              </a:rPr>
              <a:t>Establishing a  Relationship</a:t>
            </a:r>
          </a:p>
          <a:p>
            <a:pPr lvl="1" eaLnBrk="0" hangingPunct="0">
              <a:buNone/>
            </a:pPr>
            <a:r>
              <a:rPr lang="en-US" sz="1600" dirty="0" smtClean="0">
                <a:latin typeface="Arial" pitchFamily="34" charset="0"/>
              </a:rPr>
              <a:t>	Identity </a:t>
            </a:r>
            <a:r>
              <a:rPr lang="en-US" sz="1600" dirty="0" smtClean="0">
                <a:latin typeface="Arial" pitchFamily="34" charset="0"/>
              </a:rPr>
              <a:t>Proofing</a:t>
            </a:r>
          </a:p>
          <a:p>
            <a:pPr lvl="1" eaLnBrk="0" hangingPunct="0">
              <a:buNone/>
            </a:pPr>
            <a:r>
              <a:rPr lang="en-US" sz="1600" dirty="0" smtClean="0">
                <a:latin typeface="Arial" pitchFamily="34" charset="0"/>
              </a:rPr>
              <a:t>	Levels of Assurance</a:t>
            </a:r>
          </a:p>
          <a:p>
            <a:pPr lvl="1" eaLnBrk="0" hangingPunct="0">
              <a:buNone/>
            </a:pPr>
            <a:r>
              <a:rPr lang="en-US" sz="1600" dirty="0" smtClean="0">
                <a:latin typeface="Arial" pitchFamily="34" charset="0"/>
              </a:rPr>
              <a:t>Credentials</a:t>
            </a:r>
          </a:p>
          <a:p>
            <a:pPr lvl="1" eaLnBrk="0" hangingPunct="0">
              <a:buNone/>
            </a:pPr>
            <a:r>
              <a:rPr lang="en-US" sz="1600" dirty="0" smtClean="0">
                <a:latin typeface="Arial" pitchFamily="34" charset="0"/>
              </a:rPr>
              <a:t>Roles/Provisioning</a:t>
            </a:r>
          </a:p>
          <a:p>
            <a:pPr lvl="1" eaLnBrk="0" hangingPunct="0">
              <a:buNone/>
            </a:pPr>
            <a:r>
              <a:rPr lang="en-US" sz="1600" dirty="0" smtClean="0">
                <a:latin typeface="Arial" pitchFamily="34" charset="0"/>
              </a:rPr>
              <a:t>	Security Administration</a:t>
            </a:r>
          </a:p>
          <a:p>
            <a:pPr lvl="1" eaLnBrk="0" hangingPunct="0">
              <a:buNone/>
            </a:pPr>
            <a:r>
              <a:rPr lang="en-US" sz="1600" dirty="0" smtClean="0">
                <a:latin typeface="Arial" pitchFamily="34" charset="0"/>
              </a:rPr>
              <a:t>Federating</a:t>
            </a:r>
          </a:p>
          <a:p>
            <a:pPr lvl="1" eaLnBrk="0" hangingPunct="0">
              <a:buNone/>
            </a:pPr>
            <a:r>
              <a:rPr lang="en-US" sz="1600" dirty="0" smtClean="0">
                <a:latin typeface="Arial" pitchFamily="34" charset="0"/>
              </a:rPr>
              <a:t>Deactivation/De-Provisioning</a:t>
            </a:r>
            <a:endParaRPr lang="en-US" sz="1600" dirty="0" smtClean="0">
              <a:latin typeface="Arial" pitchFamily="34" charset="0"/>
            </a:endParaRPr>
          </a:p>
          <a:p>
            <a:pPr lvl="1" eaLnBrk="0" hangingPunct="0">
              <a:buNone/>
            </a:pPr>
            <a:r>
              <a:rPr lang="en-US" sz="1600" dirty="0" smtClean="0">
                <a:latin typeface="Arial" pitchFamily="34" charset="0"/>
              </a:rPr>
              <a:t>Governance</a:t>
            </a:r>
            <a:endParaRPr lang="en-US" sz="1600" dirty="0" smtClean="0">
              <a:latin typeface="Arial" pitchFamily="34" charset="0"/>
            </a:endParaRPr>
          </a:p>
          <a:p>
            <a:pPr eaLnBrk="0" hangingPunct="0">
              <a:buNone/>
            </a:pPr>
            <a:r>
              <a:rPr lang="en-US" sz="1800" b="1" dirty="0" smtClean="0">
                <a:latin typeface="Arial" pitchFamily="34" charset="0"/>
              </a:rPr>
              <a:t>Management “Advantages”</a:t>
            </a:r>
            <a:endParaRPr lang="en-US" sz="1800" b="1" dirty="0">
              <a:latin typeface="+mj-lt"/>
            </a:endParaRPr>
          </a:p>
          <a:p>
            <a:pPr lvl="1" eaLnBrk="0" hangingPunct="0">
              <a:buNone/>
              <a:defRPr/>
            </a:pPr>
            <a:r>
              <a:rPr lang="en-US" sz="1800" dirty="0" smtClean="0"/>
              <a:t>SSO (Single </a:t>
            </a:r>
            <a:r>
              <a:rPr lang="en-US" sz="1800" dirty="0" smtClean="0"/>
              <a:t>sign-on</a:t>
            </a:r>
            <a:r>
              <a:rPr lang="en-US" sz="1800" dirty="0" smtClean="0"/>
              <a:t>)</a:t>
            </a:r>
          </a:p>
          <a:p>
            <a:pPr lvl="1" eaLnBrk="0" hangingPunct="0">
              <a:buNone/>
              <a:defRPr/>
            </a:pPr>
            <a:r>
              <a:rPr lang="en-US" sz="1800" dirty="0" smtClean="0"/>
              <a:t>Uniform  admin of security</a:t>
            </a:r>
            <a:endParaRPr lang="en-US" sz="1800" dirty="0"/>
          </a:p>
        </p:txBody>
      </p:sp>
      <p:sp>
        <p:nvSpPr>
          <p:cNvPr id="120848" name="Rectangle 16"/>
          <p:cNvSpPr>
            <a:spLocks noChangeArrowheads="1"/>
          </p:cNvSpPr>
          <p:nvPr/>
        </p:nvSpPr>
        <p:spPr bwMode="auto">
          <a:xfrm>
            <a:off x="1143000" y="304800"/>
            <a:ext cx="6553200" cy="685800"/>
          </a:xfrm>
          <a:prstGeom prst="rect">
            <a:avLst/>
          </a:prstGeom>
          <a:noFill/>
          <a:ln w="9525">
            <a:noFill/>
            <a:miter lim="800000"/>
            <a:headEnd/>
            <a:tailEnd/>
          </a:ln>
          <a:effectLst/>
        </p:spPr>
        <p:txBody>
          <a:bodyPr lIns="90488" tIns="44450" rIns="90488" bIns="44450" anchor="ctr"/>
          <a:lstStyle/>
          <a:p>
            <a:pPr algn="ctr" eaLnBrk="0" hangingPunct="0">
              <a:defRPr/>
            </a:pPr>
            <a:r>
              <a:rPr lang="en-US" sz="2400" dirty="0" smtClean="0"/>
              <a:t>Student Life Cycle and Identity Management</a:t>
            </a:r>
            <a:endParaRPr lang="en-US" sz="2400" b="1" i="1" dirty="0" smtClean="0">
              <a:solidFill>
                <a:schemeClr val="tx2"/>
              </a:solidFill>
              <a:effectLst>
                <a:outerShdw blurRad="38100" dist="38100" dir="2700000" algn="tl">
                  <a:srgbClr val="000000"/>
                </a:outerShdw>
              </a:effectLst>
              <a:latin typeface="Arial" charset="0"/>
            </a:endParaRPr>
          </a:p>
        </p:txBody>
      </p:sp>
      <p:pic>
        <p:nvPicPr>
          <p:cNvPr id="4" name="Picture 3"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762000" y="457200"/>
            <a:ext cx="7086600" cy="1276350"/>
          </a:xfrm>
        </p:spPr>
        <p:txBody>
          <a:bodyPr>
            <a:normAutofit fontScale="90000"/>
          </a:bodyPr>
          <a:lstStyle/>
          <a:p>
            <a:pPr>
              <a:defRPr/>
            </a:pPr>
            <a:r>
              <a:rPr lang="en-US" sz="4000" b="1" dirty="0" smtClean="0">
                <a:effectLst/>
              </a:rPr>
              <a:t>Student “Identity” Life </a:t>
            </a:r>
            <a:r>
              <a:rPr lang="en-US" sz="4000" b="1" dirty="0" smtClean="0">
                <a:effectLst/>
              </a:rPr>
              <a:t>Cycle</a:t>
            </a:r>
            <a:br>
              <a:rPr lang="en-US" sz="4000" b="1" dirty="0" smtClean="0">
                <a:effectLst/>
              </a:rPr>
            </a:br>
            <a:r>
              <a:rPr lang="en-US" sz="3100" b="1" dirty="0" smtClean="0">
                <a:effectLst/>
              </a:rPr>
              <a:t>Levels of Assurance</a:t>
            </a:r>
            <a:r>
              <a:rPr lang="en-US" sz="4000" b="1" dirty="0" smtClean="0">
                <a:effectLst/>
              </a:rPr>
              <a:t/>
            </a:r>
            <a:br>
              <a:rPr lang="en-US" sz="4000" b="1" dirty="0" smtClean="0">
                <a:effectLst/>
              </a:rPr>
            </a:br>
            <a:r>
              <a:rPr lang="en-US" sz="3600" dirty="0" smtClean="0"/>
              <a:t> </a:t>
            </a:r>
            <a:r>
              <a:rPr lang="en-US" sz="1600" dirty="0" smtClean="0"/>
              <a:t>Excepted </a:t>
            </a:r>
            <a:r>
              <a:rPr lang="en-US" sz="1600" dirty="0" smtClean="0"/>
              <a:t>from the PSU’s report on Levels of Assurance</a:t>
            </a:r>
            <a:endParaRPr lang="en-US" sz="3600" dirty="0">
              <a:latin typeface="Arial" pitchFamily="34" charset="0"/>
              <a:cs typeface="Arial" pitchFamily="34" charset="0"/>
            </a:endParaRPr>
          </a:p>
        </p:txBody>
      </p:sp>
      <p:pic>
        <p:nvPicPr>
          <p:cNvPr id="11" name="Picture 10" descr="CAMPStudentFeb09.png"/>
          <p:cNvPicPr>
            <a:picLocks noChangeAspect="1"/>
          </p:cNvPicPr>
          <p:nvPr/>
        </p:nvPicPr>
        <p:blipFill>
          <a:blip r:embed="rId2"/>
          <a:stretch>
            <a:fillRect/>
          </a:stretch>
        </p:blipFill>
        <p:spPr>
          <a:xfrm>
            <a:off x="0" y="6402064"/>
            <a:ext cx="1791178" cy="455936"/>
          </a:xfrm>
          <a:prstGeom prst="rect">
            <a:avLst/>
          </a:prstGeom>
          <a:ln>
            <a:solidFill>
              <a:schemeClr val="tx2">
                <a:lumMod val="90000"/>
              </a:schemeClr>
            </a:solidFill>
          </a:ln>
        </p:spPr>
      </p:pic>
      <p:sp>
        <p:nvSpPr>
          <p:cNvPr id="96258" name="AutoShape 2"/>
          <p:cNvSpPr>
            <a:spLocks noChangeArrowheads="1"/>
          </p:cNvSpPr>
          <p:nvPr/>
        </p:nvSpPr>
        <p:spPr bwMode="auto">
          <a:xfrm>
            <a:off x="-581025" y="28575"/>
            <a:ext cx="485775" cy="3033713"/>
          </a:xfrm>
          <a:prstGeom prst="upArrow">
            <a:avLst>
              <a:gd name="adj1" fmla="val 50000"/>
              <a:gd name="adj2" fmla="val 156127"/>
            </a:avLst>
          </a:prstGeom>
          <a:solidFill>
            <a:srgbClr val="CCE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57" name="Text Box 1"/>
          <p:cNvSpPr txBox="1">
            <a:spLocks noChangeArrowheads="1"/>
          </p:cNvSpPr>
          <p:nvPr/>
        </p:nvSpPr>
        <p:spPr bwMode="auto">
          <a:xfrm>
            <a:off x="-466725" y="66675"/>
            <a:ext cx="1143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96259" name="Picture 3"/>
          <p:cNvPicPr>
            <a:picLocks noChangeAspect="1" noChangeArrowheads="1"/>
          </p:cNvPicPr>
          <p:nvPr/>
        </p:nvPicPr>
        <p:blipFill>
          <a:blip r:embed="rId3">
            <a:lum bright="-46000" contrast="59000"/>
          </a:blip>
          <a:srcRect/>
          <a:stretch>
            <a:fillRect/>
          </a:stretch>
        </p:blipFill>
        <p:spPr bwMode="auto">
          <a:xfrm>
            <a:off x="990600" y="1828800"/>
            <a:ext cx="6746875" cy="3846513"/>
          </a:xfrm>
          <a:prstGeom prst="rect">
            <a:avLst/>
          </a:prstGeom>
          <a:noFill/>
          <a:ln w="9525">
            <a:solidFill>
              <a:schemeClr val="tx2"/>
            </a:solidFill>
            <a:miter lim="800000"/>
            <a:headEnd/>
            <a:tailEnd/>
          </a:ln>
          <a:effectLst/>
        </p:spPr>
      </p:pic>
      <p:sp>
        <p:nvSpPr>
          <p:cNvPr id="9" name="TextBox 8"/>
          <p:cNvSpPr txBox="1"/>
          <p:nvPr/>
        </p:nvSpPr>
        <p:spPr>
          <a:xfrm>
            <a:off x="1524000" y="5638800"/>
            <a:ext cx="5791200" cy="846386"/>
          </a:xfrm>
          <a:prstGeom prst="rect">
            <a:avLst/>
          </a:prstGeom>
          <a:noFill/>
        </p:spPr>
        <p:txBody>
          <a:bodyPr wrap="square" rtlCol="0">
            <a:spAutoFit/>
          </a:bodyPr>
          <a:lstStyle/>
          <a:p>
            <a:r>
              <a:rPr lang="en-US" sz="1100" dirty="0" smtClean="0"/>
              <a:t>*Note: The matrix above is intended to provide visual representation of what levels of assurance at Penn State might consist of how they might be differentiated.  This is not an inclusive list of all data elements collected or vetted.</a:t>
            </a:r>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457200"/>
            <a:ext cx="7086600" cy="1276350"/>
          </a:xfrm>
        </p:spPr>
        <p:txBody>
          <a:bodyPr>
            <a:normAutofit/>
          </a:bodyPr>
          <a:lstStyle/>
          <a:p>
            <a:pPr>
              <a:defRPr/>
            </a:pPr>
            <a:r>
              <a:rPr lang="en-US" sz="4000" b="1" dirty="0" smtClean="0">
                <a:effectLst/>
              </a:rPr>
              <a:t>Student “Identity” Life Cycle</a:t>
            </a:r>
            <a:endParaRPr lang="en-US" sz="3600" dirty="0">
              <a:latin typeface="Arial" pitchFamily="34" charset="0"/>
              <a:cs typeface="Arial" pitchFamily="34" charset="0"/>
            </a:endParaRPr>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1752600" y="1905000"/>
            <a:ext cx="5029200" cy="3170099"/>
          </a:xfrm>
          <a:prstGeom prst="rect">
            <a:avLst/>
          </a:prstGeom>
          <a:noFill/>
          <a:ln w="9525">
            <a:solidFill>
              <a:schemeClr val="tx2"/>
            </a:solidFill>
            <a:miter lim="800000"/>
            <a:headEnd type="none" w="sm" len="sm"/>
            <a:tailEnd type="none" w="sm" len="sm"/>
          </a:ln>
        </p:spPr>
        <p:txBody>
          <a:bodyPr>
            <a:spAutoFit/>
          </a:bodyPr>
          <a:lstStyle/>
          <a:p>
            <a:pPr eaLnBrk="0" hangingPunct="0"/>
            <a:r>
              <a:rPr lang="en-US" sz="3200" b="1" dirty="0" smtClean="0"/>
              <a:t>Credentials</a:t>
            </a:r>
          </a:p>
          <a:p>
            <a:pPr lvl="2" eaLnBrk="0" hangingPunct="0"/>
            <a:r>
              <a:rPr lang="en-US" sz="2400" dirty="0" smtClean="0"/>
              <a:t>Establish and Notify</a:t>
            </a:r>
            <a:endParaRPr lang="en-US" sz="2400" dirty="0" smtClean="0"/>
          </a:p>
          <a:p>
            <a:pPr lvl="2" eaLnBrk="0" hangingPunct="0"/>
            <a:r>
              <a:rPr lang="en-US" sz="2400" dirty="0" smtClean="0"/>
              <a:t>“Reset”  Practices</a:t>
            </a:r>
            <a:endParaRPr lang="en-US" sz="2400" dirty="0" smtClean="0"/>
          </a:p>
          <a:p>
            <a:pPr lvl="1" eaLnBrk="0" hangingPunct="0"/>
            <a:r>
              <a:rPr lang="en-US" sz="2400" dirty="0" smtClean="0"/>
              <a:t>	</a:t>
            </a:r>
            <a:r>
              <a:rPr lang="en-US" sz="2400" dirty="0" smtClean="0"/>
              <a:t>	Knowledge Questions</a:t>
            </a:r>
          </a:p>
          <a:p>
            <a:pPr lvl="1" eaLnBrk="0" hangingPunct="0"/>
            <a:r>
              <a:rPr lang="en-US" sz="2400" dirty="0" smtClean="0"/>
              <a:t>	Re-credentialing</a:t>
            </a:r>
          </a:p>
          <a:p>
            <a:pPr lvl="1" eaLnBrk="0" hangingPunct="0"/>
            <a:r>
              <a:rPr lang="en-US" sz="2400" dirty="0" smtClean="0"/>
              <a:t>	</a:t>
            </a:r>
            <a:r>
              <a:rPr lang="en-US" sz="2400" dirty="0" smtClean="0"/>
              <a:t>	Lost/Forgotten</a:t>
            </a:r>
          </a:p>
          <a:p>
            <a:pPr lvl="1" eaLnBrk="0" hangingPunct="0"/>
            <a:r>
              <a:rPr lang="en-US" sz="2400" dirty="0" smtClean="0"/>
              <a:t>	</a:t>
            </a:r>
            <a:r>
              <a:rPr lang="en-US" sz="2400" dirty="0" smtClean="0"/>
              <a:t>	Remote 	</a:t>
            </a:r>
          </a:p>
          <a:p>
            <a:pPr lvl="1" eaLnBrk="0" hangingPunct="0"/>
            <a:r>
              <a:rPr lang="en-US" sz="2400" dirty="0" smtClean="0"/>
              <a:t>	</a:t>
            </a:r>
            <a:r>
              <a:rPr lang="en-US" sz="2400" dirty="0" smtClean="0"/>
              <a:t>Deactivation</a:t>
            </a:r>
            <a:endParaRPr lang="en-US" sz="2400" dirty="0" smtClean="0"/>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457200"/>
            <a:ext cx="7086600" cy="1276350"/>
          </a:xfrm>
        </p:spPr>
        <p:txBody>
          <a:bodyPr>
            <a:normAutofit/>
          </a:bodyPr>
          <a:lstStyle/>
          <a:p>
            <a:pPr>
              <a:defRPr/>
            </a:pPr>
            <a:r>
              <a:rPr lang="en-US" sz="4000" b="1" dirty="0" smtClean="0">
                <a:effectLst/>
              </a:rPr>
              <a:t>Student “Identity” Life Cycle</a:t>
            </a:r>
            <a:endParaRPr lang="en-US" sz="3600" dirty="0">
              <a:latin typeface="Arial" pitchFamily="34" charset="0"/>
              <a:cs typeface="Arial" pitchFamily="34" charset="0"/>
            </a:endParaRPr>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304800" y="1600200"/>
            <a:ext cx="5867400" cy="3354765"/>
          </a:xfrm>
          <a:prstGeom prst="rect">
            <a:avLst/>
          </a:prstGeom>
          <a:noFill/>
          <a:ln w="9525">
            <a:solidFill>
              <a:schemeClr val="tx2"/>
            </a:solidFill>
            <a:miter lim="800000"/>
            <a:headEnd type="none" w="sm" len="sm"/>
            <a:tailEnd type="none" w="sm" len="sm"/>
          </a:ln>
        </p:spPr>
        <p:txBody>
          <a:bodyPr wrap="square">
            <a:spAutoFit/>
          </a:bodyPr>
          <a:lstStyle/>
          <a:p>
            <a:pPr eaLnBrk="0" hangingPunct="0"/>
            <a:r>
              <a:rPr lang="en-US" sz="3200" dirty="0" smtClean="0"/>
              <a:t>Roles</a:t>
            </a:r>
          </a:p>
          <a:p>
            <a:pPr eaLnBrk="0" hangingPunct="0"/>
            <a:endParaRPr lang="en-US" sz="1800" dirty="0" smtClean="0"/>
          </a:p>
          <a:p>
            <a:pPr lvl="1" eaLnBrk="0" hangingPunct="0"/>
            <a:r>
              <a:rPr lang="en-US" sz="1800" dirty="0" smtClean="0"/>
              <a:t>Collection of common requirements, tasks and business functions performed by individuals using an application support “system”.  Based upon these common requirements, specific common services can be allocated.  </a:t>
            </a:r>
          </a:p>
          <a:p>
            <a:pPr lvl="1" eaLnBrk="0" hangingPunct="0"/>
            <a:endParaRPr lang="en-US" sz="1800" dirty="0" smtClean="0"/>
          </a:p>
          <a:p>
            <a:pPr lvl="1" eaLnBrk="0" hangingPunct="0"/>
            <a:r>
              <a:rPr lang="en-US" sz="1800" dirty="0" smtClean="0"/>
              <a:t>Roles</a:t>
            </a:r>
            <a:r>
              <a:rPr lang="en-US" sz="1800" dirty="0" smtClean="0"/>
              <a:t> enable consistent allocation of services and </a:t>
            </a:r>
            <a:r>
              <a:rPr lang="en-US" sz="1800" dirty="0" smtClean="0"/>
              <a:t>administration </a:t>
            </a:r>
            <a:r>
              <a:rPr lang="en-US" sz="1800" dirty="0" smtClean="0"/>
              <a:t>of security </a:t>
            </a:r>
            <a:r>
              <a:rPr lang="en-US" sz="1800" dirty="0" smtClean="0"/>
              <a:t>privileges.</a:t>
            </a:r>
            <a:r>
              <a:rPr lang="en-US" sz="1800" dirty="0" smtClean="0"/>
              <a:t>       </a:t>
            </a:r>
            <a:br>
              <a:rPr lang="en-US" sz="1800" dirty="0" smtClean="0"/>
            </a:br>
            <a:endParaRPr lang="en-US" sz="1800" dirty="0" smtClean="0"/>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pic>
        <p:nvPicPr>
          <p:cNvPr id="6" name="Picture 5" descr="logo1.JPG"/>
          <p:cNvPicPr>
            <a:picLocks noChangeAspect="1"/>
          </p:cNvPicPr>
          <p:nvPr/>
        </p:nvPicPr>
        <p:blipFill>
          <a:blip r:embed="rId4"/>
          <a:stretch>
            <a:fillRect/>
          </a:stretch>
        </p:blipFill>
        <p:spPr>
          <a:xfrm>
            <a:off x="5257800" y="4420218"/>
            <a:ext cx="3429000" cy="2295274"/>
          </a:xfrm>
          <a:prstGeom prst="rect">
            <a:avLst/>
          </a:prstGeom>
          <a:ln>
            <a:solidFill>
              <a:schemeClr val="tx2"/>
            </a:solid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457200"/>
            <a:ext cx="7086600" cy="1276350"/>
          </a:xfrm>
        </p:spPr>
        <p:txBody>
          <a:bodyPr>
            <a:normAutofit/>
          </a:bodyPr>
          <a:lstStyle/>
          <a:p>
            <a:pPr>
              <a:defRPr/>
            </a:pPr>
            <a:r>
              <a:rPr lang="en-US" sz="4000" b="1" dirty="0" smtClean="0">
                <a:effectLst/>
              </a:rPr>
              <a:t>Student “Identity” Life </a:t>
            </a:r>
            <a:r>
              <a:rPr lang="en-US" sz="4000" b="1" dirty="0" smtClean="0">
                <a:effectLst/>
              </a:rPr>
              <a:t>Cycle</a:t>
            </a:r>
            <a:br>
              <a:rPr lang="en-US" sz="4000" b="1" dirty="0" smtClean="0">
                <a:effectLst/>
              </a:rPr>
            </a:br>
            <a:r>
              <a:rPr lang="en-US" sz="2800" b="1" dirty="0" smtClean="0">
                <a:effectLst/>
              </a:rPr>
              <a:t>Roles and Security Administration</a:t>
            </a:r>
            <a:endParaRPr lang="en-US" sz="3600" dirty="0">
              <a:latin typeface="Arial" pitchFamily="34" charset="0"/>
              <a:cs typeface="Arial" pitchFamily="34" charset="0"/>
            </a:endParaRPr>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609600" y="1981201"/>
            <a:ext cx="3429000" cy="2923877"/>
          </a:xfrm>
          <a:prstGeom prst="rect">
            <a:avLst/>
          </a:prstGeom>
          <a:noFill/>
          <a:ln w="9525">
            <a:solidFill>
              <a:schemeClr val="tx2"/>
            </a:solidFill>
            <a:miter lim="800000"/>
            <a:headEnd type="none" w="sm" len="sm"/>
            <a:tailEnd type="none" w="sm" len="sm"/>
          </a:ln>
        </p:spPr>
        <p:txBody>
          <a:bodyPr wrap="square">
            <a:spAutoFit/>
          </a:bodyPr>
          <a:lstStyle/>
          <a:p>
            <a:pPr eaLnBrk="0" hangingPunct="0"/>
            <a:r>
              <a:rPr lang="en-US" sz="2800" dirty="0" smtClean="0"/>
              <a:t>Common Roles</a:t>
            </a:r>
          </a:p>
          <a:p>
            <a:pPr marL="682625" lvl="1" indent="-225425">
              <a:spcBef>
                <a:spcPct val="50000"/>
              </a:spcBef>
              <a:buFontTx/>
              <a:buAutoNum type="arabicPeriod"/>
            </a:pPr>
            <a:r>
              <a:rPr lang="en-US" sz="1400" b="1" dirty="0" smtClean="0"/>
              <a:t>Prospective Student</a:t>
            </a:r>
          </a:p>
          <a:p>
            <a:pPr marL="682625" lvl="1" indent="-225425">
              <a:spcBef>
                <a:spcPct val="50000"/>
              </a:spcBef>
              <a:buFontTx/>
              <a:buAutoNum type="arabicPeriod"/>
            </a:pPr>
            <a:r>
              <a:rPr lang="en-US" sz="1400" b="1" dirty="0" smtClean="0"/>
              <a:t>Admitted </a:t>
            </a:r>
            <a:r>
              <a:rPr lang="en-US" sz="1400" b="1" dirty="0" smtClean="0"/>
              <a:t>to Indiana </a:t>
            </a:r>
            <a:r>
              <a:rPr lang="en-US" sz="1400" b="1" dirty="0" smtClean="0"/>
              <a:t>University</a:t>
            </a:r>
            <a:endParaRPr lang="en-US" sz="1400" b="1" dirty="0" smtClean="0"/>
          </a:p>
          <a:p>
            <a:pPr marL="682625" lvl="1" indent="-225425">
              <a:spcBef>
                <a:spcPct val="50000"/>
              </a:spcBef>
              <a:buFontTx/>
              <a:buAutoNum type="arabicPeriod"/>
            </a:pPr>
            <a:r>
              <a:rPr lang="en-US" sz="1400" b="1" dirty="0" smtClean="0"/>
              <a:t>Enrolled Student</a:t>
            </a:r>
          </a:p>
          <a:p>
            <a:pPr marL="682625" lvl="1" indent="-225425">
              <a:spcBef>
                <a:spcPct val="50000"/>
              </a:spcBef>
              <a:buFontTx/>
              <a:buAutoNum type="arabicPeriod"/>
            </a:pPr>
            <a:r>
              <a:rPr lang="en-US" sz="1400" b="1" dirty="0" smtClean="0"/>
              <a:t>Graduate </a:t>
            </a:r>
            <a:r>
              <a:rPr lang="en-US" sz="1400" b="1" dirty="0" smtClean="0"/>
              <a:t>of Indiana University</a:t>
            </a:r>
          </a:p>
          <a:p>
            <a:pPr marL="682625" lvl="1" indent="-225425">
              <a:spcBef>
                <a:spcPct val="50000"/>
              </a:spcBef>
              <a:buFontTx/>
              <a:buAutoNum type="arabicPeriod"/>
            </a:pPr>
            <a:r>
              <a:rPr lang="en-US" sz="1400" b="1" dirty="0" smtClean="0"/>
              <a:t>Indiana </a:t>
            </a:r>
            <a:r>
              <a:rPr lang="en-US" sz="1400" b="1" dirty="0" smtClean="0"/>
              <a:t>University Alumni</a:t>
            </a:r>
          </a:p>
          <a:p>
            <a:pPr marL="682625" lvl="1" indent="-225425">
              <a:spcBef>
                <a:spcPct val="50000"/>
              </a:spcBef>
              <a:buFontTx/>
              <a:buAutoNum type="arabicPeriod"/>
            </a:pPr>
            <a:r>
              <a:rPr lang="en-US" sz="1400" b="1" dirty="0" smtClean="0"/>
              <a:t>Donor </a:t>
            </a:r>
            <a:r>
              <a:rPr lang="en-US" sz="1400" b="1" dirty="0" smtClean="0"/>
              <a:t>to Indiana </a:t>
            </a:r>
            <a:r>
              <a:rPr lang="en-US" sz="1400" b="1" dirty="0" smtClean="0"/>
              <a:t>University</a:t>
            </a:r>
            <a:endParaRPr lang="en-US" sz="2800" dirty="0" smtClean="0"/>
          </a:p>
          <a:p>
            <a:pPr eaLnBrk="0" hangingPunct="0"/>
            <a:endParaRPr lang="en-US" dirty="0" smtClean="0"/>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
        <p:nvSpPr>
          <p:cNvPr id="6" name="Text Box 6"/>
          <p:cNvSpPr txBox="1">
            <a:spLocks noChangeArrowheads="1"/>
          </p:cNvSpPr>
          <p:nvPr/>
        </p:nvSpPr>
        <p:spPr bwMode="auto">
          <a:xfrm>
            <a:off x="4572000" y="1981200"/>
            <a:ext cx="3429000" cy="3031599"/>
          </a:xfrm>
          <a:prstGeom prst="rect">
            <a:avLst/>
          </a:prstGeom>
          <a:noFill/>
          <a:ln w="9525">
            <a:solidFill>
              <a:schemeClr val="tx2"/>
            </a:solidFill>
            <a:miter lim="800000"/>
            <a:headEnd type="none" w="sm" len="sm"/>
            <a:tailEnd type="none" w="sm" len="sm"/>
          </a:ln>
        </p:spPr>
        <p:txBody>
          <a:bodyPr wrap="square">
            <a:spAutoFit/>
          </a:bodyPr>
          <a:lstStyle/>
          <a:p>
            <a:pPr eaLnBrk="0" hangingPunct="0"/>
            <a:r>
              <a:rPr lang="en-US" sz="2800" dirty="0" smtClean="0"/>
              <a:t>Common Roles</a:t>
            </a:r>
          </a:p>
          <a:p>
            <a:pPr marL="682625" lvl="1" indent="-225425">
              <a:spcBef>
                <a:spcPct val="50000"/>
              </a:spcBef>
              <a:buFontTx/>
              <a:buAutoNum type="arabicPeriod"/>
            </a:pPr>
            <a:r>
              <a:rPr lang="en-US" sz="1400" b="1" dirty="0" smtClean="0"/>
              <a:t>Instructor</a:t>
            </a:r>
            <a:endParaRPr lang="en-US" sz="1400" b="1" dirty="0" smtClean="0"/>
          </a:p>
          <a:p>
            <a:pPr marL="682625" lvl="1" indent="-225425">
              <a:spcBef>
                <a:spcPct val="50000"/>
              </a:spcBef>
              <a:buFontTx/>
              <a:buAutoNum type="arabicPeriod"/>
            </a:pPr>
            <a:r>
              <a:rPr lang="en-US" sz="1400" b="1" dirty="0" smtClean="0"/>
              <a:t>School Dean</a:t>
            </a:r>
          </a:p>
          <a:p>
            <a:pPr marL="682625" lvl="1" indent="-225425">
              <a:spcBef>
                <a:spcPct val="50000"/>
              </a:spcBef>
              <a:buFontTx/>
              <a:buAutoNum type="arabicPeriod"/>
            </a:pPr>
            <a:r>
              <a:rPr lang="en-US" sz="1400" b="1" dirty="0" smtClean="0"/>
              <a:t>School Recorder</a:t>
            </a:r>
            <a:endParaRPr lang="en-US" sz="1400" b="1" dirty="0" smtClean="0"/>
          </a:p>
          <a:p>
            <a:pPr marL="682625" lvl="1" indent="-225425">
              <a:spcBef>
                <a:spcPct val="50000"/>
              </a:spcBef>
              <a:buFontTx/>
              <a:buAutoNum type="arabicPeriod"/>
            </a:pPr>
            <a:r>
              <a:rPr lang="en-US" sz="1400" b="1" dirty="0" smtClean="0"/>
              <a:t>Scheduling Officer</a:t>
            </a:r>
          </a:p>
          <a:p>
            <a:pPr marL="682625" lvl="1" indent="-225425">
              <a:spcBef>
                <a:spcPct val="50000"/>
              </a:spcBef>
              <a:buFontTx/>
              <a:buAutoNum type="arabicPeriod"/>
            </a:pPr>
            <a:r>
              <a:rPr lang="en-US" sz="1400" b="1" dirty="0" smtClean="0"/>
              <a:t>Financial Officer</a:t>
            </a:r>
          </a:p>
          <a:p>
            <a:pPr marL="682625" lvl="1" indent="-225425">
              <a:spcBef>
                <a:spcPct val="50000"/>
              </a:spcBef>
              <a:buFontTx/>
              <a:buAutoNum type="arabicPeriod"/>
            </a:pPr>
            <a:r>
              <a:rPr lang="en-US" sz="1400" b="1" dirty="0" smtClean="0"/>
              <a:t>Registrar Staff</a:t>
            </a:r>
          </a:p>
          <a:p>
            <a:pPr marL="682625" lvl="1" indent="-225425">
              <a:spcBef>
                <a:spcPct val="50000"/>
              </a:spcBef>
              <a:buFontTx/>
              <a:buAutoNum type="arabicPeriod"/>
            </a:pPr>
            <a:r>
              <a:rPr lang="en-US" sz="1400" b="1" dirty="0" smtClean="0"/>
              <a:t>“Auxiliary” Staff</a:t>
            </a:r>
            <a:endParaRPr lang="en-US" sz="2800" dirty="0" smtClean="0"/>
          </a:p>
          <a:p>
            <a:pPr eaLnBrk="0" hangingPunct="0"/>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
        <p:nvSpPr>
          <p:cNvPr id="6" name="Text Box 6"/>
          <p:cNvSpPr txBox="1">
            <a:spLocks noChangeArrowheads="1"/>
          </p:cNvSpPr>
          <p:nvPr/>
        </p:nvSpPr>
        <p:spPr bwMode="auto">
          <a:xfrm>
            <a:off x="1447800" y="1828800"/>
            <a:ext cx="5791200" cy="4370427"/>
          </a:xfrm>
          <a:prstGeom prst="rect">
            <a:avLst/>
          </a:prstGeom>
          <a:noFill/>
          <a:ln w="9525">
            <a:solidFill>
              <a:schemeClr val="tx2"/>
            </a:solidFill>
            <a:miter lim="800000"/>
            <a:headEnd type="none" w="sm" len="sm"/>
            <a:tailEnd type="none" w="sm" len="sm"/>
          </a:ln>
        </p:spPr>
        <p:txBody>
          <a:bodyPr wrap="square">
            <a:spAutoFit/>
          </a:bodyPr>
          <a:lstStyle/>
          <a:p>
            <a:pPr eaLnBrk="0" hangingPunct="0"/>
            <a:r>
              <a:rPr lang="en-US" sz="2800" b="1" dirty="0" smtClean="0"/>
              <a:t>Role “Challenges”</a:t>
            </a:r>
          </a:p>
          <a:p>
            <a:pPr marL="682625" lvl="1" indent="-225425">
              <a:spcBef>
                <a:spcPts val="0"/>
              </a:spcBef>
              <a:buFont typeface="Arial" pitchFamily="34" charset="0"/>
              <a:buChar char="•"/>
            </a:pPr>
            <a:r>
              <a:rPr lang="en-US" sz="1800" b="1" dirty="0" smtClean="0"/>
              <a:t>Authority</a:t>
            </a:r>
          </a:p>
          <a:p>
            <a:pPr marL="1139825" lvl="2" indent="-225425">
              <a:spcBef>
                <a:spcPts val="0"/>
              </a:spcBef>
              <a:buFontTx/>
              <a:buAutoNum type="arabicPeriod"/>
            </a:pPr>
            <a:r>
              <a:rPr lang="en-US" dirty="0" smtClean="0"/>
              <a:t>Who can decide upon the definitions</a:t>
            </a:r>
          </a:p>
          <a:p>
            <a:pPr marL="1139825" lvl="2" indent="-225425">
              <a:spcBef>
                <a:spcPts val="0"/>
              </a:spcBef>
              <a:buFontTx/>
              <a:buAutoNum type="arabicPeriod"/>
            </a:pPr>
            <a:r>
              <a:rPr lang="en-US" dirty="0" smtClean="0"/>
              <a:t>Who can place individuals into a “role”</a:t>
            </a:r>
          </a:p>
          <a:p>
            <a:pPr marL="682625" lvl="1" indent="-225425">
              <a:spcBef>
                <a:spcPts val="0"/>
              </a:spcBef>
              <a:buFont typeface="Arial" pitchFamily="34" charset="0"/>
              <a:buChar char="•"/>
            </a:pPr>
            <a:r>
              <a:rPr lang="en-US" sz="1800" b="1" dirty="0" smtClean="0"/>
              <a:t>Role Transitions</a:t>
            </a:r>
          </a:p>
          <a:p>
            <a:pPr marL="1139825" lvl="2" indent="-225425">
              <a:spcBef>
                <a:spcPts val="0"/>
              </a:spcBef>
              <a:buFontTx/>
              <a:buAutoNum type="arabicPeriod"/>
            </a:pPr>
            <a:r>
              <a:rPr lang="en-US" dirty="0" smtClean="0"/>
              <a:t>How does individual move from one role to another?  (Admit -&gt; Enrolled student-&gt; Former Student)</a:t>
            </a:r>
          </a:p>
          <a:p>
            <a:pPr marL="682625" lvl="1" indent="-225425">
              <a:spcBef>
                <a:spcPts val="0"/>
              </a:spcBef>
              <a:buFont typeface="Arial" pitchFamily="34" charset="0"/>
              <a:buChar char="•"/>
            </a:pPr>
            <a:r>
              <a:rPr lang="en-US" sz="1800" b="1" dirty="0" smtClean="0"/>
              <a:t>Multiple Roles</a:t>
            </a:r>
          </a:p>
          <a:p>
            <a:pPr marL="1257300" lvl="2" indent="-342900">
              <a:spcBef>
                <a:spcPts val="0"/>
              </a:spcBef>
              <a:buAutoNum type="arabicPeriod"/>
            </a:pPr>
            <a:r>
              <a:rPr lang="en-US" dirty="0" smtClean="0"/>
              <a:t>Student/Staff Member</a:t>
            </a:r>
          </a:p>
          <a:p>
            <a:pPr marL="1257300" lvl="2" indent="-342900">
              <a:spcBef>
                <a:spcPts val="0"/>
              </a:spcBef>
              <a:buAutoNum type="arabicPeriod"/>
            </a:pPr>
            <a:r>
              <a:rPr lang="en-US" dirty="0" smtClean="0"/>
              <a:t>Student/Instructor</a:t>
            </a:r>
          </a:p>
          <a:p>
            <a:pPr marL="800100" lvl="1" indent="-342900">
              <a:spcBef>
                <a:spcPts val="0"/>
              </a:spcBef>
              <a:buFont typeface="Arial" pitchFamily="34" charset="0"/>
              <a:buChar char="•"/>
            </a:pPr>
            <a:r>
              <a:rPr lang="en-US" sz="1800" b="1" dirty="0" smtClean="0"/>
              <a:t>Exceptional Roles</a:t>
            </a:r>
          </a:p>
          <a:p>
            <a:pPr marL="1257300" lvl="2" indent="-342900">
              <a:spcBef>
                <a:spcPts val="0"/>
              </a:spcBef>
              <a:buFont typeface="Arial" pitchFamily="34" charset="0"/>
              <a:buChar char="•"/>
            </a:pPr>
            <a:r>
              <a:rPr lang="en-US" dirty="0" smtClean="0"/>
              <a:t>Research Affiliates</a:t>
            </a:r>
          </a:p>
          <a:p>
            <a:pPr marL="1257300" lvl="2" indent="-342900">
              <a:spcBef>
                <a:spcPts val="0"/>
              </a:spcBef>
              <a:buFont typeface="Arial" pitchFamily="34" charset="0"/>
              <a:buChar char="•"/>
            </a:pPr>
            <a:r>
              <a:rPr lang="en-US" dirty="0" smtClean="0"/>
              <a:t>Unique Student programs (Correspondence)</a:t>
            </a:r>
          </a:p>
          <a:p>
            <a:pPr marL="682625" lvl="1" indent="-225425">
              <a:spcBef>
                <a:spcPts val="0"/>
              </a:spcBef>
              <a:buFont typeface="Arial" pitchFamily="34" charset="0"/>
              <a:buChar char="•"/>
            </a:pPr>
            <a:r>
              <a:rPr lang="en-US" sz="1800" b="1" dirty="0" smtClean="0"/>
              <a:t>  </a:t>
            </a:r>
            <a:r>
              <a:rPr lang="en-US" sz="1800" b="1" dirty="0" err="1" smtClean="0"/>
              <a:t>IDm</a:t>
            </a:r>
            <a:r>
              <a:rPr lang="en-US" sz="1800" b="1" dirty="0" smtClean="0"/>
              <a:t> and  Application Security “Handshake</a:t>
            </a:r>
            <a:r>
              <a:rPr lang="en-US" b="1" dirty="0" smtClean="0"/>
              <a:t>”</a:t>
            </a:r>
          </a:p>
          <a:p>
            <a:pPr marL="1139825" lvl="2" indent="-225425">
              <a:spcBef>
                <a:spcPts val="0"/>
              </a:spcBef>
              <a:buFont typeface="Arial" pitchFamily="34" charset="0"/>
              <a:buChar char="•"/>
            </a:pPr>
            <a:r>
              <a:rPr lang="en-US" b="1" dirty="0" smtClean="0"/>
              <a:t>  </a:t>
            </a:r>
            <a:r>
              <a:rPr lang="en-US" b="1" dirty="0" smtClean="0"/>
              <a:t> </a:t>
            </a:r>
            <a:r>
              <a:rPr lang="en-US" sz="1400" dirty="0" smtClean="0"/>
              <a:t>Granularity Issues</a:t>
            </a:r>
            <a:endParaRPr lang="en-US" dirty="0" smtClean="0"/>
          </a:p>
        </p:txBody>
      </p:sp>
      <p:sp>
        <p:nvSpPr>
          <p:cNvPr id="9" name="Rectangle 4"/>
          <p:cNvSpPr txBox="1">
            <a:spLocks noChangeArrowheads="1"/>
          </p:cNvSpPr>
          <p:nvPr/>
        </p:nvSpPr>
        <p:spPr bwMode="auto">
          <a:xfrm>
            <a:off x="762000" y="457200"/>
            <a:ext cx="7086600" cy="1276350"/>
          </a:xfrm>
          <a:prstGeom prst="rect">
            <a:avLst/>
          </a:prstGeom>
          <a:noFill/>
          <a:ln w="9525">
            <a:noFill/>
            <a:miter lim="800000"/>
            <a:headEnd/>
            <a:tailEnd/>
          </a:ln>
          <a:effectLst/>
        </p:spPr>
        <p:txBody>
          <a:bodyPr vert="horz" wrap="square" lIns="90488" tIns="44450" rIns="90488" bIns="44450" numCol="1" anchor="ctr" anchorCtr="0" compatLnSpc="1">
            <a:prstTxWarp prst="textNoShape">
              <a:avLst/>
            </a:prstTxWarp>
            <a:normAutofit fontScale="92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0" cap="none" spc="0" normalizeH="0" baseline="0" noProof="0" dirty="0" smtClean="0">
                <a:ln>
                  <a:noFill/>
                </a:ln>
                <a:solidFill>
                  <a:schemeClr val="tx2"/>
                </a:solidFill>
                <a:effectLst/>
                <a:uLnTx/>
                <a:uFillTx/>
                <a:latin typeface="+mj-lt"/>
                <a:ea typeface="+mj-ea"/>
                <a:cs typeface="+mj-cs"/>
              </a:rPr>
              <a:t>Student “Identity” Life Cycle</a:t>
            </a:r>
            <a:br>
              <a:rPr kumimoji="0" lang="en-US" sz="4000" b="1" i="1" u="none" strike="noStrike" kern="0" cap="none" spc="0" normalizeH="0" baseline="0" noProof="0" dirty="0" smtClean="0">
                <a:ln>
                  <a:noFill/>
                </a:ln>
                <a:solidFill>
                  <a:schemeClr val="tx2"/>
                </a:solidFill>
                <a:effectLst/>
                <a:uLnTx/>
                <a:uFillTx/>
                <a:latin typeface="+mj-lt"/>
                <a:ea typeface="+mj-ea"/>
                <a:cs typeface="+mj-cs"/>
              </a:rPr>
            </a:br>
            <a:r>
              <a:rPr kumimoji="0" lang="en-US" sz="2800" b="1" i="1" u="none" strike="noStrike" kern="0" cap="none" spc="0" normalizeH="0" baseline="0" noProof="0" dirty="0" smtClean="0">
                <a:ln>
                  <a:noFill/>
                </a:ln>
                <a:solidFill>
                  <a:schemeClr val="tx2"/>
                </a:solidFill>
                <a:effectLst/>
                <a:uLnTx/>
                <a:uFillTx/>
                <a:latin typeface="+mj-lt"/>
                <a:ea typeface="+mj-ea"/>
                <a:cs typeface="+mj-cs"/>
              </a:rPr>
              <a:t>Roles and Security Administration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tx2"/>
                </a:solidFill>
                <a:latin typeface="+mj-lt"/>
                <a:ea typeface="+mj-ea"/>
                <a:cs typeface="+mj-cs"/>
              </a:rPr>
              <a:t>“Devil in the Details”</a:t>
            </a:r>
            <a:endParaRPr kumimoji="0" lang="en-US" sz="3600" b="0" i="1" u="none" strike="noStrike" kern="0" cap="none" spc="0" normalizeH="0" baseline="0" noProof="0" dirty="0">
              <a:ln>
                <a:noFill/>
              </a:ln>
              <a:solidFill>
                <a:schemeClr val="tx2"/>
              </a:solidFill>
              <a:effectLst>
                <a:outerShdw blurRad="38100" dist="38100" dir="2700000" algn="tl">
                  <a:srgbClr val="000000"/>
                </a:outerShdw>
              </a:effectLst>
              <a:uLnTx/>
              <a:uFillTx/>
              <a:latin typeface="Arial" pitchFamily="34" charset="0"/>
              <a:ea typeface="+mj-ea"/>
              <a:cs typeface="Arial"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457200"/>
            <a:ext cx="7086600" cy="1276350"/>
          </a:xfrm>
        </p:spPr>
        <p:txBody>
          <a:bodyPr>
            <a:normAutofit fontScale="90000"/>
          </a:bodyPr>
          <a:lstStyle/>
          <a:p>
            <a:pPr>
              <a:defRPr/>
            </a:pPr>
            <a:r>
              <a:rPr lang="en-US" sz="4000" b="1" dirty="0" smtClean="0">
                <a:effectLst/>
              </a:rPr>
              <a:t>Student “Identity” Life </a:t>
            </a:r>
            <a:r>
              <a:rPr lang="en-US" sz="4000" b="1" dirty="0" smtClean="0">
                <a:effectLst/>
              </a:rPr>
              <a:t>Cycle</a:t>
            </a:r>
            <a:br>
              <a:rPr lang="en-US" sz="4000" b="1" dirty="0" smtClean="0">
                <a:effectLst/>
              </a:rPr>
            </a:br>
            <a:r>
              <a:rPr lang="en-US" sz="4000" b="1" dirty="0" smtClean="0">
                <a:effectLst/>
              </a:rPr>
              <a:t>“</a:t>
            </a:r>
            <a:r>
              <a:rPr lang="en-US" sz="2800" b="1" dirty="0" smtClean="0">
                <a:effectLst/>
              </a:rPr>
              <a:t>Federating – The Promised Land”</a:t>
            </a:r>
            <a:endParaRPr lang="en-US" sz="3600" dirty="0">
              <a:latin typeface="Arial" pitchFamily="34" charset="0"/>
              <a:cs typeface="Arial" pitchFamily="34" charset="0"/>
            </a:endParaRPr>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1981200" y="1828800"/>
            <a:ext cx="5029200" cy="4308872"/>
          </a:xfrm>
          <a:prstGeom prst="rect">
            <a:avLst/>
          </a:prstGeom>
          <a:noFill/>
          <a:ln w="9525">
            <a:solidFill>
              <a:schemeClr val="tx2"/>
            </a:solidFill>
            <a:miter lim="800000"/>
            <a:headEnd type="none" w="sm" len="sm"/>
            <a:tailEnd type="none" w="sm" len="sm"/>
          </a:ln>
        </p:spPr>
        <p:txBody>
          <a:bodyPr>
            <a:spAutoFit/>
          </a:bodyPr>
          <a:lstStyle/>
          <a:p>
            <a:pPr algn="ctr" eaLnBrk="0" hangingPunct="0"/>
            <a:r>
              <a:rPr lang="en-US" sz="3200" dirty="0" smtClean="0"/>
              <a:t>Federating Identity</a:t>
            </a:r>
          </a:p>
          <a:p>
            <a:pPr algn="ctr" eaLnBrk="0" hangingPunct="0"/>
            <a:endParaRPr lang="en-US" sz="1200" b="1" dirty="0" smtClean="0"/>
          </a:p>
          <a:p>
            <a:pPr algn="ctr" eaLnBrk="0" hangingPunct="0"/>
            <a:r>
              <a:rPr lang="en-US" sz="2400" b="1" dirty="0" smtClean="0"/>
              <a:t>“</a:t>
            </a:r>
            <a:r>
              <a:rPr lang="en-US" sz="2400" i="1" dirty="0" smtClean="0"/>
              <a:t>The beauty of standards is that you can have so many!</a:t>
            </a:r>
          </a:p>
          <a:p>
            <a:pPr algn="ctr" eaLnBrk="0" hangingPunct="0"/>
            <a:endParaRPr lang="en-US" sz="2000" i="1" dirty="0" smtClean="0"/>
          </a:p>
          <a:p>
            <a:pPr marL="0" lvl="1" algn="ctr" eaLnBrk="0" hangingPunct="0"/>
            <a:r>
              <a:rPr lang="en-US" sz="2000" b="1" dirty="0" smtClean="0"/>
              <a:t>“You mean I have to login again?”</a:t>
            </a:r>
          </a:p>
          <a:p>
            <a:pPr algn="ctr" eaLnBrk="0" hangingPunct="0"/>
            <a:endParaRPr lang="en-US" sz="1000" i="1" dirty="0" smtClean="0"/>
          </a:p>
          <a:p>
            <a:pPr algn="ctr" eaLnBrk="0" hangingPunct="0"/>
            <a:r>
              <a:rPr lang="en-US" sz="2400" i="1" dirty="0" err="1" smtClean="0"/>
              <a:t>vs</a:t>
            </a:r>
            <a:endParaRPr lang="en-US" sz="2400" i="1" dirty="0" smtClean="0"/>
          </a:p>
          <a:p>
            <a:pPr eaLnBrk="0" hangingPunct="0"/>
            <a:endParaRPr lang="en-US" sz="1200" i="1" dirty="0" smtClean="0"/>
          </a:p>
          <a:p>
            <a:pPr algn="ctr" eaLnBrk="0" hangingPunct="0"/>
            <a:r>
              <a:rPr lang="en-US" sz="2400" i="1" dirty="0" smtClean="0"/>
              <a:t>“</a:t>
            </a:r>
            <a:r>
              <a:rPr lang="en-US" sz="2400" i="1" dirty="0" smtClean="0"/>
              <a:t>Standards shall set you free!”</a:t>
            </a:r>
          </a:p>
          <a:p>
            <a:pPr eaLnBrk="0" hangingPunct="0"/>
            <a:endParaRPr lang="en-US" sz="2400" dirty="0" smtClean="0"/>
          </a:p>
          <a:p>
            <a:pPr algn="ctr" eaLnBrk="0" hangingPunct="0"/>
            <a:r>
              <a:rPr lang="en-US" sz="2000" b="1" dirty="0" smtClean="0"/>
              <a:t>SSO Everywhere!</a:t>
            </a:r>
          </a:p>
          <a:p>
            <a:pPr eaLnBrk="0" hangingPunct="0"/>
            <a:r>
              <a:rPr lang="en-US" sz="2400" i="1" dirty="0" smtClean="0"/>
              <a:t>	</a:t>
            </a:r>
            <a:endParaRPr lang="en-US" sz="2400" dirty="0" smtClean="0"/>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0"/>
            <a:ext cx="7086600" cy="1276350"/>
          </a:xfrm>
        </p:spPr>
        <p:txBody>
          <a:bodyPr>
            <a:normAutofit fontScale="90000"/>
          </a:bodyPr>
          <a:lstStyle/>
          <a:p>
            <a:pPr>
              <a:defRPr/>
            </a:pPr>
            <a:r>
              <a:rPr lang="en-US" sz="4000" b="1" dirty="0" smtClean="0">
                <a:effectLst/>
              </a:rPr>
              <a:t>Student “Identity” Life </a:t>
            </a:r>
            <a:r>
              <a:rPr lang="en-US" sz="4000" b="1" dirty="0" smtClean="0">
                <a:effectLst/>
              </a:rPr>
              <a:t>Cycle</a:t>
            </a:r>
            <a:br>
              <a:rPr lang="en-US" sz="4000" b="1" dirty="0" smtClean="0">
                <a:effectLst/>
              </a:rPr>
            </a:br>
            <a:r>
              <a:rPr lang="en-US" sz="4000" b="1" dirty="0" smtClean="0">
                <a:effectLst/>
              </a:rPr>
              <a:t>“</a:t>
            </a:r>
            <a:r>
              <a:rPr lang="en-US" sz="2800" b="1" dirty="0" smtClean="0">
                <a:effectLst/>
              </a:rPr>
              <a:t>Federating – The Promised Land”</a:t>
            </a:r>
            <a:endParaRPr lang="en-US" sz="3600" dirty="0">
              <a:latin typeface="Arial" pitchFamily="34" charset="0"/>
              <a:cs typeface="Arial" pitchFamily="34" charset="0"/>
            </a:endParaRPr>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1143000" y="1295400"/>
            <a:ext cx="6248400" cy="4770537"/>
          </a:xfrm>
          <a:prstGeom prst="rect">
            <a:avLst/>
          </a:prstGeom>
          <a:noFill/>
          <a:ln w="9525">
            <a:solidFill>
              <a:schemeClr val="tx2"/>
            </a:solidFill>
            <a:miter lim="800000"/>
            <a:headEnd type="none" w="sm" len="sm"/>
            <a:tailEnd type="none" w="sm" len="sm"/>
          </a:ln>
        </p:spPr>
        <p:txBody>
          <a:bodyPr wrap="square">
            <a:spAutoFit/>
          </a:bodyPr>
          <a:lstStyle/>
          <a:p>
            <a:pPr eaLnBrk="0" hangingPunct="0"/>
            <a:r>
              <a:rPr lang="en-US" sz="2400" b="1" dirty="0" smtClean="0"/>
              <a:t>Federation</a:t>
            </a:r>
          </a:p>
          <a:p>
            <a:pPr eaLnBrk="0" hangingPunct="0"/>
            <a:endParaRPr lang="en-US" sz="2000" dirty="0" smtClean="0"/>
          </a:p>
          <a:p>
            <a:pPr lvl="1" eaLnBrk="0" hangingPunct="0"/>
            <a:r>
              <a:rPr lang="en-US" sz="1800" dirty="0" smtClean="0"/>
              <a:t>A </a:t>
            </a:r>
            <a:r>
              <a:rPr lang="en-US" sz="1800" dirty="0" smtClean="0"/>
              <a:t>federation is an association of organizations that use a common set of attributes, practices and policies to exchange information about their users and resources in order to enable collaborations and transactions. </a:t>
            </a:r>
            <a:r>
              <a:rPr lang="en-US" sz="1800" dirty="0" smtClean="0"/>
              <a:t>  </a:t>
            </a:r>
          </a:p>
          <a:p>
            <a:pPr lvl="1" eaLnBrk="0" hangingPunct="0"/>
            <a:endParaRPr lang="en-US" sz="1800" i="1" dirty="0" smtClean="0"/>
          </a:p>
          <a:p>
            <a:pPr lvl="1" eaLnBrk="0" hangingPunct="0"/>
            <a:r>
              <a:rPr lang="en-US" sz="1800" dirty="0" smtClean="0"/>
              <a:t>Using a standard mechanism for exchanging information provides economies of scale by reducing or removing the need to repeat integration work for each new resource. </a:t>
            </a:r>
            <a:r>
              <a:rPr lang="en-US" sz="1800" dirty="0" smtClean="0"/>
              <a:t>	</a:t>
            </a:r>
            <a:r>
              <a:rPr lang="en-US" sz="2000" dirty="0" smtClean="0"/>
              <a:t>	</a:t>
            </a:r>
          </a:p>
          <a:p>
            <a:pPr lvl="1" eaLnBrk="0" hangingPunct="0"/>
            <a:endParaRPr lang="en-US" sz="2000" dirty="0" smtClean="0"/>
          </a:p>
          <a:p>
            <a:pPr lvl="1" eaLnBrk="0" hangingPunct="0"/>
            <a:r>
              <a:rPr lang="en-US" sz="1800" dirty="0" smtClean="0"/>
              <a:t>Since access is driven by policies set by the resource being accessed, higher security and more granular control to resources can be supported. </a:t>
            </a:r>
            <a:r>
              <a:rPr lang="en-US" dirty="0" smtClean="0"/>
              <a:t>	</a:t>
            </a:r>
            <a:r>
              <a:rPr lang="en-US" sz="2000" dirty="0" smtClean="0"/>
              <a:t>						</a:t>
            </a:r>
            <a:r>
              <a:rPr lang="en-US" sz="2000" i="1" dirty="0" smtClean="0"/>
              <a:t>(</a:t>
            </a:r>
            <a:r>
              <a:rPr lang="en-US" sz="2000" i="1" dirty="0" err="1" smtClean="0"/>
              <a:t>InCommon</a:t>
            </a:r>
            <a:r>
              <a:rPr lang="en-US" sz="2000" i="1" dirty="0" smtClean="0"/>
              <a:t>)</a:t>
            </a:r>
            <a:endParaRPr lang="en-US" sz="2000" i="1" dirty="0" smtClean="0"/>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762000" y="457200"/>
            <a:ext cx="7086600" cy="1276350"/>
          </a:xfrm>
        </p:spPr>
        <p:txBody>
          <a:bodyPr>
            <a:normAutofit fontScale="90000"/>
          </a:bodyPr>
          <a:lstStyle/>
          <a:p>
            <a:pPr>
              <a:defRPr/>
            </a:pPr>
            <a:r>
              <a:rPr lang="en-US" sz="4000" b="1" dirty="0" smtClean="0">
                <a:effectLst/>
              </a:rPr>
              <a:t>Student “Identity” Life </a:t>
            </a:r>
            <a:r>
              <a:rPr lang="en-US" sz="4000" b="1" dirty="0" smtClean="0">
                <a:effectLst/>
              </a:rPr>
              <a:t>Cycle</a:t>
            </a:r>
            <a:br>
              <a:rPr lang="en-US" sz="4000" b="1" dirty="0" smtClean="0">
                <a:effectLst/>
              </a:rPr>
            </a:br>
            <a:r>
              <a:rPr lang="en-US" sz="4000" b="1" dirty="0" smtClean="0">
                <a:effectLst/>
              </a:rPr>
              <a:t>“</a:t>
            </a:r>
            <a:r>
              <a:rPr lang="en-US" sz="2800" b="1" dirty="0" smtClean="0">
                <a:effectLst/>
              </a:rPr>
              <a:t>Federating – The Promised Land”</a:t>
            </a:r>
            <a:endParaRPr lang="en-US" sz="3600" dirty="0">
              <a:latin typeface="Arial" pitchFamily="34" charset="0"/>
              <a:cs typeface="Arial" pitchFamily="34" charset="0"/>
            </a:endParaRPr>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sp>
        <p:nvSpPr>
          <p:cNvPr id="15365" name="Text Box 6"/>
          <p:cNvSpPr txBox="1">
            <a:spLocks noChangeArrowheads="1"/>
          </p:cNvSpPr>
          <p:nvPr/>
        </p:nvSpPr>
        <p:spPr bwMode="auto">
          <a:xfrm>
            <a:off x="1981200" y="1828800"/>
            <a:ext cx="5029200" cy="3847207"/>
          </a:xfrm>
          <a:prstGeom prst="rect">
            <a:avLst/>
          </a:prstGeom>
          <a:noFill/>
          <a:ln w="9525">
            <a:solidFill>
              <a:schemeClr val="tx2"/>
            </a:solidFill>
            <a:miter lim="800000"/>
            <a:headEnd type="none" w="sm" len="sm"/>
            <a:tailEnd type="none" w="sm" len="sm"/>
          </a:ln>
        </p:spPr>
        <p:txBody>
          <a:bodyPr>
            <a:spAutoFit/>
          </a:bodyPr>
          <a:lstStyle/>
          <a:p>
            <a:pPr eaLnBrk="0" hangingPunct="0"/>
            <a:r>
              <a:rPr lang="en-US" sz="2400" b="1" dirty="0" smtClean="0"/>
              <a:t>Examples:</a:t>
            </a:r>
          </a:p>
          <a:p>
            <a:pPr lvl="1" eaLnBrk="0" hangingPunct="0">
              <a:buFont typeface="Arial" pitchFamily="34" charset="0"/>
              <a:buChar char="•"/>
            </a:pPr>
            <a:r>
              <a:rPr lang="en-US" sz="2000" dirty="0" smtClean="0"/>
              <a:t>Restricted Library Resources</a:t>
            </a:r>
            <a:endParaRPr lang="en-US" sz="2000" dirty="0" smtClean="0"/>
          </a:p>
          <a:p>
            <a:pPr lvl="1" eaLnBrk="0" hangingPunct="0">
              <a:buFont typeface="Arial" pitchFamily="34" charset="0"/>
              <a:buChar char="•"/>
            </a:pPr>
            <a:r>
              <a:rPr lang="en-US" sz="2000" dirty="0" smtClean="0"/>
              <a:t>Apple – iTunes U</a:t>
            </a:r>
          </a:p>
          <a:p>
            <a:pPr lvl="1" eaLnBrk="0" hangingPunct="0">
              <a:buFont typeface="Arial" pitchFamily="34" charset="0"/>
              <a:buChar char="•"/>
            </a:pPr>
            <a:r>
              <a:rPr lang="en-US" sz="2000" dirty="0" err="1" smtClean="0"/>
              <a:t>MicroSoft</a:t>
            </a:r>
            <a:endParaRPr lang="en-US" sz="2000" dirty="0" smtClean="0"/>
          </a:p>
          <a:p>
            <a:pPr lvl="1" eaLnBrk="0" hangingPunct="0">
              <a:buFont typeface="Arial" pitchFamily="34" charset="0"/>
              <a:buChar char="•"/>
            </a:pPr>
            <a:r>
              <a:rPr lang="en-US" sz="2000" dirty="0" err="1" smtClean="0"/>
              <a:t>Educause</a:t>
            </a:r>
            <a:r>
              <a:rPr lang="en-US" sz="2000" dirty="0" smtClean="0"/>
              <a:t> </a:t>
            </a:r>
          </a:p>
          <a:p>
            <a:pPr lvl="1" eaLnBrk="0" hangingPunct="0">
              <a:buFont typeface="Arial" pitchFamily="34" charset="0"/>
              <a:buChar char="•"/>
            </a:pPr>
            <a:r>
              <a:rPr lang="en-US" sz="2000" dirty="0" smtClean="0"/>
              <a:t>Bookstores</a:t>
            </a:r>
          </a:p>
          <a:p>
            <a:pPr lvl="1" eaLnBrk="0" hangingPunct="0">
              <a:buFont typeface="Arial" pitchFamily="34" charset="0"/>
              <a:buChar char="•"/>
            </a:pPr>
            <a:r>
              <a:rPr lang="en-US" sz="2000" dirty="0" smtClean="0"/>
              <a:t>National Student Clearinghouse</a:t>
            </a:r>
          </a:p>
          <a:p>
            <a:pPr lvl="1" eaLnBrk="0" hangingPunct="0">
              <a:buFont typeface="Arial" pitchFamily="34" charset="0"/>
              <a:buChar char="•"/>
            </a:pPr>
            <a:r>
              <a:rPr lang="en-US" sz="2000" dirty="0" smtClean="0"/>
              <a:t>3</a:t>
            </a:r>
            <a:r>
              <a:rPr lang="en-US" sz="2000" baseline="30000" dirty="0" smtClean="0"/>
              <a:t>rd</a:t>
            </a:r>
            <a:r>
              <a:rPr lang="en-US" sz="2000" dirty="0" smtClean="0"/>
              <a:t> Party Academic Support Providers</a:t>
            </a:r>
          </a:p>
          <a:p>
            <a:pPr lvl="1" eaLnBrk="0" hangingPunct="0">
              <a:buFont typeface="Arial" pitchFamily="34" charset="0"/>
              <a:buChar char="•"/>
            </a:pPr>
            <a:r>
              <a:rPr lang="en-US" sz="2000" dirty="0" smtClean="0"/>
              <a:t>Bedtime Story</a:t>
            </a:r>
          </a:p>
          <a:p>
            <a:pPr lvl="1" eaLnBrk="0" hangingPunct="0">
              <a:buFont typeface="Arial" pitchFamily="34" charset="0"/>
              <a:buChar char="•"/>
            </a:pPr>
            <a:r>
              <a:rPr lang="en-US" sz="2000" dirty="0" smtClean="0"/>
              <a:t>CAMP (Try it)</a:t>
            </a:r>
          </a:p>
          <a:p>
            <a:pPr lvl="1" eaLnBrk="0" hangingPunct="0">
              <a:buFont typeface="Arial" pitchFamily="34" charset="0"/>
              <a:buChar char="•"/>
            </a:pPr>
            <a:r>
              <a:rPr lang="en-US" sz="2000" i="1" dirty="0" smtClean="0"/>
              <a:t>others</a:t>
            </a:r>
          </a:p>
          <a:p>
            <a:pPr lvl="1" eaLnBrk="0" hangingPunct="0"/>
            <a:endParaRPr lang="en-US" sz="2000" dirty="0" smtClean="0"/>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685800" y="457200"/>
            <a:ext cx="7086600" cy="1276350"/>
          </a:xfrm>
        </p:spPr>
        <p:txBody>
          <a:bodyPr>
            <a:normAutofit/>
          </a:bodyPr>
          <a:lstStyle/>
          <a:p>
            <a:pPr>
              <a:defRPr/>
            </a:pPr>
            <a:r>
              <a:rPr lang="en-US" sz="4000" b="1" dirty="0" smtClean="0">
                <a:effectLst/>
              </a:rPr>
              <a:t>Student “Identity” Life </a:t>
            </a:r>
            <a:r>
              <a:rPr lang="en-US" sz="4000" b="1" dirty="0" smtClean="0">
                <a:effectLst/>
              </a:rPr>
              <a:t>Cycle</a:t>
            </a:r>
            <a:br>
              <a:rPr lang="en-US" sz="4000" b="1" dirty="0" smtClean="0">
                <a:effectLst/>
              </a:rPr>
            </a:br>
            <a:r>
              <a:rPr lang="en-US" sz="2000" b="1" dirty="0" smtClean="0">
                <a:effectLst/>
              </a:rPr>
              <a:t>All Good things must come to an end – or do they?</a:t>
            </a:r>
            <a:endParaRPr lang="en-US" sz="3600" dirty="0">
              <a:latin typeface="Arial" pitchFamily="34" charset="0"/>
              <a:cs typeface="Arial" pitchFamily="34" charset="0"/>
            </a:endParaRPr>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
        <p:nvSpPr>
          <p:cNvPr id="9" name="Text Box 6"/>
          <p:cNvSpPr txBox="1">
            <a:spLocks noChangeArrowheads="1"/>
          </p:cNvSpPr>
          <p:nvPr/>
        </p:nvSpPr>
        <p:spPr bwMode="auto">
          <a:xfrm>
            <a:off x="1066800" y="1828800"/>
            <a:ext cx="6553200" cy="3631763"/>
          </a:xfrm>
          <a:prstGeom prst="rect">
            <a:avLst/>
          </a:prstGeom>
          <a:noFill/>
          <a:ln w="9525">
            <a:solidFill>
              <a:schemeClr val="tx2"/>
            </a:solidFill>
            <a:miter lim="800000"/>
            <a:headEnd type="none" w="sm" len="sm"/>
            <a:tailEnd type="none" w="sm" len="sm"/>
          </a:ln>
        </p:spPr>
        <p:txBody>
          <a:bodyPr wrap="square">
            <a:spAutoFit/>
          </a:bodyPr>
          <a:lstStyle/>
          <a:p>
            <a:pPr eaLnBrk="0" hangingPunct="0"/>
            <a:r>
              <a:rPr lang="en-US" sz="2800" b="1" dirty="0" smtClean="0"/>
              <a:t>De-Provisionin</a:t>
            </a:r>
            <a:r>
              <a:rPr lang="en-US" sz="2800" dirty="0" smtClean="0"/>
              <a:t>g </a:t>
            </a:r>
            <a:r>
              <a:rPr lang="en-US" sz="2800" dirty="0" smtClean="0"/>
              <a:t>and </a:t>
            </a:r>
            <a:r>
              <a:rPr lang="en-US" sz="2800" b="1" dirty="0" smtClean="0"/>
              <a:t>Deactivation</a:t>
            </a:r>
            <a:r>
              <a:rPr lang="en-US" sz="2800" dirty="0" smtClean="0"/>
              <a:t>	</a:t>
            </a:r>
            <a:endParaRPr lang="en-US" sz="2800" dirty="0" smtClean="0"/>
          </a:p>
          <a:p>
            <a:pPr eaLnBrk="0" hangingPunct="0">
              <a:buFont typeface="Arial" pitchFamily="34" charset="0"/>
              <a:buChar char="•"/>
            </a:pPr>
            <a:r>
              <a:rPr lang="en-US" sz="2400" b="1" dirty="0" smtClean="0"/>
              <a:t>De-provision</a:t>
            </a:r>
            <a:r>
              <a:rPr lang="en-US" sz="2000" dirty="0" smtClean="0"/>
              <a:t>- remove information services from the individual.  Most easily administered if Role-based.</a:t>
            </a:r>
          </a:p>
          <a:p>
            <a:pPr lvl="1" eaLnBrk="0" hangingPunct="0">
              <a:buFont typeface="Arial" pitchFamily="34" charset="0"/>
              <a:buChar char="•"/>
            </a:pPr>
            <a:r>
              <a:rPr lang="en-US" sz="2000" dirty="0" smtClean="0"/>
              <a:t>Part of transition between roles</a:t>
            </a:r>
          </a:p>
          <a:p>
            <a:pPr lvl="1" eaLnBrk="0" hangingPunct="0">
              <a:buFont typeface="Arial" pitchFamily="34" charset="0"/>
              <a:buChar char="•"/>
            </a:pPr>
            <a:r>
              <a:rPr lang="en-US" sz="2000" dirty="0" smtClean="0"/>
              <a:t>Must decide the “final resting state” of an “identity”</a:t>
            </a:r>
          </a:p>
          <a:p>
            <a:pPr lvl="1" eaLnBrk="0" hangingPunct="0">
              <a:buFont typeface="Arial" pitchFamily="34" charset="0"/>
              <a:buChar char="•"/>
            </a:pPr>
            <a:endParaRPr lang="en-US" sz="2000" dirty="0" smtClean="0"/>
          </a:p>
          <a:p>
            <a:pPr eaLnBrk="0" hangingPunct="0">
              <a:buFont typeface="Arial" pitchFamily="34" charset="0"/>
              <a:buChar char="•"/>
            </a:pPr>
            <a:r>
              <a:rPr lang="en-US" sz="2400" b="1" dirty="0" smtClean="0"/>
              <a:t>Deactivate  - </a:t>
            </a:r>
            <a:r>
              <a:rPr lang="en-US" sz="1800" dirty="0" smtClean="0"/>
              <a:t>remove ability to authenticate into the system.  Decision can made regarding persistence of primary identifier.  </a:t>
            </a:r>
            <a:r>
              <a:rPr lang="en-US" sz="2400" dirty="0" smtClean="0"/>
              <a:t>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685800" y="457200"/>
            <a:ext cx="7086600" cy="1276350"/>
          </a:xfrm>
        </p:spPr>
        <p:txBody>
          <a:bodyPr>
            <a:normAutofit/>
          </a:bodyPr>
          <a:lstStyle/>
          <a:p>
            <a:pPr>
              <a:defRPr/>
            </a:pPr>
            <a:r>
              <a:rPr lang="en-US" sz="4000" b="1" dirty="0" smtClean="0">
                <a:effectLst/>
              </a:rPr>
              <a:t>Student “Identity” Life </a:t>
            </a:r>
            <a:r>
              <a:rPr lang="en-US" sz="4000" b="1" dirty="0" smtClean="0">
                <a:effectLst/>
              </a:rPr>
              <a:t>Cycle</a:t>
            </a:r>
            <a:br>
              <a:rPr lang="en-US" sz="4000" b="1" dirty="0" smtClean="0">
                <a:effectLst/>
              </a:rPr>
            </a:br>
            <a:r>
              <a:rPr lang="en-US" sz="2000" b="1" dirty="0" smtClean="0">
                <a:effectLst/>
              </a:rPr>
              <a:t>All Good things must come to an end – or do they?</a:t>
            </a:r>
            <a:endParaRPr lang="en-US" sz="3600" dirty="0">
              <a:latin typeface="Arial" pitchFamily="34" charset="0"/>
              <a:cs typeface="Arial" pitchFamily="34" charset="0"/>
            </a:endParaRPr>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
        <p:nvSpPr>
          <p:cNvPr id="9" name="Text Box 6"/>
          <p:cNvSpPr txBox="1">
            <a:spLocks noChangeArrowheads="1"/>
          </p:cNvSpPr>
          <p:nvPr/>
        </p:nvSpPr>
        <p:spPr bwMode="auto">
          <a:xfrm>
            <a:off x="1066800" y="1828800"/>
            <a:ext cx="6553200" cy="3631763"/>
          </a:xfrm>
          <a:prstGeom prst="rect">
            <a:avLst/>
          </a:prstGeom>
          <a:noFill/>
          <a:ln w="9525">
            <a:solidFill>
              <a:schemeClr val="tx2"/>
            </a:solidFill>
            <a:miter lim="800000"/>
            <a:headEnd type="none" w="sm" len="sm"/>
            <a:tailEnd type="none" w="sm" len="sm"/>
          </a:ln>
        </p:spPr>
        <p:txBody>
          <a:bodyPr wrap="square">
            <a:spAutoFit/>
          </a:bodyPr>
          <a:lstStyle/>
          <a:p>
            <a:pPr eaLnBrk="0" hangingPunct="0"/>
            <a:r>
              <a:rPr lang="en-US" sz="2800" b="1" dirty="0" smtClean="0"/>
              <a:t>De-Provisionin</a:t>
            </a:r>
            <a:r>
              <a:rPr lang="en-US" sz="2800" dirty="0" smtClean="0"/>
              <a:t>g </a:t>
            </a:r>
            <a:r>
              <a:rPr lang="en-US" sz="2800" dirty="0" smtClean="0"/>
              <a:t>and </a:t>
            </a:r>
            <a:r>
              <a:rPr lang="en-US" sz="2800" b="1" dirty="0" smtClean="0"/>
              <a:t>Deactivation</a:t>
            </a:r>
            <a:r>
              <a:rPr lang="en-US" sz="2800" dirty="0" smtClean="0"/>
              <a:t>	</a:t>
            </a:r>
            <a:endParaRPr lang="en-US" sz="2800" dirty="0" smtClean="0"/>
          </a:p>
          <a:p>
            <a:pPr eaLnBrk="0" hangingPunct="0">
              <a:buFont typeface="Arial" pitchFamily="34" charset="0"/>
              <a:buChar char="•"/>
            </a:pPr>
            <a:r>
              <a:rPr lang="en-US" sz="2400" b="1" dirty="0" smtClean="0"/>
              <a:t>De-provision</a:t>
            </a:r>
            <a:r>
              <a:rPr lang="en-US" sz="2000" dirty="0" smtClean="0"/>
              <a:t>- remove information services from the individual.  Most easily administered if Role-based.</a:t>
            </a:r>
          </a:p>
          <a:p>
            <a:pPr lvl="1" eaLnBrk="0" hangingPunct="0">
              <a:buFont typeface="Arial" pitchFamily="34" charset="0"/>
              <a:buChar char="•"/>
            </a:pPr>
            <a:r>
              <a:rPr lang="en-US" sz="2000" dirty="0" smtClean="0"/>
              <a:t>Part of transition between roles</a:t>
            </a:r>
          </a:p>
          <a:p>
            <a:pPr lvl="1" eaLnBrk="0" hangingPunct="0">
              <a:buFont typeface="Arial" pitchFamily="34" charset="0"/>
              <a:buChar char="•"/>
            </a:pPr>
            <a:r>
              <a:rPr lang="en-US" sz="2000" dirty="0" smtClean="0"/>
              <a:t>Must decide the “final resting state” of an “identity”</a:t>
            </a:r>
          </a:p>
          <a:p>
            <a:pPr lvl="1" eaLnBrk="0" hangingPunct="0">
              <a:buFont typeface="Arial" pitchFamily="34" charset="0"/>
              <a:buChar char="•"/>
            </a:pPr>
            <a:endParaRPr lang="en-US" sz="2000" dirty="0" smtClean="0"/>
          </a:p>
          <a:p>
            <a:pPr eaLnBrk="0" hangingPunct="0">
              <a:buFont typeface="Arial" pitchFamily="34" charset="0"/>
              <a:buChar char="•"/>
            </a:pPr>
            <a:r>
              <a:rPr lang="en-US" sz="2400" b="1" dirty="0" smtClean="0"/>
              <a:t>Deactivate  - </a:t>
            </a:r>
            <a:r>
              <a:rPr lang="en-US" sz="1800" dirty="0" smtClean="0"/>
              <a:t>remove ability to authenticate into the system.  Decision can made regarding persistence of primary identifier.  </a:t>
            </a:r>
            <a:r>
              <a:rPr lang="en-US" sz="2400" dirty="0" smtClean="0"/>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914400" y="0"/>
            <a:ext cx="7086600" cy="5957888"/>
            <a:chOff x="384" y="192"/>
            <a:chExt cx="4416" cy="3753"/>
          </a:xfrm>
        </p:grpSpPr>
        <p:grpSp>
          <p:nvGrpSpPr>
            <p:cNvPr id="3" name="Group 24"/>
            <p:cNvGrpSpPr>
              <a:grpSpLocks/>
            </p:cNvGrpSpPr>
            <p:nvPr/>
          </p:nvGrpSpPr>
          <p:grpSpPr bwMode="auto">
            <a:xfrm>
              <a:off x="1008" y="720"/>
              <a:ext cx="3186" cy="3225"/>
              <a:chOff x="1008" y="720"/>
              <a:chExt cx="3186" cy="3225"/>
            </a:xfrm>
          </p:grpSpPr>
          <p:sp>
            <p:nvSpPr>
              <p:cNvPr id="6151" name="AutoShape 25"/>
              <p:cNvSpPr>
                <a:spLocks noChangeArrowheads="1"/>
              </p:cNvSpPr>
              <p:nvPr/>
            </p:nvSpPr>
            <p:spPr bwMode="auto">
              <a:xfrm rot="5907979" flipH="1" flipV="1">
                <a:off x="1298" y="1409"/>
                <a:ext cx="2553" cy="25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4 w 21600"/>
                  <a:gd name="T19" fmla="*/ 3164 h 21600"/>
                  <a:gd name="T20" fmla="*/ 18436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096" y="8296"/>
                    </a:moveTo>
                    <a:cubicBezTo>
                      <a:pt x="2833" y="9105"/>
                      <a:pt x="2700" y="9950"/>
                      <a:pt x="2700" y="10799"/>
                    </a:cubicBezTo>
                    <a:cubicBezTo>
                      <a:pt x="2699" y="11992"/>
                      <a:pt x="2963" y="13169"/>
                      <a:pt x="3470" y="14248"/>
                    </a:cubicBezTo>
                    <a:lnTo>
                      <a:pt x="1027" y="15398"/>
                    </a:lnTo>
                    <a:cubicBezTo>
                      <a:pt x="350" y="13959"/>
                      <a:pt x="0" y="12389"/>
                      <a:pt x="0" y="10800"/>
                    </a:cubicBezTo>
                    <a:cubicBezTo>
                      <a:pt x="-1" y="9666"/>
                      <a:pt x="178" y="8540"/>
                      <a:pt x="528" y="7462"/>
                    </a:cubicBezTo>
                    <a:lnTo>
                      <a:pt x="-2040" y="6628"/>
                    </a:lnTo>
                    <a:lnTo>
                      <a:pt x="3064" y="4027"/>
                    </a:lnTo>
                    <a:lnTo>
                      <a:pt x="5664" y="9131"/>
                    </a:lnTo>
                    <a:lnTo>
                      <a:pt x="3096" y="8296"/>
                    </a:lnTo>
                    <a:close/>
                  </a:path>
                </a:pathLst>
              </a:custGeom>
              <a:solidFill>
                <a:schemeClr val="accent2"/>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accent2"/>
                </a:extrusionClr>
              </a:sp3d>
            </p:spPr>
            <p:txBody>
              <a:bodyPr vert="eaVert" wrap="none" anchor="ctr" anchorCtr="1">
                <a:flatTx/>
              </a:bodyPr>
              <a:lstStyle/>
              <a:p>
                <a:pPr eaLnBrk="0" hangingPunct="0"/>
                <a:endParaRPr kumimoji="1" lang="en-US" sz="2400">
                  <a:latin typeface="Times New Roman" pitchFamily="18" charset="0"/>
                </a:endParaRPr>
              </a:p>
            </p:txBody>
          </p:sp>
          <p:sp>
            <p:nvSpPr>
              <p:cNvPr id="6152" name="AutoShape 26"/>
              <p:cNvSpPr>
                <a:spLocks noChangeArrowheads="1"/>
              </p:cNvSpPr>
              <p:nvPr/>
            </p:nvSpPr>
            <p:spPr bwMode="auto">
              <a:xfrm rot="3035013" flipH="1" flipV="1">
                <a:off x="1718" y="941"/>
                <a:ext cx="2554" cy="2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0 h 21600"/>
                  <a:gd name="T20" fmla="*/ 18437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038" y="17353"/>
                    </a:moveTo>
                    <a:cubicBezTo>
                      <a:pt x="7422" y="18358"/>
                      <a:pt x="9089" y="18900"/>
                      <a:pt x="10800" y="18900"/>
                    </a:cubicBezTo>
                    <a:cubicBezTo>
                      <a:pt x="11139" y="18899"/>
                      <a:pt x="11478" y="18878"/>
                      <a:pt x="11815" y="18836"/>
                    </a:cubicBezTo>
                    <a:lnTo>
                      <a:pt x="12153" y="21514"/>
                    </a:lnTo>
                    <a:cubicBezTo>
                      <a:pt x="11704" y="21571"/>
                      <a:pt x="11252" y="21599"/>
                      <a:pt x="10800" y="21600"/>
                    </a:cubicBezTo>
                    <a:cubicBezTo>
                      <a:pt x="8519" y="21600"/>
                      <a:pt x="6297" y="20877"/>
                      <a:pt x="4451" y="19537"/>
                    </a:cubicBezTo>
                    <a:lnTo>
                      <a:pt x="2864" y="21721"/>
                    </a:lnTo>
                    <a:lnTo>
                      <a:pt x="1968" y="16065"/>
                    </a:lnTo>
                    <a:lnTo>
                      <a:pt x="7625" y="15168"/>
                    </a:lnTo>
                    <a:lnTo>
                      <a:pt x="6038" y="17353"/>
                    </a:lnTo>
                    <a:close/>
                  </a:path>
                </a:pathLst>
              </a:custGeom>
              <a:solidFill>
                <a:schemeClr val="accent2"/>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accent2"/>
                </a:extrusionClr>
              </a:sp3d>
            </p:spPr>
            <p:txBody>
              <a:bodyPr vert="eaVert" wrap="none" anchor="ctr" anchorCtr="1">
                <a:flatTx/>
              </a:bodyPr>
              <a:lstStyle/>
              <a:p>
                <a:pPr eaLnBrk="0" hangingPunct="0"/>
                <a:endParaRPr kumimoji="1" lang="en-US" sz="2400">
                  <a:latin typeface="Times New Roman" pitchFamily="18" charset="0"/>
                </a:endParaRPr>
              </a:p>
            </p:txBody>
          </p:sp>
          <p:sp>
            <p:nvSpPr>
              <p:cNvPr id="6153" name="AutoShape 27"/>
              <p:cNvSpPr>
                <a:spLocks noChangeArrowheads="1"/>
              </p:cNvSpPr>
              <p:nvPr/>
            </p:nvSpPr>
            <p:spPr bwMode="auto">
              <a:xfrm rot="4176552" flipH="1" flipV="1">
                <a:off x="1202" y="737"/>
                <a:ext cx="2554" cy="25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61" y="17353"/>
                    </a:moveTo>
                    <a:cubicBezTo>
                      <a:pt x="17227" y="16142"/>
                      <a:pt x="18370" y="14341"/>
                      <a:pt x="18756" y="12317"/>
                    </a:cubicBezTo>
                    <a:lnTo>
                      <a:pt x="21408" y="12823"/>
                    </a:lnTo>
                    <a:cubicBezTo>
                      <a:pt x="20893" y="15522"/>
                      <a:pt x="19370" y="17922"/>
                      <a:pt x="17148" y="19537"/>
                    </a:cubicBezTo>
                    <a:lnTo>
                      <a:pt x="18735" y="21721"/>
                    </a:lnTo>
                    <a:lnTo>
                      <a:pt x="13077" y="20825"/>
                    </a:lnTo>
                    <a:lnTo>
                      <a:pt x="13974" y="15168"/>
                    </a:lnTo>
                    <a:lnTo>
                      <a:pt x="15561" y="17353"/>
                    </a:lnTo>
                    <a:close/>
                  </a:path>
                </a:pathLst>
              </a:custGeom>
              <a:solidFill>
                <a:srgbClr val="969696"/>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969696"/>
                </a:extrusionClr>
              </a:sp3d>
            </p:spPr>
            <p:txBody>
              <a:bodyPr vert="eaVert" wrap="none" anchor="ctr" anchorCtr="1">
                <a:flatTx/>
              </a:bodyPr>
              <a:lstStyle/>
              <a:p>
                <a:pPr eaLnBrk="0" hangingPunct="0"/>
                <a:endParaRPr kumimoji="1" lang="en-US" sz="2400">
                  <a:latin typeface="Times New Roman" pitchFamily="18" charset="0"/>
                </a:endParaRPr>
              </a:p>
            </p:txBody>
          </p:sp>
          <p:sp>
            <p:nvSpPr>
              <p:cNvPr id="6154" name="AutoShape 28"/>
              <p:cNvSpPr>
                <a:spLocks noChangeArrowheads="1"/>
              </p:cNvSpPr>
              <p:nvPr/>
            </p:nvSpPr>
            <p:spPr bwMode="auto">
              <a:xfrm rot="4368669" flipH="1" flipV="1">
                <a:off x="991" y="881"/>
                <a:ext cx="2553" cy="2520"/>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4 w 21600"/>
                  <a:gd name="T19" fmla="*/ 3163 h 21600"/>
                  <a:gd name="T20" fmla="*/ 18436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03" y="8296"/>
                    </a:moveTo>
                    <a:cubicBezTo>
                      <a:pt x="17866" y="6337"/>
                      <a:pt x="16507" y="4694"/>
                      <a:pt x="14702" y="3701"/>
                    </a:cubicBezTo>
                    <a:lnTo>
                      <a:pt x="16002" y="1335"/>
                    </a:lnTo>
                    <a:cubicBezTo>
                      <a:pt x="18410" y="2659"/>
                      <a:pt x="20222" y="4850"/>
                      <a:pt x="21071" y="7462"/>
                    </a:cubicBezTo>
                    <a:lnTo>
                      <a:pt x="23639" y="6628"/>
                    </a:lnTo>
                    <a:lnTo>
                      <a:pt x="21039" y="11731"/>
                    </a:lnTo>
                    <a:lnTo>
                      <a:pt x="15935" y="9131"/>
                    </a:lnTo>
                    <a:lnTo>
                      <a:pt x="18503" y="8296"/>
                    </a:lnTo>
                    <a:close/>
                  </a:path>
                </a:pathLst>
              </a:custGeom>
              <a:solidFill>
                <a:schemeClr val="accent2"/>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accent2"/>
                </a:extrusionClr>
              </a:sp3d>
            </p:spPr>
            <p:txBody>
              <a:bodyPr vert="eaVert" wrap="none" anchor="ctr" anchorCtr="1">
                <a:flatTx/>
              </a:bodyPr>
              <a:lstStyle/>
              <a:p>
                <a:pPr eaLnBrk="0" hangingPunct="0"/>
                <a:endParaRPr kumimoji="1" lang="en-US" sz="2400">
                  <a:latin typeface="Times New Roman" pitchFamily="18" charset="0"/>
                </a:endParaRPr>
              </a:p>
            </p:txBody>
          </p:sp>
          <p:sp>
            <p:nvSpPr>
              <p:cNvPr id="6155" name="Text Box 29"/>
              <p:cNvSpPr txBox="1">
                <a:spLocks noChangeArrowheads="1"/>
              </p:cNvSpPr>
              <p:nvPr/>
            </p:nvSpPr>
            <p:spPr bwMode="auto">
              <a:xfrm rot="7532948" flipV="1">
                <a:off x="995" y="1234"/>
                <a:ext cx="738" cy="285"/>
              </a:xfrm>
              <a:prstGeom prst="rect">
                <a:avLst/>
              </a:prstGeom>
              <a:noFill/>
              <a:ln w="9525">
                <a:noFill/>
                <a:miter lim="800000"/>
                <a:headEnd/>
                <a:tailEnd/>
              </a:ln>
            </p:spPr>
            <p:txBody>
              <a:bodyPr tIns="137160" anchor="ctr">
                <a:spAutoFit/>
              </a:bodyPr>
              <a:lstStyle/>
              <a:p>
                <a:pPr algn="ctr" eaLnBrk="0" hangingPunct="0"/>
                <a:r>
                  <a:rPr kumimoji="1" lang="en-US" b="1" dirty="0">
                    <a:solidFill>
                      <a:schemeClr val="bg1"/>
                    </a:solidFill>
                  </a:rPr>
                  <a:t>Donor</a:t>
                </a:r>
              </a:p>
            </p:txBody>
          </p:sp>
          <p:sp>
            <p:nvSpPr>
              <p:cNvPr id="6156" name="Text Box 30"/>
              <p:cNvSpPr txBox="1">
                <a:spLocks noChangeArrowheads="1"/>
              </p:cNvSpPr>
              <p:nvPr/>
            </p:nvSpPr>
            <p:spPr bwMode="auto">
              <a:xfrm rot="11777377" flipV="1">
                <a:off x="2038" y="3551"/>
                <a:ext cx="740" cy="288"/>
              </a:xfrm>
              <a:prstGeom prst="rect">
                <a:avLst/>
              </a:prstGeom>
              <a:noFill/>
              <a:ln w="9525">
                <a:noFill/>
                <a:miter lim="800000"/>
                <a:headEnd/>
                <a:tailEnd/>
              </a:ln>
            </p:spPr>
            <p:txBody>
              <a:bodyPr wrap="none" tIns="137160" anchor="ctr">
                <a:spAutoFit/>
              </a:bodyPr>
              <a:lstStyle/>
              <a:p>
                <a:pPr algn="ctr" eaLnBrk="0" hangingPunct="0"/>
                <a:r>
                  <a:rPr kumimoji="1" lang="en-US" b="1">
                    <a:solidFill>
                      <a:schemeClr val="bg1"/>
                    </a:solidFill>
                  </a:rPr>
                  <a:t>Graduate</a:t>
                </a:r>
              </a:p>
            </p:txBody>
          </p:sp>
          <p:sp>
            <p:nvSpPr>
              <p:cNvPr id="6157" name="AutoShape 31"/>
              <p:cNvSpPr>
                <a:spLocks noChangeArrowheads="1"/>
              </p:cNvSpPr>
              <p:nvPr/>
            </p:nvSpPr>
            <p:spPr bwMode="auto">
              <a:xfrm rot="6620053" flipH="1" flipV="1">
                <a:off x="1653" y="1246"/>
                <a:ext cx="2513" cy="25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5 h 21600"/>
                  <a:gd name="T20" fmla="*/ 18437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038" y="17353"/>
                    </a:moveTo>
                    <a:cubicBezTo>
                      <a:pt x="7422" y="18358"/>
                      <a:pt x="9089" y="18900"/>
                      <a:pt x="10800" y="18900"/>
                    </a:cubicBezTo>
                    <a:cubicBezTo>
                      <a:pt x="11139" y="18899"/>
                      <a:pt x="11478" y="18878"/>
                      <a:pt x="11815" y="18836"/>
                    </a:cubicBezTo>
                    <a:lnTo>
                      <a:pt x="12153" y="21514"/>
                    </a:lnTo>
                    <a:cubicBezTo>
                      <a:pt x="11704" y="21571"/>
                      <a:pt x="11252" y="21599"/>
                      <a:pt x="10800" y="21600"/>
                    </a:cubicBezTo>
                    <a:cubicBezTo>
                      <a:pt x="8519" y="21600"/>
                      <a:pt x="6297" y="20877"/>
                      <a:pt x="4451" y="19537"/>
                    </a:cubicBezTo>
                    <a:lnTo>
                      <a:pt x="2864" y="21721"/>
                    </a:lnTo>
                    <a:lnTo>
                      <a:pt x="1968" y="16065"/>
                    </a:lnTo>
                    <a:lnTo>
                      <a:pt x="7625" y="15168"/>
                    </a:lnTo>
                    <a:lnTo>
                      <a:pt x="6038" y="17353"/>
                    </a:lnTo>
                    <a:close/>
                  </a:path>
                </a:pathLst>
              </a:custGeom>
              <a:solidFill>
                <a:srgbClr val="969696"/>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969696"/>
                </a:extrusionClr>
              </a:sp3d>
            </p:spPr>
            <p:txBody>
              <a:bodyPr vert="eaVert" wrap="none" anchor="ctr" anchorCtr="1">
                <a:flatTx/>
              </a:bodyPr>
              <a:lstStyle/>
              <a:p>
                <a:pPr eaLnBrk="0" hangingPunct="0"/>
                <a:endParaRPr kumimoji="1" lang="en-US" sz="2400">
                  <a:latin typeface="Times New Roman" pitchFamily="18" charset="0"/>
                </a:endParaRPr>
              </a:p>
            </p:txBody>
          </p:sp>
          <p:sp>
            <p:nvSpPr>
              <p:cNvPr id="6158" name="Text Box 32"/>
              <p:cNvSpPr txBox="1">
                <a:spLocks noChangeArrowheads="1"/>
              </p:cNvSpPr>
              <p:nvPr/>
            </p:nvSpPr>
            <p:spPr bwMode="auto">
              <a:xfrm rot="11481720" flipV="1">
                <a:off x="2419" y="768"/>
                <a:ext cx="845" cy="288"/>
              </a:xfrm>
              <a:prstGeom prst="rect">
                <a:avLst/>
              </a:prstGeom>
              <a:noFill/>
              <a:ln w="9525">
                <a:noFill/>
                <a:miter lim="800000"/>
                <a:headEnd/>
                <a:tailEnd/>
              </a:ln>
            </p:spPr>
            <p:txBody>
              <a:bodyPr tIns="137160" anchor="ctr">
                <a:spAutoFit/>
              </a:bodyPr>
              <a:lstStyle/>
              <a:p>
                <a:pPr algn="ctr" eaLnBrk="0" hangingPunct="0"/>
                <a:r>
                  <a:rPr kumimoji="1" lang="en-US" b="1">
                    <a:solidFill>
                      <a:schemeClr val="bg1"/>
                    </a:solidFill>
                  </a:rPr>
                  <a:t>Prospect</a:t>
                </a:r>
              </a:p>
            </p:txBody>
          </p:sp>
          <p:sp>
            <p:nvSpPr>
              <p:cNvPr id="6159" name="Text Box 33"/>
              <p:cNvSpPr txBox="1">
                <a:spLocks noChangeArrowheads="1"/>
              </p:cNvSpPr>
              <p:nvPr/>
            </p:nvSpPr>
            <p:spPr bwMode="auto">
              <a:xfrm rot="14557925" flipV="1">
                <a:off x="3406" y="1606"/>
                <a:ext cx="1195" cy="285"/>
              </a:xfrm>
              <a:prstGeom prst="rect">
                <a:avLst/>
              </a:prstGeom>
              <a:noFill/>
              <a:ln w="9525">
                <a:noFill/>
                <a:miter lim="800000"/>
                <a:headEnd/>
                <a:tailEnd/>
              </a:ln>
            </p:spPr>
            <p:txBody>
              <a:bodyPr tIns="137160" anchor="ctr">
                <a:spAutoFit/>
              </a:bodyPr>
              <a:lstStyle/>
              <a:p>
                <a:pPr algn="ctr" eaLnBrk="0" hangingPunct="0"/>
                <a:r>
                  <a:rPr kumimoji="1" lang="en-US" b="1">
                    <a:solidFill>
                      <a:schemeClr val="bg1"/>
                    </a:solidFill>
                  </a:rPr>
                  <a:t>Admitted</a:t>
                </a:r>
              </a:p>
            </p:txBody>
          </p:sp>
          <p:grpSp>
            <p:nvGrpSpPr>
              <p:cNvPr id="4" name="Group 34"/>
              <p:cNvGrpSpPr>
                <a:grpSpLocks/>
              </p:cNvGrpSpPr>
              <p:nvPr/>
            </p:nvGrpSpPr>
            <p:grpSpPr bwMode="auto">
              <a:xfrm>
                <a:off x="1173" y="816"/>
                <a:ext cx="2192" cy="2799"/>
                <a:chOff x="1250" y="672"/>
                <a:chExt cx="2192" cy="2799"/>
              </a:xfrm>
            </p:grpSpPr>
            <p:sp>
              <p:nvSpPr>
                <p:cNvPr id="6163" name="AutoShape 35"/>
                <p:cNvSpPr>
                  <a:spLocks noChangeArrowheads="1"/>
                </p:cNvSpPr>
                <p:nvPr/>
              </p:nvSpPr>
              <p:spPr bwMode="auto">
                <a:xfrm rot="-8394040" flipH="1" flipV="1">
                  <a:off x="1253" y="672"/>
                  <a:ext cx="2189" cy="2799"/>
                </a:xfrm>
                <a:custGeom>
                  <a:avLst/>
                  <a:gdLst>
                    <a:gd name="T0" fmla="*/ 0 w 21600"/>
                    <a:gd name="T1" fmla="*/ 1 h 21600"/>
                    <a:gd name="T2" fmla="*/ 0 w 21600"/>
                    <a:gd name="T3" fmla="*/ 1 h 21600"/>
                    <a:gd name="T4" fmla="*/ 0 w 21600"/>
                    <a:gd name="T5" fmla="*/ 1 h 21600"/>
                    <a:gd name="T6" fmla="*/ 0 w 21600"/>
                    <a:gd name="T7" fmla="*/ 1 h 21600"/>
                    <a:gd name="T8" fmla="*/ 0 w 21600"/>
                    <a:gd name="T9" fmla="*/ 1 h 21600"/>
                    <a:gd name="T10" fmla="*/ 0 w 21600"/>
                    <a:gd name="T11" fmla="*/ 1 h 21600"/>
                    <a:gd name="T12" fmla="*/ 0 60000 65536"/>
                    <a:gd name="T13" fmla="*/ 0 60000 65536"/>
                    <a:gd name="T14" fmla="*/ 0 60000 65536"/>
                    <a:gd name="T15" fmla="*/ 0 60000 65536"/>
                    <a:gd name="T16" fmla="*/ 0 60000 65536"/>
                    <a:gd name="T17" fmla="*/ 0 60000 65536"/>
                    <a:gd name="T18" fmla="*/ 3167 w 21600"/>
                    <a:gd name="T19" fmla="*/ 3164 h 21600"/>
                    <a:gd name="T20" fmla="*/ 18433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038" y="17353"/>
                      </a:moveTo>
                      <a:cubicBezTo>
                        <a:pt x="7422" y="18358"/>
                        <a:pt x="9089" y="18900"/>
                        <a:pt x="10800" y="18900"/>
                      </a:cubicBezTo>
                      <a:cubicBezTo>
                        <a:pt x="11139" y="18899"/>
                        <a:pt x="11478" y="18878"/>
                        <a:pt x="11815" y="18836"/>
                      </a:cubicBezTo>
                      <a:lnTo>
                        <a:pt x="12153" y="21514"/>
                      </a:lnTo>
                      <a:cubicBezTo>
                        <a:pt x="11704" y="21571"/>
                        <a:pt x="11252" y="21599"/>
                        <a:pt x="10800" y="21600"/>
                      </a:cubicBezTo>
                      <a:cubicBezTo>
                        <a:pt x="8519" y="21600"/>
                        <a:pt x="6297" y="20877"/>
                        <a:pt x="4451" y="19537"/>
                      </a:cubicBezTo>
                      <a:lnTo>
                        <a:pt x="2864" y="21721"/>
                      </a:lnTo>
                      <a:lnTo>
                        <a:pt x="1968" y="16065"/>
                      </a:lnTo>
                      <a:lnTo>
                        <a:pt x="7625" y="15168"/>
                      </a:lnTo>
                      <a:lnTo>
                        <a:pt x="6038" y="17353"/>
                      </a:lnTo>
                      <a:close/>
                    </a:path>
                  </a:pathLst>
                </a:custGeom>
                <a:solidFill>
                  <a:srgbClr val="969696"/>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969696"/>
                  </a:extrusionClr>
                </a:sp3d>
              </p:spPr>
              <p:txBody>
                <a:bodyPr wrap="none" anchor="ctr" anchorCtr="1">
                  <a:flatTx/>
                </a:bodyPr>
                <a:lstStyle/>
                <a:p>
                  <a:pPr eaLnBrk="0" hangingPunct="0"/>
                  <a:endParaRPr kumimoji="1" lang="en-US" sz="2400">
                    <a:latin typeface="Times New Roman" pitchFamily="18" charset="0"/>
                  </a:endParaRPr>
                </a:p>
              </p:txBody>
            </p:sp>
            <p:sp>
              <p:nvSpPr>
                <p:cNvPr id="6164" name="Text Box 36"/>
                <p:cNvSpPr txBox="1">
                  <a:spLocks noChangeArrowheads="1"/>
                </p:cNvSpPr>
                <p:nvPr/>
              </p:nvSpPr>
              <p:spPr bwMode="auto">
                <a:xfrm rot="14221618" flipV="1">
                  <a:off x="1091" y="2463"/>
                  <a:ext cx="604" cy="285"/>
                </a:xfrm>
                <a:prstGeom prst="rect">
                  <a:avLst/>
                </a:prstGeom>
                <a:noFill/>
                <a:ln w="9525">
                  <a:noFill/>
                  <a:miter lim="800000"/>
                  <a:headEnd/>
                  <a:tailEnd/>
                </a:ln>
              </p:spPr>
              <p:txBody>
                <a:bodyPr wrap="none" tIns="137160" anchor="ctr">
                  <a:spAutoFit/>
                </a:bodyPr>
                <a:lstStyle/>
                <a:p>
                  <a:pPr algn="ctr" eaLnBrk="0" hangingPunct="0"/>
                  <a:r>
                    <a:rPr kumimoji="1" lang="en-US" b="1">
                      <a:solidFill>
                        <a:schemeClr val="bg1"/>
                      </a:solidFill>
                    </a:rPr>
                    <a:t>Alumni</a:t>
                  </a:r>
                </a:p>
              </p:txBody>
            </p:sp>
          </p:grpSp>
          <p:sp>
            <p:nvSpPr>
              <p:cNvPr id="6161" name="Text Box 37"/>
              <p:cNvSpPr txBox="1">
                <a:spLocks noChangeArrowheads="1"/>
              </p:cNvSpPr>
              <p:nvPr/>
            </p:nvSpPr>
            <p:spPr bwMode="auto">
              <a:xfrm>
                <a:off x="1776" y="1728"/>
                <a:ext cx="1728" cy="1038"/>
              </a:xfrm>
              <a:prstGeom prst="rect">
                <a:avLst/>
              </a:prstGeom>
              <a:noFill/>
              <a:ln w="9525">
                <a:noFill/>
                <a:miter lim="800000"/>
                <a:headEnd/>
                <a:tailEnd/>
              </a:ln>
            </p:spPr>
            <p:txBody>
              <a:bodyPr>
                <a:spAutoFit/>
              </a:bodyPr>
              <a:lstStyle/>
              <a:p>
                <a:pPr marL="225425" indent="-225425">
                  <a:spcBef>
                    <a:spcPct val="50000"/>
                  </a:spcBef>
                  <a:buFontTx/>
                  <a:buAutoNum type="arabicPeriod"/>
                </a:pPr>
                <a:r>
                  <a:rPr lang="en-US" sz="1200" b="1" dirty="0"/>
                  <a:t>Prospective Student</a:t>
                </a:r>
              </a:p>
              <a:p>
                <a:pPr marL="225425" indent="-225425">
                  <a:spcBef>
                    <a:spcPct val="50000"/>
                  </a:spcBef>
                  <a:buFontTx/>
                  <a:buAutoNum type="arabicPeriod"/>
                </a:pPr>
                <a:r>
                  <a:rPr lang="en-US" sz="1200" b="1" dirty="0"/>
                  <a:t>Admitted to Indiana University</a:t>
                </a:r>
              </a:p>
              <a:p>
                <a:pPr marL="225425" indent="-225425">
                  <a:spcBef>
                    <a:spcPct val="50000"/>
                  </a:spcBef>
                  <a:buFontTx/>
                  <a:buAutoNum type="arabicPeriod"/>
                </a:pPr>
                <a:r>
                  <a:rPr lang="en-US" sz="1200" b="1" dirty="0"/>
                  <a:t>Enrolled Student</a:t>
                </a:r>
              </a:p>
              <a:p>
                <a:pPr marL="225425" indent="-225425">
                  <a:spcBef>
                    <a:spcPct val="50000"/>
                  </a:spcBef>
                  <a:buFontTx/>
                  <a:buAutoNum type="arabicPeriod"/>
                </a:pPr>
                <a:r>
                  <a:rPr lang="en-US" sz="1200" b="1" dirty="0"/>
                  <a:t>Graduate of Indiana University</a:t>
                </a:r>
              </a:p>
              <a:p>
                <a:pPr marL="225425" indent="-225425">
                  <a:spcBef>
                    <a:spcPct val="50000"/>
                  </a:spcBef>
                  <a:buFontTx/>
                  <a:buAutoNum type="arabicPeriod"/>
                </a:pPr>
                <a:r>
                  <a:rPr lang="en-US" sz="1200" b="1" dirty="0"/>
                  <a:t>Indiana University Alumni</a:t>
                </a:r>
              </a:p>
              <a:p>
                <a:pPr marL="225425" indent="-225425">
                  <a:spcBef>
                    <a:spcPct val="50000"/>
                  </a:spcBef>
                  <a:buFontTx/>
                  <a:buAutoNum type="arabicPeriod"/>
                </a:pPr>
                <a:r>
                  <a:rPr lang="en-US" sz="1200" b="1" dirty="0"/>
                  <a:t>Donor to Indiana University</a:t>
                </a:r>
              </a:p>
            </p:txBody>
          </p:sp>
          <p:sp>
            <p:nvSpPr>
              <p:cNvPr id="6162" name="Text Box 38"/>
              <p:cNvSpPr txBox="1">
                <a:spLocks noChangeArrowheads="1"/>
              </p:cNvSpPr>
              <p:nvPr/>
            </p:nvSpPr>
            <p:spPr bwMode="auto">
              <a:xfrm rot="7938595" flipV="1">
                <a:off x="3274" y="3131"/>
                <a:ext cx="692" cy="285"/>
              </a:xfrm>
              <a:prstGeom prst="rect">
                <a:avLst/>
              </a:prstGeom>
              <a:noFill/>
              <a:ln w="9525">
                <a:noFill/>
                <a:miter lim="800000"/>
                <a:headEnd/>
                <a:tailEnd/>
              </a:ln>
            </p:spPr>
            <p:txBody>
              <a:bodyPr wrap="none" tIns="137160" anchor="ctr">
                <a:spAutoFit/>
              </a:bodyPr>
              <a:lstStyle/>
              <a:p>
                <a:pPr algn="ctr" eaLnBrk="0" hangingPunct="0"/>
                <a:r>
                  <a:rPr kumimoji="1" lang="en-US" b="1">
                    <a:solidFill>
                      <a:schemeClr val="bg1"/>
                    </a:solidFill>
                  </a:rPr>
                  <a:t>Enrolled</a:t>
                </a:r>
              </a:p>
            </p:txBody>
          </p:sp>
        </p:grpSp>
        <p:sp>
          <p:nvSpPr>
            <p:cNvPr id="61479" name="Text Box 39"/>
            <p:cNvSpPr txBox="1">
              <a:spLocks noChangeArrowheads="1"/>
            </p:cNvSpPr>
            <p:nvPr/>
          </p:nvSpPr>
          <p:spPr bwMode="auto">
            <a:xfrm>
              <a:off x="384" y="192"/>
              <a:ext cx="4416" cy="480"/>
            </a:xfrm>
            <a:prstGeom prst="rect">
              <a:avLst/>
            </a:prstGeom>
            <a:noFill/>
            <a:ln w="9525">
              <a:noFill/>
              <a:miter lim="800000"/>
              <a:headEnd/>
              <a:tailEnd/>
            </a:ln>
            <a:effectLst/>
          </p:spPr>
          <p:txBody>
            <a:bodyPr>
              <a:spAutoFit/>
            </a:bodyPr>
            <a:lstStyle/>
            <a:p>
              <a:pPr algn="ctr">
                <a:spcBef>
                  <a:spcPct val="50000"/>
                </a:spcBef>
                <a:defRPr/>
              </a:pPr>
              <a:r>
                <a:rPr lang="en-US" sz="4400" b="1" u="sng" dirty="0">
                  <a:solidFill>
                    <a:schemeClr val="tx2"/>
                  </a:solidFill>
                  <a:effectLst>
                    <a:outerShdw blurRad="38100" dist="38100" dir="2700000" algn="tl">
                      <a:srgbClr val="C0C0C0"/>
                    </a:outerShdw>
                  </a:effectLst>
                  <a:latin typeface="Berlin Sans FB" pitchFamily="34" charset="0"/>
                </a:rPr>
                <a:t>STUDENT LIFECYCLE</a:t>
              </a:r>
            </a:p>
          </p:txBody>
        </p:sp>
      </p:grpSp>
      <p:sp>
        <p:nvSpPr>
          <p:cNvPr id="6147" name="Text Box 40"/>
          <p:cNvSpPr txBox="1">
            <a:spLocks noChangeArrowheads="1"/>
          </p:cNvSpPr>
          <p:nvPr/>
        </p:nvSpPr>
        <p:spPr bwMode="auto">
          <a:xfrm>
            <a:off x="6003925" y="6432550"/>
            <a:ext cx="1920875" cy="366713"/>
          </a:xfrm>
          <a:prstGeom prst="rect">
            <a:avLst/>
          </a:prstGeom>
          <a:noFill/>
          <a:ln w="9525">
            <a:noFill/>
            <a:miter lim="800000"/>
            <a:headEnd/>
            <a:tailEnd/>
          </a:ln>
        </p:spPr>
        <p:txBody>
          <a:bodyPr>
            <a:spAutoFit/>
          </a:bodyPr>
          <a:lstStyle/>
          <a:p>
            <a:pPr eaLnBrk="0" hangingPunct="0"/>
            <a:endParaRPr lang="en-US">
              <a:latin typeface="Verdana" pitchFamily="34" charset="0"/>
            </a:endParaRPr>
          </a:p>
        </p:txBody>
      </p:sp>
      <p:sp>
        <p:nvSpPr>
          <p:cNvPr id="6148" name="Rectangle 41"/>
          <p:cNvSpPr>
            <a:spLocks noChangeArrowheads="1"/>
          </p:cNvSpPr>
          <p:nvPr/>
        </p:nvSpPr>
        <p:spPr bwMode="auto">
          <a:xfrm>
            <a:off x="2589213" y="6400800"/>
            <a:ext cx="3495675" cy="304800"/>
          </a:xfrm>
          <a:prstGeom prst="rect">
            <a:avLst/>
          </a:prstGeom>
          <a:noFill/>
          <a:ln w="9525">
            <a:noFill/>
            <a:miter lim="800000"/>
            <a:headEnd/>
            <a:tailEnd/>
          </a:ln>
        </p:spPr>
        <p:txBody>
          <a:bodyPr>
            <a:spAutoFit/>
          </a:bodyPr>
          <a:lstStyle/>
          <a:p>
            <a:pPr algn="ctr" eaLnBrk="0" hangingPunct="0"/>
            <a:r>
              <a:rPr lang="en-US" sz="1400" b="1">
                <a:latin typeface="Verdana" pitchFamily="34" charset="0"/>
              </a:rPr>
              <a:t>http://www.indiana.edu/~oem/</a:t>
            </a:r>
          </a:p>
        </p:txBody>
      </p:sp>
      <p:pic>
        <p:nvPicPr>
          <p:cNvPr id="21" name="Picture 20" descr="CAMPStudentFeb09.png"/>
          <p:cNvPicPr>
            <a:picLocks noChangeAspect="1"/>
          </p:cNvPicPr>
          <p:nvPr/>
        </p:nvPicPr>
        <p:blipFill>
          <a:blip r:embed="rId2"/>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sz="half" idx="1"/>
          </p:nvPr>
        </p:nvSpPr>
        <p:spPr>
          <a:xfrm>
            <a:off x="1447800" y="1066800"/>
            <a:ext cx="5715000" cy="5257800"/>
          </a:xfrm>
          <a:ln>
            <a:solidFill>
              <a:schemeClr val="tx2">
                <a:lumMod val="75000"/>
              </a:schemeClr>
            </a:solidFill>
          </a:ln>
        </p:spPr>
        <p:txBody>
          <a:bodyPr/>
          <a:lstStyle/>
          <a:p>
            <a:pPr eaLnBrk="0" hangingPunct="0">
              <a:buNone/>
              <a:defRPr/>
            </a:pPr>
            <a:r>
              <a:rPr lang="en-US" sz="2400" b="1" dirty="0" smtClean="0">
                <a:latin typeface="Arial" pitchFamily="34" charset="0"/>
              </a:rPr>
              <a:t>Who Decides for the institution?</a:t>
            </a:r>
          </a:p>
          <a:p>
            <a:pPr eaLnBrk="0" hangingPunct="0">
              <a:buNone/>
              <a:defRPr/>
            </a:pPr>
            <a:endParaRPr lang="en-US" sz="2400" b="1" dirty="0" smtClean="0">
              <a:latin typeface="Arial" pitchFamily="34" charset="0"/>
            </a:endParaRPr>
          </a:p>
          <a:p>
            <a:pPr eaLnBrk="0" hangingPunct="0">
              <a:buNone/>
              <a:defRPr/>
            </a:pPr>
            <a:r>
              <a:rPr lang="en-US" sz="2000" dirty="0" smtClean="0">
                <a:latin typeface="Arial" pitchFamily="34" charset="0"/>
              </a:rPr>
              <a:t>	</a:t>
            </a:r>
            <a:r>
              <a:rPr lang="en-US" sz="2000" dirty="0" smtClean="0">
                <a:latin typeface="Arial" pitchFamily="34" charset="0"/>
              </a:rPr>
              <a:t>Due to breadth of offerings – who has authority,  responsibility and expertise to set institutional policy/practice?</a:t>
            </a:r>
          </a:p>
          <a:p>
            <a:pPr eaLnBrk="0" hangingPunct="0">
              <a:buNone/>
              <a:defRPr/>
            </a:pPr>
            <a:endParaRPr lang="en-US" sz="2000" dirty="0" smtClean="0">
              <a:latin typeface="Arial" pitchFamily="34" charset="0"/>
            </a:endParaRPr>
          </a:p>
          <a:p>
            <a:pPr eaLnBrk="0" hangingPunct="0">
              <a:buNone/>
              <a:defRPr/>
            </a:pPr>
            <a:r>
              <a:rPr lang="en-US" sz="2000" dirty="0" smtClean="0">
                <a:latin typeface="Arial" pitchFamily="34" charset="0"/>
              </a:rPr>
              <a:t>	How are exceptions (e.g., affiliates) handled?  Who performs the required review?</a:t>
            </a:r>
          </a:p>
          <a:p>
            <a:pPr eaLnBrk="0" hangingPunct="0">
              <a:buNone/>
              <a:defRPr/>
            </a:pPr>
            <a:endParaRPr lang="en-US" sz="2000" dirty="0" smtClean="0">
              <a:latin typeface="Arial" pitchFamily="34" charset="0"/>
            </a:endParaRPr>
          </a:p>
          <a:p>
            <a:pPr eaLnBrk="0" hangingPunct="0">
              <a:buNone/>
              <a:defRPr/>
            </a:pPr>
            <a:r>
              <a:rPr lang="en-US" sz="2000" dirty="0" smtClean="0">
                <a:latin typeface="Arial" pitchFamily="34" charset="0"/>
              </a:rPr>
              <a:t>	Who adjudicates problems and conflicts?</a:t>
            </a:r>
          </a:p>
          <a:p>
            <a:pPr eaLnBrk="0" hangingPunct="0">
              <a:buNone/>
              <a:defRPr/>
            </a:pPr>
            <a:endParaRPr lang="en-US" sz="2000" dirty="0" smtClean="0">
              <a:latin typeface="Arial" pitchFamily="34" charset="0"/>
            </a:endParaRPr>
          </a:p>
          <a:p>
            <a:pPr eaLnBrk="0" hangingPunct="0">
              <a:buNone/>
              <a:defRPr/>
            </a:pPr>
            <a:r>
              <a:rPr lang="en-US" sz="2000" dirty="0" smtClean="0">
                <a:latin typeface="Arial" pitchFamily="34" charset="0"/>
              </a:rPr>
              <a:t>	Who can add users (individuals) into specific roles and/or activate them on the “system”?</a:t>
            </a:r>
            <a:endParaRPr lang="en-US" sz="2000" dirty="0">
              <a:latin typeface="+mj-lt"/>
            </a:endParaRPr>
          </a:p>
        </p:txBody>
      </p:sp>
      <p:sp>
        <p:nvSpPr>
          <p:cNvPr id="120848" name="Rectangle 16"/>
          <p:cNvSpPr>
            <a:spLocks noChangeArrowheads="1"/>
          </p:cNvSpPr>
          <p:nvPr/>
        </p:nvSpPr>
        <p:spPr bwMode="auto">
          <a:xfrm>
            <a:off x="1143000" y="304800"/>
            <a:ext cx="6553200" cy="685800"/>
          </a:xfrm>
          <a:prstGeom prst="rect">
            <a:avLst/>
          </a:prstGeom>
          <a:noFill/>
          <a:ln w="9525">
            <a:noFill/>
            <a:miter lim="800000"/>
            <a:headEnd/>
            <a:tailEnd/>
          </a:ln>
          <a:effectLst/>
        </p:spPr>
        <p:txBody>
          <a:bodyPr lIns="90488" tIns="44450" rIns="90488" bIns="44450" anchor="ctr"/>
          <a:lstStyle/>
          <a:p>
            <a:pPr algn="ctr" eaLnBrk="0" hangingPunct="0">
              <a:defRPr/>
            </a:pPr>
            <a:r>
              <a:rPr lang="en-US" sz="2400" dirty="0" smtClean="0"/>
              <a:t>Student Life Cycle and Identity </a:t>
            </a:r>
            <a:r>
              <a:rPr lang="en-US" sz="2400" dirty="0" smtClean="0"/>
              <a:t>Management</a:t>
            </a:r>
          </a:p>
          <a:p>
            <a:pPr algn="ctr" eaLnBrk="0" hangingPunct="0">
              <a:defRPr/>
            </a:pPr>
            <a:r>
              <a:rPr lang="en-US" sz="2400" b="1" i="1" dirty="0" smtClean="0">
                <a:solidFill>
                  <a:schemeClr val="tx2"/>
                </a:solidFill>
                <a:effectLst>
                  <a:outerShdw blurRad="38100" dist="38100" dir="2700000" algn="tl">
                    <a:srgbClr val="000000"/>
                  </a:outerShdw>
                </a:effectLst>
                <a:latin typeface="Arial" charset="0"/>
              </a:rPr>
              <a:t>Governance</a:t>
            </a:r>
            <a:endParaRPr lang="en-US" sz="2400" b="1" i="1" dirty="0" smtClean="0">
              <a:solidFill>
                <a:schemeClr val="tx2"/>
              </a:solidFill>
              <a:effectLst>
                <a:outerShdw blurRad="38100" dist="38100" dir="2700000" algn="tl">
                  <a:srgbClr val="000000"/>
                </a:outerShdw>
              </a:effectLst>
              <a:latin typeface="Arial" charset="0"/>
            </a:endParaRPr>
          </a:p>
        </p:txBody>
      </p:sp>
      <p:pic>
        <p:nvPicPr>
          <p:cNvPr id="4" name="Picture 3"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sz="half" idx="1"/>
          </p:nvPr>
        </p:nvSpPr>
        <p:spPr>
          <a:xfrm>
            <a:off x="838200" y="1447800"/>
            <a:ext cx="4419600" cy="3962400"/>
          </a:xfrm>
          <a:ln>
            <a:solidFill>
              <a:schemeClr val="tx2">
                <a:lumMod val="75000"/>
              </a:schemeClr>
            </a:solidFill>
          </a:ln>
        </p:spPr>
        <p:txBody>
          <a:bodyPr/>
          <a:lstStyle/>
          <a:p>
            <a:pPr eaLnBrk="0" hangingPunct="0">
              <a:buNone/>
              <a:defRPr/>
            </a:pPr>
            <a:r>
              <a:rPr lang="en-US" sz="2400" b="1" dirty="0" smtClean="0">
                <a:latin typeface="Arial" pitchFamily="34" charset="0"/>
              </a:rPr>
              <a:t>Student Life Cycle</a:t>
            </a:r>
            <a:endParaRPr lang="en-US" sz="1800" b="1" dirty="0">
              <a:latin typeface="Arial" pitchFamily="34" charset="0"/>
            </a:endParaRPr>
          </a:p>
          <a:p>
            <a:pPr eaLnBrk="0" hangingPunct="0">
              <a:buNone/>
            </a:pPr>
            <a:r>
              <a:rPr lang="en-US" sz="2400" b="1" dirty="0" smtClean="0">
                <a:latin typeface="Arial" pitchFamily="34" charset="0"/>
              </a:rPr>
              <a:t>	</a:t>
            </a:r>
            <a:r>
              <a:rPr lang="en-US" sz="2000" b="1" dirty="0" smtClean="0">
                <a:latin typeface="Arial" pitchFamily="34" charset="0"/>
              </a:rPr>
              <a:t>Case Studies </a:t>
            </a:r>
            <a:endParaRPr lang="en-US" sz="2400" b="1" dirty="0" smtClean="0">
              <a:latin typeface="Arial" pitchFamily="34" charset="0"/>
            </a:endParaRPr>
          </a:p>
          <a:p>
            <a:pPr eaLnBrk="0" hangingPunct="0">
              <a:buNone/>
            </a:pPr>
            <a:r>
              <a:rPr lang="en-US" sz="2400" b="1" dirty="0" smtClean="0">
                <a:latin typeface="Arial" pitchFamily="34" charset="0"/>
              </a:rPr>
              <a:t>Identity </a:t>
            </a:r>
            <a:r>
              <a:rPr lang="en-US" sz="2400" b="1" dirty="0" smtClean="0">
                <a:latin typeface="Arial" pitchFamily="34" charset="0"/>
              </a:rPr>
              <a:t>Life Cycle</a:t>
            </a:r>
            <a:endParaRPr lang="en-US" sz="1800" b="1" dirty="0" smtClean="0">
              <a:latin typeface="Arial" pitchFamily="34" charset="0"/>
            </a:endParaRPr>
          </a:p>
          <a:p>
            <a:pPr lvl="1" eaLnBrk="0" hangingPunct="0">
              <a:buNone/>
            </a:pPr>
            <a:r>
              <a:rPr lang="en-US" sz="2000" dirty="0" smtClean="0">
                <a:latin typeface="Arial" pitchFamily="34" charset="0"/>
              </a:rPr>
              <a:t>Identity Relationships</a:t>
            </a:r>
          </a:p>
          <a:p>
            <a:pPr lvl="1" eaLnBrk="0" hangingPunct="0">
              <a:buNone/>
            </a:pPr>
            <a:r>
              <a:rPr lang="en-US" sz="2000" dirty="0" smtClean="0">
                <a:latin typeface="Arial" pitchFamily="34" charset="0"/>
              </a:rPr>
              <a:t>Security and Roles</a:t>
            </a:r>
          </a:p>
          <a:p>
            <a:pPr eaLnBrk="0" hangingPunct="0">
              <a:buNone/>
            </a:pPr>
            <a:r>
              <a:rPr lang="en-US" sz="2400" b="1" dirty="0" smtClean="0">
                <a:latin typeface="Arial" pitchFamily="34" charset="0"/>
              </a:rPr>
              <a:t>Local campus context</a:t>
            </a:r>
            <a:endParaRPr lang="en-US" sz="2400" b="1" dirty="0" smtClean="0">
              <a:latin typeface="Arial" pitchFamily="34" charset="0"/>
            </a:endParaRPr>
          </a:p>
          <a:p>
            <a:pPr eaLnBrk="0" hangingPunct="0">
              <a:buNone/>
            </a:pPr>
            <a:r>
              <a:rPr lang="en-US" sz="2400" b="1" dirty="0" smtClean="0">
                <a:latin typeface="Arial" pitchFamily="34" charset="0"/>
              </a:rPr>
              <a:t>	  </a:t>
            </a:r>
            <a:r>
              <a:rPr lang="en-US" sz="2000" dirty="0" smtClean="0">
                <a:latin typeface="Arial" pitchFamily="34" charset="0"/>
              </a:rPr>
              <a:t>Breakout sessions</a:t>
            </a:r>
          </a:p>
          <a:p>
            <a:pPr eaLnBrk="0" hangingPunct="0">
              <a:buNone/>
            </a:pPr>
            <a:r>
              <a:rPr lang="en-US" sz="2000" b="1" dirty="0" smtClean="0">
                <a:latin typeface="Arial" pitchFamily="34" charset="0"/>
              </a:rPr>
              <a:t>Governance</a:t>
            </a:r>
          </a:p>
          <a:p>
            <a:pPr eaLnBrk="0" hangingPunct="0">
              <a:buNone/>
            </a:pPr>
            <a:r>
              <a:rPr lang="en-US" sz="2000" b="1" dirty="0" smtClean="0">
                <a:latin typeface="Arial" pitchFamily="34" charset="0"/>
              </a:rPr>
              <a:t>	</a:t>
            </a:r>
            <a:r>
              <a:rPr lang="en-US" sz="2000" b="1" dirty="0" smtClean="0">
                <a:latin typeface="Arial" pitchFamily="34" charset="0"/>
              </a:rPr>
              <a:t> </a:t>
            </a:r>
            <a:r>
              <a:rPr lang="en-US" sz="2000" b="1" dirty="0" smtClean="0">
                <a:latin typeface="Arial" pitchFamily="34" charset="0"/>
              </a:rPr>
              <a:t>  </a:t>
            </a:r>
            <a:r>
              <a:rPr lang="en-US" sz="2000" dirty="0" smtClean="0">
                <a:latin typeface="Arial" pitchFamily="34" charset="0"/>
              </a:rPr>
              <a:t>Panel</a:t>
            </a:r>
            <a:endParaRPr lang="en-US" sz="2000" dirty="0"/>
          </a:p>
        </p:txBody>
      </p:sp>
      <p:sp>
        <p:nvSpPr>
          <p:cNvPr id="120848" name="Rectangle 16"/>
          <p:cNvSpPr>
            <a:spLocks noChangeArrowheads="1"/>
          </p:cNvSpPr>
          <p:nvPr/>
        </p:nvSpPr>
        <p:spPr bwMode="auto">
          <a:xfrm>
            <a:off x="1143000" y="304800"/>
            <a:ext cx="6553200" cy="685800"/>
          </a:xfrm>
          <a:prstGeom prst="rect">
            <a:avLst/>
          </a:prstGeom>
          <a:noFill/>
          <a:ln w="9525">
            <a:noFill/>
            <a:miter lim="800000"/>
            <a:headEnd/>
            <a:tailEnd/>
          </a:ln>
          <a:effectLst/>
        </p:spPr>
        <p:txBody>
          <a:bodyPr lIns="90488" tIns="44450" rIns="90488" bIns="44450" anchor="ctr"/>
          <a:lstStyle/>
          <a:p>
            <a:pPr algn="ctr" eaLnBrk="0" hangingPunct="0">
              <a:defRPr/>
            </a:pPr>
            <a:r>
              <a:rPr lang="en-US" sz="2400" dirty="0" smtClean="0"/>
              <a:t>Student Life Cycle and Identity Management</a:t>
            </a:r>
            <a:endParaRPr lang="en-US" sz="2400" b="1" i="1" dirty="0" smtClean="0">
              <a:solidFill>
                <a:schemeClr val="tx2"/>
              </a:solidFill>
              <a:effectLst>
                <a:outerShdw blurRad="38100" dist="38100" dir="2700000" algn="tl">
                  <a:srgbClr val="000000"/>
                </a:outerShdw>
              </a:effectLst>
              <a:latin typeface="Arial" charset="0"/>
            </a:endParaRPr>
          </a:p>
        </p:txBody>
      </p:sp>
      <p:pic>
        <p:nvPicPr>
          <p:cNvPr id="4" name="Picture 3"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pic>
        <p:nvPicPr>
          <p:cNvPr id="6" name="Picture 5" descr="dave.jpg"/>
          <p:cNvPicPr>
            <a:picLocks noChangeAspect="1"/>
          </p:cNvPicPr>
          <p:nvPr/>
        </p:nvPicPr>
        <p:blipFill>
          <a:blip r:embed="rId4" cstate="print"/>
          <a:stretch>
            <a:fillRect/>
          </a:stretch>
        </p:blipFill>
        <p:spPr>
          <a:xfrm>
            <a:off x="5562600" y="2057400"/>
            <a:ext cx="3200400" cy="2819400"/>
          </a:xfrm>
          <a:prstGeom prst="rect">
            <a:avLst/>
          </a:prstGeom>
          <a:ln>
            <a:solidFill>
              <a:schemeClr val="tx2"/>
            </a:solidFill>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38400" y="5029200"/>
            <a:ext cx="3810000" cy="1600200"/>
          </a:xfrm>
          <a:ln>
            <a:solidFill>
              <a:schemeClr val="tx2"/>
            </a:solidFill>
          </a:ln>
        </p:spPr>
        <p:txBody>
          <a:bodyPr/>
          <a:lstStyle/>
          <a:p>
            <a:pPr>
              <a:lnSpc>
                <a:spcPct val="90000"/>
              </a:lnSpc>
              <a:buNone/>
              <a:defRPr/>
            </a:pPr>
            <a:r>
              <a:rPr lang="en-US" sz="3200" dirty="0" smtClean="0">
                <a:latin typeface="+mj-lt"/>
              </a:rPr>
              <a:t>	Mark McConahay</a:t>
            </a:r>
            <a:endParaRPr lang="en-US" sz="100" dirty="0">
              <a:latin typeface="+mj-lt"/>
            </a:endParaRPr>
          </a:p>
          <a:p>
            <a:pPr>
              <a:lnSpc>
                <a:spcPct val="90000"/>
              </a:lnSpc>
              <a:buNone/>
              <a:defRPr/>
            </a:pPr>
            <a:r>
              <a:rPr lang="en-US" sz="2400" dirty="0" smtClean="0">
                <a:latin typeface="+mj-lt"/>
              </a:rPr>
              <a:t>	</a:t>
            </a:r>
            <a:r>
              <a:rPr lang="en-US" sz="2200" dirty="0" smtClean="0">
                <a:latin typeface="+mj-lt"/>
              </a:rPr>
              <a:t>Sr. </a:t>
            </a:r>
            <a:r>
              <a:rPr lang="en-US" sz="2200" dirty="0">
                <a:latin typeface="+mj-lt"/>
              </a:rPr>
              <a:t>Associate Registrar </a:t>
            </a:r>
            <a:r>
              <a:rPr lang="en-US" sz="2200" dirty="0" smtClean="0">
                <a:latin typeface="+mj-lt"/>
              </a:rPr>
              <a:t> </a:t>
            </a:r>
            <a:r>
              <a:rPr lang="en-US" sz="2200" dirty="0">
                <a:latin typeface="+mj-lt"/>
              </a:rPr>
              <a:t>Indiana University </a:t>
            </a:r>
            <a:r>
              <a:rPr lang="en-US" sz="2200" dirty="0" smtClean="0">
                <a:latin typeface="+mj-lt"/>
              </a:rPr>
              <a:t>Bloomington</a:t>
            </a:r>
            <a:endParaRPr lang="en-US" dirty="0"/>
          </a:p>
        </p:txBody>
      </p:sp>
      <p:sp>
        <p:nvSpPr>
          <p:cNvPr id="6" name="Rectangle 16"/>
          <p:cNvSpPr>
            <a:spLocks noChangeArrowheads="1"/>
          </p:cNvSpPr>
          <p:nvPr/>
        </p:nvSpPr>
        <p:spPr bwMode="auto">
          <a:xfrm>
            <a:off x="609600" y="228600"/>
            <a:ext cx="7315200" cy="1295400"/>
          </a:xfrm>
          <a:prstGeom prst="rect">
            <a:avLst/>
          </a:prstGeom>
          <a:noFill/>
          <a:ln w="9525">
            <a:noFill/>
            <a:miter lim="800000"/>
            <a:headEnd/>
            <a:tailEnd/>
          </a:ln>
          <a:effectLst/>
        </p:spPr>
        <p:txBody>
          <a:bodyPr lIns="90488" tIns="44450" rIns="90488" bIns="44450" anchor="ctr"/>
          <a:lstStyle/>
          <a:p>
            <a:pPr algn="ctr"/>
            <a:r>
              <a:rPr lang="en-US" sz="2400" b="1" i="1" dirty="0" smtClean="0"/>
              <a:t>Delivering, Sourcing, and</a:t>
            </a:r>
          </a:p>
          <a:p>
            <a:pPr algn="ctr"/>
            <a:r>
              <a:rPr lang="en-US" sz="2400" b="1" i="1" dirty="0" smtClean="0"/>
              <a:t>Securing Services Throughout</a:t>
            </a:r>
          </a:p>
          <a:p>
            <a:pPr algn="ctr"/>
            <a:r>
              <a:rPr lang="en-US" sz="2400" b="1" i="1" dirty="0" smtClean="0"/>
              <a:t>the Student Identity Life Cycle</a:t>
            </a:r>
          </a:p>
          <a:p>
            <a:pPr algn="ctr"/>
            <a:endParaRPr lang="en-US" sz="400" b="1" i="1" dirty="0" smtClean="0"/>
          </a:p>
          <a:p>
            <a:pPr algn="ctr"/>
            <a:r>
              <a:rPr lang="en-US" sz="2000" dirty="0" smtClean="0"/>
              <a:t>Student Life Cycle and Identity Management</a:t>
            </a:r>
            <a:endParaRPr lang="en-US" sz="2000" b="1" i="1" dirty="0">
              <a:effectLst>
                <a:outerShdw blurRad="38100" dist="38100" dir="2700000" algn="tl">
                  <a:srgbClr val="000000"/>
                </a:outerShdw>
              </a:effectLst>
              <a:latin typeface="Arial" charset="0"/>
            </a:endParaRPr>
          </a:p>
        </p:txBody>
      </p:sp>
      <p:pic>
        <p:nvPicPr>
          <p:cNvPr id="14" name="Picture 13" descr="IMG_2161.jpg"/>
          <p:cNvPicPr>
            <a:picLocks noChangeAspect="1"/>
          </p:cNvPicPr>
          <p:nvPr/>
        </p:nvPicPr>
        <p:blipFill>
          <a:blip r:embed="rId2"/>
          <a:stretch>
            <a:fillRect/>
          </a:stretch>
        </p:blipFill>
        <p:spPr>
          <a:xfrm>
            <a:off x="2133600" y="1828800"/>
            <a:ext cx="4256690" cy="3098800"/>
          </a:xfrm>
          <a:prstGeom prst="rect">
            <a:avLst/>
          </a:prstGeom>
          <a:ln>
            <a:solidFill>
              <a:schemeClr val="tx2"/>
            </a:solidFill>
          </a:ln>
        </p:spPr>
      </p:pic>
      <p:pic>
        <p:nvPicPr>
          <p:cNvPr id="7" name="Picture 6"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8" name="Rectangle 16"/>
          <p:cNvSpPr>
            <a:spLocks noChangeArrowheads="1"/>
          </p:cNvSpPr>
          <p:nvPr/>
        </p:nvSpPr>
        <p:spPr bwMode="auto">
          <a:xfrm>
            <a:off x="1066800" y="304800"/>
            <a:ext cx="6553200" cy="685800"/>
          </a:xfrm>
          <a:prstGeom prst="rect">
            <a:avLst/>
          </a:prstGeom>
          <a:noFill/>
          <a:ln w="9525">
            <a:noFill/>
            <a:miter lim="800000"/>
            <a:headEnd/>
            <a:tailEnd/>
          </a:ln>
          <a:effectLst/>
        </p:spPr>
        <p:txBody>
          <a:bodyPr lIns="90488" tIns="44450" rIns="90488" bIns="44450" anchor="ctr"/>
          <a:lstStyle/>
          <a:p>
            <a:pPr algn="ctr" eaLnBrk="0" hangingPunct="0">
              <a:defRPr/>
            </a:pPr>
            <a:r>
              <a:rPr lang="en-US" sz="2400" dirty="0" smtClean="0"/>
              <a:t>Student Life Cycle at IU</a:t>
            </a:r>
            <a:endParaRPr lang="en-US" sz="2400" b="1" i="1" dirty="0" smtClean="0">
              <a:solidFill>
                <a:schemeClr val="tx2"/>
              </a:solidFill>
              <a:effectLst>
                <a:outerShdw blurRad="38100" dist="38100" dir="2700000" algn="tl">
                  <a:srgbClr val="000000"/>
                </a:outerShdw>
              </a:effectLst>
              <a:latin typeface="Arial" charset="0"/>
            </a:endParaRPr>
          </a:p>
        </p:txBody>
      </p:sp>
      <p:pic>
        <p:nvPicPr>
          <p:cNvPr id="4" name="Picture 3"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
        <p:nvSpPr>
          <p:cNvPr id="6" name="Text Box 37"/>
          <p:cNvSpPr txBox="1">
            <a:spLocks noChangeArrowheads="1"/>
          </p:cNvSpPr>
          <p:nvPr/>
        </p:nvSpPr>
        <p:spPr bwMode="auto">
          <a:xfrm>
            <a:off x="2057400" y="1066800"/>
            <a:ext cx="4549636" cy="5539978"/>
          </a:xfrm>
          <a:prstGeom prst="rect">
            <a:avLst/>
          </a:prstGeom>
          <a:noFill/>
          <a:ln w="9525">
            <a:solidFill>
              <a:schemeClr val="tx1"/>
            </a:solidFill>
            <a:miter lim="800000"/>
            <a:headEnd/>
            <a:tailEnd/>
          </a:ln>
        </p:spPr>
        <p:txBody>
          <a:bodyPr wrap="square">
            <a:spAutoFit/>
          </a:bodyPr>
          <a:lstStyle/>
          <a:p>
            <a:pPr marL="225425" indent="-225425">
              <a:spcBef>
                <a:spcPct val="50000"/>
              </a:spcBef>
              <a:buFontTx/>
              <a:buAutoNum type="arabicPeriod"/>
            </a:pPr>
            <a:r>
              <a:rPr lang="en-US" sz="1200" b="1" dirty="0"/>
              <a:t>Prospective </a:t>
            </a:r>
            <a:r>
              <a:rPr lang="en-US" sz="1200" b="1" dirty="0" smtClean="0"/>
              <a:t>Student</a:t>
            </a:r>
          </a:p>
          <a:p>
            <a:pPr marL="682625" lvl="1" indent="-225425">
              <a:spcBef>
                <a:spcPct val="50000"/>
              </a:spcBef>
              <a:buFontTx/>
              <a:buAutoNum type="arabicPeriod"/>
            </a:pPr>
            <a:r>
              <a:rPr lang="en-US" sz="1200" b="1" dirty="0" smtClean="0"/>
              <a:t>Initial Contact (e.g., 8</a:t>
            </a:r>
            <a:r>
              <a:rPr lang="en-US" sz="1200" b="1" baseline="30000" dirty="0" smtClean="0"/>
              <a:t>th</a:t>
            </a:r>
            <a:r>
              <a:rPr lang="en-US" sz="1200" b="1" dirty="0" smtClean="0"/>
              <a:t> Grade Soccer Camp)</a:t>
            </a:r>
          </a:p>
          <a:p>
            <a:pPr marL="682625" lvl="1" indent="-225425">
              <a:spcBef>
                <a:spcPct val="50000"/>
              </a:spcBef>
              <a:buFontTx/>
              <a:buAutoNum type="arabicPeriod"/>
            </a:pPr>
            <a:r>
              <a:rPr lang="en-US" sz="1200" b="1" dirty="0" smtClean="0"/>
              <a:t>Hot Prospect (Submitted Test Scores, interest)</a:t>
            </a:r>
          </a:p>
          <a:p>
            <a:pPr marL="682625" lvl="1" indent="-225425">
              <a:spcBef>
                <a:spcPct val="50000"/>
              </a:spcBef>
              <a:buFontTx/>
              <a:buAutoNum type="arabicPeriod"/>
            </a:pPr>
            <a:r>
              <a:rPr lang="en-US" sz="1200" b="1" dirty="0" smtClean="0"/>
              <a:t>Applicant</a:t>
            </a:r>
            <a:endParaRPr lang="en-US" sz="1200" b="1" dirty="0"/>
          </a:p>
          <a:p>
            <a:pPr marL="225425" indent="-225425">
              <a:spcBef>
                <a:spcPct val="50000"/>
              </a:spcBef>
              <a:buFontTx/>
              <a:buAutoNum type="arabicPeriod"/>
            </a:pPr>
            <a:r>
              <a:rPr lang="en-US" sz="1200" b="1" dirty="0"/>
              <a:t>Admitted to Indiana </a:t>
            </a:r>
            <a:r>
              <a:rPr lang="en-US" sz="1200" b="1" dirty="0" smtClean="0"/>
              <a:t>University</a:t>
            </a:r>
          </a:p>
          <a:p>
            <a:pPr marL="682625" lvl="1" indent="-225425">
              <a:spcBef>
                <a:spcPct val="50000"/>
              </a:spcBef>
              <a:buFontTx/>
              <a:buAutoNum type="arabicPeriod"/>
            </a:pPr>
            <a:r>
              <a:rPr lang="en-US" sz="1200" b="1" dirty="0" smtClean="0"/>
              <a:t>Admitted – not committed</a:t>
            </a:r>
          </a:p>
          <a:p>
            <a:pPr marL="682625" lvl="1" indent="-225425">
              <a:spcBef>
                <a:spcPct val="50000"/>
              </a:spcBef>
              <a:buFontTx/>
              <a:buAutoNum type="arabicPeriod"/>
            </a:pPr>
            <a:r>
              <a:rPr lang="en-US" sz="1200" b="1" dirty="0" smtClean="0"/>
              <a:t>Admitted – Paid</a:t>
            </a:r>
          </a:p>
          <a:p>
            <a:pPr marL="682625" lvl="1" indent="-225425">
              <a:spcBef>
                <a:spcPct val="50000"/>
              </a:spcBef>
              <a:buFontTx/>
              <a:buAutoNum type="arabicPeriod"/>
            </a:pPr>
            <a:r>
              <a:rPr lang="en-US" sz="1200" b="1" dirty="0" smtClean="0"/>
              <a:t>Admitted - Registered</a:t>
            </a:r>
            <a:endParaRPr lang="en-US" sz="1200" b="1" dirty="0"/>
          </a:p>
          <a:p>
            <a:pPr marL="225425" indent="-225425">
              <a:spcBef>
                <a:spcPct val="50000"/>
              </a:spcBef>
              <a:buFontTx/>
              <a:buAutoNum type="arabicPeriod"/>
            </a:pPr>
            <a:r>
              <a:rPr lang="en-US" sz="1200" b="1" dirty="0"/>
              <a:t>Enrolled </a:t>
            </a:r>
            <a:r>
              <a:rPr lang="en-US" sz="1200" b="1" dirty="0" smtClean="0"/>
              <a:t>Student</a:t>
            </a:r>
          </a:p>
          <a:p>
            <a:pPr marL="682625" lvl="1" indent="-225425">
              <a:spcBef>
                <a:spcPct val="50000"/>
              </a:spcBef>
              <a:buFontTx/>
              <a:buAutoNum type="arabicPeriod"/>
            </a:pPr>
            <a:r>
              <a:rPr lang="en-US" sz="1200" b="1" dirty="0" smtClean="0"/>
              <a:t>Undergraduate/Graduate</a:t>
            </a:r>
          </a:p>
          <a:p>
            <a:pPr marL="682625" lvl="1" indent="-225425">
              <a:spcBef>
                <a:spcPct val="50000"/>
              </a:spcBef>
              <a:buFontTx/>
              <a:buAutoNum type="arabicPeriod"/>
            </a:pPr>
            <a:r>
              <a:rPr lang="en-US" sz="1200" b="1" dirty="0" smtClean="0"/>
              <a:t>Affiliations (Arts and Sciences, Business)</a:t>
            </a:r>
          </a:p>
          <a:p>
            <a:pPr marL="682625" lvl="1" indent="-225425">
              <a:spcBef>
                <a:spcPct val="50000"/>
              </a:spcBef>
              <a:buFontTx/>
              <a:buAutoNum type="arabicPeriod"/>
            </a:pPr>
            <a:r>
              <a:rPr lang="en-US" sz="1200" b="1" dirty="0" smtClean="0"/>
              <a:t>Institutional employee </a:t>
            </a:r>
          </a:p>
          <a:p>
            <a:pPr marL="682625" lvl="1" indent="-225425">
              <a:spcBef>
                <a:spcPct val="50000"/>
              </a:spcBef>
              <a:buFontTx/>
              <a:buAutoNum type="arabicPeriod"/>
            </a:pPr>
            <a:r>
              <a:rPr lang="en-US" sz="1200" b="1" dirty="0" smtClean="0"/>
              <a:t>Candidate for Degree</a:t>
            </a:r>
            <a:endParaRPr lang="en-US" sz="1200" b="1" dirty="0"/>
          </a:p>
          <a:p>
            <a:pPr marL="225425" indent="-225425">
              <a:spcBef>
                <a:spcPct val="50000"/>
              </a:spcBef>
              <a:buFontTx/>
              <a:buAutoNum type="arabicPeriod"/>
            </a:pPr>
            <a:r>
              <a:rPr lang="en-US" sz="1200" b="1" dirty="0"/>
              <a:t>Graduate of Indiana </a:t>
            </a:r>
            <a:r>
              <a:rPr lang="en-US" sz="1200" b="1" dirty="0" smtClean="0"/>
              <a:t>University</a:t>
            </a:r>
          </a:p>
          <a:p>
            <a:pPr marL="682625" lvl="1" indent="-225425">
              <a:spcBef>
                <a:spcPct val="50000"/>
              </a:spcBef>
              <a:buFontTx/>
              <a:buAutoNum type="arabicPeriod"/>
            </a:pPr>
            <a:r>
              <a:rPr lang="en-US" sz="1200" b="1" dirty="0" smtClean="0"/>
              <a:t>Commencement Candidate</a:t>
            </a:r>
          </a:p>
          <a:p>
            <a:pPr marL="682625" lvl="1" indent="-225425">
              <a:spcBef>
                <a:spcPct val="50000"/>
              </a:spcBef>
              <a:buFontTx/>
              <a:buAutoNum type="arabicPeriod"/>
            </a:pPr>
            <a:r>
              <a:rPr lang="en-US" sz="1200" b="1" dirty="0" smtClean="0"/>
              <a:t>Former Student </a:t>
            </a:r>
          </a:p>
          <a:p>
            <a:pPr marL="682625" lvl="1" indent="-225425">
              <a:spcBef>
                <a:spcPct val="50000"/>
              </a:spcBef>
              <a:buFontTx/>
              <a:buAutoNum type="arabicPeriod"/>
            </a:pPr>
            <a:r>
              <a:rPr lang="en-US" sz="1200" b="1" dirty="0" smtClean="0"/>
              <a:t>Inactive Student (Non operational)</a:t>
            </a:r>
            <a:endParaRPr lang="en-US" sz="1200" b="1" dirty="0"/>
          </a:p>
          <a:p>
            <a:pPr marL="225425" indent="-225425">
              <a:spcBef>
                <a:spcPct val="50000"/>
              </a:spcBef>
              <a:buFontTx/>
              <a:buAutoNum type="arabicPeriod"/>
            </a:pPr>
            <a:r>
              <a:rPr lang="en-US" sz="1200" b="1" dirty="0"/>
              <a:t>Indiana University </a:t>
            </a:r>
            <a:r>
              <a:rPr lang="en-US" sz="1200" b="1" dirty="0" smtClean="0"/>
              <a:t>Alumni</a:t>
            </a:r>
          </a:p>
          <a:p>
            <a:pPr marL="682625" lvl="1" indent="-225425">
              <a:spcBef>
                <a:spcPct val="50000"/>
              </a:spcBef>
              <a:buFontTx/>
              <a:buAutoNum type="arabicPeriod"/>
            </a:pPr>
            <a:r>
              <a:rPr lang="en-US" sz="1200" b="1" dirty="0" smtClean="0"/>
              <a:t>Programs and affiliations</a:t>
            </a:r>
            <a:endParaRPr lang="en-US" sz="1200" b="1" dirty="0"/>
          </a:p>
          <a:p>
            <a:pPr marL="225425" indent="-225425">
              <a:spcBef>
                <a:spcPct val="50000"/>
              </a:spcBef>
              <a:buFontTx/>
              <a:buAutoNum type="arabicPeriod"/>
            </a:pPr>
            <a:r>
              <a:rPr lang="en-US" sz="1200" b="1" dirty="0"/>
              <a:t>Donor to Indiana </a:t>
            </a:r>
            <a:r>
              <a:rPr lang="en-US" sz="1200" b="1" dirty="0" smtClean="0"/>
              <a:t>University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8" name="Rectangle 16"/>
          <p:cNvSpPr>
            <a:spLocks noChangeArrowheads="1"/>
          </p:cNvSpPr>
          <p:nvPr/>
        </p:nvSpPr>
        <p:spPr bwMode="auto">
          <a:xfrm>
            <a:off x="1066800" y="304800"/>
            <a:ext cx="6553200" cy="685800"/>
          </a:xfrm>
          <a:prstGeom prst="rect">
            <a:avLst/>
          </a:prstGeom>
          <a:noFill/>
          <a:ln w="9525">
            <a:noFill/>
            <a:miter lim="800000"/>
            <a:headEnd/>
            <a:tailEnd/>
          </a:ln>
          <a:effectLst/>
        </p:spPr>
        <p:txBody>
          <a:bodyPr lIns="90488" tIns="44450" rIns="90488" bIns="44450" anchor="ctr"/>
          <a:lstStyle/>
          <a:p>
            <a:pPr algn="ctr" eaLnBrk="0" hangingPunct="0">
              <a:defRPr/>
            </a:pPr>
            <a:r>
              <a:rPr lang="en-US" sz="2400" dirty="0" smtClean="0"/>
              <a:t>Student Life Cycle</a:t>
            </a:r>
          </a:p>
          <a:p>
            <a:pPr algn="ctr" eaLnBrk="0" hangingPunct="0">
              <a:defRPr/>
            </a:pPr>
            <a:endParaRPr lang="en-US" sz="2400" b="1" i="1" dirty="0" smtClean="0">
              <a:solidFill>
                <a:schemeClr val="tx2"/>
              </a:solidFill>
              <a:effectLst>
                <a:outerShdw blurRad="38100" dist="38100" dir="2700000" algn="tl">
                  <a:srgbClr val="000000"/>
                </a:outerShdw>
              </a:effectLst>
              <a:latin typeface="Arial" charset="0"/>
            </a:endParaRPr>
          </a:p>
        </p:txBody>
      </p:sp>
      <p:pic>
        <p:nvPicPr>
          <p:cNvPr id="4" name="Picture 3"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sp>
        <p:nvSpPr>
          <p:cNvPr id="6" name="Text Box 37"/>
          <p:cNvSpPr txBox="1">
            <a:spLocks noChangeArrowheads="1"/>
          </p:cNvSpPr>
          <p:nvPr/>
        </p:nvSpPr>
        <p:spPr bwMode="auto">
          <a:xfrm>
            <a:off x="457200" y="1600200"/>
            <a:ext cx="4549636" cy="3631763"/>
          </a:xfrm>
          <a:prstGeom prst="rect">
            <a:avLst/>
          </a:prstGeom>
          <a:noFill/>
          <a:ln w="9525">
            <a:solidFill>
              <a:schemeClr val="tx1"/>
            </a:solidFill>
            <a:miter lim="800000"/>
            <a:headEnd/>
            <a:tailEnd/>
          </a:ln>
        </p:spPr>
        <p:txBody>
          <a:bodyPr wrap="square">
            <a:spAutoFit/>
          </a:bodyPr>
          <a:lstStyle/>
          <a:p>
            <a:pPr eaLnBrk="0" hangingPunct="0">
              <a:buNone/>
              <a:defRPr/>
            </a:pPr>
            <a:r>
              <a:rPr lang="en-US" sz="2400" b="1" dirty="0" smtClean="0"/>
              <a:t>Yeah – So What!</a:t>
            </a:r>
          </a:p>
          <a:p>
            <a:pPr eaLnBrk="0" hangingPunct="0">
              <a:buNone/>
              <a:defRPr/>
            </a:pPr>
            <a:endParaRPr lang="en-US" sz="1800" b="1" dirty="0" smtClean="0"/>
          </a:p>
          <a:p>
            <a:pPr lvl="1" eaLnBrk="0" hangingPunct="0">
              <a:buNone/>
              <a:defRPr/>
            </a:pPr>
            <a:r>
              <a:rPr lang="en-US" sz="2400" dirty="0" smtClean="0"/>
              <a:t>Place in life cycle defines:</a:t>
            </a:r>
          </a:p>
          <a:p>
            <a:pPr lvl="1" eaLnBrk="0" hangingPunct="0">
              <a:buNone/>
              <a:defRPr/>
            </a:pPr>
            <a:endParaRPr lang="en-US" sz="2400" dirty="0" smtClean="0"/>
          </a:p>
          <a:p>
            <a:pPr lvl="1" eaLnBrk="0" hangingPunct="0">
              <a:buFont typeface="Arial" pitchFamily="34" charset="0"/>
              <a:buChar char="•"/>
              <a:defRPr/>
            </a:pPr>
            <a:r>
              <a:rPr lang="en-US" sz="2000" dirty="0" smtClean="0"/>
              <a:t>	Services Offered 	</a:t>
            </a:r>
          </a:p>
          <a:p>
            <a:pPr lvl="1" eaLnBrk="0" hangingPunct="0">
              <a:buFont typeface="Arial" pitchFamily="34" charset="0"/>
              <a:buChar char="•"/>
              <a:defRPr/>
            </a:pPr>
            <a:r>
              <a:rPr lang="en-US" sz="2000" dirty="0" smtClean="0"/>
              <a:t>	Admin Access Security</a:t>
            </a:r>
          </a:p>
          <a:p>
            <a:pPr lvl="3" eaLnBrk="0" hangingPunct="0">
              <a:defRPr/>
            </a:pPr>
            <a:r>
              <a:rPr lang="en-US" sz="2000" dirty="0" smtClean="0"/>
              <a:t>Laws</a:t>
            </a:r>
          </a:p>
          <a:p>
            <a:pPr lvl="3" eaLnBrk="0" hangingPunct="0">
              <a:defRPr/>
            </a:pPr>
            <a:r>
              <a:rPr lang="en-US" sz="2000" dirty="0" smtClean="0"/>
              <a:t>Regulations</a:t>
            </a:r>
          </a:p>
          <a:p>
            <a:pPr lvl="3" eaLnBrk="0" hangingPunct="0">
              <a:defRPr/>
            </a:pPr>
            <a:r>
              <a:rPr lang="en-US" sz="2000" dirty="0" smtClean="0"/>
              <a:t>Policies</a:t>
            </a:r>
          </a:p>
          <a:p>
            <a:pPr lvl="1" eaLnBrk="0" hangingPunct="0">
              <a:buFont typeface="Arial" pitchFamily="34" charset="0"/>
              <a:buChar char="•"/>
              <a:defRPr/>
            </a:pPr>
            <a:r>
              <a:rPr lang="en-US" sz="2000" dirty="0" smtClean="0"/>
              <a:t> 	Unique Circumstances 			&amp; Problems</a:t>
            </a:r>
            <a:endParaRPr lang="en-US" sz="1200" b="1" dirty="0" smtClean="0"/>
          </a:p>
        </p:txBody>
      </p:sp>
      <p:pic>
        <p:nvPicPr>
          <p:cNvPr id="5" name="Picture 4" descr="grandcanyon136.JPG"/>
          <p:cNvPicPr>
            <a:picLocks noChangeAspect="1"/>
          </p:cNvPicPr>
          <p:nvPr/>
        </p:nvPicPr>
        <p:blipFill>
          <a:blip r:embed="rId4" cstate="print"/>
          <a:stretch>
            <a:fillRect/>
          </a:stretch>
        </p:blipFill>
        <p:spPr>
          <a:xfrm>
            <a:off x="5257800" y="2057400"/>
            <a:ext cx="3657600" cy="2667000"/>
          </a:xfrm>
          <a:prstGeom prst="rect">
            <a:avLst/>
          </a:prstGeom>
          <a:ln>
            <a:solidFill>
              <a:schemeClr val="tx2">
                <a:lumMod val="90000"/>
              </a:schemeClr>
            </a:solid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sz="half" idx="1"/>
          </p:nvPr>
        </p:nvSpPr>
        <p:spPr>
          <a:xfrm>
            <a:off x="228600" y="1676400"/>
            <a:ext cx="5029200" cy="3429000"/>
          </a:xfrm>
        </p:spPr>
        <p:txBody>
          <a:bodyPr/>
          <a:lstStyle/>
          <a:p>
            <a:pPr eaLnBrk="0" hangingPunct="0">
              <a:defRPr/>
            </a:pPr>
            <a:endParaRPr lang="en-US" sz="2400" b="1" dirty="0"/>
          </a:p>
          <a:p>
            <a:pPr eaLnBrk="0" hangingPunct="0">
              <a:buFont typeface="Monotype Sorts" pitchFamily="2" charset="2"/>
              <a:buNone/>
              <a:defRPr/>
            </a:pPr>
            <a:endParaRPr lang="en-US" sz="2400" b="1" dirty="0"/>
          </a:p>
          <a:p>
            <a:pPr lvl="1" eaLnBrk="0" hangingPunct="0">
              <a:buFont typeface="Monotype Sorts" pitchFamily="2" charset="2"/>
              <a:buNone/>
              <a:defRPr/>
            </a:pPr>
            <a:endParaRPr lang="en-US" sz="2000" dirty="0"/>
          </a:p>
        </p:txBody>
      </p:sp>
      <p:sp>
        <p:nvSpPr>
          <p:cNvPr id="15364" name="Text Box 5"/>
          <p:cNvSpPr txBox="1">
            <a:spLocks noChangeArrowheads="1"/>
          </p:cNvSpPr>
          <p:nvPr/>
        </p:nvSpPr>
        <p:spPr bwMode="auto">
          <a:xfrm>
            <a:off x="838200" y="2286000"/>
            <a:ext cx="4495800" cy="519113"/>
          </a:xfrm>
          <a:prstGeom prst="rect">
            <a:avLst/>
          </a:prstGeom>
          <a:noFill/>
          <a:ln w="9525">
            <a:noFill/>
            <a:miter lim="800000"/>
            <a:headEnd type="none" w="sm" len="sm"/>
            <a:tailEnd type="none" w="sm" len="sm"/>
          </a:ln>
        </p:spPr>
        <p:txBody>
          <a:bodyPr>
            <a:spAutoFit/>
          </a:bodyPr>
          <a:lstStyle/>
          <a:p>
            <a:pPr eaLnBrk="0" hangingPunct="0">
              <a:spcBef>
                <a:spcPct val="50000"/>
              </a:spcBef>
            </a:pPr>
            <a:endParaRPr lang="en-US" sz="2800"/>
          </a:p>
        </p:txBody>
      </p:sp>
      <p:graphicFrame>
        <p:nvGraphicFramePr>
          <p:cNvPr id="94212" name="Object 4"/>
          <p:cNvGraphicFramePr>
            <a:graphicFrameLocks noChangeAspect="1"/>
          </p:cNvGraphicFramePr>
          <p:nvPr/>
        </p:nvGraphicFramePr>
        <p:xfrm>
          <a:off x="1371600" y="1676400"/>
          <a:ext cx="6057900" cy="4681105"/>
        </p:xfrm>
        <a:graphic>
          <a:graphicData uri="http://schemas.openxmlformats.org/presentationml/2006/ole">
            <p:oleObj spid="_x0000_s95234" name="Acrobat Document" r:id="rId4" imgW="7543523" imgH="5829300" progId="AcroExch.Document.7">
              <p:embed/>
            </p:oleObj>
          </a:graphicData>
        </a:graphic>
      </p:graphicFrame>
      <p:sp>
        <p:nvSpPr>
          <p:cNvPr id="8" name="Rectangle 16"/>
          <p:cNvSpPr>
            <a:spLocks noChangeArrowheads="1"/>
          </p:cNvSpPr>
          <p:nvPr/>
        </p:nvSpPr>
        <p:spPr bwMode="auto">
          <a:xfrm>
            <a:off x="914400" y="304800"/>
            <a:ext cx="6705600" cy="1066800"/>
          </a:xfrm>
          <a:prstGeom prst="rect">
            <a:avLst/>
          </a:prstGeom>
          <a:noFill/>
          <a:ln w="9525">
            <a:noFill/>
            <a:miter lim="800000"/>
            <a:headEnd/>
            <a:tailEnd/>
          </a:ln>
          <a:effectLst/>
        </p:spPr>
        <p:txBody>
          <a:bodyPr lIns="90488" tIns="44450" rIns="90488" bIns="44450" anchor="ctr"/>
          <a:lstStyle/>
          <a:p>
            <a:pPr algn="ctr" eaLnBrk="0" hangingPunct="0">
              <a:defRPr/>
            </a:pPr>
            <a:r>
              <a:rPr lang="en-US" sz="2400" dirty="0" smtClean="0"/>
              <a:t>Student Life Cycle  </a:t>
            </a:r>
          </a:p>
          <a:p>
            <a:pPr algn="ctr" eaLnBrk="0" hangingPunct="0">
              <a:defRPr/>
            </a:pPr>
            <a:r>
              <a:rPr lang="en-US" sz="2400" dirty="0" smtClean="0"/>
              <a:t>and </a:t>
            </a:r>
          </a:p>
          <a:p>
            <a:pPr algn="ctr" eaLnBrk="0" hangingPunct="0">
              <a:defRPr/>
            </a:pPr>
            <a:r>
              <a:rPr lang="en-US" sz="2400" dirty="0" smtClean="0"/>
              <a:t>Relationship, Services and Access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8" name="Rectangle 16"/>
          <p:cNvSpPr>
            <a:spLocks noChangeArrowheads="1"/>
          </p:cNvSpPr>
          <p:nvPr/>
        </p:nvSpPr>
        <p:spPr bwMode="auto">
          <a:xfrm>
            <a:off x="914400" y="304800"/>
            <a:ext cx="6705600" cy="1066800"/>
          </a:xfrm>
          <a:prstGeom prst="rect">
            <a:avLst/>
          </a:prstGeom>
          <a:noFill/>
          <a:ln w="9525">
            <a:noFill/>
            <a:miter lim="800000"/>
            <a:headEnd/>
            <a:tailEnd/>
          </a:ln>
          <a:effectLst/>
        </p:spPr>
        <p:txBody>
          <a:bodyPr lIns="90488" tIns="44450" rIns="90488" bIns="44450" anchor="ctr"/>
          <a:lstStyle/>
          <a:p>
            <a:pPr algn="ctr" eaLnBrk="0" hangingPunct="0">
              <a:defRPr/>
            </a:pPr>
            <a:r>
              <a:rPr lang="en-US" sz="2400" dirty="0" smtClean="0"/>
              <a:t>Student Life Cycle  </a:t>
            </a:r>
          </a:p>
          <a:p>
            <a:pPr algn="ctr" eaLnBrk="0" hangingPunct="0">
              <a:defRPr/>
            </a:pPr>
            <a:r>
              <a:rPr lang="en-US" sz="2400" dirty="0" smtClean="0"/>
              <a:t>and </a:t>
            </a:r>
          </a:p>
          <a:p>
            <a:pPr algn="ctr" eaLnBrk="0" hangingPunct="0">
              <a:defRPr/>
            </a:pPr>
            <a:r>
              <a:rPr lang="en-US" sz="2400" dirty="0" smtClean="0"/>
              <a:t>Relationship, Services and Access</a:t>
            </a:r>
          </a:p>
        </p:txBody>
      </p:sp>
      <p:pic>
        <p:nvPicPr>
          <p:cNvPr id="4" name="Picture 3"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pic>
        <p:nvPicPr>
          <p:cNvPr id="43013" name="Picture 5"/>
          <p:cNvPicPr>
            <a:picLocks noChangeAspect="1" noChangeArrowheads="1"/>
          </p:cNvPicPr>
          <p:nvPr/>
        </p:nvPicPr>
        <p:blipFill>
          <a:blip r:embed="rId4">
            <a:lum bright="45000" contrast="15000"/>
          </a:blip>
          <a:srcRect/>
          <a:stretch>
            <a:fillRect/>
          </a:stretch>
        </p:blipFill>
        <p:spPr bwMode="auto">
          <a:xfrm>
            <a:off x="381000" y="1971675"/>
            <a:ext cx="8382000" cy="2914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pic>
        <p:nvPicPr>
          <p:cNvPr id="119815" name="Picture 7"/>
          <p:cNvPicPr>
            <a:picLocks noChangeAspect="1" noChangeArrowheads="1"/>
          </p:cNvPicPr>
          <p:nvPr/>
        </p:nvPicPr>
        <p:blipFill>
          <a:blip r:embed="rId4">
            <a:lum bright="28000"/>
          </a:blip>
          <a:srcRect/>
          <a:stretch>
            <a:fillRect/>
          </a:stretch>
        </p:blipFill>
        <p:spPr bwMode="auto">
          <a:xfrm>
            <a:off x="311150" y="1905000"/>
            <a:ext cx="8832850" cy="4371975"/>
          </a:xfrm>
          <a:prstGeom prst="rect">
            <a:avLst/>
          </a:prstGeom>
          <a:noFill/>
          <a:ln w="9525">
            <a:noFill/>
            <a:miter lim="800000"/>
            <a:headEnd/>
            <a:tailEnd/>
          </a:ln>
          <a:effectLst/>
        </p:spPr>
      </p:pic>
      <p:sp>
        <p:nvSpPr>
          <p:cNvPr id="11" name="Rectangle 16"/>
          <p:cNvSpPr>
            <a:spLocks noChangeArrowheads="1"/>
          </p:cNvSpPr>
          <p:nvPr/>
        </p:nvSpPr>
        <p:spPr bwMode="auto">
          <a:xfrm>
            <a:off x="914400" y="304800"/>
            <a:ext cx="6705600" cy="1066800"/>
          </a:xfrm>
          <a:prstGeom prst="rect">
            <a:avLst/>
          </a:prstGeom>
          <a:noFill/>
          <a:ln w="9525">
            <a:noFill/>
            <a:miter lim="800000"/>
            <a:headEnd/>
            <a:tailEnd/>
          </a:ln>
          <a:effectLst/>
        </p:spPr>
        <p:txBody>
          <a:bodyPr lIns="90488" tIns="44450" rIns="90488" bIns="44450" anchor="ctr"/>
          <a:lstStyle/>
          <a:p>
            <a:pPr algn="ctr" eaLnBrk="0" hangingPunct="0">
              <a:defRPr/>
            </a:pPr>
            <a:r>
              <a:rPr lang="en-US" sz="2400" dirty="0" smtClean="0"/>
              <a:t>Student Life Cycle  </a:t>
            </a:r>
          </a:p>
          <a:p>
            <a:pPr algn="ctr" eaLnBrk="0" hangingPunct="0">
              <a:defRPr/>
            </a:pPr>
            <a:r>
              <a:rPr lang="en-US" sz="2400" dirty="0" smtClean="0"/>
              <a:t>and </a:t>
            </a:r>
          </a:p>
          <a:p>
            <a:pPr algn="ctr" eaLnBrk="0" hangingPunct="0">
              <a:defRPr/>
            </a:pPr>
            <a:r>
              <a:rPr lang="en-US" sz="2400" dirty="0" smtClean="0"/>
              <a:t>Relationship, Services and Access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PStudentFeb09.png"/>
          <p:cNvPicPr>
            <a:picLocks noChangeAspect="1"/>
          </p:cNvPicPr>
          <p:nvPr/>
        </p:nvPicPr>
        <p:blipFill>
          <a:blip r:embed="rId3"/>
          <a:stretch>
            <a:fillRect/>
          </a:stretch>
        </p:blipFill>
        <p:spPr>
          <a:xfrm>
            <a:off x="0" y="6402064"/>
            <a:ext cx="1791178" cy="455936"/>
          </a:xfrm>
          <a:prstGeom prst="rect">
            <a:avLst/>
          </a:prstGeom>
          <a:ln>
            <a:solidFill>
              <a:schemeClr val="tx2">
                <a:lumMod val="90000"/>
              </a:schemeClr>
            </a:solidFill>
          </a:ln>
        </p:spPr>
      </p:pic>
      <p:pic>
        <p:nvPicPr>
          <p:cNvPr id="121859" name="Picture 3"/>
          <p:cNvPicPr>
            <a:picLocks noChangeAspect="1" noChangeArrowheads="1"/>
          </p:cNvPicPr>
          <p:nvPr/>
        </p:nvPicPr>
        <p:blipFill>
          <a:blip r:embed="rId4">
            <a:lum bright="25000"/>
          </a:blip>
          <a:srcRect/>
          <a:stretch>
            <a:fillRect/>
          </a:stretch>
        </p:blipFill>
        <p:spPr bwMode="auto">
          <a:xfrm>
            <a:off x="0" y="1828800"/>
            <a:ext cx="8832850" cy="4213225"/>
          </a:xfrm>
          <a:prstGeom prst="rect">
            <a:avLst/>
          </a:prstGeom>
          <a:noFill/>
          <a:ln w="9525">
            <a:noFill/>
            <a:miter lim="800000"/>
            <a:headEnd/>
            <a:tailEnd/>
          </a:ln>
          <a:effectLst/>
        </p:spPr>
      </p:pic>
      <p:sp>
        <p:nvSpPr>
          <p:cNvPr id="7" name="Rectangle 16"/>
          <p:cNvSpPr>
            <a:spLocks noChangeArrowheads="1"/>
          </p:cNvSpPr>
          <p:nvPr/>
        </p:nvSpPr>
        <p:spPr bwMode="auto">
          <a:xfrm>
            <a:off x="914400" y="381000"/>
            <a:ext cx="6705600" cy="1066800"/>
          </a:xfrm>
          <a:prstGeom prst="rect">
            <a:avLst/>
          </a:prstGeom>
          <a:noFill/>
          <a:ln w="9525">
            <a:noFill/>
            <a:miter lim="800000"/>
            <a:headEnd/>
            <a:tailEnd/>
          </a:ln>
          <a:effectLst/>
        </p:spPr>
        <p:txBody>
          <a:bodyPr lIns="90488" tIns="44450" rIns="90488" bIns="44450" anchor="ctr"/>
          <a:lstStyle/>
          <a:p>
            <a:pPr algn="ctr" eaLnBrk="0" hangingPunct="0">
              <a:defRPr/>
            </a:pPr>
            <a:r>
              <a:rPr lang="en-US" sz="2400" dirty="0" smtClean="0"/>
              <a:t>Student Life Cycle  </a:t>
            </a:r>
          </a:p>
          <a:p>
            <a:pPr algn="ctr" eaLnBrk="0" hangingPunct="0">
              <a:defRPr/>
            </a:pPr>
            <a:r>
              <a:rPr lang="en-US" sz="2400" dirty="0" smtClean="0"/>
              <a:t>and </a:t>
            </a:r>
          </a:p>
          <a:p>
            <a:pPr algn="ctr" eaLnBrk="0" hangingPunct="0">
              <a:defRPr/>
            </a:pPr>
            <a:r>
              <a:rPr lang="en-US" sz="2400" dirty="0" smtClean="0"/>
              <a:t>Relationship, Services and Access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winkles">
  <a:themeElements>
    <a:clrScheme name="">
      <a:dk1>
        <a:srgbClr val="000000"/>
      </a:dk1>
      <a:lt1>
        <a:srgbClr val="FFFFFF"/>
      </a:lt1>
      <a:dk2>
        <a:srgbClr val="CF0E30"/>
      </a:dk2>
      <a:lt2>
        <a:srgbClr val="C0FEF9"/>
      </a:lt2>
      <a:accent1>
        <a:srgbClr val="DC0081"/>
      </a:accent1>
      <a:accent2>
        <a:srgbClr val="114FFB"/>
      </a:accent2>
      <a:accent3>
        <a:srgbClr val="E4AAAD"/>
      </a:accent3>
      <a:accent4>
        <a:srgbClr val="DADADA"/>
      </a:accent4>
      <a:accent5>
        <a:srgbClr val="EBAAC1"/>
      </a:accent5>
      <a:accent6>
        <a:srgbClr val="0E47E3"/>
      </a:accent6>
      <a:hlink>
        <a:srgbClr val="FAFD00"/>
      </a:hlink>
      <a:folHlink>
        <a:srgbClr val="500093"/>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alpha val="0"/>
          </a:schemeClr>
        </a:solidFill>
        <a:ln w="12700" cap="flat" cmpd="sng" algn="ctr">
          <a:solidFill>
            <a:schemeClr val="bg2"/>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2"/>
          </a:buClr>
          <a:buSzPct val="75000"/>
          <a:buFont typeface="Monotype Sorts"/>
          <a:buChar char="u"/>
          <a:tabLst/>
          <a:defRPr kumimoji="0" lang="en-US" sz="3200" b="0" i="0" u="none" strike="noStrike" cap="none" normalizeH="0" baseline="0" smtClean="0">
            <a:ln>
              <a:noFill/>
            </a:ln>
            <a:solidFill>
              <a:schemeClr val="tx2"/>
            </a:solidFill>
            <a:effectLst/>
            <a:latin typeface="Times New Roman" pitchFamily="18" charset="0"/>
          </a:defRPr>
        </a:defPPr>
      </a:lstStyle>
    </a:spDef>
    <a:lnDef>
      <a:spPr bwMode="auto">
        <a:solidFill>
          <a:schemeClr val="tx1">
            <a:alpha val="0"/>
          </a:schemeClr>
        </a:solidFill>
        <a:ln w="12700" cap="flat" cmpd="sng" algn="ctr">
          <a:solidFill>
            <a:schemeClr val="bg2"/>
          </a:solidFill>
          <a:prstDash val="solid"/>
          <a:round/>
          <a:headEnd type="none" w="sm" len="sm"/>
          <a:tailEnd type="arrow"/>
        </a:ln>
        <a:effectLst/>
      </a:spPr>
      <a:bodyPr/>
      <a:lstStyle/>
    </a:lnDef>
  </a:objectDefaults>
  <a:extraClrSchemeLst>
    <a:extraClrScheme>
      <a:clrScheme name="twin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win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win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win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win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win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win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2471</TotalTime>
  <Words>1158</Words>
  <Application>Microsoft Office PowerPoint</Application>
  <PresentationFormat>On-screen Show (4:3)</PresentationFormat>
  <Paragraphs>298</Paragraphs>
  <Slides>32</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twinkles</vt:lpstr>
      <vt:lpstr>Custom Design</vt:lpstr>
      <vt:lpstr>Adobe Acrobat Document</vt:lpstr>
      <vt:lpstr>Slide 1</vt:lpstr>
      <vt:lpstr>Slide 2</vt:lpstr>
      <vt:lpstr>Slide 3</vt:lpstr>
      <vt:lpstr>Slide 4</vt:lpstr>
      <vt:lpstr>Slide 5</vt:lpstr>
      <vt:lpstr>Slide 6</vt:lpstr>
      <vt:lpstr>Slide 7</vt:lpstr>
      <vt:lpstr>Slide 8</vt:lpstr>
      <vt:lpstr>Slide 9</vt:lpstr>
      <vt:lpstr>Slide 10</vt:lpstr>
      <vt:lpstr>Student “Identity” Management</vt:lpstr>
      <vt:lpstr>Student “Identity” Management Why? From:  EDUCAUSE/AACRAO-TECH Workshop </vt:lpstr>
      <vt:lpstr>Student “Identity” Management Definitions (IU IdM Meetings)</vt:lpstr>
      <vt:lpstr>Student “Identity” Management Definitions (IU IdM Meetings)</vt:lpstr>
      <vt:lpstr>Student “Identity” Life Cycle</vt:lpstr>
      <vt:lpstr>Student “Identity” Life Cycle</vt:lpstr>
      <vt:lpstr>Student “Identity” Life Cycle</vt:lpstr>
      <vt:lpstr>Student “Identity” Life Cycle</vt:lpstr>
      <vt:lpstr>Student “Identity” Life Cycle</vt:lpstr>
      <vt:lpstr>Student “Identity” Life Cycle Levels of Assurance  Excepted from the PSU’s report on Levels of Assurance</vt:lpstr>
      <vt:lpstr>Student “Identity” Life Cycle</vt:lpstr>
      <vt:lpstr>Student “Identity” Life Cycle</vt:lpstr>
      <vt:lpstr>Student “Identity” Life Cycle Roles and Security Administration</vt:lpstr>
      <vt:lpstr>Slide 24</vt:lpstr>
      <vt:lpstr>Student “Identity” Life Cycle “Federating – The Promised Land”</vt:lpstr>
      <vt:lpstr>Student “Identity” Life Cycle “Federating – The Promised Land”</vt:lpstr>
      <vt:lpstr>Student “Identity” Life Cycle “Federating – The Promised Land”</vt:lpstr>
      <vt:lpstr>Student “Identity” Life Cycle All Good things must come to an end – or do they?</vt:lpstr>
      <vt:lpstr>Student “Identity” Life Cycle All Good things must come to an end – or do they?</vt:lpstr>
      <vt:lpstr>Slide 30</vt:lpstr>
      <vt:lpstr>Slide 31</vt:lpstr>
      <vt:lpstr>Slide 32</vt:lpstr>
    </vt:vector>
  </TitlesOfParts>
  <Company>IU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IACRAO 68TH ANNUAL MEETING</dc:title>
  <dc:creator>mcconaha</dc:creator>
  <cp:lastModifiedBy>mcconaha</cp:lastModifiedBy>
  <cp:revision>200</cp:revision>
  <dcterms:created xsi:type="dcterms:W3CDTF">2007-10-22T18:47:53Z</dcterms:created>
  <dcterms:modified xsi:type="dcterms:W3CDTF">2009-02-04T18:30:06Z</dcterms:modified>
</cp:coreProperties>
</file>