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7" r:id="rId4"/>
    <p:sldId id="274" r:id="rId5"/>
    <p:sldId id="275" r:id="rId6"/>
    <p:sldId id="265" r:id="rId7"/>
    <p:sldId id="258" r:id="rId8"/>
    <p:sldId id="261" r:id="rId9"/>
    <p:sldId id="264" r:id="rId10"/>
    <p:sldId id="262" r:id="rId11"/>
    <p:sldId id="263" r:id="rId12"/>
    <p:sldId id="267" r:id="rId13"/>
    <p:sldId id="272" r:id="rId14"/>
    <p:sldId id="273" r:id="rId15"/>
    <p:sldId id="276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67" d="100"/>
          <a:sy n="67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99907-CA1E-43F1-9017-9E195A9B95A5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F0AF1-161F-43EA-9A86-2D50D0C51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Greg Jackson, CIO &amp; VP for IT, is not “officially” part of the IT unit from a payroll perspective. He’s </a:t>
            </a:r>
            <a:r>
              <a:rPr lang="en-US" dirty="0" err="1" smtClean="0"/>
              <a:t>gotta</a:t>
            </a:r>
            <a:r>
              <a:rPr lang="en-US" dirty="0" smtClean="0"/>
              <a:t> be </a:t>
            </a:r>
            <a:r>
              <a:rPr lang="en-US" dirty="0" err="1" smtClean="0"/>
              <a:t>whitelisted</a:t>
            </a:r>
            <a:r>
              <a:rPr lang="en-US" dirty="0" smtClean="0"/>
              <a:t> in to a number of IT-restricted resources.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Alumni Relations &amp; Development Office want some students to try out their new portal. The portal is </a:t>
            </a:r>
            <a:r>
              <a:rPr lang="en-US" dirty="0" err="1" smtClean="0"/>
              <a:t>shib</a:t>
            </a:r>
            <a:r>
              <a:rPr lang="en-US" dirty="0" smtClean="0"/>
              <a:t>-protected and configured to only let alums in. They can be </a:t>
            </a:r>
            <a:r>
              <a:rPr lang="en-US" dirty="0" err="1" smtClean="0"/>
              <a:t>whitelisted</a:t>
            </a:r>
            <a:r>
              <a:rPr lang="en-US" dirty="0" smtClean="0"/>
              <a:t>, and the </a:t>
            </a:r>
            <a:r>
              <a:rPr lang="en-US" dirty="0" err="1" smtClean="0"/>
              <a:t>shib</a:t>
            </a:r>
            <a:r>
              <a:rPr lang="en-US" dirty="0" smtClean="0"/>
              <a:t> </a:t>
            </a:r>
            <a:r>
              <a:rPr lang="en-US" dirty="0" err="1" smtClean="0"/>
              <a:t>IdP</a:t>
            </a:r>
            <a:r>
              <a:rPr lang="en-US" dirty="0" smtClean="0"/>
              <a:t> configured to supply the appropriate “this guy’s an alum” attribute for </a:t>
            </a:r>
            <a:r>
              <a:rPr lang="en-US" dirty="0" err="1" smtClean="0"/>
              <a:t>whitelisted</a:t>
            </a:r>
            <a:r>
              <a:rPr lang="en-US" dirty="0" smtClean="0"/>
              <a:t> people. Management of that </a:t>
            </a:r>
            <a:r>
              <a:rPr lang="en-US" dirty="0" err="1" smtClean="0"/>
              <a:t>whitelist</a:t>
            </a:r>
            <a:r>
              <a:rPr lang="en-US" dirty="0" smtClean="0"/>
              <a:t> can be given to the ARD people so they can handle the testing themselves.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An account is normally closed over a 45-day period during which the user is notified. Mid-way, access to some services is removed, just to be sure we’ve got their attention - in case something’s wrong, we really shouldn’t permanently delete their resources. In effect, they’re added to a blacklist observed by those services.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power of using official sources, </a:t>
            </a:r>
            <a:r>
              <a:rPr lang="en-US" dirty="0" err="1" smtClean="0"/>
              <a:t>whitelists</a:t>
            </a:r>
            <a:r>
              <a:rPr lang="en-US" dirty="0" smtClean="0"/>
              <a:t> , &amp; blacklists together is seen in an aspect of a more hierarchical and workflow-oriented use case, Travel Reimbursement Approval. Who are the </a:t>
            </a:r>
            <a:r>
              <a:rPr lang="en-US" dirty="0" err="1" smtClean="0"/>
              <a:t>Approvees</a:t>
            </a:r>
            <a:r>
              <a:rPr lang="en-US" dirty="0" smtClean="0"/>
              <a:t> for a given Approver? Because work is supervised independently of how people are paid, they’re not exactly the people paid on a given account, but that’s close. The official list of who’s paid from a given account can be “tweaked”, i.e., have a few manually entered </a:t>
            </a:r>
            <a:r>
              <a:rPr lang="en-US" dirty="0" err="1" smtClean="0"/>
              <a:t>whitelist</a:t>
            </a:r>
            <a:r>
              <a:rPr lang="en-US" dirty="0" smtClean="0"/>
              <a:t> people added and manually entered blacklist people removed, to arrive at the correct list of </a:t>
            </a:r>
            <a:r>
              <a:rPr lang="en-US" dirty="0" err="1" smtClean="0"/>
              <a:t>Approvees</a:t>
            </a:r>
            <a:r>
              <a:rPr lang="en-US" dirty="0" smtClean="0"/>
              <a:t>. This minimizes manual entry and ensures that at least most </a:t>
            </a:r>
            <a:r>
              <a:rPr lang="en-US" dirty="0" err="1" smtClean="0"/>
              <a:t>Approvees</a:t>
            </a:r>
            <a:r>
              <a:rPr lang="en-US" dirty="0" smtClean="0"/>
              <a:t> are automatically assigned to a new Approver when they move to a different job at the University.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D2F5A-BC5A-4DC0-9E5A-EDCF02FA2E0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0F912-9BE8-4605-838F-D416043F4C63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D759-054E-4172-8B71-8DF6C8B9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624B-A188-41A0-A5BB-6E2782A59047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64734-60ED-437E-9ADD-F96443646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Describing the Solution Patterns and Real-World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Tom Barton, University of Chicago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Steven  </a:t>
            </a:r>
            <a:r>
              <a:rPr lang="en-US" dirty="0" err="1" smtClean="0">
                <a:solidFill>
                  <a:schemeClr val="tx1"/>
                </a:solidFill>
              </a:rPr>
              <a:t>Carmody</a:t>
            </a:r>
            <a:r>
              <a:rPr lang="en-US" dirty="0" smtClean="0">
                <a:solidFill>
                  <a:schemeClr val="tx1"/>
                </a:solidFill>
              </a:rPr>
              <a:t>, Brown University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Cal </a:t>
            </a:r>
            <a:r>
              <a:rPr lang="en-US" dirty="0" err="1" smtClean="0">
                <a:solidFill>
                  <a:schemeClr val="tx1"/>
                </a:solidFill>
              </a:rPr>
              <a:t>Racey</a:t>
            </a:r>
            <a:r>
              <a:rPr lang="en-US" dirty="0" smtClean="0">
                <a:solidFill>
                  <a:schemeClr val="tx1"/>
                </a:solidFill>
              </a:rPr>
              <a:t>, Newcastle University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Liz </a:t>
            </a:r>
            <a:r>
              <a:rPr lang="en-US" dirty="0" err="1" smtClean="0">
                <a:solidFill>
                  <a:schemeClr val="tx1"/>
                </a:solidFill>
              </a:rPr>
              <a:t>Salley</a:t>
            </a:r>
            <a:r>
              <a:rPr lang="en-US" dirty="0" smtClean="0">
                <a:solidFill>
                  <a:schemeClr val="tx1"/>
                </a:solidFill>
              </a:rPr>
              <a:t>, University of Michigan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95809" y="1524000"/>
            <a:ext cx="6952381" cy="487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Example: Multiple Registrars for Campus Wireless Access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1295400"/>
          </a:xfrm>
        </p:spPr>
        <p:txBody>
          <a:bodyPr>
            <a:normAutofit/>
          </a:bodyPr>
          <a:lstStyle/>
          <a:p>
            <a:r>
              <a:rPr lang="en-US" sz="2400" b="0" dirty="0" smtClean="0"/>
              <a:t>Example: </a:t>
            </a:r>
            <a:br>
              <a:rPr lang="en-US" sz="2400" b="0" dirty="0" smtClean="0"/>
            </a:br>
            <a:r>
              <a:rPr lang="en-US" sz="2400" b="0" dirty="0" smtClean="0"/>
              <a:t>Multiple Registrars for University Affiliates</a:t>
            </a:r>
            <a:endParaRPr lang="en-US" sz="2400" b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581400" cy="42211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Any University of Michigan school, college, or department can sponsor and manage affiliates in our IAM system (known as </a:t>
            </a:r>
            <a:r>
              <a:rPr lang="en-US" sz="2400" dirty="0" err="1" smtClean="0"/>
              <a:t>MCommunity</a:t>
            </a:r>
            <a:r>
              <a:rPr lang="en-US" sz="2400" dirty="0" smtClean="0"/>
              <a:t>).</a:t>
            </a:r>
          </a:p>
          <a:p>
            <a:endParaRPr lang="en-US" sz="2400" dirty="0"/>
          </a:p>
          <a:p>
            <a:r>
              <a:rPr lang="en-US" sz="2400" dirty="0" smtClean="0"/>
              <a:t>Each sponsoring unit is a registrar responsible for managing affiliates within their area.  Each unit can name one or more local administrators.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http://www.itcs.umich.edu/itcsdocs/r1458/</a:t>
            </a:r>
            <a:endParaRPr lang="en-US" dirty="0"/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54734" y="394844"/>
            <a:ext cx="3952381" cy="560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Official Source with White and Black Lists</a:t>
            </a:r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F4173B-6AF3-49E2-A81D-15A370E118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3316" name="Picture 2" descr="C:\Users\tbarton\Desktop\blackwhitel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0" y="908050"/>
            <a:ext cx="6610350" cy="549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Monotype Sorts" pitchFamily="2" charset="2"/>
              <a:buChar char="u"/>
              <a:defRPr/>
            </a:pPr>
            <a:r>
              <a:rPr lang="en-US" dirty="0" smtClean="0"/>
              <a:t>Greg Jackson</a:t>
            </a:r>
          </a:p>
          <a:p>
            <a:pPr>
              <a:buFont typeface="Monotype Sorts" pitchFamily="2" charset="2"/>
              <a:buChar char="u"/>
              <a:defRPr/>
            </a:pPr>
            <a:r>
              <a:rPr lang="en-US" dirty="0" smtClean="0"/>
              <a:t>Student testing</a:t>
            </a:r>
          </a:p>
          <a:p>
            <a:pPr>
              <a:buFont typeface="Monotype Sorts" pitchFamily="2" charset="2"/>
              <a:buChar char="u"/>
              <a:defRPr/>
            </a:pPr>
            <a:r>
              <a:rPr lang="en-US" dirty="0" smtClean="0"/>
              <a:t>Graceful account closure</a:t>
            </a:r>
          </a:p>
          <a:p>
            <a:pPr>
              <a:buFont typeface="Monotype Sorts" pitchFamily="2" charset="2"/>
              <a:buChar char="u"/>
              <a:defRPr/>
            </a:pPr>
            <a:endParaRPr lang="en-US" dirty="0" smtClean="0"/>
          </a:p>
          <a:p>
            <a:pPr>
              <a:buFont typeface="Monotype Sorts" pitchFamily="2" charset="2"/>
              <a:buChar char="u"/>
              <a:defRPr/>
            </a:pPr>
            <a:r>
              <a:rPr lang="en-US" dirty="0" smtClean="0"/>
              <a:t>From “Use Cases Organized by Area of Interest”</a:t>
            </a:r>
          </a:p>
          <a:p>
            <a:pPr lvl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 reimbursement approval</a:t>
            </a:r>
          </a:p>
          <a:p>
            <a:pPr lvl="1">
              <a:defRPr/>
            </a:pPr>
            <a:r>
              <a:rPr lang="en-US" dirty="0" smtClean="0"/>
              <a:t>Trustee conflict of interest</a:t>
            </a:r>
          </a:p>
          <a:p>
            <a:pPr lvl="1">
              <a:defRPr/>
            </a:pPr>
            <a:r>
              <a:rPr lang="en-US" dirty="0" smtClean="0"/>
              <a:t>Terminating Access for a Disgruntled Employee</a:t>
            </a:r>
          </a:p>
          <a:p>
            <a:pPr lvl="1">
              <a:defRPr/>
            </a:pPr>
            <a:r>
              <a:rPr lang="en-US" dirty="0" smtClean="0"/>
              <a:t>Adding a lab assistant</a:t>
            </a:r>
          </a:p>
          <a:p>
            <a:pPr lvl="1">
              <a:defRPr/>
            </a:pPr>
            <a:r>
              <a:rPr lang="en-US" dirty="0" smtClean="0"/>
              <a:t>Adding TA Access to Course </a:t>
            </a:r>
            <a:r>
              <a:rPr lang="en-US" dirty="0" err="1" smtClean="0"/>
              <a:t>Dropbox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Pre-hire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461CA4-C741-4106-BC2A-4E784D330FE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40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motivating situations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2052" name="Picture 2" descr="C:\Documents and Settings\ncr18\Desktop\CAMP\o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14290"/>
            <a:ext cx="7715250" cy="633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GB" smtClean="0"/>
              <a:t>Hierarchy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85787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HR  organisational structure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School of engineering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Chemical engineering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Process  engineering group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HR chain of command staff hierarchy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Dean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Professor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Principle investigator	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GB" dirty="0" smtClean="0"/>
              <a:t>minions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Physical Location hierarchy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Campus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Building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floor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Course Hierarchy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Business school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Accountancy specialism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Auditing module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Using hierarchies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What hierarchies does an institute have</a:t>
            </a:r>
          </a:p>
          <a:p>
            <a:r>
              <a:rPr lang="en-GB" smtClean="0"/>
              <a:t>Where hierarchies are kept</a:t>
            </a:r>
          </a:p>
          <a:p>
            <a:r>
              <a:rPr lang="en-GB" smtClean="0"/>
              <a:t>How to capture them</a:t>
            </a:r>
          </a:p>
          <a:p>
            <a:r>
              <a:rPr lang="en-GB" smtClean="0"/>
              <a:t>Dealing with change</a:t>
            </a:r>
          </a:p>
          <a:p>
            <a:r>
              <a:rPr lang="en-GB" smtClean="0"/>
              <a:t>Systems  of record are imperfect</a:t>
            </a:r>
          </a:p>
          <a:p>
            <a:pPr lvl="1"/>
            <a:r>
              <a:rPr lang="en-GB" smtClean="0"/>
              <a:t>Perfection enemy of progress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5124" name="Picture 2" descr="C:\Documents and Settings\ncr18\Desktop\CAMP\blend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42875"/>
            <a:ext cx="8286750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From the Yahoo Design Pattern Library:</a:t>
            </a:r>
          </a:p>
          <a:p>
            <a:r>
              <a:rPr lang="en-US" dirty="0" smtClean="0"/>
              <a:t>Patterns are optimal solutions to common problems. As common problems are tossed around a community and are resolved, common solutions often spontaneously emerge. Eventually, the best of these rise above the din and self-identify and become refined until they reach the status of a Design Pattern.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pic>
        <p:nvPicPr>
          <p:cNvPr id="4" name="Picture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8190" y="1939372"/>
            <a:ext cx="6247619" cy="384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1363" y="2286000"/>
            <a:ext cx="3767137" cy="3751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Academic Case #5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Authority rests with the Registrar (business role)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Grantor is self-identified </a:t>
            </a: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constrained by authoritative source (only students may exert FERPA rights)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Depending on IAM implementation, could be algorithmic (eg., by eduPersonAffiliation) or more ad hoc (Registrar may provide a list of covered students)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Constraint: grantees must be identify (in some unspecified fashion) an academic need for information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35500" y="2286000"/>
            <a:ext cx="3767138" cy="37512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-110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 Case #4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Authority rests with HR department (business role)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Grantor and grantee are the same, self-identified </a:t>
            </a: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constrained by authoritative source (only staff and faculty)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Depending on IAM implementation, could be algorithmic (eg., by eduPersonAffiliation) or more ad hoc (HR provides eligible “staff” and “faculty” lists)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Constraint:  the grantee must accept terms and conditions of the program before being enrolled.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-110" charset="2"/>
              <a:buNone/>
              <a:tabLst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-110" charset="2"/>
              <a:buNone/>
              <a:tabLst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Management Solution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first glance, many of our use cases appear to be unique challenges.</a:t>
            </a:r>
          </a:p>
          <a:p>
            <a:r>
              <a:rPr lang="en-US" dirty="0" smtClean="0"/>
              <a:t>As we break each use case down into component parts, we begin to see similarities.</a:t>
            </a:r>
          </a:p>
          <a:p>
            <a:r>
              <a:rPr lang="en-US" dirty="0" smtClean="0"/>
              <a:t>We can now think about building solutions around the patterns rather than the use cases.</a:t>
            </a:r>
          </a:p>
          <a:p>
            <a:r>
              <a:rPr lang="en-US" dirty="0" smtClean="0"/>
              <a:t>Are there solutions that have been tossed around the community enough to emerge as design patterns?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 Access Roles-Multiple Registrars for a Service </a:t>
            </a:r>
          </a:p>
          <a:p>
            <a:r>
              <a:rPr lang="en-US" dirty="0" smtClean="0"/>
              <a:t>Official Source with White and Black Lists </a:t>
            </a:r>
          </a:p>
          <a:p>
            <a:r>
              <a:rPr lang="en-US" dirty="0" smtClean="0"/>
              <a:t>Ad-hoc Lists </a:t>
            </a:r>
          </a:p>
          <a:p>
            <a:r>
              <a:rPr lang="en-US" dirty="0" smtClean="0"/>
              <a:t>Managing Hierarchies </a:t>
            </a:r>
          </a:p>
          <a:p>
            <a:r>
              <a:rPr lang="en-US" dirty="0" smtClean="0"/>
              <a:t>Proxy and Delegation Access </a:t>
            </a:r>
          </a:p>
          <a:p>
            <a:r>
              <a:rPr lang="en-US" dirty="0" smtClean="0"/>
              <a:t>Access to Internal Resource Granted to External Parties </a:t>
            </a:r>
          </a:p>
          <a:p>
            <a:r>
              <a:rPr lang="en-US" dirty="0" smtClean="0"/>
              <a:t>Time-restricted Access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Management Solution Patterns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Access Roles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Problem</a:t>
            </a:r>
          </a:p>
          <a:p>
            <a:r>
              <a:rPr lang="en-US" dirty="0" smtClean="0"/>
              <a:t>Individuals need to be specifically authorized to use a service. </a:t>
            </a:r>
          </a:p>
          <a:p>
            <a:r>
              <a:rPr lang="en-US" dirty="0" smtClean="0"/>
              <a:t>They are locally-identified, in that the organization does not track who belongs to each group. Only they know who they are. </a:t>
            </a:r>
          </a:p>
          <a:p>
            <a:r>
              <a:rPr lang="en-US" dirty="0" smtClean="0"/>
              <a:t>Typically, someone in authority assigns individuals to the appropriate group. 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Access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Variants</a:t>
            </a:r>
          </a:p>
          <a:p>
            <a:r>
              <a:rPr lang="en-US" dirty="0" smtClean="0"/>
              <a:t>Single registrar grants and removes privileges for the entire organization.</a:t>
            </a:r>
          </a:p>
          <a:p>
            <a:r>
              <a:rPr lang="en-US" dirty="0"/>
              <a:t>M</a:t>
            </a:r>
            <a:r>
              <a:rPr lang="en-US" dirty="0" smtClean="0"/>
              <a:t>ultiple registrars, each responsible for a department or team,  grant and remove access for their team.</a:t>
            </a:r>
          </a:p>
          <a:p>
            <a:r>
              <a:rPr lang="en-US" dirty="0" smtClean="0"/>
              <a:t>Multiple registrars, each responsible for different privileges within the service.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Access Roles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Solution</a:t>
            </a:r>
          </a:p>
          <a:p>
            <a:r>
              <a:rPr lang="en-US" dirty="0" smtClean="0"/>
              <a:t>Create a group with a membership of the people authorized to use the service. </a:t>
            </a:r>
          </a:p>
          <a:p>
            <a:r>
              <a:rPr lang="en-US" dirty="0" smtClean="0"/>
              <a:t>If there is a need to support different privileges within the service, create multiple groups that map to the various Roles within the application. </a:t>
            </a:r>
          </a:p>
          <a:p>
            <a:r>
              <a:rPr lang="en-US" dirty="0" smtClean="0"/>
              <a:t>If there are multiple Registrars, give all of them the authority to manage group membership, or create separate groups for each of them to manage.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996</Words>
  <Application>Microsoft Office PowerPoint</Application>
  <PresentationFormat>On-screen Show (4:3)</PresentationFormat>
  <Paragraphs>107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Custom Design</vt:lpstr>
      <vt:lpstr>Describing the Solution Patterns and Real-World Examples</vt:lpstr>
      <vt:lpstr>Design Patterns</vt:lpstr>
      <vt:lpstr>Design Patterns</vt:lpstr>
      <vt:lpstr>Design Patterns</vt:lpstr>
      <vt:lpstr>Access Management Solution Patterns</vt:lpstr>
      <vt:lpstr>Access Management Solution Patterns</vt:lpstr>
      <vt:lpstr>Application Access Roles</vt:lpstr>
      <vt:lpstr>Application Access Roles</vt:lpstr>
      <vt:lpstr>Application Access Roles</vt:lpstr>
      <vt:lpstr>Example: Multiple Registrars for Campus Wireless Access</vt:lpstr>
      <vt:lpstr>Example:  Multiple Registrars for University Affiliates</vt:lpstr>
      <vt:lpstr>Official Source with White and Black Lists</vt:lpstr>
      <vt:lpstr>Some motivating situations</vt:lpstr>
      <vt:lpstr>Ad Hoc Lists</vt:lpstr>
      <vt:lpstr>Slide 15</vt:lpstr>
      <vt:lpstr>Hierarchy examples</vt:lpstr>
      <vt:lpstr>Using hierarchies</vt:lpstr>
      <vt:lpstr>Slide 18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ma-local</dc:creator>
  <cp:lastModifiedBy>ma-local</cp:lastModifiedBy>
  <cp:revision>22</cp:revision>
  <dcterms:created xsi:type="dcterms:W3CDTF">2009-06-16T03:24:52Z</dcterms:created>
  <dcterms:modified xsi:type="dcterms:W3CDTF">2009-06-16T12:31:58Z</dcterms:modified>
</cp:coreProperties>
</file>