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vml" ContentType="application/vnd.openxmlformats-officedocument.vmlDrawing"/>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63" r:id="rId3"/>
    <p:sldMasterId id="2147483665" r:id="rId4"/>
  </p:sldMasterIdLst>
  <p:notesMasterIdLst>
    <p:notesMasterId r:id="rId45"/>
  </p:notesMasterIdLst>
  <p:sldIdLst>
    <p:sldId id="256" r:id="rId5"/>
    <p:sldId id="293" r:id="rId6"/>
    <p:sldId id="257" r:id="rId7"/>
    <p:sldId id="258" r:id="rId8"/>
    <p:sldId id="259" r:id="rId9"/>
    <p:sldId id="260" r:id="rId10"/>
    <p:sldId id="261" r:id="rId11"/>
    <p:sldId id="262" r:id="rId12"/>
    <p:sldId id="263" r:id="rId13"/>
    <p:sldId id="280" r:id="rId14"/>
    <p:sldId id="281" r:id="rId15"/>
    <p:sldId id="282" r:id="rId16"/>
    <p:sldId id="283" r:id="rId17"/>
    <p:sldId id="284" r:id="rId18"/>
    <p:sldId id="264" r:id="rId19"/>
    <p:sldId id="265" r:id="rId20"/>
    <p:sldId id="266" r:id="rId21"/>
    <p:sldId id="267" r:id="rId22"/>
    <p:sldId id="268" r:id="rId23"/>
    <p:sldId id="269" r:id="rId24"/>
    <p:sldId id="270" r:id="rId25"/>
    <p:sldId id="271" r:id="rId26"/>
    <p:sldId id="272" r:id="rId27"/>
    <p:sldId id="273" r:id="rId28"/>
    <p:sldId id="274" r:id="rId29"/>
    <p:sldId id="275" r:id="rId30"/>
    <p:sldId id="276" r:id="rId31"/>
    <p:sldId id="277" r:id="rId32"/>
    <p:sldId id="278" r:id="rId33"/>
    <p:sldId id="279" r:id="rId34"/>
    <p:sldId id="294" r:id="rId35"/>
    <p:sldId id="295" r:id="rId36"/>
    <p:sldId id="288" r:id="rId37"/>
    <p:sldId id="289" r:id="rId38"/>
    <p:sldId id="290" r:id="rId39"/>
    <p:sldId id="291" r:id="rId40"/>
    <p:sldId id="292" r:id="rId41"/>
    <p:sldId id="285" r:id="rId42"/>
    <p:sldId id="286" r:id="rId43"/>
    <p:sldId id="287" r:id="rId4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99"/>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21087" autoAdjust="0"/>
    <p:restoredTop sz="90295" autoAdjust="0"/>
  </p:normalViewPr>
  <p:slideViewPr>
    <p:cSldViewPr>
      <p:cViewPr varScale="1">
        <p:scale>
          <a:sx n="67" d="100"/>
          <a:sy n="67" d="100"/>
        </p:scale>
        <p:origin x="-438"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heme" Target="theme/theme1.xml"/><Relationship Id="rId8" Type="http://schemas.openxmlformats.org/officeDocument/2006/relationships/slide" Target="slides/slide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4F81693-5794-47E0-A5FF-B6DBAEE3E615}" type="datetimeFigureOut">
              <a:rPr lang="en-US" smtClean="0"/>
              <a:pPr/>
              <a:t>10/31/2008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4E41D81-8315-4A74-8850-8E310C5A6298}"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cit.duke.edu/ideas/projects/2007/05/04/visualizing-movement/" TargetMode="External"/><Relationship Id="rId2" Type="http://schemas.openxmlformats.org/officeDocument/2006/relationships/slide" Target="../slides/slide35.xml"/><Relationship Id="rId1" Type="http://schemas.openxmlformats.org/officeDocument/2006/relationships/notesMaster" Target="../notesMasters/notesMaster1.xml"/><Relationship Id="rId5" Type="http://schemas.openxmlformats.org/officeDocument/2006/relationships/hyperlink" Target="http://cit.duke.edu/showcase/2002/program.html" TargetMode="External"/><Relationship Id="rId4" Type="http://schemas.openxmlformats.org/officeDocument/2006/relationships/hyperlink" Target="http://cit.duke.edu/ideas/projects/2007/05/04/visualizing-durham/" TargetMode="Externa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cit.duke.edu/ideas/projects/2007/05/04/visualizing-movement/" TargetMode="External"/><Relationship Id="rId2" Type="http://schemas.openxmlformats.org/officeDocument/2006/relationships/slide" Target="../slides/slide12.xml"/><Relationship Id="rId1" Type="http://schemas.openxmlformats.org/officeDocument/2006/relationships/notesMaster" Target="../notesMasters/notesMaster1.xml"/><Relationship Id="rId5" Type="http://schemas.openxmlformats.org/officeDocument/2006/relationships/hyperlink" Target="http://cit.duke.edu/showcase/2002/program.html" TargetMode="External"/><Relationship Id="rId4" Type="http://schemas.openxmlformats.org/officeDocument/2006/relationships/hyperlink" Target="http://cit.duke.edu/ideas/projects/2007/05/04/visualizing-durham/" TargetMode="Externa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ww.hpl.hp.com/bristol" TargetMode="External"/><Relationship Id="rId2" Type="http://schemas.openxmlformats.org/officeDocument/2006/relationships/slide" Target="../slides/slide14.xml"/><Relationship Id="rId1" Type="http://schemas.openxmlformats.org/officeDocument/2006/relationships/notesMaster" Target="../notesMasters/notesMaster1.xml"/><Relationship Id="rId5" Type="http://schemas.openxmlformats.org/officeDocument/2006/relationships/hyperlink" Target="http://www.appliancestudio.com/" TargetMode="External"/><Relationship Id="rId4" Type="http://schemas.openxmlformats.org/officeDocument/2006/relationships/hyperlink" Target="http://www.bris.ac.uk/"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4E41D81-8315-4A74-8850-8E310C5A6298}"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23556" name="Slide Number Placeholder 3"/>
          <p:cNvSpPr>
            <a:spLocks noGrp="1"/>
          </p:cNvSpPr>
          <p:nvPr>
            <p:ph type="sldNum" sz="quarter" idx="5"/>
          </p:nvPr>
        </p:nvSpPr>
        <p:spPr bwMode="auto">
          <a:noFill/>
          <a:ln>
            <a:miter lim="800000"/>
            <a:headEnd/>
            <a:tailEnd/>
          </a:ln>
        </p:spPr>
        <p:txBody>
          <a:bodyPr/>
          <a:lstStyle/>
          <a:p>
            <a:fld id="{788FD13A-C29D-48A8-B5CA-8AF81C1FF176}" type="slidenum">
              <a:rPr lang="en-US" smtClean="0"/>
              <a:pPr/>
              <a:t>18</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p:spPr>
      </p:sp>
      <p:sp>
        <p:nvSpPr>
          <p:cNvPr id="245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4580" name="Slide Number Placeholder 3"/>
          <p:cNvSpPr>
            <a:spLocks noGrp="1"/>
          </p:cNvSpPr>
          <p:nvPr>
            <p:ph type="sldNum" sz="quarter" idx="5"/>
          </p:nvPr>
        </p:nvSpPr>
        <p:spPr bwMode="auto">
          <a:noFill/>
          <a:ln>
            <a:miter lim="800000"/>
            <a:headEnd/>
            <a:tailEnd/>
          </a:ln>
        </p:spPr>
        <p:txBody>
          <a:bodyPr/>
          <a:lstStyle/>
          <a:p>
            <a:fld id="{A8DA90BD-992B-496E-9446-BF7D315D417D}" type="slidenum">
              <a:rPr lang="en-US" smtClean="0"/>
              <a:pPr/>
              <a:t>19</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25604" name="Slide Number Placeholder 3"/>
          <p:cNvSpPr>
            <a:spLocks noGrp="1"/>
          </p:cNvSpPr>
          <p:nvPr>
            <p:ph type="sldNum" sz="quarter" idx="5"/>
          </p:nvPr>
        </p:nvSpPr>
        <p:spPr bwMode="auto">
          <a:noFill/>
          <a:ln>
            <a:miter lim="800000"/>
            <a:headEnd/>
            <a:tailEnd/>
          </a:ln>
        </p:spPr>
        <p:txBody>
          <a:bodyPr/>
          <a:lstStyle/>
          <a:p>
            <a:fld id="{98EC2243-554C-4966-B8B8-19D94E8DF76C}" type="slidenum">
              <a:rPr lang="en-US" smtClean="0"/>
              <a:pPr/>
              <a:t>20</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p:spPr>
      </p:sp>
      <p:sp>
        <p:nvSpPr>
          <p:cNvPr id="266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26628" name="Slide Number Placeholder 3"/>
          <p:cNvSpPr>
            <a:spLocks noGrp="1"/>
          </p:cNvSpPr>
          <p:nvPr>
            <p:ph type="sldNum" sz="quarter" idx="5"/>
          </p:nvPr>
        </p:nvSpPr>
        <p:spPr bwMode="auto">
          <a:noFill/>
          <a:ln>
            <a:miter lim="800000"/>
            <a:headEnd/>
            <a:tailEnd/>
          </a:ln>
        </p:spPr>
        <p:txBody>
          <a:bodyPr/>
          <a:lstStyle/>
          <a:p>
            <a:fld id="{4BB9C2F9-6F93-48CD-8565-598366C5286A}" type="slidenum">
              <a:rPr lang="en-US" smtClean="0"/>
              <a:pPr/>
              <a:t>21</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7652" name="Slide Number Placeholder 3"/>
          <p:cNvSpPr>
            <a:spLocks noGrp="1"/>
          </p:cNvSpPr>
          <p:nvPr>
            <p:ph type="sldNum" sz="quarter" idx="5"/>
          </p:nvPr>
        </p:nvSpPr>
        <p:spPr bwMode="auto">
          <a:noFill/>
          <a:ln>
            <a:miter lim="800000"/>
            <a:headEnd/>
            <a:tailEnd/>
          </a:ln>
        </p:spPr>
        <p:txBody>
          <a:bodyPr/>
          <a:lstStyle/>
          <a:p>
            <a:fld id="{2CBAFD16-036A-488F-9E10-781913F36F7B}" type="slidenum">
              <a:rPr lang="en-US" smtClean="0"/>
              <a:pPr/>
              <a:t>22</a:t>
            </a:fld>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p:spPr>
      </p:sp>
      <p:sp>
        <p:nvSpPr>
          <p:cNvPr id="2867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28676" name="Slide Number Placeholder 3"/>
          <p:cNvSpPr>
            <a:spLocks noGrp="1"/>
          </p:cNvSpPr>
          <p:nvPr>
            <p:ph type="sldNum" sz="quarter" idx="5"/>
          </p:nvPr>
        </p:nvSpPr>
        <p:spPr bwMode="auto">
          <a:noFill/>
          <a:ln>
            <a:miter lim="800000"/>
            <a:headEnd/>
            <a:tailEnd/>
          </a:ln>
        </p:spPr>
        <p:txBody>
          <a:bodyPr/>
          <a:lstStyle/>
          <a:p>
            <a:fld id="{67A21C03-D7C9-43B3-A929-CD8C7EF7CE34}" type="slidenum">
              <a:rPr lang="en-US" smtClean="0"/>
              <a:pPr/>
              <a:t>23</a:t>
            </a:fld>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29700" name="Slide Number Placeholder 3"/>
          <p:cNvSpPr>
            <a:spLocks noGrp="1"/>
          </p:cNvSpPr>
          <p:nvPr>
            <p:ph type="sldNum" sz="quarter" idx="5"/>
          </p:nvPr>
        </p:nvSpPr>
        <p:spPr bwMode="auto">
          <a:noFill/>
          <a:ln>
            <a:miter lim="800000"/>
            <a:headEnd/>
            <a:tailEnd/>
          </a:ln>
        </p:spPr>
        <p:txBody>
          <a:bodyPr/>
          <a:lstStyle/>
          <a:p>
            <a:fld id="{FB242B7B-E14F-4B5C-A7C3-D38E5DA46E71}" type="slidenum">
              <a:rPr lang="en-US" smtClean="0"/>
              <a:pPr/>
              <a:t>24</a:t>
            </a:fld>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p:spPr>
      </p:sp>
      <p:sp>
        <p:nvSpPr>
          <p:cNvPr id="3072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30724" name="Slide Number Placeholder 3"/>
          <p:cNvSpPr>
            <a:spLocks noGrp="1"/>
          </p:cNvSpPr>
          <p:nvPr>
            <p:ph type="sldNum" sz="quarter" idx="5"/>
          </p:nvPr>
        </p:nvSpPr>
        <p:spPr bwMode="auto">
          <a:noFill/>
          <a:ln>
            <a:miter lim="800000"/>
            <a:headEnd/>
            <a:tailEnd/>
          </a:ln>
        </p:spPr>
        <p:txBody>
          <a:bodyPr/>
          <a:lstStyle/>
          <a:p>
            <a:fld id="{F775A069-B638-48D3-B2CC-04680EE18EC8}" type="slidenum">
              <a:rPr lang="en-US" smtClean="0"/>
              <a:pPr/>
              <a:t>25</a:t>
            </a:fld>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p:spPr>
      </p:sp>
      <p:sp>
        <p:nvSpPr>
          <p:cNvPr id="317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1748" name="Slide Number Placeholder 3"/>
          <p:cNvSpPr>
            <a:spLocks noGrp="1"/>
          </p:cNvSpPr>
          <p:nvPr>
            <p:ph type="sldNum" sz="quarter" idx="5"/>
          </p:nvPr>
        </p:nvSpPr>
        <p:spPr bwMode="auto">
          <a:noFill/>
          <a:ln>
            <a:miter lim="800000"/>
            <a:headEnd/>
            <a:tailEnd/>
          </a:ln>
        </p:spPr>
        <p:txBody>
          <a:bodyPr/>
          <a:lstStyle/>
          <a:p>
            <a:fld id="{66FF8859-7DCB-4FAB-A237-6BF69DDC5296}" type="slidenum">
              <a:rPr lang="en-US" smtClean="0"/>
              <a:pPr/>
              <a:t>26</a:t>
            </a:fld>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p:spPr>
      </p:sp>
      <p:sp>
        <p:nvSpPr>
          <p:cNvPr id="327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2772" name="Slide Number Placeholder 3"/>
          <p:cNvSpPr>
            <a:spLocks noGrp="1"/>
          </p:cNvSpPr>
          <p:nvPr>
            <p:ph type="sldNum" sz="quarter" idx="5"/>
          </p:nvPr>
        </p:nvSpPr>
        <p:spPr bwMode="auto">
          <a:noFill/>
          <a:ln>
            <a:miter lim="800000"/>
            <a:headEnd/>
            <a:tailEnd/>
          </a:ln>
        </p:spPr>
        <p:txBody>
          <a:bodyPr/>
          <a:lstStyle/>
          <a:p>
            <a:fld id="{73012FA2-3BB3-447F-978E-CB39E6B16933}" type="slidenum">
              <a:rPr lang="en-US" smtClean="0"/>
              <a:pPr/>
              <a:t>27</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i="0" kern="1200" smtClean="0">
                <a:solidFill>
                  <a:schemeClr val="tx1"/>
                </a:solidFill>
                <a:latin typeface="+mn-lt"/>
                <a:ea typeface="+mn-ea"/>
                <a:cs typeface="+mn-cs"/>
              </a:rPr>
              <a:t>No, it’s not a corny joke your six-year-old might tell. “What’s green, mobile, and regulated all over?” is a fairly succinct description of today’s evolving IT environment. More than ever, we find we are dealing with a new interpretation of Moore’s Law. As technical capabilities continue to double regularly, energy, economic, and regulatory constraints on those capabilities are increasing exponentially as well. This year’s EDUCAUSE Evolving Technologies Committee has attempted to capture a glimpse of the collective future for IT professionals in higher education, anticipating not only the evolving technologies but also ways to address the ever-evolving constraints placed on our ability to provide the technologies that our institutions have come to expect.</a:t>
            </a:r>
          </a:p>
          <a:p>
            <a:endParaRPr lang="en-US" sz="1200" i="0" kern="1200" smtClean="0">
              <a:solidFill>
                <a:schemeClr val="tx1"/>
              </a:solidFill>
              <a:latin typeface="+mn-lt"/>
              <a:ea typeface="+mn-ea"/>
              <a:cs typeface="+mn-cs"/>
            </a:endParaRPr>
          </a:p>
          <a:p>
            <a:endParaRPr lang="en-US" sz="1200" kern="120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E4E41D81-8315-4A74-8850-8E310C5A6298}"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p:spPr>
      </p:sp>
      <p:sp>
        <p:nvSpPr>
          <p:cNvPr id="337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sz="2200" smtClean="0"/>
              <a:t>Lessons can be taken "out of the classroom" and into in real life such as</a:t>
            </a:r>
          </a:p>
          <a:p>
            <a:pPr lvl="1" eaLnBrk="1" hangingPunct="1"/>
            <a:r>
              <a:rPr lang="en-US" sz="1800" smtClean="0"/>
              <a:t>World museums where real world art is replicated.  Revitalization of course content in an environment that is engaging, interactive, entertaining, and challenging is the essence of Virtual Worlds.</a:t>
            </a:r>
          </a:p>
          <a:p>
            <a:pPr eaLnBrk="1" hangingPunct="1"/>
            <a:r>
              <a:rPr lang="en-US" sz="2200" smtClean="0"/>
              <a:t>The static chalkboard, much as we hate to admit, is fading.  Virtual Worlds bring a new dimension to face-to-face teaching as well as distance education. </a:t>
            </a:r>
          </a:p>
          <a:p>
            <a:pPr eaLnBrk="1" hangingPunct="1">
              <a:spcBef>
                <a:spcPct val="0"/>
              </a:spcBef>
            </a:pPr>
            <a:endParaRPr lang="en-US" smtClean="0"/>
          </a:p>
        </p:txBody>
      </p:sp>
      <p:sp>
        <p:nvSpPr>
          <p:cNvPr id="33796" name="Slide Number Placeholder 3"/>
          <p:cNvSpPr>
            <a:spLocks noGrp="1"/>
          </p:cNvSpPr>
          <p:nvPr>
            <p:ph type="sldNum" sz="quarter" idx="5"/>
          </p:nvPr>
        </p:nvSpPr>
        <p:spPr bwMode="auto">
          <a:noFill/>
          <a:ln>
            <a:miter lim="800000"/>
            <a:headEnd/>
            <a:tailEnd/>
          </a:ln>
        </p:spPr>
        <p:txBody>
          <a:bodyPr/>
          <a:lstStyle/>
          <a:p>
            <a:fld id="{3CE90E12-5422-478A-BA18-D7D87811B17C}" type="slidenum">
              <a:rPr lang="en-US" smtClean="0"/>
              <a:pPr/>
              <a:t>29</a:t>
            </a:fld>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p:spPr>
      </p:sp>
      <p:sp>
        <p:nvSpPr>
          <p:cNvPr id="348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4820" name="Slide Number Placeholder 3"/>
          <p:cNvSpPr>
            <a:spLocks noGrp="1"/>
          </p:cNvSpPr>
          <p:nvPr>
            <p:ph type="sldNum" sz="quarter" idx="5"/>
          </p:nvPr>
        </p:nvSpPr>
        <p:spPr bwMode="auto">
          <a:noFill/>
          <a:ln>
            <a:miter lim="800000"/>
            <a:headEnd/>
            <a:tailEnd/>
          </a:ln>
        </p:spPr>
        <p:txBody>
          <a:bodyPr/>
          <a:lstStyle/>
          <a:p>
            <a:fld id="{9B49ACA3-0D7B-4FFC-B2A7-02F0996A400A}" type="slidenum">
              <a:rPr lang="en-US" smtClean="0"/>
              <a:pPr/>
              <a:t>30</a:t>
            </a:fld>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4E41D81-8315-4A74-8850-8E310C5A6298}" type="slidenum">
              <a:rPr lang="en-US" smtClean="0"/>
              <a:pPr/>
              <a:t>31</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4F27B03-2A2A-4C0C-B7FB-DB3674BD5AA0}" type="slidenum">
              <a:rPr lang="en-US"/>
              <a:pPr/>
              <a:t>33</a:t>
            </a:fld>
            <a:endParaRPr lang="en-US"/>
          </a:p>
        </p:txBody>
      </p:sp>
      <p:sp>
        <p:nvSpPr>
          <p:cNvPr id="12290" name="Rectangle 2"/>
          <p:cNvSpPr>
            <a:spLocks noGrp="1" noRot="1" noChangeAspect="1" noChangeArrowheads="1" noTextEdit="1"/>
          </p:cNvSpPr>
          <p:nvPr>
            <p:ph type="sldImg"/>
          </p:nvPr>
        </p:nvSpPr>
        <p:spPr>
          <a:ln/>
        </p:spPr>
      </p:sp>
      <p:sp>
        <p:nvSpPr>
          <p:cNvPr id="122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3EBEEDF-2BD4-4BBF-B4A8-4C87FB8AABA3}" type="slidenum">
              <a:rPr lang="en-US"/>
              <a:pPr/>
              <a:t>34</a:t>
            </a:fld>
            <a:endParaRPr lang="en-US"/>
          </a:p>
        </p:txBody>
      </p:sp>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BDCBB29-4453-4DC6-B1E3-B273BD247BF2}" type="slidenum">
              <a:rPr lang="en-US"/>
              <a:pPr/>
              <a:t>35</a:t>
            </a:fld>
            <a:endParaRPr lang="en-US"/>
          </a:p>
        </p:txBody>
      </p:sp>
      <p:sp>
        <p:nvSpPr>
          <p:cNvPr id="11266" name="Rectangle 2"/>
          <p:cNvSpPr>
            <a:spLocks noGrp="1" noRot="1" noChangeAspect="1" noChangeArrowheads="1" noTextEdit="1"/>
          </p:cNvSpPr>
          <p:nvPr>
            <p:ph type="sldImg"/>
          </p:nvPr>
        </p:nvSpPr>
        <p:spPr>
          <a:ln/>
        </p:spPr>
      </p:sp>
      <p:sp>
        <p:nvSpPr>
          <p:cNvPr id="11267" name="Rectangle 3"/>
          <p:cNvSpPr>
            <a:spLocks noGrp="1" noChangeArrowheads="1"/>
          </p:cNvSpPr>
          <p:nvPr>
            <p:ph type="body" idx="1"/>
          </p:nvPr>
        </p:nvSpPr>
        <p:spPr/>
        <p:txBody>
          <a:bodyPr/>
          <a:lstStyle/>
          <a:p>
            <a:pPr>
              <a:lnSpc>
                <a:spcPct val="80000"/>
              </a:lnSpc>
            </a:pPr>
            <a:r>
              <a:rPr lang="en-US" sz="700" b="1"/>
              <a:t>Friend Finders</a:t>
            </a:r>
          </a:p>
          <a:p>
            <a:pPr>
              <a:lnSpc>
                <a:spcPct val="80000"/>
              </a:lnSpc>
            </a:pPr>
            <a:r>
              <a:rPr lang="en-US" sz="700"/>
              <a:t>Xxx</a:t>
            </a:r>
          </a:p>
          <a:p>
            <a:pPr>
              <a:lnSpc>
                <a:spcPct val="80000"/>
              </a:lnSpc>
            </a:pPr>
            <a:endParaRPr lang="en-US" sz="700"/>
          </a:p>
          <a:p>
            <a:pPr>
              <a:lnSpc>
                <a:spcPct val="80000"/>
              </a:lnSpc>
            </a:pPr>
            <a:r>
              <a:rPr lang="en-US" sz="700" b="1"/>
              <a:t>Smart-guide Systems</a:t>
            </a:r>
          </a:p>
          <a:p>
            <a:pPr>
              <a:lnSpc>
                <a:spcPct val="80000"/>
              </a:lnSpc>
            </a:pPr>
            <a:r>
              <a:rPr lang="en-US" sz="700"/>
              <a:t>Dartmouth Library (Guide by Cell)</a:t>
            </a:r>
          </a:p>
          <a:p>
            <a:pPr>
              <a:lnSpc>
                <a:spcPct val="80000"/>
              </a:lnSpc>
            </a:pPr>
            <a:r>
              <a:rPr lang="en-US" sz="700"/>
              <a:t>http://www.dartmouth.edu/~vox/0708/1105/tours.html</a:t>
            </a:r>
          </a:p>
          <a:p>
            <a:pPr>
              <a:lnSpc>
                <a:spcPct val="80000"/>
              </a:lnSpc>
            </a:pPr>
            <a:endParaRPr lang="en-US" sz="700"/>
          </a:p>
          <a:p>
            <a:pPr>
              <a:lnSpc>
                <a:spcPct val="80000"/>
              </a:lnSpc>
            </a:pPr>
            <a:r>
              <a:rPr lang="en-US" sz="700" b="1"/>
              <a:t>Security Systems</a:t>
            </a:r>
          </a:p>
          <a:p>
            <a:pPr>
              <a:lnSpc>
                <a:spcPct val="80000"/>
              </a:lnSpc>
            </a:pPr>
            <a:r>
              <a:rPr lang="en-US" sz="700"/>
              <a:t>Rave Wireless provides Rave Guardian to a number of colleges and universities (e.g., Montclair State University)</a:t>
            </a:r>
          </a:p>
          <a:p>
            <a:pPr>
              <a:lnSpc>
                <a:spcPct val="80000"/>
              </a:lnSpc>
            </a:pPr>
            <a:endParaRPr lang="en-US" sz="700"/>
          </a:p>
          <a:p>
            <a:pPr>
              <a:lnSpc>
                <a:spcPct val="80000"/>
              </a:lnSpc>
            </a:pPr>
            <a:r>
              <a:rPr lang="en-US" sz="700"/>
              <a:t>http://cit.duke.edu/tools/mobile/index.html</a:t>
            </a:r>
          </a:p>
          <a:p>
            <a:pPr>
              <a:lnSpc>
                <a:spcPct val="80000"/>
              </a:lnSpc>
            </a:pPr>
            <a:r>
              <a:rPr lang="en-US" sz="700"/>
              <a:t>Mobile Devices in Education</a:t>
            </a:r>
          </a:p>
          <a:p>
            <a:pPr>
              <a:lnSpc>
                <a:spcPct val="80000"/>
              </a:lnSpc>
            </a:pPr>
            <a:r>
              <a:rPr lang="en-US" sz="700"/>
              <a:t>Students in the "Methods Primate Field Ecology" course use a Global Positioning System (GPS) unit and accelerometer unit to track primates at the Duke University Lemur Center. (</a:t>
            </a:r>
            <a:r>
              <a:rPr lang="en-US" sz="700" b="1">
                <a:hlinkClick r:id="rId3"/>
              </a:rPr>
              <a:t>http://cit.duke.edu/ideas/projects/2007/05/04/visualizing-movement/</a:t>
            </a:r>
            <a:r>
              <a:rPr lang="en-US" sz="700"/>
              <a:t>)</a:t>
            </a:r>
          </a:p>
          <a:p>
            <a:pPr>
              <a:lnSpc>
                <a:spcPct val="80000"/>
              </a:lnSpc>
            </a:pPr>
            <a:endParaRPr lang="en-US" sz="700"/>
          </a:p>
          <a:p>
            <a:pPr>
              <a:lnSpc>
                <a:spcPct val="80000"/>
              </a:lnSpc>
            </a:pPr>
            <a:r>
              <a:rPr lang="en-US" sz="700" b="1"/>
              <a:t>Rich Media Systems</a:t>
            </a:r>
          </a:p>
          <a:p>
            <a:pPr>
              <a:lnSpc>
                <a:spcPct val="80000"/>
              </a:lnSpc>
            </a:pPr>
            <a:r>
              <a:rPr lang="en-US" sz="700"/>
              <a:t>Under the direction of Trudi Abel, students are gathering audio, digital photographs, and GPS data to enrich historical maps available via the Digital Durham web project. (</a:t>
            </a:r>
            <a:r>
              <a:rPr lang="en-US" sz="700" b="1">
                <a:hlinkClick r:id="rId4"/>
              </a:rPr>
              <a:t>http://cit.duke.edu/ideas/projects/2007/05/04/visualizing-durham/</a:t>
            </a:r>
            <a:r>
              <a:rPr lang="en-US" sz="700"/>
              <a:t>)</a:t>
            </a:r>
          </a:p>
          <a:p>
            <a:pPr>
              <a:lnSpc>
                <a:spcPct val="80000"/>
              </a:lnSpc>
            </a:pPr>
            <a:endParaRPr lang="en-US" sz="700"/>
          </a:p>
          <a:p>
            <a:pPr>
              <a:lnSpc>
                <a:spcPct val="80000"/>
              </a:lnSpc>
            </a:pPr>
            <a:r>
              <a:rPr lang="en-US" sz="700"/>
              <a:t>Pat Halpin from NSOE loaded Geographic Information System(GIS) software onto a set of Pocket PCs (palm-sized computers), which were then made available to students in his courses to take into the field.  Paired with portable Global Positioning System (GPS) devices, the Pocket PCs enabled students to verify and collect environmental geospatial data.</a:t>
            </a:r>
            <a:br>
              <a:rPr lang="en-US" sz="700"/>
            </a:br>
            <a:r>
              <a:rPr lang="en-US" sz="700"/>
              <a:t>(</a:t>
            </a:r>
            <a:r>
              <a:rPr lang="en-US" sz="700" b="1">
                <a:hlinkClick r:id="rId5"/>
              </a:rPr>
              <a:t>http://cit.duke.edu/showcase/2002/program.html</a:t>
            </a:r>
            <a:r>
              <a:rPr lang="en-US" sz="700"/>
              <a:t>)</a:t>
            </a:r>
          </a:p>
          <a:p>
            <a:pPr>
              <a:lnSpc>
                <a:spcPct val="80000"/>
              </a:lnSpc>
            </a:pPr>
            <a:endParaRPr lang="en-US" sz="700"/>
          </a:p>
          <a:p>
            <a:pPr>
              <a:lnSpc>
                <a:spcPct val="80000"/>
              </a:lnSpc>
            </a:pPr>
            <a:r>
              <a:rPr lang="en-US" sz="700" b="1"/>
              <a:t>Traffic Management</a:t>
            </a:r>
          </a:p>
          <a:p>
            <a:pPr lvl="1">
              <a:lnSpc>
                <a:spcPct val="80000"/>
              </a:lnSpc>
            </a:pPr>
            <a:r>
              <a:rPr lang="en-US" sz="800"/>
              <a:t>TeleNav Traffic</a:t>
            </a:r>
          </a:p>
          <a:p>
            <a:pPr lvl="1">
              <a:lnSpc>
                <a:spcPct val="80000"/>
              </a:lnSpc>
            </a:pPr>
            <a:r>
              <a:rPr lang="en-US" sz="800"/>
              <a:t>http://www.telenav.com/products/tn/traffic.html</a:t>
            </a:r>
          </a:p>
          <a:p>
            <a:pPr>
              <a:lnSpc>
                <a:spcPct val="80000"/>
              </a:lnSpc>
            </a:pPr>
            <a:endParaRPr lang="en-US" sz="700"/>
          </a:p>
          <a:p>
            <a:pPr lvl="1">
              <a:lnSpc>
                <a:spcPct val="80000"/>
              </a:lnSpc>
            </a:pPr>
            <a:r>
              <a:rPr lang="en-US" sz="700"/>
              <a:t>Bus Systems</a:t>
            </a:r>
          </a:p>
          <a:p>
            <a:pPr lvl="1">
              <a:lnSpc>
                <a:spcPct val="80000"/>
              </a:lnSpc>
            </a:pPr>
            <a:r>
              <a:rPr lang="en-US" sz="700"/>
              <a:t>e.g. Montclair University (Rave Transit)- a number of universities use the Rave System</a:t>
            </a:r>
          </a:p>
          <a:p>
            <a:pPr lvl="1">
              <a:lnSpc>
                <a:spcPct val="80000"/>
              </a:lnSpc>
            </a:pPr>
            <a:endParaRPr lang="en-US" sz="700"/>
          </a:p>
          <a:p>
            <a:pPr lvl="1">
              <a:lnSpc>
                <a:spcPct val="80000"/>
              </a:lnSpc>
            </a:pPr>
            <a:r>
              <a:rPr lang="en-US" sz="700"/>
              <a:t>University of Illinois Golf Course Management</a:t>
            </a:r>
          </a:p>
          <a:p>
            <a:pPr lvl="1">
              <a:lnSpc>
                <a:spcPct val="80000"/>
              </a:lnSpc>
            </a:pPr>
            <a:r>
              <a:rPr lang="en-US" sz="800"/>
              <a:t>http://courses.ece.uiuc.edu/ece445/projects/spring2004/project16_presentation.ppt#259,2,Overview</a:t>
            </a:r>
            <a:endParaRPr lang="en-US" sz="700"/>
          </a:p>
          <a:p>
            <a:pPr lvl="1">
              <a:lnSpc>
                <a:spcPct val="80000"/>
              </a:lnSpc>
            </a:pPr>
            <a:endParaRPr lang="en-US" sz="700"/>
          </a:p>
          <a:p>
            <a:pPr>
              <a:lnSpc>
                <a:spcPct val="80000"/>
              </a:lnSpc>
            </a:pPr>
            <a:endParaRPr lang="en-US" sz="700"/>
          </a:p>
          <a:p>
            <a:pPr>
              <a:lnSpc>
                <a:spcPct val="80000"/>
              </a:lnSpc>
            </a:pPr>
            <a:endParaRPr lang="en-US" sz="70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D703275-4AB5-4FAE-A7E6-C0F874E9742F}" type="slidenum">
              <a:rPr lang="en-US"/>
              <a:pPr/>
              <a:t>36</a:t>
            </a:fld>
            <a:endParaRPr lang="en-US"/>
          </a:p>
        </p:txBody>
      </p:sp>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CE5F5BE-4909-4D73-8BA1-9461D13079DB}" type="slidenum">
              <a:rPr lang="en-US"/>
              <a:pPr/>
              <a:t>10</a:t>
            </a:fld>
            <a:endParaRPr lang="en-US"/>
          </a:p>
        </p:txBody>
      </p:sp>
      <p:sp>
        <p:nvSpPr>
          <p:cNvPr id="12290" name="Rectangle 2"/>
          <p:cNvSpPr>
            <a:spLocks noGrp="1" noRot="1" noChangeAspect="1" noChangeArrowheads="1" noTextEdit="1"/>
          </p:cNvSpPr>
          <p:nvPr>
            <p:ph type="sldImg"/>
          </p:nvPr>
        </p:nvSpPr>
        <p:spPr>
          <a:ln/>
        </p:spPr>
      </p:sp>
      <p:sp>
        <p:nvSpPr>
          <p:cNvPr id="122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8B65DE6-8552-49AD-885B-E9B65D402713}" type="slidenum">
              <a:rPr lang="en-US"/>
              <a:pPr/>
              <a:t>11</a:t>
            </a:fld>
            <a:endParaRPr lang="en-US"/>
          </a:p>
        </p:txBody>
      </p:sp>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D80A2A9-E03B-49E9-908D-0FA7C93CC81F}" type="slidenum">
              <a:rPr lang="en-US"/>
              <a:pPr/>
              <a:t>12</a:t>
            </a:fld>
            <a:endParaRPr lang="en-US"/>
          </a:p>
        </p:txBody>
      </p:sp>
      <p:sp>
        <p:nvSpPr>
          <p:cNvPr id="11266" name="Rectangle 2"/>
          <p:cNvSpPr>
            <a:spLocks noGrp="1" noRot="1" noChangeAspect="1" noChangeArrowheads="1" noTextEdit="1"/>
          </p:cNvSpPr>
          <p:nvPr>
            <p:ph type="sldImg"/>
          </p:nvPr>
        </p:nvSpPr>
        <p:spPr>
          <a:ln/>
        </p:spPr>
      </p:sp>
      <p:sp>
        <p:nvSpPr>
          <p:cNvPr id="11267" name="Rectangle 3"/>
          <p:cNvSpPr>
            <a:spLocks noGrp="1" noChangeArrowheads="1"/>
          </p:cNvSpPr>
          <p:nvPr>
            <p:ph type="body" idx="1"/>
          </p:nvPr>
        </p:nvSpPr>
        <p:spPr/>
        <p:txBody>
          <a:bodyPr/>
          <a:lstStyle/>
          <a:p>
            <a:pPr>
              <a:lnSpc>
                <a:spcPct val="80000"/>
              </a:lnSpc>
            </a:pPr>
            <a:r>
              <a:rPr lang="en-US" sz="700" b="1"/>
              <a:t>Friend Finders</a:t>
            </a:r>
          </a:p>
          <a:p>
            <a:pPr>
              <a:lnSpc>
                <a:spcPct val="80000"/>
              </a:lnSpc>
            </a:pPr>
            <a:r>
              <a:rPr lang="en-US" sz="700"/>
              <a:t>Xxx</a:t>
            </a:r>
          </a:p>
          <a:p>
            <a:pPr>
              <a:lnSpc>
                <a:spcPct val="80000"/>
              </a:lnSpc>
            </a:pPr>
            <a:endParaRPr lang="en-US" sz="700"/>
          </a:p>
          <a:p>
            <a:pPr>
              <a:lnSpc>
                <a:spcPct val="80000"/>
              </a:lnSpc>
            </a:pPr>
            <a:r>
              <a:rPr lang="en-US" sz="700" b="1"/>
              <a:t>Smart-guide Systems</a:t>
            </a:r>
          </a:p>
          <a:p>
            <a:pPr>
              <a:lnSpc>
                <a:spcPct val="80000"/>
              </a:lnSpc>
            </a:pPr>
            <a:r>
              <a:rPr lang="en-US" sz="700"/>
              <a:t>Dartmouth Library (Guide by Cell)</a:t>
            </a:r>
          </a:p>
          <a:p>
            <a:pPr>
              <a:lnSpc>
                <a:spcPct val="80000"/>
              </a:lnSpc>
            </a:pPr>
            <a:r>
              <a:rPr lang="en-US" sz="700"/>
              <a:t>http://www.dartmouth.edu/~vox/0708/1105/tours.html</a:t>
            </a:r>
          </a:p>
          <a:p>
            <a:pPr>
              <a:lnSpc>
                <a:spcPct val="80000"/>
              </a:lnSpc>
            </a:pPr>
            <a:endParaRPr lang="en-US" sz="700"/>
          </a:p>
          <a:p>
            <a:pPr>
              <a:lnSpc>
                <a:spcPct val="80000"/>
              </a:lnSpc>
            </a:pPr>
            <a:r>
              <a:rPr lang="en-US" sz="700" b="1"/>
              <a:t>Security Systems</a:t>
            </a:r>
          </a:p>
          <a:p>
            <a:pPr>
              <a:lnSpc>
                <a:spcPct val="80000"/>
              </a:lnSpc>
            </a:pPr>
            <a:r>
              <a:rPr lang="en-US" sz="700"/>
              <a:t>Rave Wireless provides Rave Guardian to a number of colleges and universities (e.g., Montclair State University)</a:t>
            </a:r>
          </a:p>
          <a:p>
            <a:pPr>
              <a:lnSpc>
                <a:spcPct val="80000"/>
              </a:lnSpc>
            </a:pPr>
            <a:endParaRPr lang="en-US" sz="700"/>
          </a:p>
          <a:p>
            <a:pPr>
              <a:lnSpc>
                <a:spcPct val="80000"/>
              </a:lnSpc>
            </a:pPr>
            <a:r>
              <a:rPr lang="en-US" sz="700"/>
              <a:t>http://cit.duke.edu/tools/mobile/index.html</a:t>
            </a:r>
          </a:p>
          <a:p>
            <a:pPr>
              <a:lnSpc>
                <a:spcPct val="80000"/>
              </a:lnSpc>
            </a:pPr>
            <a:r>
              <a:rPr lang="en-US" sz="700"/>
              <a:t>Mobile Devices in Education</a:t>
            </a:r>
          </a:p>
          <a:p>
            <a:pPr>
              <a:lnSpc>
                <a:spcPct val="80000"/>
              </a:lnSpc>
            </a:pPr>
            <a:r>
              <a:rPr lang="en-US" sz="700"/>
              <a:t>Students in the "Methods Primate Field Ecology" course use a Global Positioning System (GPS) unit and accelerometer unit to track primates at the Duke University Lemur Center. (</a:t>
            </a:r>
            <a:r>
              <a:rPr lang="en-US" sz="700" b="1">
                <a:hlinkClick r:id="rId3"/>
              </a:rPr>
              <a:t>http://cit.duke.edu/ideas/projects/2007/05/04/visualizing-movement/</a:t>
            </a:r>
            <a:r>
              <a:rPr lang="en-US" sz="700"/>
              <a:t>)</a:t>
            </a:r>
          </a:p>
          <a:p>
            <a:pPr>
              <a:lnSpc>
                <a:spcPct val="80000"/>
              </a:lnSpc>
            </a:pPr>
            <a:endParaRPr lang="en-US" sz="700"/>
          </a:p>
          <a:p>
            <a:pPr>
              <a:lnSpc>
                <a:spcPct val="80000"/>
              </a:lnSpc>
            </a:pPr>
            <a:r>
              <a:rPr lang="en-US" sz="700" b="1"/>
              <a:t>Rich Media Systems</a:t>
            </a:r>
          </a:p>
          <a:p>
            <a:pPr>
              <a:lnSpc>
                <a:spcPct val="80000"/>
              </a:lnSpc>
            </a:pPr>
            <a:r>
              <a:rPr lang="en-US" sz="700"/>
              <a:t>Under the direction of Trudi Abel, students are gathering audio, digital photographs, and GPS data to enrich historical maps available via the Digital Durham web project. (</a:t>
            </a:r>
            <a:r>
              <a:rPr lang="en-US" sz="700" b="1">
                <a:hlinkClick r:id="rId4"/>
              </a:rPr>
              <a:t>http://cit.duke.edu/ideas/projects/2007/05/04/visualizing-durham/</a:t>
            </a:r>
            <a:r>
              <a:rPr lang="en-US" sz="700"/>
              <a:t>)</a:t>
            </a:r>
          </a:p>
          <a:p>
            <a:pPr>
              <a:lnSpc>
                <a:spcPct val="80000"/>
              </a:lnSpc>
            </a:pPr>
            <a:endParaRPr lang="en-US" sz="700"/>
          </a:p>
          <a:p>
            <a:pPr>
              <a:lnSpc>
                <a:spcPct val="80000"/>
              </a:lnSpc>
            </a:pPr>
            <a:r>
              <a:rPr lang="en-US" sz="700"/>
              <a:t>Pat Halpin from NSOE loaded Geographic Information System(GIS) software onto a set of Pocket PCs (palm-sized computers), which were then made available to students in his courses to take into the field.  Paired with portable Global Positioning System (GPS) devices, the Pocket PCs enabled students to verify and collect environmental geospatial data.</a:t>
            </a:r>
            <a:br>
              <a:rPr lang="en-US" sz="700"/>
            </a:br>
            <a:r>
              <a:rPr lang="en-US" sz="700"/>
              <a:t>(</a:t>
            </a:r>
            <a:r>
              <a:rPr lang="en-US" sz="700" b="1">
                <a:hlinkClick r:id="rId5"/>
              </a:rPr>
              <a:t>http://cit.duke.edu/showcase/2002/program.html</a:t>
            </a:r>
            <a:r>
              <a:rPr lang="en-US" sz="700"/>
              <a:t>)</a:t>
            </a:r>
          </a:p>
          <a:p>
            <a:pPr>
              <a:lnSpc>
                <a:spcPct val="80000"/>
              </a:lnSpc>
            </a:pPr>
            <a:endParaRPr lang="en-US" sz="700"/>
          </a:p>
          <a:p>
            <a:pPr>
              <a:lnSpc>
                <a:spcPct val="80000"/>
              </a:lnSpc>
            </a:pPr>
            <a:r>
              <a:rPr lang="en-US" sz="700" b="1"/>
              <a:t>Traffic Management</a:t>
            </a:r>
          </a:p>
          <a:p>
            <a:pPr lvl="1">
              <a:lnSpc>
                <a:spcPct val="80000"/>
              </a:lnSpc>
            </a:pPr>
            <a:r>
              <a:rPr lang="en-US" sz="800"/>
              <a:t>TeleNav Traffic</a:t>
            </a:r>
          </a:p>
          <a:p>
            <a:pPr lvl="1">
              <a:lnSpc>
                <a:spcPct val="80000"/>
              </a:lnSpc>
            </a:pPr>
            <a:r>
              <a:rPr lang="en-US" sz="800"/>
              <a:t>http://www.telenav.com/products/tn/traffic.html</a:t>
            </a:r>
          </a:p>
          <a:p>
            <a:pPr>
              <a:lnSpc>
                <a:spcPct val="80000"/>
              </a:lnSpc>
            </a:pPr>
            <a:endParaRPr lang="en-US" sz="700"/>
          </a:p>
          <a:p>
            <a:pPr lvl="1">
              <a:lnSpc>
                <a:spcPct val="80000"/>
              </a:lnSpc>
            </a:pPr>
            <a:r>
              <a:rPr lang="en-US" sz="700"/>
              <a:t>Bus Systems</a:t>
            </a:r>
          </a:p>
          <a:p>
            <a:pPr lvl="1">
              <a:lnSpc>
                <a:spcPct val="80000"/>
              </a:lnSpc>
            </a:pPr>
            <a:r>
              <a:rPr lang="en-US" sz="700"/>
              <a:t>e.g. Montclair University (Rave Transit)- a number of universities use the Rave System</a:t>
            </a:r>
          </a:p>
          <a:p>
            <a:pPr lvl="1">
              <a:lnSpc>
                <a:spcPct val="80000"/>
              </a:lnSpc>
            </a:pPr>
            <a:endParaRPr lang="en-US" sz="700"/>
          </a:p>
          <a:p>
            <a:pPr lvl="1">
              <a:lnSpc>
                <a:spcPct val="80000"/>
              </a:lnSpc>
            </a:pPr>
            <a:r>
              <a:rPr lang="en-US" sz="700"/>
              <a:t>University of Illinois Golf Course Management</a:t>
            </a:r>
          </a:p>
          <a:p>
            <a:pPr lvl="1">
              <a:lnSpc>
                <a:spcPct val="80000"/>
              </a:lnSpc>
            </a:pPr>
            <a:r>
              <a:rPr lang="en-US" sz="800"/>
              <a:t>http://courses.ece.uiuc.edu/ece445/projects/spring2004/project16_presentation.ppt#259,2,Overview</a:t>
            </a:r>
            <a:endParaRPr lang="en-US" sz="700"/>
          </a:p>
          <a:p>
            <a:pPr lvl="1">
              <a:lnSpc>
                <a:spcPct val="80000"/>
              </a:lnSpc>
            </a:pPr>
            <a:endParaRPr lang="en-US" sz="700"/>
          </a:p>
          <a:p>
            <a:pPr>
              <a:lnSpc>
                <a:spcPct val="80000"/>
              </a:lnSpc>
            </a:pPr>
            <a:endParaRPr lang="en-US" sz="700"/>
          </a:p>
          <a:p>
            <a:pPr>
              <a:lnSpc>
                <a:spcPct val="80000"/>
              </a:lnSpc>
            </a:pPr>
            <a:endParaRPr lang="en-US" sz="7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4D9E8CC-1734-40A5-8DA4-5ABE340C5AF3}" type="slidenum">
              <a:rPr lang="en-US"/>
              <a:pPr/>
              <a:t>14</a:t>
            </a:fld>
            <a:endParaRPr lang="en-US"/>
          </a:p>
        </p:txBody>
      </p:sp>
      <p:sp>
        <p:nvSpPr>
          <p:cNvPr id="8194" name="Rectangle 2"/>
          <p:cNvSpPr>
            <a:spLocks noGrp="1" noRot="1" noChangeAspect="1" noChangeArrowheads="1" noTextEdit="1"/>
          </p:cNvSpPr>
          <p:nvPr>
            <p:ph type="sldImg"/>
          </p:nvPr>
        </p:nvSpPr>
        <p:spPr>
          <a:ln/>
        </p:spPr>
      </p:sp>
      <p:sp>
        <p:nvSpPr>
          <p:cNvPr id="8195" name="Rectangle 3"/>
          <p:cNvSpPr>
            <a:spLocks noGrp="1" noChangeArrowheads="1"/>
          </p:cNvSpPr>
          <p:nvPr>
            <p:ph type="body" idx="1"/>
          </p:nvPr>
        </p:nvSpPr>
        <p:spPr/>
        <p:txBody>
          <a:bodyPr/>
          <a:lstStyle/>
          <a:p>
            <a:r>
              <a:rPr lang="en-US"/>
              <a:t>Mscape tools from HP, based on work by </a:t>
            </a:r>
            <a:r>
              <a:rPr lang="en-US">
                <a:hlinkClick r:id="rId3"/>
              </a:rPr>
              <a:t>HP Labs Bristol</a:t>
            </a:r>
            <a:r>
              <a:rPr lang="en-US"/>
              <a:t>, the </a:t>
            </a:r>
            <a:r>
              <a:rPr lang="en-US">
                <a:hlinkClick r:id="rId4"/>
              </a:rPr>
              <a:t>University of Bristol</a:t>
            </a:r>
            <a:r>
              <a:rPr lang="en-US"/>
              <a:t>, and </a:t>
            </a:r>
            <a:r>
              <a:rPr lang="en-US">
                <a:hlinkClick r:id="rId5"/>
              </a:rPr>
              <a:t>Appliance Studio</a:t>
            </a:r>
            <a:endParaRPr lang="en-US"/>
          </a:p>
          <a:p>
            <a:endParaRPr lang="en-US"/>
          </a:p>
          <a:p>
            <a:r>
              <a:rPr lang="en-US"/>
              <a:t>Examples of Mediascape tours </a:t>
            </a:r>
            <a:r>
              <a:rPr lang="en-US" sz="800"/>
              <a:t>(http://www.mscapers.com/make-a-mediascape)</a:t>
            </a:r>
            <a:r>
              <a:rPr lang="en-US"/>
              <a:t> available for </a:t>
            </a:r>
          </a:p>
          <a:p>
            <a:endParaRPr lang="en-US"/>
          </a:p>
          <a:p>
            <a:r>
              <a:rPr lang="en-US"/>
              <a:t>	Menlo College</a:t>
            </a:r>
          </a:p>
          <a:p>
            <a:r>
              <a:rPr lang="en-US"/>
              <a:t>	Miami University</a:t>
            </a:r>
          </a:p>
          <a:p>
            <a:r>
              <a:rPr lang="en-US"/>
              <a:t>	San Jose State University</a:t>
            </a:r>
          </a:p>
          <a:p>
            <a:r>
              <a:rPr lang="en-US"/>
              <a:t>	University of Massachusetts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p:spPr>
      </p:sp>
      <p:sp>
        <p:nvSpPr>
          <p:cNvPr id="204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0484" name="Slide Number Placeholder 3"/>
          <p:cNvSpPr>
            <a:spLocks noGrp="1"/>
          </p:cNvSpPr>
          <p:nvPr>
            <p:ph type="sldNum" sz="quarter" idx="5"/>
          </p:nvPr>
        </p:nvSpPr>
        <p:spPr bwMode="auto">
          <a:noFill/>
          <a:ln>
            <a:miter lim="800000"/>
            <a:headEnd/>
            <a:tailEnd/>
          </a:ln>
        </p:spPr>
        <p:txBody>
          <a:bodyPr/>
          <a:lstStyle/>
          <a:p>
            <a:fld id="{2D21B1C9-027C-43F1-952C-753C86822636}" type="slidenum">
              <a:rPr lang="en-US" smtClean="0"/>
              <a:pPr/>
              <a:t>15</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p:spPr>
      </p:sp>
      <p:sp>
        <p:nvSpPr>
          <p:cNvPr id="215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21508" name="Slide Number Placeholder 3"/>
          <p:cNvSpPr>
            <a:spLocks noGrp="1"/>
          </p:cNvSpPr>
          <p:nvPr>
            <p:ph type="sldNum" sz="quarter" idx="5"/>
          </p:nvPr>
        </p:nvSpPr>
        <p:spPr bwMode="auto">
          <a:noFill/>
          <a:ln>
            <a:miter lim="800000"/>
            <a:headEnd/>
            <a:tailEnd/>
          </a:ln>
        </p:spPr>
        <p:txBody>
          <a:bodyPr/>
          <a:lstStyle/>
          <a:p>
            <a:fld id="{4ED51FDA-74E3-4563-8CF1-903AFAF49E21}" type="slidenum">
              <a:rPr lang="en-US" smtClean="0"/>
              <a:pPr/>
              <a:t>16</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p:spPr>
      </p:sp>
      <p:sp>
        <p:nvSpPr>
          <p:cNvPr id="225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22532" name="Slide Number Placeholder 3"/>
          <p:cNvSpPr>
            <a:spLocks noGrp="1"/>
          </p:cNvSpPr>
          <p:nvPr>
            <p:ph type="sldNum" sz="quarter" idx="5"/>
          </p:nvPr>
        </p:nvSpPr>
        <p:spPr bwMode="auto">
          <a:noFill/>
          <a:ln>
            <a:miter lim="800000"/>
            <a:headEnd/>
            <a:tailEnd/>
          </a:ln>
        </p:spPr>
        <p:txBody>
          <a:bodyPr/>
          <a:lstStyle/>
          <a:p>
            <a:fld id="{6F4B1589-7F50-4A79-B4C7-5F99901E4D88}" type="slidenum">
              <a:rPr lang="en-US" smtClean="0"/>
              <a:pPr/>
              <a:t>17</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93B38F1-11A8-45B2-BE41-A2D9986B33C0}"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3BA1158-35EB-47E9-8AE1-89149248C8A7}"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2DCBA0D-162E-4E5F-A42C-2A9FF5AB0300}"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fld id="{21300185-4323-47A2-952E-19C2D82CDA49}" type="datetimeFigureOut">
              <a:rPr lang="en-US" smtClean="0"/>
              <a:pPr/>
              <a:t>10/31/2008</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B48E0FC3-5070-4C46-9D8E-922F9AFAEF1A}"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1300185-4323-47A2-952E-19C2D82CDA49}" type="datetimeFigureOut">
              <a:rPr lang="en-US" smtClean="0"/>
              <a:pPr/>
              <a:t>10/31/2008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8E0FC3-5070-4C46-9D8E-922F9AFAEF1A}"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DC281EC8-B049-43E9-A62E-4E4D48FD6802}"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1"/>
          <p:cNvSpPr>
            <a:spLocks noGrp="1" noChangeArrowheads="1"/>
          </p:cNvSpPr>
          <p:nvPr>
            <p:ph type="dt" sz="half" idx="10"/>
          </p:nvPr>
        </p:nvSpPr>
        <p:spPr>
          <a:ln/>
        </p:spPr>
        <p:txBody>
          <a:bodyPr/>
          <a:lstStyle>
            <a:lvl1pPr>
              <a:defRPr/>
            </a:lvl1pPr>
          </a:lstStyle>
          <a:p>
            <a:pPr>
              <a:defRPr/>
            </a:pPr>
            <a:endParaRPr lang="en-US"/>
          </a:p>
        </p:txBody>
      </p:sp>
      <p:sp>
        <p:nvSpPr>
          <p:cNvPr id="3" name="Rectangle 2"/>
          <p:cNvSpPr>
            <a:spLocks noGrp="1" noChangeArrowheads="1"/>
          </p:cNvSpPr>
          <p:nvPr>
            <p:ph type="ftr" sz="quarter" idx="11"/>
          </p:nvPr>
        </p:nvSpPr>
        <p:spPr>
          <a:ln/>
        </p:spPr>
        <p:txBody>
          <a:bodyPr/>
          <a:lstStyle>
            <a:lvl1pPr>
              <a:defRPr/>
            </a:lvl1pPr>
          </a:lstStyle>
          <a:p>
            <a:pPr>
              <a:defRPr/>
            </a:pPr>
            <a:endParaRPr lang="en-US"/>
          </a:p>
        </p:txBody>
      </p:sp>
      <p:sp>
        <p:nvSpPr>
          <p:cNvPr id="4" name="Rectangle 3"/>
          <p:cNvSpPr>
            <a:spLocks noGrp="1" noChangeArrowheads="1"/>
          </p:cNvSpPr>
          <p:nvPr>
            <p:ph type="sldNum" sz="quarter" idx="12"/>
          </p:nvPr>
        </p:nvSpPr>
        <p:spPr>
          <a:ln/>
        </p:spPr>
        <p:txBody>
          <a:bodyPr/>
          <a:lstStyle>
            <a:lvl1pPr>
              <a:defRPr/>
            </a:lvl1pPr>
          </a:lstStyle>
          <a:p>
            <a:pPr>
              <a:defRPr/>
            </a:pPr>
            <a:fld id="{D44C532E-98A7-422B-BADA-353231A7612F}"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sz="half" idx="10"/>
          </p:nvPr>
        </p:nvSpPr>
        <p:spPr>
          <a:ln/>
        </p:spPr>
        <p:txBody>
          <a:bodyPr/>
          <a:lstStyle>
            <a:lvl1pPr>
              <a:defRPr/>
            </a:lvl1pPr>
          </a:lstStyle>
          <a:p>
            <a:pPr>
              <a:defRPr/>
            </a:pPr>
            <a:endParaRPr lang="en-US"/>
          </a:p>
        </p:txBody>
      </p:sp>
      <p:sp>
        <p:nvSpPr>
          <p:cNvPr id="5" name="Rectangle 4"/>
          <p:cNvSpPr>
            <a:spLocks noGrp="1" noChangeArrowheads="1"/>
          </p:cNvSpPr>
          <p:nvPr>
            <p:ph type="ftr" sz="quarter" idx="11"/>
          </p:nvPr>
        </p:nvSpPr>
        <p:spPr>
          <a:ln/>
        </p:spPr>
        <p:txBody>
          <a:bodyPr/>
          <a:lstStyle>
            <a:lvl1pPr>
              <a:defRPr/>
            </a:lvl1pPr>
          </a:lstStyle>
          <a:p>
            <a:pPr>
              <a:defRPr/>
            </a:pPr>
            <a:endParaRPr lang="en-US"/>
          </a:p>
        </p:txBody>
      </p:sp>
      <p:sp>
        <p:nvSpPr>
          <p:cNvPr id="6" name="Rectangle 5"/>
          <p:cNvSpPr>
            <a:spLocks noGrp="1" noChangeArrowheads="1"/>
          </p:cNvSpPr>
          <p:nvPr>
            <p:ph type="sldNum" sz="quarter" idx="12"/>
          </p:nvPr>
        </p:nvSpPr>
        <p:spPr>
          <a:ln/>
        </p:spPr>
        <p:txBody>
          <a:bodyPr/>
          <a:lstStyle>
            <a:lvl1pPr>
              <a:defRPr/>
            </a:lvl1pPr>
          </a:lstStyle>
          <a:p>
            <a:pPr>
              <a:defRPr/>
            </a:pPr>
            <a:fld id="{CC71B4C5-B7F0-48F2-9D8E-D4E492A8D5EA}"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8DCD2B9-D8A9-4928-ADB6-AD983A978331}" type="slidenum">
              <a:rPr lang="en-US"/>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9D32C74C-0C1E-4E4E-B87E-668D9D8B21D2}"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0F01911-F290-4196-A182-272250748BF5}"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CE02B9B-3CFB-4DFE-B5C7-1DA16689EEB5}"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D3087742-E0ED-43DA-BF20-C9674F3391C4}"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A8AC683D-349D-4C02-BF14-F7808866DA0C}"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229C6AD7-B050-48DE-8788-FB59F9F55920}"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EF872E81-3FC6-4EC1-A9B5-67503C0154E7}"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F6352765-8986-4F51-BE5F-C19399073801}"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9D78D9C6-D205-4737-A29D-D61B5F8609B6}"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image" Target="../media/image1.jpeg"/><Relationship Id="rId7" Type="http://schemas.openxmlformats.org/officeDocument/2006/relationships/image" Target="../media/image4.png"/><Relationship Id="rId2" Type="http://schemas.openxmlformats.org/officeDocument/2006/relationships/theme" Target="../theme/theme3.xml"/><Relationship Id="rId1" Type="http://schemas.openxmlformats.org/officeDocument/2006/relationships/slideLayout" Target="../slideLayouts/slideLayout14.xml"/><Relationship Id="rId6" Type="http://schemas.openxmlformats.org/officeDocument/2006/relationships/image" Target="../media/image3.png"/><Relationship Id="rId5" Type="http://schemas.openxmlformats.org/officeDocument/2006/relationships/hyperlink" Target="http://www.urhome.umd.edu/trademarks/trademarks/gr/webglobe.gif" TargetMode="External"/><Relationship Id="rId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hyperlink" Target="http://www.urhome.umd.edu/trademarks/trademarks/gr/webglobe.gif" TargetMode="External"/><Relationship Id="rId3" Type="http://schemas.openxmlformats.org/officeDocument/2006/relationships/slideLayout" Target="../slideLayouts/slideLayout17.xml"/><Relationship Id="rId7" Type="http://schemas.openxmlformats.org/officeDocument/2006/relationships/image" Target="../media/image2.png"/><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image" Target="../media/image1.jpeg"/><Relationship Id="rId11" Type="http://schemas.openxmlformats.org/officeDocument/2006/relationships/image" Target="../media/image5.jpeg"/><Relationship Id="rId5" Type="http://schemas.openxmlformats.org/officeDocument/2006/relationships/theme" Target="../theme/theme4.xml"/><Relationship Id="rId10" Type="http://schemas.openxmlformats.org/officeDocument/2006/relationships/image" Target="../media/image4.png"/><Relationship Id="rId4" Type="http://schemas.openxmlformats.org/officeDocument/2006/relationships/slideLayout" Target="../slideLayouts/slideLayout18.xml"/><Relationship Id="rId9"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8D4D0556-35B5-4B5D-87B1-9E4B09C46AB3}"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a:solidFill>
            <a:srgbClr val="003399"/>
          </a:solidFill>
          <a:latin typeface="+mj-lt"/>
          <a:ea typeface="+mj-ea"/>
          <a:cs typeface="+mj-cs"/>
        </a:defRPr>
      </a:lvl1pPr>
      <a:lvl2pPr algn="ctr" rtl="0" fontAlgn="base">
        <a:spcBef>
          <a:spcPct val="0"/>
        </a:spcBef>
        <a:spcAft>
          <a:spcPct val="0"/>
        </a:spcAft>
        <a:defRPr sz="4400">
          <a:solidFill>
            <a:srgbClr val="003399"/>
          </a:solidFill>
          <a:latin typeface="Trebuchet MS" pitchFamily="34" charset="0"/>
        </a:defRPr>
      </a:lvl2pPr>
      <a:lvl3pPr algn="ctr" rtl="0" fontAlgn="base">
        <a:spcBef>
          <a:spcPct val="0"/>
        </a:spcBef>
        <a:spcAft>
          <a:spcPct val="0"/>
        </a:spcAft>
        <a:defRPr sz="4400">
          <a:solidFill>
            <a:srgbClr val="003399"/>
          </a:solidFill>
          <a:latin typeface="Trebuchet MS" pitchFamily="34" charset="0"/>
        </a:defRPr>
      </a:lvl3pPr>
      <a:lvl4pPr algn="ctr" rtl="0" fontAlgn="base">
        <a:spcBef>
          <a:spcPct val="0"/>
        </a:spcBef>
        <a:spcAft>
          <a:spcPct val="0"/>
        </a:spcAft>
        <a:defRPr sz="4400">
          <a:solidFill>
            <a:srgbClr val="003399"/>
          </a:solidFill>
          <a:latin typeface="Trebuchet MS" pitchFamily="34" charset="0"/>
        </a:defRPr>
      </a:lvl4pPr>
      <a:lvl5pPr algn="ctr" rtl="0" fontAlgn="base">
        <a:spcBef>
          <a:spcPct val="0"/>
        </a:spcBef>
        <a:spcAft>
          <a:spcPct val="0"/>
        </a:spcAft>
        <a:defRPr sz="4400">
          <a:solidFill>
            <a:srgbClr val="003399"/>
          </a:solidFill>
          <a:latin typeface="Trebuchet MS" pitchFamily="34" charset="0"/>
        </a:defRPr>
      </a:lvl5pPr>
      <a:lvl6pPr marL="457200" algn="ctr" rtl="0" fontAlgn="base">
        <a:spcBef>
          <a:spcPct val="0"/>
        </a:spcBef>
        <a:spcAft>
          <a:spcPct val="0"/>
        </a:spcAft>
        <a:defRPr sz="4400">
          <a:solidFill>
            <a:srgbClr val="003399"/>
          </a:solidFill>
          <a:latin typeface="Trebuchet MS" pitchFamily="34" charset="0"/>
        </a:defRPr>
      </a:lvl6pPr>
      <a:lvl7pPr marL="914400" algn="ctr" rtl="0" fontAlgn="base">
        <a:spcBef>
          <a:spcPct val="0"/>
        </a:spcBef>
        <a:spcAft>
          <a:spcPct val="0"/>
        </a:spcAft>
        <a:defRPr sz="4400">
          <a:solidFill>
            <a:srgbClr val="003399"/>
          </a:solidFill>
          <a:latin typeface="Trebuchet MS" pitchFamily="34" charset="0"/>
        </a:defRPr>
      </a:lvl7pPr>
      <a:lvl8pPr marL="1371600" algn="ctr" rtl="0" fontAlgn="base">
        <a:spcBef>
          <a:spcPct val="0"/>
        </a:spcBef>
        <a:spcAft>
          <a:spcPct val="0"/>
        </a:spcAft>
        <a:defRPr sz="4400">
          <a:solidFill>
            <a:srgbClr val="003399"/>
          </a:solidFill>
          <a:latin typeface="Trebuchet MS" pitchFamily="34" charset="0"/>
        </a:defRPr>
      </a:lvl8pPr>
      <a:lvl9pPr marL="1828800" algn="ctr" rtl="0" fontAlgn="base">
        <a:spcBef>
          <a:spcPct val="0"/>
        </a:spcBef>
        <a:spcAft>
          <a:spcPct val="0"/>
        </a:spcAft>
        <a:defRPr sz="4400">
          <a:solidFill>
            <a:srgbClr val="003399"/>
          </a:solidFill>
          <a:latin typeface="Trebuchet MS"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fontAlgn="auto" hangingPunct="1">
              <a:spcBef>
                <a:spcPts val="0"/>
              </a:spcBef>
              <a:spcAft>
                <a:spcPts val="0"/>
              </a:spcAft>
              <a:defRPr sz="1400" smtClean="0">
                <a:latin typeface="+mn-lt"/>
              </a:defRPr>
            </a:lvl1pPr>
          </a:lstStyle>
          <a:p>
            <a:fld id="{21300185-4323-47A2-952E-19C2D82CDA49}" type="datetimeFigureOut">
              <a:rPr lang="en-US" smtClean="0"/>
              <a:pPr/>
              <a:t>10/31/2008</a:t>
            </a:fld>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fontAlgn="auto" hangingPunct="1">
              <a:spcBef>
                <a:spcPts val="0"/>
              </a:spcBef>
              <a:spcAft>
                <a:spcPts val="0"/>
              </a:spcAft>
              <a:defRPr sz="1400" smtClean="0">
                <a:latin typeface="+mn-lt"/>
              </a:defRPr>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fontAlgn="auto" hangingPunct="1">
              <a:spcBef>
                <a:spcPts val="0"/>
              </a:spcBef>
              <a:spcAft>
                <a:spcPts val="0"/>
              </a:spcAft>
              <a:defRPr sz="1400" smtClean="0">
                <a:latin typeface="+mn-lt"/>
              </a:defRPr>
            </a:lvl1pPr>
          </a:lstStyle>
          <a:p>
            <a:fld id="{B48E0FC3-5070-4C46-9D8E-922F9AFAEF1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Lst>
  <p:txStyles>
    <p:titleStyle>
      <a:lvl1pPr algn="ctr" rtl="0" eaLnBrk="1" fontAlgn="base" hangingPunct="1">
        <a:spcBef>
          <a:spcPct val="0"/>
        </a:spcBef>
        <a:spcAft>
          <a:spcPct val="0"/>
        </a:spcAft>
        <a:defRPr sz="4400">
          <a:solidFill>
            <a:srgbClr val="003399"/>
          </a:solidFill>
          <a:latin typeface="+mj-lt"/>
          <a:ea typeface="+mj-ea"/>
          <a:cs typeface="+mj-cs"/>
        </a:defRPr>
      </a:lvl1pPr>
      <a:lvl2pPr algn="ctr" rtl="0" eaLnBrk="1" fontAlgn="base" hangingPunct="1">
        <a:spcBef>
          <a:spcPct val="0"/>
        </a:spcBef>
        <a:spcAft>
          <a:spcPct val="0"/>
        </a:spcAft>
        <a:defRPr sz="4400">
          <a:solidFill>
            <a:srgbClr val="003399"/>
          </a:solidFill>
          <a:latin typeface="Trebuchet MS" pitchFamily="34" charset="0"/>
        </a:defRPr>
      </a:lvl2pPr>
      <a:lvl3pPr algn="ctr" rtl="0" eaLnBrk="1" fontAlgn="base" hangingPunct="1">
        <a:spcBef>
          <a:spcPct val="0"/>
        </a:spcBef>
        <a:spcAft>
          <a:spcPct val="0"/>
        </a:spcAft>
        <a:defRPr sz="4400">
          <a:solidFill>
            <a:srgbClr val="003399"/>
          </a:solidFill>
          <a:latin typeface="Trebuchet MS" pitchFamily="34" charset="0"/>
        </a:defRPr>
      </a:lvl3pPr>
      <a:lvl4pPr algn="ctr" rtl="0" eaLnBrk="1" fontAlgn="base" hangingPunct="1">
        <a:spcBef>
          <a:spcPct val="0"/>
        </a:spcBef>
        <a:spcAft>
          <a:spcPct val="0"/>
        </a:spcAft>
        <a:defRPr sz="4400">
          <a:solidFill>
            <a:srgbClr val="003399"/>
          </a:solidFill>
          <a:latin typeface="Trebuchet MS" pitchFamily="34" charset="0"/>
        </a:defRPr>
      </a:lvl4pPr>
      <a:lvl5pPr algn="ctr" rtl="0" eaLnBrk="1" fontAlgn="base" hangingPunct="1">
        <a:spcBef>
          <a:spcPct val="0"/>
        </a:spcBef>
        <a:spcAft>
          <a:spcPct val="0"/>
        </a:spcAft>
        <a:defRPr sz="4400">
          <a:solidFill>
            <a:srgbClr val="003399"/>
          </a:solidFill>
          <a:latin typeface="Trebuchet MS" pitchFamily="34" charset="0"/>
        </a:defRPr>
      </a:lvl5pPr>
      <a:lvl6pPr marL="457200" algn="ctr" rtl="0" eaLnBrk="1" fontAlgn="base" hangingPunct="1">
        <a:spcBef>
          <a:spcPct val="0"/>
        </a:spcBef>
        <a:spcAft>
          <a:spcPct val="0"/>
        </a:spcAft>
        <a:defRPr sz="4400">
          <a:solidFill>
            <a:srgbClr val="003399"/>
          </a:solidFill>
          <a:latin typeface="Trebuchet MS" pitchFamily="34" charset="0"/>
        </a:defRPr>
      </a:lvl6pPr>
      <a:lvl7pPr marL="914400" algn="ctr" rtl="0" eaLnBrk="1" fontAlgn="base" hangingPunct="1">
        <a:spcBef>
          <a:spcPct val="0"/>
        </a:spcBef>
        <a:spcAft>
          <a:spcPct val="0"/>
        </a:spcAft>
        <a:defRPr sz="4400">
          <a:solidFill>
            <a:srgbClr val="003399"/>
          </a:solidFill>
          <a:latin typeface="Trebuchet MS" pitchFamily="34" charset="0"/>
        </a:defRPr>
      </a:lvl7pPr>
      <a:lvl8pPr marL="1371600" algn="ctr" rtl="0" eaLnBrk="1" fontAlgn="base" hangingPunct="1">
        <a:spcBef>
          <a:spcPct val="0"/>
        </a:spcBef>
        <a:spcAft>
          <a:spcPct val="0"/>
        </a:spcAft>
        <a:defRPr sz="4400">
          <a:solidFill>
            <a:srgbClr val="003399"/>
          </a:solidFill>
          <a:latin typeface="Trebuchet MS" pitchFamily="34" charset="0"/>
        </a:defRPr>
      </a:lvl8pPr>
      <a:lvl9pPr marL="1828800" algn="ctr" rtl="0" eaLnBrk="1" fontAlgn="base" hangingPunct="1">
        <a:spcBef>
          <a:spcPct val="0"/>
        </a:spcBef>
        <a:spcAft>
          <a:spcPct val="0"/>
        </a:spcAft>
        <a:defRPr sz="4400">
          <a:solidFill>
            <a:srgbClr val="003399"/>
          </a:solidFill>
          <a:latin typeface="Trebuchet MS" pitchFamily="34"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51F49FBD-42F2-4D1E-A1AC-396FE7A654B9}" type="slidenum">
              <a:rPr lang="en-US"/>
              <a:pPr>
                <a:defRPr/>
              </a:pPr>
              <a:t>‹#›</a:t>
            </a:fld>
            <a:endParaRPr lang="en-US"/>
          </a:p>
        </p:txBody>
      </p:sp>
      <p:pic>
        <p:nvPicPr>
          <p:cNvPr id="2055" name="Picture 2" descr="ecu logo"/>
          <p:cNvPicPr>
            <a:picLocks noChangeAspect="1" noChangeArrowheads="1"/>
          </p:cNvPicPr>
          <p:nvPr userDrawn="1"/>
        </p:nvPicPr>
        <p:blipFill>
          <a:blip r:embed="rId4"/>
          <a:srcRect/>
          <a:stretch>
            <a:fillRect/>
          </a:stretch>
        </p:blipFill>
        <p:spPr bwMode="auto">
          <a:xfrm>
            <a:off x="3124200" y="6248400"/>
            <a:ext cx="762000" cy="479425"/>
          </a:xfrm>
          <a:prstGeom prst="rect">
            <a:avLst/>
          </a:prstGeom>
          <a:noFill/>
          <a:ln w="9525">
            <a:noFill/>
            <a:miter lim="800000"/>
            <a:headEnd/>
            <a:tailEnd/>
          </a:ln>
        </p:spPr>
      </p:pic>
      <p:pic>
        <p:nvPicPr>
          <p:cNvPr id="2056" name="Picture 9" descr="http://www.urhome.umd.edu/trademarks/trademarks/gr/webglobe.gif">
            <a:hlinkClick r:id="rId5"/>
          </p:cNvPr>
          <p:cNvPicPr>
            <a:picLocks noChangeAspect="1" noChangeArrowheads="1"/>
          </p:cNvPicPr>
          <p:nvPr userDrawn="1"/>
        </p:nvPicPr>
        <p:blipFill>
          <a:blip r:embed="rId6"/>
          <a:srcRect/>
          <a:stretch>
            <a:fillRect/>
          </a:stretch>
        </p:blipFill>
        <p:spPr bwMode="auto">
          <a:xfrm>
            <a:off x="4403725" y="6162675"/>
            <a:ext cx="549275" cy="549275"/>
          </a:xfrm>
          <a:prstGeom prst="rect">
            <a:avLst/>
          </a:prstGeom>
          <a:noFill/>
          <a:ln w="9525">
            <a:noFill/>
            <a:miter lim="800000"/>
            <a:headEnd/>
            <a:tailEnd/>
          </a:ln>
        </p:spPr>
      </p:pic>
      <p:pic>
        <p:nvPicPr>
          <p:cNvPr id="2057" name="Picture 10" descr="nhlogo.tif"/>
          <p:cNvPicPr>
            <a:picLocks noChangeAspect="1"/>
          </p:cNvPicPr>
          <p:nvPr userDrawn="1"/>
        </p:nvPicPr>
        <p:blipFill>
          <a:blip r:embed="rId7"/>
          <a:srcRect/>
          <a:stretch>
            <a:fillRect/>
          </a:stretch>
        </p:blipFill>
        <p:spPr bwMode="auto">
          <a:xfrm>
            <a:off x="5486400" y="6172200"/>
            <a:ext cx="550863" cy="549275"/>
          </a:xfrm>
          <a:prstGeom prst="rect">
            <a:avLst/>
          </a:prstGeom>
          <a:noFill/>
          <a:ln w="9525">
            <a:noFill/>
            <a:miter lim="800000"/>
            <a:headEnd/>
            <a:tailEnd/>
          </a:ln>
        </p:spPr>
      </p:pic>
      <p:pic>
        <p:nvPicPr>
          <p:cNvPr id="2058" name="Picture 10" descr="swoosh2"/>
          <p:cNvPicPr>
            <a:picLocks noChangeAspect="1" noChangeArrowheads="1"/>
          </p:cNvPicPr>
          <p:nvPr userDrawn="1"/>
        </p:nvPicPr>
        <p:blipFill>
          <a:blip r:embed="rId8">
            <a:clrChange>
              <a:clrFrom>
                <a:srgbClr val="FFFFFF"/>
              </a:clrFrom>
              <a:clrTo>
                <a:srgbClr val="FFFFFF">
                  <a:alpha val="0"/>
                </a:srgbClr>
              </a:clrTo>
            </a:clrChange>
          </a:blip>
          <a:srcRect/>
          <a:stretch>
            <a:fillRect/>
          </a:stretch>
        </p:blipFill>
        <p:spPr bwMode="auto">
          <a:xfrm>
            <a:off x="152400" y="152400"/>
            <a:ext cx="8839200" cy="33274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4" r:id="rId1"/>
  </p:sldLayoutIdLst>
  <p:txStyles>
    <p:titleStyle>
      <a:lvl1pPr algn="ctr" rtl="0" eaLnBrk="0" fontAlgn="base" hangingPunct="0">
        <a:spcBef>
          <a:spcPct val="0"/>
        </a:spcBef>
        <a:spcAft>
          <a:spcPct val="0"/>
        </a:spcAft>
        <a:defRPr sz="4400">
          <a:solidFill>
            <a:srgbClr val="003399"/>
          </a:solidFill>
          <a:latin typeface="+mj-lt"/>
          <a:ea typeface="+mj-ea"/>
          <a:cs typeface="+mj-cs"/>
        </a:defRPr>
      </a:lvl1pPr>
      <a:lvl2pPr algn="ctr" rtl="0" eaLnBrk="0" fontAlgn="base" hangingPunct="0">
        <a:spcBef>
          <a:spcPct val="0"/>
        </a:spcBef>
        <a:spcAft>
          <a:spcPct val="0"/>
        </a:spcAft>
        <a:defRPr sz="4400">
          <a:solidFill>
            <a:srgbClr val="003399"/>
          </a:solidFill>
          <a:latin typeface="Trebuchet MS" pitchFamily="34" charset="0"/>
        </a:defRPr>
      </a:lvl2pPr>
      <a:lvl3pPr algn="ctr" rtl="0" eaLnBrk="0" fontAlgn="base" hangingPunct="0">
        <a:spcBef>
          <a:spcPct val="0"/>
        </a:spcBef>
        <a:spcAft>
          <a:spcPct val="0"/>
        </a:spcAft>
        <a:defRPr sz="4400">
          <a:solidFill>
            <a:srgbClr val="003399"/>
          </a:solidFill>
          <a:latin typeface="Trebuchet MS" pitchFamily="34" charset="0"/>
        </a:defRPr>
      </a:lvl3pPr>
      <a:lvl4pPr algn="ctr" rtl="0" eaLnBrk="0" fontAlgn="base" hangingPunct="0">
        <a:spcBef>
          <a:spcPct val="0"/>
        </a:spcBef>
        <a:spcAft>
          <a:spcPct val="0"/>
        </a:spcAft>
        <a:defRPr sz="4400">
          <a:solidFill>
            <a:srgbClr val="003399"/>
          </a:solidFill>
          <a:latin typeface="Trebuchet MS" pitchFamily="34" charset="0"/>
        </a:defRPr>
      </a:lvl4pPr>
      <a:lvl5pPr algn="ctr" rtl="0" eaLnBrk="0" fontAlgn="base" hangingPunct="0">
        <a:spcBef>
          <a:spcPct val="0"/>
        </a:spcBef>
        <a:spcAft>
          <a:spcPct val="0"/>
        </a:spcAft>
        <a:defRPr sz="4400">
          <a:solidFill>
            <a:srgbClr val="003399"/>
          </a:solidFill>
          <a:latin typeface="Trebuchet MS" pitchFamily="34" charset="0"/>
        </a:defRPr>
      </a:lvl5pPr>
      <a:lvl6pPr marL="457200" algn="ctr" rtl="0" fontAlgn="base">
        <a:spcBef>
          <a:spcPct val="0"/>
        </a:spcBef>
        <a:spcAft>
          <a:spcPct val="0"/>
        </a:spcAft>
        <a:defRPr sz="4400">
          <a:solidFill>
            <a:srgbClr val="003399"/>
          </a:solidFill>
          <a:latin typeface="Trebuchet MS" pitchFamily="34" charset="0"/>
        </a:defRPr>
      </a:lvl6pPr>
      <a:lvl7pPr marL="914400" algn="ctr" rtl="0" fontAlgn="base">
        <a:spcBef>
          <a:spcPct val="0"/>
        </a:spcBef>
        <a:spcAft>
          <a:spcPct val="0"/>
        </a:spcAft>
        <a:defRPr sz="4400">
          <a:solidFill>
            <a:srgbClr val="003399"/>
          </a:solidFill>
          <a:latin typeface="Trebuchet MS" pitchFamily="34" charset="0"/>
        </a:defRPr>
      </a:lvl7pPr>
      <a:lvl8pPr marL="1371600" algn="ctr" rtl="0" fontAlgn="base">
        <a:spcBef>
          <a:spcPct val="0"/>
        </a:spcBef>
        <a:spcAft>
          <a:spcPct val="0"/>
        </a:spcAft>
        <a:defRPr sz="4400">
          <a:solidFill>
            <a:srgbClr val="003399"/>
          </a:solidFill>
          <a:latin typeface="Trebuchet MS" pitchFamily="34" charset="0"/>
        </a:defRPr>
      </a:lvl8pPr>
      <a:lvl9pPr marL="1828800" algn="ctr" rtl="0" fontAlgn="base">
        <a:spcBef>
          <a:spcPct val="0"/>
        </a:spcBef>
        <a:spcAft>
          <a:spcPct val="0"/>
        </a:spcAft>
        <a:defRPr sz="4400">
          <a:solidFill>
            <a:srgbClr val="003399"/>
          </a:solidFill>
          <a:latin typeface="Trebuchet MS"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6"/>
          <a:srcRect/>
          <a:stretch>
            <a:fillRect/>
          </a:stretch>
        </a:blipFill>
        <a:effectLst/>
      </p:bgPr>
    </p:bg>
    <p:spTree>
      <p:nvGrpSpPr>
        <p:cNvPr id="1" name=""/>
        <p:cNvGrpSpPr/>
        <p:nvPr/>
      </p:nvGrpSpPr>
      <p:grpSpPr>
        <a:xfrm>
          <a:off x="0" y="0"/>
          <a:ext cx="0" cy="0"/>
          <a:chOff x="0" y="0"/>
          <a:chExt cx="0" cy="0"/>
        </a:xfrm>
      </p:grpSpPr>
      <p:pic>
        <p:nvPicPr>
          <p:cNvPr id="3074" name="Picture 2" descr="ecu logo"/>
          <p:cNvPicPr>
            <a:picLocks noChangeAspect="1" noChangeArrowheads="1"/>
          </p:cNvPicPr>
          <p:nvPr/>
        </p:nvPicPr>
        <p:blipFill>
          <a:blip r:embed="rId7"/>
          <a:srcRect/>
          <a:stretch>
            <a:fillRect/>
          </a:stretch>
        </p:blipFill>
        <p:spPr bwMode="auto">
          <a:xfrm>
            <a:off x="3124200" y="6248400"/>
            <a:ext cx="762000" cy="479425"/>
          </a:xfrm>
          <a:prstGeom prst="rect">
            <a:avLst/>
          </a:prstGeom>
          <a:noFill/>
          <a:ln w="9525">
            <a:noFill/>
            <a:miter lim="800000"/>
            <a:headEnd/>
            <a:tailEnd/>
          </a:ln>
        </p:spPr>
      </p:pic>
      <p:pic>
        <p:nvPicPr>
          <p:cNvPr id="3075" name="Picture 9" descr="http://www.urhome.umd.edu/trademarks/trademarks/gr/webglobe.gif">
            <a:hlinkClick r:id="rId8"/>
          </p:cNvPr>
          <p:cNvPicPr>
            <a:picLocks noChangeAspect="1" noChangeArrowheads="1"/>
          </p:cNvPicPr>
          <p:nvPr/>
        </p:nvPicPr>
        <p:blipFill>
          <a:blip r:embed="rId9"/>
          <a:srcRect/>
          <a:stretch>
            <a:fillRect/>
          </a:stretch>
        </p:blipFill>
        <p:spPr bwMode="auto">
          <a:xfrm>
            <a:off x="4403725" y="6162675"/>
            <a:ext cx="549275" cy="549275"/>
          </a:xfrm>
          <a:prstGeom prst="rect">
            <a:avLst/>
          </a:prstGeom>
          <a:noFill/>
          <a:ln w="9525">
            <a:noFill/>
            <a:miter lim="800000"/>
            <a:headEnd/>
            <a:tailEnd/>
          </a:ln>
        </p:spPr>
      </p:pic>
      <p:pic>
        <p:nvPicPr>
          <p:cNvPr id="3076" name="Picture 10" descr="nhlogo.tif"/>
          <p:cNvPicPr>
            <a:picLocks noChangeAspect="1"/>
          </p:cNvPicPr>
          <p:nvPr/>
        </p:nvPicPr>
        <p:blipFill>
          <a:blip r:embed="rId10"/>
          <a:srcRect/>
          <a:stretch>
            <a:fillRect/>
          </a:stretch>
        </p:blipFill>
        <p:spPr bwMode="auto">
          <a:xfrm>
            <a:off x="5486400" y="6172200"/>
            <a:ext cx="550863" cy="549275"/>
          </a:xfrm>
          <a:prstGeom prst="rect">
            <a:avLst/>
          </a:prstGeom>
          <a:noFill/>
          <a:ln w="9525">
            <a:noFill/>
            <a:miter lim="800000"/>
            <a:headEnd/>
            <a:tailEnd/>
          </a:ln>
        </p:spPr>
      </p:pic>
      <p:pic>
        <p:nvPicPr>
          <p:cNvPr id="3077" name="Picture 2" descr="ecu logo"/>
          <p:cNvPicPr>
            <a:picLocks noChangeAspect="1" noChangeArrowheads="1"/>
          </p:cNvPicPr>
          <p:nvPr/>
        </p:nvPicPr>
        <p:blipFill>
          <a:blip r:embed="rId7"/>
          <a:srcRect/>
          <a:stretch>
            <a:fillRect/>
          </a:stretch>
        </p:blipFill>
        <p:spPr bwMode="auto">
          <a:xfrm>
            <a:off x="3124200" y="6248400"/>
            <a:ext cx="762000" cy="479425"/>
          </a:xfrm>
          <a:prstGeom prst="rect">
            <a:avLst/>
          </a:prstGeom>
          <a:noFill/>
          <a:ln w="9525">
            <a:noFill/>
            <a:miter lim="800000"/>
            <a:headEnd/>
            <a:tailEnd/>
          </a:ln>
        </p:spPr>
      </p:pic>
      <p:sp>
        <p:nvSpPr>
          <p:cNvPr id="3078"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9"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 name="Date Placeholder 10"/>
          <p:cNvSpPr>
            <a:spLocks noGrp="1" noChangeArrowheads="1"/>
          </p:cNvSpPr>
          <p:nvPr>
            <p:ph type="dt" sz="half" idx="2"/>
          </p:nvPr>
        </p:nvSpPr>
        <p:spPr bwMode="auto">
          <a:xfrm>
            <a:off x="457200" y="6245225"/>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2" name="Footer Placeholder 11"/>
          <p:cNvSpPr>
            <a:spLocks noGrp="1" noChangeArrowheads="1"/>
          </p:cNvSpPr>
          <p:nvPr>
            <p:ph type="ftr" sz="quarter" idx="3"/>
          </p:nvPr>
        </p:nvSpPr>
        <p:spPr bwMode="auto">
          <a:xfrm>
            <a:off x="3124200" y="6245225"/>
            <a:ext cx="2895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3" name="Slide Number Placeholder 12"/>
          <p:cNvSpPr>
            <a:spLocks noGrp="1" noChangeArrowheads="1"/>
          </p:cNvSpPr>
          <p:nvPr>
            <p:ph type="sldNum" sz="quarter" idx="4"/>
          </p:nvPr>
        </p:nvSpPr>
        <p:spPr bwMode="auto">
          <a:xfrm>
            <a:off x="6553200" y="6245225"/>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400"/>
            </a:lvl1pPr>
          </a:lstStyle>
          <a:p>
            <a:pPr>
              <a:defRPr/>
            </a:pPr>
            <a:fld id="{63F7C4B6-3C0F-41A7-AC8E-E5EC72566A84}" type="slidenum">
              <a:rPr lang="en-US"/>
              <a:pPr>
                <a:defRPr/>
              </a:pPr>
              <a:t>‹#›</a:t>
            </a:fld>
            <a:endParaRPr lang="en-US"/>
          </a:p>
        </p:txBody>
      </p:sp>
      <p:pic>
        <p:nvPicPr>
          <p:cNvPr id="3083" name="Picture 2" descr="ecu logo"/>
          <p:cNvPicPr>
            <a:picLocks noChangeAspect="1" noChangeArrowheads="1"/>
          </p:cNvPicPr>
          <p:nvPr userDrawn="1"/>
        </p:nvPicPr>
        <p:blipFill>
          <a:blip r:embed="rId7"/>
          <a:srcRect/>
          <a:stretch>
            <a:fillRect/>
          </a:stretch>
        </p:blipFill>
        <p:spPr bwMode="auto">
          <a:xfrm>
            <a:off x="3124200" y="6248400"/>
            <a:ext cx="762000" cy="479425"/>
          </a:xfrm>
          <a:prstGeom prst="rect">
            <a:avLst/>
          </a:prstGeom>
          <a:noFill/>
          <a:ln w="9525">
            <a:noFill/>
            <a:miter lim="800000"/>
            <a:headEnd/>
            <a:tailEnd/>
          </a:ln>
        </p:spPr>
      </p:pic>
      <p:pic>
        <p:nvPicPr>
          <p:cNvPr id="3084" name="Picture 9" descr="http://www.urhome.umd.edu/trademarks/trademarks/gr/webglobe.gif">
            <a:hlinkClick r:id="rId8"/>
          </p:cNvPr>
          <p:cNvPicPr>
            <a:picLocks noChangeAspect="1" noChangeArrowheads="1"/>
          </p:cNvPicPr>
          <p:nvPr userDrawn="1"/>
        </p:nvPicPr>
        <p:blipFill>
          <a:blip r:embed="rId9"/>
          <a:srcRect/>
          <a:stretch>
            <a:fillRect/>
          </a:stretch>
        </p:blipFill>
        <p:spPr bwMode="auto">
          <a:xfrm>
            <a:off x="4403725" y="6162675"/>
            <a:ext cx="549275" cy="549275"/>
          </a:xfrm>
          <a:prstGeom prst="rect">
            <a:avLst/>
          </a:prstGeom>
          <a:noFill/>
          <a:ln w="9525">
            <a:noFill/>
            <a:miter lim="800000"/>
            <a:headEnd/>
            <a:tailEnd/>
          </a:ln>
        </p:spPr>
      </p:pic>
      <p:pic>
        <p:nvPicPr>
          <p:cNvPr id="3085" name="Picture 10" descr="nhlogo.tif"/>
          <p:cNvPicPr>
            <a:picLocks noChangeAspect="1"/>
          </p:cNvPicPr>
          <p:nvPr userDrawn="1"/>
        </p:nvPicPr>
        <p:blipFill>
          <a:blip r:embed="rId10"/>
          <a:srcRect/>
          <a:stretch>
            <a:fillRect/>
          </a:stretch>
        </p:blipFill>
        <p:spPr bwMode="auto">
          <a:xfrm>
            <a:off x="5486400" y="6172200"/>
            <a:ext cx="550863" cy="549275"/>
          </a:xfrm>
          <a:prstGeom prst="rect">
            <a:avLst/>
          </a:prstGeom>
          <a:noFill/>
          <a:ln w="9525">
            <a:noFill/>
            <a:miter lim="800000"/>
            <a:headEnd/>
            <a:tailEnd/>
          </a:ln>
        </p:spPr>
      </p:pic>
      <p:pic>
        <p:nvPicPr>
          <p:cNvPr id="3086" name="Picture 9" descr="http://www.urhome.umd.edu/trademarks/trademarks/gr/webglobe.gif">
            <a:hlinkClick r:id="rId8"/>
          </p:cNvPr>
          <p:cNvPicPr>
            <a:picLocks noChangeAspect="1" noChangeArrowheads="1"/>
          </p:cNvPicPr>
          <p:nvPr userDrawn="1"/>
        </p:nvPicPr>
        <p:blipFill>
          <a:blip r:embed="rId9"/>
          <a:srcRect/>
          <a:stretch>
            <a:fillRect/>
          </a:stretch>
        </p:blipFill>
        <p:spPr bwMode="auto">
          <a:xfrm>
            <a:off x="4403725" y="6162675"/>
            <a:ext cx="549275" cy="549275"/>
          </a:xfrm>
          <a:prstGeom prst="rect">
            <a:avLst/>
          </a:prstGeom>
          <a:noFill/>
          <a:ln w="9525">
            <a:noFill/>
            <a:miter lim="800000"/>
            <a:headEnd/>
            <a:tailEnd/>
          </a:ln>
        </p:spPr>
      </p:pic>
      <p:pic>
        <p:nvPicPr>
          <p:cNvPr id="3087" name="Picture 12" descr="nhlogo.tif"/>
          <p:cNvPicPr>
            <a:picLocks noChangeAspect="1"/>
          </p:cNvPicPr>
          <p:nvPr userDrawn="1"/>
        </p:nvPicPr>
        <p:blipFill>
          <a:blip r:embed="rId10"/>
          <a:srcRect/>
          <a:stretch>
            <a:fillRect/>
          </a:stretch>
        </p:blipFill>
        <p:spPr bwMode="auto">
          <a:xfrm>
            <a:off x="5486400" y="6172200"/>
            <a:ext cx="550863" cy="549275"/>
          </a:xfrm>
          <a:prstGeom prst="rect">
            <a:avLst/>
          </a:prstGeom>
          <a:noFill/>
          <a:ln w="9525">
            <a:noFill/>
            <a:miter lim="800000"/>
            <a:headEnd/>
            <a:tailEnd/>
          </a:ln>
        </p:spPr>
      </p:pic>
      <p:pic>
        <p:nvPicPr>
          <p:cNvPr id="3088" name="Picture 16" descr="swoosh2"/>
          <p:cNvPicPr>
            <a:picLocks noChangeAspect="1" noChangeArrowheads="1"/>
          </p:cNvPicPr>
          <p:nvPr userDrawn="1"/>
        </p:nvPicPr>
        <p:blipFill>
          <a:blip r:embed="rId11">
            <a:clrChange>
              <a:clrFrom>
                <a:srgbClr val="FFFFFF"/>
              </a:clrFrom>
              <a:clrTo>
                <a:srgbClr val="FFFFFF">
                  <a:alpha val="0"/>
                </a:srgbClr>
              </a:clrTo>
            </a:clrChange>
          </a:blip>
          <a:srcRect/>
          <a:stretch>
            <a:fillRect/>
          </a:stretch>
        </p:blipFill>
        <p:spPr bwMode="auto">
          <a:xfrm>
            <a:off x="152400" y="152400"/>
            <a:ext cx="8839200" cy="15240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Lst>
  <p:txStyles>
    <p:titleStyle>
      <a:lvl1pPr algn="ctr" rtl="0" eaLnBrk="0" fontAlgn="base" hangingPunct="0">
        <a:spcBef>
          <a:spcPct val="0"/>
        </a:spcBef>
        <a:spcAft>
          <a:spcPct val="0"/>
        </a:spcAft>
        <a:defRPr sz="4400">
          <a:solidFill>
            <a:srgbClr val="003399"/>
          </a:solidFill>
          <a:latin typeface="+mj-lt"/>
          <a:ea typeface="+mj-ea"/>
          <a:cs typeface="+mj-cs"/>
        </a:defRPr>
      </a:lvl1pPr>
      <a:lvl2pPr algn="ctr" rtl="0" eaLnBrk="0" fontAlgn="base" hangingPunct="0">
        <a:spcBef>
          <a:spcPct val="0"/>
        </a:spcBef>
        <a:spcAft>
          <a:spcPct val="0"/>
        </a:spcAft>
        <a:defRPr sz="4400">
          <a:solidFill>
            <a:srgbClr val="003399"/>
          </a:solidFill>
          <a:latin typeface="Trebuchet MS" pitchFamily="34" charset="0"/>
        </a:defRPr>
      </a:lvl2pPr>
      <a:lvl3pPr algn="ctr" rtl="0" eaLnBrk="0" fontAlgn="base" hangingPunct="0">
        <a:spcBef>
          <a:spcPct val="0"/>
        </a:spcBef>
        <a:spcAft>
          <a:spcPct val="0"/>
        </a:spcAft>
        <a:defRPr sz="4400">
          <a:solidFill>
            <a:srgbClr val="003399"/>
          </a:solidFill>
          <a:latin typeface="Trebuchet MS" pitchFamily="34" charset="0"/>
        </a:defRPr>
      </a:lvl3pPr>
      <a:lvl4pPr algn="ctr" rtl="0" eaLnBrk="0" fontAlgn="base" hangingPunct="0">
        <a:spcBef>
          <a:spcPct val="0"/>
        </a:spcBef>
        <a:spcAft>
          <a:spcPct val="0"/>
        </a:spcAft>
        <a:defRPr sz="4400">
          <a:solidFill>
            <a:srgbClr val="003399"/>
          </a:solidFill>
          <a:latin typeface="Trebuchet MS" pitchFamily="34" charset="0"/>
        </a:defRPr>
      </a:lvl4pPr>
      <a:lvl5pPr algn="ctr" rtl="0" eaLnBrk="0" fontAlgn="base" hangingPunct="0">
        <a:spcBef>
          <a:spcPct val="0"/>
        </a:spcBef>
        <a:spcAft>
          <a:spcPct val="0"/>
        </a:spcAft>
        <a:defRPr sz="4400">
          <a:solidFill>
            <a:srgbClr val="003399"/>
          </a:solidFill>
          <a:latin typeface="Trebuchet MS" pitchFamily="34" charset="0"/>
        </a:defRPr>
      </a:lvl5pPr>
      <a:lvl6pPr marL="457200" algn="ctr" rtl="0" eaLnBrk="0" fontAlgn="base" hangingPunct="0">
        <a:spcBef>
          <a:spcPct val="0"/>
        </a:spcBef>
        <a:spcAft>
          <a:spcPct val="0"/>
        </a:spcAft>
        <a:defRPr sz="4400">
          <a:solidFill>
            <a:srgbClr val="003399"/>
          </a:solidFill>
          <a:latin typeface="Trebuchet MS" pitchFamily="34" charset="0"/>
        </a:defRPr>
      </a:lvl6pPr>
      <a:lvl7pPr marL="914400" algn="ctr" rtl="0" eaLnBrk="0" fontAlgn="base" hangingPunct="0">
        <a:spcBef>
          <a:spcPct val="0"/>
        </a:spcBef>
        <a:spcAft>
          <a:spcPct val="0"/>
        </a:spcAft>
        <a:defRPr sz="4400">
          <a:solidFill>
            <a:srgbClr val="003399"/>
          </a:solidFill>
          <a:latin typeface="Trebuchet MS" pitchFamily="34" charset="0"/>
        </a:defRPr>
      </a:lvl7pPr>
      <a:lvl8pPr marL="1371600" algn="ctr" rtl="0" eaLnBrk="0" fontAlgn="base" hangingPunct="0">
        <a:spcBef>
          <a:spcPct val="0"/>
        </a:spcBef>
        <a:spcAft>
          <a:spcPct val="0"/>
        </a:spcAft>
        <a:defRPr sz="4400">
          <a:solidFill>
            <a:srgbClr val="003399"/>
          </a:solidFill>
          <a:latin typeface="Trebuchet MS" pitchFamily="34" charset="0"/>
        </a:defRPr>
      </a:lvl8pPr>
      <a:lvl9pPr marL="1828800" algn="ctr" rtl="0" eaLnBrk="0" fontAlgn="base" hangingPunct="0">
        <a:spcBef>
          <a:spcPct val="0"/>
        </a:spcBef>
        <a:spcAft>
          <a:spcPct val="0"/>
        </a:spcAft>
        <a:defRPr sz="4400">
          <a:solidFill>
            <a:srgbClr val="003399"/>
          </a:solidFill>
          <a:latin typeface="Trebuchet MS"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video" Target="On%20The%20Map%20Promo.mov" TargetMode="External"/><Relationship Id="rId1" Type="http://schemas.openxmlformats.org/officeDocument/2006/relationships/video" Target="file:///C:\Documents%20and%20Settings\Administrator\Desktop\ETCOM%20'08%20Prsntn\On%20The%20Map%20Promo.wmv" TargetMode="External"/><Relationship Id="rId6" Type="http://schemas.openxmlformats.org/officeDocument/2006/relationships/image" Target="../media/image8.wmf"/><Relationship Id="rId5" Type="http://schemas.openxmlformats.org/officeDocument/2006/relationships/image" Target="../media/image7.png"/><Relationship Id="rId4" Type="http://schemas.openxmlformats.org/officeDocument/2006/relationships/notesSlide" Target="../notesSlides/notesSlide6.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14.xml"/><Relationship Id="rId4" Type="http://schemas.openxmlformats.org/officeDocument/2006/relationships/image" Target="../media/image10.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15.xml"/><Relationship Id="rId5" Type="http://schemas.openxmlformats.org/officeDocument/2006/relationships/image" Target="../media/image15.png"/><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5.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18.png"/><Relationship Id="rId4" Type="http://schemas.openxmlformats.org/officeDocument/2006/relationships/image" Target="../media/image17.jpeg"/></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7.xml"/><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15.xml"/><Relationship Id="rId5" Type="http://schemas.openxmlformats.org/officeDocument/2006/relationships/image" Target="../media/image26.jpeg"/><Relationship Id="rId4" Type="http://schemas.openxmlformats.org/officeDocument/2006/relationships/image" Target="../media/image25.jpeg"/></Relationships>
</file>

<file path=ppt/slides/_rels/slide31.xml.rels><?xml version="1.0" encoding="UTF-8" standalone="yes"?>
<Relationships xmlns="http://schemas.openxmlformats.org/package/2006/relationships"><Relationship Id="rId3" Type="http://schemas.openxmlformats.org/officeDocument/2006/relationships/hyperlink" Target="http://www.educause.edu/EvolvingTechnologiesReports" TargetMode="External"/><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1371600"/>
            <a:ext cx="7772400" cy="2076450"/>
          </a:xfrm>
        </p:spPr>
        <p:txBody>
          <a:bodyPr/>
          <a:lstStyle/>
          <a:p>
            <a:r>
              <a:rPr lang="en-US"/>
              <a:t>Glimpses of our IT Future: </a:t>
            </a:r>
            <a:r>
              <a:rPr lang="en-US" sz="4000" i="1"/>
              <a:t>What’s Green, Mobile, and Regulated All Over?</a:t>
            </a:r>
          </a:p>
        </p:txBody>
      </p:sp>
      <p:sp>
        <p:nvSpPr>
          <p:cNvPr id="2051" name="Rectangle 3"/>
          <p:cNvSpPr>
            <a:spLocks noGrp="1" noChangeArrowheads="1"/>
          </p:cNvSpPr>
          <p:nvPr>
            <p:ph type="subTitle" idx="1"/>
          </p:nvPr>
        </p:nvSpPr>
        <p:spPr/>
        <p:txBody>
          <a:bodyPr/>
          <a:lstStyle/>
          <a:p>
            <a:r>
              <a:rPr lang="en-US" smtClean="0">
                <a:solidFill>
                  <a:schemeClr val="tx1"/>
                </a:solidFill>
                <a:latin typeface="+mn-lt"/>
                <a:ea typeface="+mn-ea"/>
                <a:cs typeface="+mn-cs"/>
              </a:rPr>
              <a:t>2008 EDUCAUSE</a:t>
            </a:r>
          </a:p>
          <a:p>
            <a:r>
              <a:rPr lang="en-US" smtClean="0">
                <a:solidFill>
                  <a:schemeClr val="tx1"/>
                </a:solidFill>
                <a:latin typeface="+mn-lt"/>
                <a:ea typeface="+mn-ea"/>
                <a:cs typeface="+mn-cs"/>
              </a:rPr>
              <a:t>Evolving </a:t>
            </a:r>
            <a:r>
              <a:rPr lang="en-US">
                <a:solidFill>
                  <a:schemeClr val="tx1"/>
                </a:solidFill>
                <a:latin typeface="+mn-lt"/>
                <a:ea typeface="+mn-ea"/>
                <a:cs typeface="+mn-cs"/>
              </a:rPr>
              <a:t>Technologies </a:t>
            </a:r>
            <a:r>
              <a:rPr lang="en-US" smtClean="0">
                <a:solidFill>
                  <a:schemeClr val="tx1"/>
                </a:solidFill>
                <a:latin typeface="+mn-lt"/>
                <a:ea typeface="+mn-ea"/>
                <a:cs typeface="+mn-cs"/>
              </a:rPr>
              <a:t>Committee</a:t>
            </a:r>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r>
              <a:rPr lang="en-US"/>
              <a:t>Location Aware Computing</a:t>
            </a:r>
          </a:p>
        </p:txBody>
      </p:sp>
      <p:sp>
        <p:nvSpPr>
          <p:cNvPr id="2051" name="Rectangle 3"/>
          <p:cNvSpPr>
            <a:spLocks noGrp="1" noChangeArrowheads="1"/>
          </p:cNvSpPr>
          <p:nvPr>
            <p:ph type="subTitle" idx="1"/>
          </p:nvPr>
        </p:nvSpPr>
        <p:spPr>
          <a:xfrm>
            <a:off x="1905000" y="3810000"/>
            <a:ext cx="6400800" cy="2514600"/>
          </a:xfrm>
        </p:spPr>
        <p:txBody>
          <a:bodyPr/>
          <a:lstStyle/>
          <a:p>
            <a:pPr algn="r"/>
            <a:r>
              <a:rPr lang="en-US" sz="2400" b="1"/>
              <a:t>Sue Lewis</a:t>
            </a:r>
            <a:br>
              <a:rPr lang="en-US" sz="2400" b="1"/>
            </a:br>
            <a:r>
              <a:rPr lang="en-US" sz="2000" b="1" i="1"/>
              <a:t>University of Illinois at Urbana-Champaign</a:t>
            </a:r>
            <a:endParaRPr lang="en-US" sz="2400" b="1" i="1"/>
          </a:p>
          <a:p>
            <a:pPr algn="r"/>
            <a:r>
              <a:rPr lang="en-US" sz="2400" b="1"/>
              <a:t>Anthony Conto</a:t>
            </a:r>
          </a:p>
          <a:p>
            <a:pPr algn="r"/>
            <a:r>
              <a:rPr lang="en-US" sz="2000" b="1" i="1"/>
              <a:t>University of Maryland</a:t>
            </a:r>
          </a:p>
          <a:p>
            <a:pPr algn="r"/>
            <a:r>
              <a:rPr lang="en-US" sz="2400" b="1"/>
              <a:t>A. Michael Berman</a:t>
            </a:r>
          </a:p>
          <a:p>
            <a:pPr algn="r"/>
            <a:r>
              <a:rPr lang="en-US" sz="2000" b="1" i="1"/>
              <a:t>Art Center College of Design</a:t>
            </a:r>
          </a:p>
          <a:p>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a:t>What is it?</a:t>
            </a:r>
          </a:p>
        </p:txBody>
      </p:sp>
      <p:sp>
        <p:nvSpPr>
          <p:cNvPr id="22531" name="Rectangle 3"/>
          <p:cNvSpPr>
            <a:spLocks noGrp="1" noChangeArrowheads="1"/>
          </p:cNvSpPr>
          <p:nvPr>
            <p:ph idx="1"/>
          </p:nvPr>
        </p:nvSpPr>
        <p:spPr/>
        <p:txBody>
          <a:bodyPr/>
          <a:lstStyle/>
          <a:p>
            <a:pPr>
              <a:lnSpc>
                <a:spcPct val="90000"/>
              </a:lnSpc>
            </a:pPr>
            <a:r>
              <a:rPr lang="en-US"/>
              <a:t>Systems that sense location of user and change behavior based on that location</a:t>
            </a:r>
          </a:p>
          <a:p>
            <a:pPr>
              <a:lnSpc>
                <a:spcPct val="90000"/>
              </a:lnSpc>
            </a:pPr>
            <a:r>
              <a:rPr lang="en-US"/>
              <a:t>Underlying technologies</a:t>
            </a:r>
          </a:p>
          <a:p>
            <a:pPr lvl="1">
              <a:lnSpc>
                <a:spcPct val="90000"/>
              </a:lnSpc>
            </a:pPr>
            <a:r>
              <a:rPr lang="en-US"/>
              <a:t>Mobile-phone triangulation</a:t>
            </a:r>
          </a:p>
          <a:p>
            <a:pPr lvl="1">
              <a:lnSpc>
                <a:spcPct val="90000"/>
              </a:lnSpc>
            </a:pPr>
            <a:r>
              <a:rPr lang="en-US"/>
              <a:t>WiFi triangulation</a:t>
            </a:r>
          </a:p>
          <a:p>
            <a:pPr lvl="1">
              <a:lnSpc>
                <a:spcPct val="90000"/>
              </a:lnSpc>
            </a:pPr>
            <a:r>
              <a:rPr lang="en-US"/>
              <a:t>GPS</a:t>
            </a:r>
          </a:p>
          <a:p>
            <a:pPr lvl="1">
              <a:lnSpc>
                <a:spcPct val="90000"/>
              </a:lnSpc>
            </a:pPr>
            <a:r>
              <a:rPr lang="en-US"/>
              <a:t>RFID</a:t>
            </a:r>
          </a:p>
          <a:p>
            <a:pPr>
              <a:lnSpc>
                <a:spcPct val="90000"/>
              </a:lnSpc>
            </a:pPr>
            <a:r>
              <a:rPr lang="en-US"/>
              <a:t>Standalone or embedded e.g. cell phone</a:t>
            </a:r>
          </a:p>
          <a:p>
            <a:pPr>
              <a:lnSpc>
                <a:spcPct val="90000"/>
              </a:lnSpc>
              <a:buFontTx/>
              <a:buNone/>
            </a:pPr>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en-US"/>
              <a:t>Available Services</a:t>
            </a:r>
          </a:p>
        </p:txBody>
      </p:sp>
      <p:sp>
        <p:nvSpPr>
          <p:cNvPr id="3075" name="Rectangle 3"/>
          <p:cNvSpPr>
            <a:spLocks noGrp="1" noChangeArrowheads="1"/>
          </p:cNvSpPr>
          <p:nvPr>
            <p:ph idx="1"/>
          </p:nvPr>
        </p:nvSpPr>
        <p:spPr/>
        <p:txBody>
          <a:bodyPr/>
          <a:lstStyle/>
          <a:p>
            <a:r>
              <a:rPr lang="en-US"/>
              <a:t>"friend finders" </a:t>
            </a:r>
          </a:p>
          <a:p>
            <a:r>
              <a:rPr lang="en-US"/>
              <a:t>Smart-guide systems </a:t>
            </a:r>
          </a:p>
          <a:p>
            <a:r>
              <a:rPr lang="en-US"/>
              <a:t>Security systems</a:t>
            </a:r>
          </a:p>
          <a:p>
            <a:r>
              <a:rPr lang="en-US"/>
              <a:t>Rich-media systems</a:t>
            </a:r>
          </a:p>
          <a:p>
            <a:r>
              <a:rPr lang="en-US"/>
              <a:t>Traffic management </a:t>
            </a:r>
          </a:p>
          <a:p>
            <a:r>
              <a:rPr lang="en-US"/>
              <a:t>Simulation games </a:t>
            </a:r>
          </a:p>
          <a:p>
            <a:r>
              <a:rPr lang="en-US"/>
              <a:t>Surveillance systems</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US"/>
              <a:t>Concerns</a:t>
            </a:r>
          </a:p>
        </p:txBody>
      </p:sp>
      <p:sp>
        <p:nvSpPr>
          <p:cNvPr id="24580" name="Rectangle 4"/>
          <p:cNvSpPr>
            <a:spLocks noGrp="1" noChangeArrowheads="1"/>
          </p:cNvSpPr>
          <p:nvPr>
            <p:ph idx="1"/>
          </p:nvPr>
        </p:nvSpPr>
        <p:spPr/>
        <p:txBody>
          <a:bodyPr/>
          <a:lstStyle/>
          <a:p>
            <a:r>
              <a:rPr lang="en-US"/>
              <a:t>Privacy - who has access to information about individuals?</a:t>
            </a:r>
          </a:p>
          <a:p>
            <a:r>
              <a:rPr lang="en-US"/>
              <a:t>Technology typically not built for security, e.g. weak encryption in RFID</a:t>
            </a:r>
          </a:p>
          <a:p>
            <a:r>
              <a:rPr lang="en-US"/>
              <a:t>Electromagnetic radiation</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sz="3200" dirty="0">
                <a:solidFill>
                  <a:schemeClr val="accent2">
                    <a:lumMod val="60000"/>
                    <a:lumOff val="40000"/>
                  </a:schemeClr>
                </a:solidFill>
              </a:rPr>
              <a:t>“On The Map” concept by Shawn Randall, Graduate Media Design, </a:t>
            </a:r>
            <a:br>
              <a:rPr lang="en-US" sz="3200" dirty="0">
                <a:solidFill>
                  <a:schemeClr val="accent2">
                    <a:lumMod val="60000"/>
                    <a:lumOff val="40000"/>
                  </a:schemeClr>
                </a:solidFill>
              </a:rPr>
            </a:br>
            <a:r>
              <a:rPr lang="en-US" sz="3200" dirty="0">
                <a:solidFill>
                  <a:schemeClr val="accent2">
                    <a:lumMod val="60000"/>
                    <a:lumOff val="40000"/>
                  </a:schemeClr>
                </a:solidFill>
              </a:rPr>
              <a:t>Art Center College of Design</a:t>
            </a:r>
          </a:p>
        </p:txBody>
      </p:sp>
      <p:pic>
        <p:nvPicPr>
          <p:cNvPr id="6151" name="On The Map Promo.wmv">
            <a:hlinkClick r:id="" action="ppaction://media"/>
          </p:cNvPr>
          <p:cNvPicPr>
            <a:picLocks noGrp="1" noRot="1" noChangeAspect="1" noChangeArrowheads="1"/>
          </p:cNvPicPr>
          <p:nvPr>
            <p:ph idx="1"/>
            <a:videoFile r:link="rId1"/>
          </p:nvPr>
        </p:nvPicPr>
        <p:blipFill>
          <a:blip r:embed="rId5"/>
          <a:stretch>
            <a:fillRect/>
          </a:stretch>
        </p:blipFill>
        <p:spPr>
          <a:xfrm>
            <a:off x="1554163" y="1600200"/>
            <a:ext cx="6034087" cy="4525963"/>
          </a:xfrm>
          <a:ln/>
        </p:spPr>
      </p:pic>
      <p:pic>
        <p:nvPicPr>
          <p:cNvPr id="6153" name="On The Map Promo.mov" descr="On The Map Promo">
            <a:hlinkClick r:id="" action="ppaction://media"/>
          </p:cNvPr>
          <p:cNvPicPr>
            <a:picLocks noGrp="1" noRot="1" noChangeAspect="1" noChangeArrowheads="1"/>
          </p:cNvPicPr>
          <p:nvPr>
            <p:ph sz="half" idx="4294967295"/>
            <a:quickTimeFile r:link="rId2"/>
          </p:nvPr>
        </p:nvPicPr>
        <p:blipFill>
          <a:blip r:embed="rId6"/>
          <a:srcRect/>
          <a:stretch>
            <a:fillRect/>
          </a:stretch>
        </p:blipFill>
        <p:spPr>
          <a:xfrm>
            <a:off x="3048000" y="2667000"/>
            <a:ext cx="3048000" cy="2286000"/>
          </a:xfrm>
          <a:ln/>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151"/>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6151"/>
                                        </p:tgtEl>
                                      </p:cBhvr>
                                    </p:cmd>
                                  </p:childTnLst>
                                </p:cTn>
                              </p:par>
                            </p:childTnLst>
                          </p:cTn>
                        </p:par>
                      </p:childTnLst>
                    </p:cTn>
                  </p:par>
                </p:childTnLst>
              </p:cTn>
              <p:nextCondLst>
                <p:cond evt="onClick" delay="0">
                  <p:tgtEl>
                    <p:spTgt spid="6151"/>
                  </p:tgtEl>
                </p:cond>
              </p:nextCondLst>
            </p:seq>
            <p:video>
              <p:cMediaNode>
                <p:cTn id="7" fill="hold" display="0">
                  <p:stCondLst>
                    <p:cond delay="indefinite"/>
                  </p:stCondLst>
                  <p:endCondLst>
                    <p:cond evt="onNext" delay="0">
                      <p:tgtEl>
                        <p:sldTgt/>
                      </p:tgtEl>
                    </p:cond>
                    <p:cond evt="onPrev" delay="0">
                      <p:tgtEl>
                        <p:sldTgt/>
                      </p:tgtEl>
                    </p:cond>
                  </p:endCondLst>
                </p:cTn>
                <p:tgtEl>
                  <p:spTgt spid="6151"/>
                </p:tgtEl>
              </p:cMediaNode>
            </p:video>
            <p:seq concurrent="1" nextAc="seek">
              <p:cTn id="8" restart="whenNotActive" fill="hold" evtFilter="cancelBubble" nodeType="interactiveSeq">
                <p:stCondLst>
                  <p:cond evt="onClick" delay="0">
                    <p:tgtEl>
                      <p:spTgt spid="615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153"/>
                                        </p:tgtEl>
                                      </p:cBhvr>
                                    </p:cmd>
                                  </p:childTnLst>
                                </p:cTn>
                              </p:par>
                            </p:childTnLst>
                          </p:cTn>
                        </p:par>
                      </p:childTnLst>
                    </p:cTn>
                  </p:par>
                </p:childTnLst>
              </p:cTn>
              <p:nextCondLst>
                <p:cond evt="onClick" delay="0">
                  <p:tgtEl>
                    <p:spTgt spid="6153"/>
                  </p:tgtEl>
                </p:cond>
              </p:nextCondLst>
            </p:seq>
            <p:video>
              <p:cMediaNode>
                <p:cTn id="13" fill="hold" display="0">
                  <p:stCondLst>
                    <p:cond delay="indefinite"/>
                  </p:stCondLst>
                  <p:endCondLst>
                    <p:cond evt="onNext" delay="0">
                      <p:tgtEl>
                        <p:sldTgt/>
                      </p:tgtEl>
                    </p:cond>
                    <p:cond evt="onPrev" delay="0">
                      <p:tgtEl>
                        <p:sldTgt/>
                      </p:tgtEl>
                    </p:cond>
                  </p:endCondLst>
                </p:cTn>
                <p:tgtEl>
                  <p:spTgt spid="6153"/>
                </p:tgtEl>
              </p:cMediaNode>
            </p:vide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idx="4294967295"/>
          </p:nvPr>
        </p:nvSpPr>
        <p:spPr>
          <a:xfrm>
            <a:off x="609600" y="990600"/>
            <a:ext cx="7772400" cy="1470025"/>
          </a:xfrm>
        </p:spPr>
        <p:txBody>
          <a:bodyPr/>
          <a:lstStyle/>
          <a:p>
            <a:pPr eaLnBrk="1" hangingPunct="1"/>
            <a:r>
              <a:rPr lang="en-US" b="1" smtClean="0">
                <a:solidFill>
                  <a:schemeClr val="bg1"/>
                </a:solidFill>
              </a:rPr>
              <a:t>Virtual Worlds in Education</a:t>
            </a:r>
          </a:p>
        </p:txBody>
      </p:sp>
      <p:sp>
        <p:nvSpPr>
          <p:cNvPr id="4099" name="Rectangle 3"/>
          <p:cNvSpPr>
            <a:spLocks noGrp="1" noChangeArrowheads="1"/>
          </p:cNvSpPr>
          <p:nvPr>
            <p:ph type="subTitle" idx="4294967295"/>
          </p:nvPr>
        </p:nvSpPr>
        <p:spPr>
          <a:xfrm>
            <a:off x="4343400" y="3810000"/>
            <a:ext cx="4495800" cy="2286000"/>
          </a:xfrm>
        </p:spPr>
        <p:txBody>
          <a:bodyPr/>
          <a:lstStyle/>
          <a:p>
            <a:pPr marL="0" indent="0" algn="r" eaLnBrk="1" hangingPunct="1">
              <a:buFontTx/>
              <a:buNone/>
            </a:pPr>
            <a:r>
              <a:rPr lang="en-US" sz="2000" b="1" smtClean="0"/>
              <a:t>Sharon Collins</a:t>
            </a:r>
          </a:p>
          <a:p>
            <a:pPr marL="0" indent="0" algn="r" eaLnBrk="1" hangingPunct="1">
              <a:buFontTx/>
              <a:buNone/>
            </a:pPr>
            <a:r>
              <a:rPr lang="en-US" sz="1800" b="1" i="1" smtClean="0"/>
              <a:t>East Carolina University</a:t>
            </a:r>
          </a:p>
          <a:p>
            <a:pPr marL="0" indent="0" algn="r" eaLnBrk="1" hangingPunct="1">
              <a:buFontTx/>
              <a:buNone/>
            </a:pPr>
            <a:r>
              <a:rPr lang="en-US" sz="2000" b="1" smtClean="0"/>
              <a:t>Kelvin Bently</a:t>
            </a:r>
          </a:p>
          <a:p>
            <a:pPr marL="0" indent="0" algn="r" eaLnBrk="1" hangingPunct="1">
              <a:buFontTx/>
              <a:buNone/>
            </a:pPr>
            <a:r>
              <a:rPr lang="en-US" sz="1800" b="1" i="1" smtClean="0"/>
              <a:t>Northampton Community College</a:t>
            </a:r>
          </a:p>
          <a:p>
            <a:pPr marL="0" indent="0" algn="r" eaLnBrk="1" hangingPunct="1">
              <a:buFontTx/>
              <a:buNone/>
            </a:pPr>
            <a:r>
              <a:rPr lang="en-US" sz="2000" b="1" smtClean="0"/>
              <a:t>Anthony Conto</a:t>
            </a:r>
          </a:p>
          <a:p>
            <a:pPr marL="0" indent="0" algn="r" eaLnBrk="1" hangingPunct="1">
              <a:buFontTx/>
              <a:buNone/>
            </a:pPr>
            <a:r>
              <a:rPr lang="en-US" sz="1800" b="1" i="1" smtClean="0"/>
              <a:t>University of Maryland</a:t>
            </a:r>
            <a:endParaRPr lang="en-US" sz="1600" b="1" i="1" smtClean="0"/>
          </a:p>
          <a:p>
            <a:pPr marL="0" indent="0" algn="ctr" eaLnBrk="1" hangingPunct="1">
              <a:buFontTx/>
              <a:buNone/>
            </a:pPr>
            <a:endParaRPr lang="en-US" sz="1100" smtClean="0"/>
          </a:p>
        </p:txBody>
      </p:sp>
      <p:sp>
        <p:nvSpPr>
          <p:cNvPr id="4100" name="WordArt 8"/>
          <p:cNvSpPr>
            <a:spLocks noChangeArrowheads="1" noChangeShapeType="1" noTextEdit="1"/>
          </p:cNvSpPr>
          <p:nvPr/>
        </p:nvSpPr>
        <p:spPr bwMode="auto">
          <a:xfrm>
            <a:off x="304800" y="2819400"/>
            <a:ext cx="3122613" cy="381000"/>
          </a:xfrm>
          <a:prstGeom prst="rect">
            <a:avLst/>
          </a:prstGeom>
        </p:spPr>
        <p:txBody>
          <a:bodyPr wrap="none" fromWordArt="1">
            <a:prstTxWarp prst="textDoubleWave1">
              <a:avLst>
                <a:gd name="adj1" fmla="val 6500"/>
                <a:gd name="adj2" fmla="val 0"/>
              </a:avLst>
            </a:prstTxWarp>
          </a:bodyPr>
          <a:lstStyle/>
          <a:p>
            <a:pPr algn="ctr"/>
            <a:r>
              <a:rPr lang="en-US" b="1" kern="10">
                <a:ln w="9525">
                  <a:noFill/>
                  <a:round/>
                  <a:headEnd/>
                  <a:tailEnd/>
                </a:ln>
                <a:solidFill>
                  <a:schemeClr val="bg1"/>
                </a:solidFill>
                <a:latin typeface="Times New Roman"/>
                <a:cs typeface="Times New Roman"/>
              </a:rPr>
              <a:t>Lets Ride the Freight Train</a:t>
            </a:r>
          </a:p>
        </p:txBody>
      </p:sp>
      <p:grpSp>
        <p:nvGrpSpPr>
          <p:cNvPr id="2" name="Group 14"/>
          <p:cNvGrpSpPr>
            <a:grpSpLocks/>
          </p:cNvGrpSpPr>
          <p:nvPr/>
        </p:nvGrpSpPr>
        <p:grpSpPr bwMode="auto">
          <a:xfrm>
            <a:off x="990600" y="3962400"/>
            <a:ext cx="3086100" cy="1981200"/>
            <a:chOff x="624" y="2496"/>
            <a:chExt cx="1944" cy="1152"/>
          </a:xfrm>
        </p:grpSpPr>
        <p:pic>
          <p:nvPicPr>
            <p:cNvPr id="4102" name="Picture 10" descr="SharonECU"/>
            <p:cNvPicPr>
              <a:picLocks noChangeAspect="1" noChangeArrowheads="1"/>
            </p:cNvPicPr>
            <p:nvPr/>
          </p:nvPicPr>
          <p:blipFill>
            <a:blip r:embed="rId3">
              <a:lum bright="42000"/>
            </a:blip>
            <a:srcRect l="4434" r="8383"/>
            <a:stretch>
              <a:fillRect/>
            </a:stretch>
          </p:blipFill>
          <p:spPr bwMode="auto">
            <a:xfrm>
              <a:off x="624" y="2496"/>
              <a:ext cx="648" cy="1152"/>
            </a:xfrm>
            <a:prstGeom prst="rect">
              <a:avLst/>
            </a:prstGeom>
            <a:noFill/>
            <a:ln w="9525">
              <a:noFill/>
              <a:miter lim="800000"/>
              <a:headEnd/>
              <a:tailEnd/>
            </a:ln>
          </p:spPr>
        </p:pic>
        <p:pic>
          <p:nvPicPr>
            <p:cNvPr id="4103" name="Picture 11" descr="SharonECU"/>
            <p:cNvPicPr>
              <a:picLocks noChangeAspect="1" noChangeArrowheads="1"/>
            </p:cNvPicPr>
            <p:nvPr/>
          </p:nvPicPr>
          <p:blipFill>
            <a:blip r:embed="rId4">
              <a:lum bright="36000"/>
            </a:blip>
            <a:srcRect l="8383" r="4434"/>
            <a:stretch>
              <a:fillRect/>
            </a:stretch>
          </p:blipFill>
          <p:spPr bwMode="auto">
            <a:xfrm>
              <a:off x="1920" y="2496"/>
              <a:ext cx="648" cy="1152"/>
            </a:xfrm>
            <a:prstGeom prst="rect">
              <a:avLst/>
            </a:prstGeom>
            <a:noFill/>
            <a:ln w="9525">
              <a:noFill/>
              <a:miter lim="800000"/>
              <a:headEnd/>
              <a:tailEnd/>
            </a:ln>
          </p:spPr>
        </p:pic>
        <p:sp>
          <p:nvSpPr>
            <p:cNvPr id="4104" name="Rectangle 12"/>
            <p:cNvSpPr>
              <a:spLocks noChangeArrowheads="1"/>
            </p:cNvSpPr>
            <p:nvPr/>
          </p:nvSpPr>
          <p:spPr bwMode="auto">
            <a:xfrm>
              <a:off x="624" y="2496"/>
              <a:ext cx="1944" cy="1152"/>
            </a:xfrm>
            <a:prstGeom prst="rect">
              <a:avLst/>
            </a:prstGeom>
            <a:noFill/>
            <a:ln w="57150">
              <a:solidFill>
                <a:srgbClr val="C0C0C0"/>
              </a:solidFill>
              <a:miter lim="800000"/>
              <a:headEnd/>
              <a:tailEnd/>
            </a:ln>
            <a:scene3d>
              <a:camera prst="legacyObliqueTopLeft"/>
              <a:lightRig rig="legacyFlat3" dir="t"/>
            </a:scene3d>
            <a:sp3d extrusionH="430200" prstMaterial="legacyMatte">
              <a:bevelT w="13500" h="13500" prst="angle"/>
              <a:bevelB w="13500" h="13500" prst="angle"/>
              <a:extrusionClr>
                <a:srgbClr val="4C2672"/>
              </a:extrusionClr>
            </a:sp3d>
          </p:spPr>
          <p:txBody>
            <a:bodyPr>
              <a:flatTx/>
            </a:bodyPr>
            <a:lstStyle/>
            <a:p>
              <a:endParaRPr lang="en-US"/>
            </a:p>
          </p:txBody>
        </p:sp>
        <p:pic>
          <p:nvPicPr>
            <p:cNvPr id="4105" name="Picture 13" descr="SharonECU"/>
            <p:cNvPicPr>
              <a:picLocks noChangeAspect="1" noChangeArrowheads="1"/>
            </p:cNvPicPr>
            <p:nvPr/>
          </p:nvPicPr>
          <p:blipFill>
            <a:blip r:embed="rId3"/>
            <a:srcRect l="4434" r="8383"/>
            <a:stretch>
              <a:fillRect/>
            </a:stretch>
          </p:blipFill>
          <p:spPr bwMode="auto">
            <a:xfrm>
              <a:off x="1056" y="2496"/>
              <a:ext cx="1008" cy="1152"/>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idx="4294967295"/>
          </p:nvPr>
        </p:nvSpPr>
        <p:spPr/>
        <p:txBody>
          <a:bodyPr/>
          <a:lstStyle/>
          <a:p>
            <a:r>
              <a:rPr lang="en-US" sz="4000" smtClean="0">
                <a:solidFill>
                  <a:schemeClr val="bg1"/>
                </a:solidFill>
              </a:rPr>
              <a:t>Characteristics and Uses</a:t>
            </a:r>
          </a:p>
        </p:txBody>
      </p:sp>
      <p:sp>
        <p:nvSpPr>
          <p:cNvPr id="5123" name="Content Placeholder 2"/>
          <p:cNvSpPr>
            <a:spLocks noGrp="1"/>
          </p:cNvSpPr>
          <p:nvPr>
            <p:ph sz="half" idx="4294967295"/>
          </p:nvPr>
        </p:nvSpPr>
        <p:spPr>
          <a:xfrm>
            <a:off x="685800" y="1752600"/>
            <a:ext cx="7543800" cy="4648200"/>
          </a:xfrm>
        </p:spPr>
        <p:txBody>
          <a:bodyPr/>
          <a:lstStyle/>
          <a:p>
            <a:r>
              <a:rPr lang="en-US" sz="2800" smtClean="0"/>
              <a:t>Virtual Worlds</a:t>
            </a:r>
          </a:p>
          <a:p>
            <a:pPr lvl="1"/>
            <a:r>
              <a:rPr lang="en-US" sz="2400" smtClean="0"/>
              <a:t>3-D computer based simulated environments</a:t>
            </a:r>
          </a:p>
          <a:p>
            <a:pPr lvl="1"/>
            <a:r>
              <a:rPr lang="en-US" sz="2400" smtClean="0"/>
              <a:t>Ability to create an avatar</a:t>
            </a:r>
          </a:p>
          <a:p>
            <a:pPr lvl="2"/>
            <a:r>
              <a:rPr lang="en-US" sz="2000" smtClean="0"/>
              <a:t>Replica of self</a:t>
            </a:r>
          </a:p>
          <a:p>
            <a:pPr lvl="2"/>
            <a:r>
              <a:rPr lang="en-US" sz="2000" smtClean="0"/>
              <a:t>Imaginable alter-ego</a:t>
            </a:r>
          </a:p>
          <a:p>
            <a:pPr lvl="1"/>
            <a:r>
              <a:rPr lang="en-US" sz="2400" smtClean="0"/>
              <a:t>Educational, professional, and military training</a:t>
            </a:r>
          </a:p>
          <a:p>
            <a:pPr lvl="1"/>
            <a:r>
              <a:rPr lang="en-US" sz="2400" smtClean="0"/>
              <a:t>Socialization and gaming</a:t>
            </a:r>
          </a:p>
          <a:p>
            <a:pPr lvl="1"/>
            <a:r>
              <a:rPr lang="en-US" sz="2400" smtClean="0"/>
              <a:t>Emulates experiences and objects from real life</a:t>
            </a:r>
            <a:endParaRPr lang="en-US" sz="1800"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idx="4294967295"/>
          </p:nvPr>
        </p:nvSpPr>
        <p:spPr/>
        <p:txBody>
          <a:bodyPr/>
          <a:lstStyle/>
          <a:p>
            <a:r>
              <a:rPr lang="en-US" sz="4000" smtClean="0">
                <a:solidFill>
                  <a:schemeClr val="bg1"/>
                </a:solidFill>
              </a:rPr>
              <a:t>Why Virtual Worlds for Education?</a:t>
            </a:r>
          </a:p>
        </p:txBody>
      </p:sp>
      <p:sp>
        <p:nvSpPr>
          <p:cNvPr id="6147" name="Content Placeholder 2"/>
          <p:cNvSpPr>
            <a:spLocks noGrp="1"/>
          </p:cNvSpPr>
          <p:nvPr>
            <p:ph sz="half" idx="4294967295"/>
          </p:nvPr>
        </p:nvSpPr>
        <p:spPr>
          <a:xfrm>
            <a:off x="533400" y="1981200"/>
            <a:ext cx="8229600" cy="4114800"/>
          </a:xfrm>
        </p:spPr>
        <p:txBody>
          <a:bodyPr/>
          <a:lstStyle/>
          <a:p>
            <a:r>
              <a:rPr lang="en-US" sz="2600" smtClean="0"/>
              <a:t>Fulfill the social networking presence requirements of the Net-Gens, Generation X, and Y</a:t>
            </a:r>
          </a:p>
          <a:p>
            <a:r>
              <a:rPr lang="en-US" sz="2600" smtClean="0"/>
              <a:t>What do we know?</a:t>
            </a:r>
          </a:p>
          <a:p>
            <a:pPr lvl="1"/>
            <a:r>
              <a:rPr lang="en-US" sz="2000" smtClean="0"/>
              <a:t>These individuals will drive the technology needs of the future</a:t>
            </a:r>
          </a:p>
          <a:p>
            <a:pPr lvl="1"/>
            <a:r>
              <a:rPr lang="en-US" sz="2000" smtClean="0"/>
              <a:t>Demand innovation and connectivity</a:t>
            </a:r>
          </a:p>
          <a:p>
            <a:pPr lvl="1"/>
            <a:r>
              <a:rPr lang="en-US" sz="2000" smtClean="0"/>
              <a:t>Easily bored – we must engage</a:t>
            </a:r>
          </a:p>
          <a:p>
            <a:pPr lvl="1"/>
            <a:r>
              <a:rPr lang="en-US" sz="2000" smtClean="0"/>
              <a:t>Compelling user experience</a:t>
            </a:r>
          </a:p>
          <a:p>
            <a:r>
              <a:rPr lang="en-US" sz="2600" smtClean="0"/>
              <a:t>Where do we go?</a:t>
            </a:r>
          </a:p>
          <a:p>
            <a:pPr lvl="1"/>
            <a:r>
              <a:rPr lang="en-US" sz="2000" smtClean="0"/>
              <a:t>One world and one space</a:t>
            </a:r>
          </a:p>
        </p:txBody>
      </p:sp>
      <p:pic>
        <p:nvPicPr>
          <p:cNvPr id="6148" name="Picture 5" descr="glob5"/>
          <p:cNvPicPr>
            <a:picLocks noChangeAspect="1" noChangeArrowheads="1"/>
          </p:cNvPicPr>
          <p:nvPr/>
        </p:nvPicPr>
        <p:blipFill>
          <a:blip r:embed="rId3"/>
          <a:srcRect/>
          <a:stretch>
            <a:fillRect/>
          </a:stretch>
        </p:blipFill>
        <p:spPr bwMode="auto">
          <a:xfrm>
            <a:off x="6934200" y="4343400"/>
            <a:ext cx="1476375" cy="1619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idx="4294967295"/>
          </p:nvPr>
        </p:nvSpPr>
        <p:spPr>
          <a:xfrm>
            <a:off x="457200" y="533400"/>
            <a:ext cx="7772400" cy="717550"/>
          </a:xfrm>
        </p:spPr>
        <p:txBody>
          <a:bodyPr anchor="b"/>
          <a:lstStyle/>
          <a:p>
            <a:r>
              <a:rPr lang="en-US" sz="4000" b="1" smtClean="0">
                <a:solidFill>
                  <a:schemeClr val="bg1"/>
                </a:solidFill>
              </a:rPr>
              <a:t>Types of Virtual Worlds</a:t>
            </a:r>
          </a:p>
        </p:txBody>
      </p:sp>
      <p:grpSp>
        <p:nvGrpSpPr>
          <p:cNvPr id="2" name="Group 41"/>
          <p:cNvGrpSpPr>
            <a:grpSpLocks/>
          </p:cNvGrpSpPr>
          <p:nvPr/>
        </p:nvGrpSpPr>
        <p:grpSpPr bwMode="auto">
          <a:xfrm>
            <a:off x="2362199" y="1494692"/>
            <a:ext cx="4343400" cy="4638675"/>
            <a:chOff x="3420" y="1800"/>
            <a:chExt cx="6120" cy="7380"/>
          </a:xfrm>
        </p:grpSpPr>
        <p:grpSp>
          <p:nvGrpSpPr>
            <p:cNvPr id="3" name="Group 42"/>
            <p:cNvGrpSpPr>
              <a:grpSpLocks/>
            </p:cNvGrpSpPr>
            <p:nvPr/>
          </p:nvGrpSpPr>
          <p:grpSpPr bwMode="auto">
            <a:xfrm>
              <a:off x="3420" y="1800"/>
              <a:ext cx="6120" cy="7380"/>
              <a:chOff x="3420" y="1800"/>
              <a:chExt cx="6120" cy="7380"/>
            </a:xfrm>
          </p:grpSpPr>
          <p:sp>
            <p:nvSpPr>
              <p:cNvPr id="7174" name="Oval 43"/>
              <p:cNvSpPr>
                <a:spLocks noChangeArrowheads="1"/>
              </p:cNvSpPr>
              <p:nvPr/>
            </p:nvSpPr>
            <p:spPr bwMode="auto">
              <a:xfrm>
                <a:off x="3420" y="1800"/>
                <a:ext cx="6120" cy="7380"/>
              </a:xfrm>
              <a:prstGeom prst="ellipse">
                <a:avLst/>
              </a:prstGeom>
              <a:solidFill>
                <a:srgbClr val="C9B077"/>
              </a:solidFill>
              <a:ln w="76200">
                <a:solidFill>
                  <a:srgbClr val="C9B077"/>
                </a:solidFill>
                <a:round/>
                <a:headEnd/>
                <a:tailEnd/>
              </a:ln>
            </p:spPr>
            <p:txBody>
              <a:bodyPr/>
              <a:lstStyle/>
              <a:p>
                <a:endParaRPr lang="en-US"/>
              </a:p>
            </p:txBody>
          </p:sp>
          <p:grpSp>
            <p:nvGrpSpPr>
              <p:cNvPr id="4" name="Group 44"/>
              <p:cNvGrpSpPr>
                <a:grpSpLocks/>
              </p:cNvGrpSpPr>
              <p:nvPr/>
            </p:nvGrpSpPr>
            <p:grpSpPr bwMode="auto">
              <a:xfrm>
                <a:off x="3960" y="2520"/>
                <a:ext cx="5040" cy="5940"/>
                <a:chOff x="3960" y="2520"/>
                <a:chExt cx="5040" cy="5940"/>
              </a:xfrm>
            </p:grpSpPr>
            <p:sp>
              <p:nvSpPr>
                <p:cNvPr id="7176" name="Oval 45"/>
                <p:cNvSpPr>
                  <a:spLocks noChangeArrowheads="1"/>
                </p:cNvSpPr>
                <p:nvPr/>
              </p:nvSpPr>
              <p:spPr bwMode="auto">
                <a:xfrm>
                  <a:off x="3960" y="2520"/>
                  <a:ext cx="5040" cy="5940"/>
                </a:xfrm>
                <a:prstGeom prst="ellipse">
                  <a:avLst/>
                </a:prstGeom>
                <a:solidFill>
                  <a:srgbClr val="4C2672"/>
                </a:solidFill>
                <a:ln w="9525">
                  <a:noFill/>
                  <a:round/>
                  <a:headEnd/>
                  <a:tailEnd/>
                </a:ln>
              </p:spPr>
              <p:txBody>
                <a:bodyPr/>
                <a:lstStyle/>
                <a:p>
                  <a:endParaRPr lang="en-US"/>
                </a:p>
              </p:txBody>
            </p:sp>
            <p:sp>
              <p:nvSpPr>
                <p:cNvPr id="7177" name="Line 46"/>
                <p:cNvSpPr>
                  <a:spLocks noChangeShapeType="1"/>
                </p:cNvSpPr>
                <p:nvPr/>
              </p:nvSpPr>
              <p:spPr bwMode="auto">
                <a:xfrm>
                  <a:off x="4893" y="3263"/>
                  <a:ext cx="747" cy="1113"/>
                </a:xfrm>
                <a:prstGeom prst="line">
                  <a:avLst/>
                </a:prstGeom>
                <a:noFill/>
                <a:ln w="9525">
                  <a:solidFill>
                    <a:srgbClr val="000000"/>
                  </a:solidFill>
                  <a:round/>
                  <a:headEnd/>
                  <a:tailEnd/>
                </a:ln>
              </p:spPr>
              <p:txBody>
                <a:bodyPr/>
                <a:lstStyle/>
                <a:p>
                  <a:endParaRPr lang="en-US"/>
                </a:p>
              </p:txBody>
            </p:sp>
            <p:sp>
              <p:nvSpPr>
                <p:cNvPr id="7178" name="Line 47"/>
                <p:cNvSpPr>
                  <a:spLocks noChangeShapeType="1"/>
                </p:cNvSpPr>
                <p:nvPr/>
              </p:nvSpPr>
              <p:spPr bwMode="auto">
                <a:xfrm flipH="1">
                  <a:off x="7133" y="3420"/>
                  <a:ext cx="1147" cy="1328"/>
                </a:xfrm>
                <a:prstGeom prst="line">
                  <a:avLst/>
                </a:prstGeom>
                <a:noFill/>
                <a:ln w="9525">
                  <a:solidFill>
                    <a:srgbClr val="000000"/>
                  </a:solidFill>
                  <a:round/>
                  <a:headEnd/>
                  <a:tailEnd/>
                </a:ln>
              </p:spPr>
              <p:txBody>
                <a:bodyPr/>
                <a:lstStyle/>
                <a:p>
                  <a:endParaRPr lang="en-US"/>
                </a:p>
              </p:txBody>
            </p:sp>
            <p:sp>
              <p:nvSpPr>
                <p:cNvPr id="7179" name="Line 48"/>
                <p:cNvSpPr>
                  <a:spLocks noChangeShapeType="1"/>
                </p:cNvSpPr>
                <p:nvPr/>
              </p:nvSpPr>
              <p:spPr bwMode="auto">
                <a:xfrm flipH="1" flipV="1">
                  <a:off x="7507" y="5861"/>
                  <a:ext cx="1133" cy="1159"/>
                </a:xfrm>
                <a:prstGeom prst="line">
                  <a:avLst/>
                </a:prstGeom>
                <a:noFill/>
                <a:ln w="9525">
                  <a:solidFill>
                    <a:srgbClr val="000000"/>
                  </a:solidFill>
                  <a:round/>
                  <a:headEnd/>
                  <a:tailEnd/>
                </a:ln>
              </p:spPr>
              <p:txBody>
                <a:bodyPr/>
                <a:lstStyle/>
                <a:p>
                  <a:endParaRPr lang="en-US"/>
                </a:p>
              </p:txBody>
            </p:sp>
            <p:sp>
              <p:nvSpPr>
                <p:cNvPr id="7180" name="Line 49"/>
                <p:cNvSpPr>
                  <a:spLocks noChangeShapeType="1"/>
                </p:cNvSpPr>
                <p:nvPr/>
              </p:nvSpPr>
              <p:spPr bwMode="auto">
                <a:xfrm flipV="1">
                  <a:off x="4147" y="5861"/>
                  <a:ext cx="1306" cy="743"/>
                </a:xfrm>
                <a:prstGeom prst="line">
                  <a:avLst/>
                </a:prstGeom>
                <a:noFill/>
                <a:ln w="9525">
                  <a:solidFill>
                    <a:srgbClr val="000000"/>
                  </a:solidFill>
                  <a:round/>
                  <a:headEnd/>
                  <a:tailEnd/>
                </a:ln>
              </p:spPr>
              <p:txBody>
                <a:bodyPr/>
                <a:lstStyle/>
                <a:p>
                  <a:endParaRPr lang="en-US"/>
                </a:p>
              </p:txBody>
            </p:sp>
            <p:sp>
              <p:nvSpPr>
                <p:cNvPr id="7181" name="Line 50"/>
                <p:cNvSpPr>
                  <a:spLocks noChangeShapeType="1"/>
                </p:cNvSpPr>
                <p:nvPr/>
              </p:nvSpPr>
              <p:spPr bwMode="auto">
                <a:xfrm flipV="1">
                  <a:off x="6387" y="6418"/>
                  <a:ext cx="0" cy="2042"/>
                </a:xfrm>
                <a:prstGeom prst="line">
                  <a:avLst/>
                </a:prstGeom>
                <a:noFill/>
                <a:ln w="9525">
                  <a:solidFill>
                    <a:srgbClr val="000000"/>
                  </a:solidFill>
                  <a:round/>
                  <a:headEnd/>
                  <a:tailEnd/>
                </a:ln>
              </p:spPr>
              <p:txBody>
                <a:bodyPr/>
                <a:lstStyle/>
                <a:p>
                  <a:endParaRPr lang="en-US"/>
                </a:p>
              </p:txBody>
            </p:sp>
            <p:sp>
              <p:nvSpPr>
                <p:cNvPr id="7182" name="Oval 51"/>
                <p:cNvSpPr>
                  <a:spLocks noChangeArrowheads="1"/>
                </p:cNvSpPr>
                <p:nvPr/>
              </p:nvSpPr>
              <p:spPr bwMode="auto">
                <a:xfrm>
                  <a:off x="5267" y="3960"/>
                  <a:ext cx="2426" cy="2644"/>
                </a:xfrm>
                <a:prstGeom prst="ellipse">
                  <a:avLst/>
                </a:prstGeom>
                <a:solidFill>
                  <a:srgbClr val="C9B077"/>
                </a:solidFill>
                <a:ln w="9525">
                  <a:noFill/>
                  <a:round/>
                  <a:headEnd/>
                  <a:tailEnd/>
                </a:ln>
              </p:spPr>
              <p:txBody>
                <a:bodyPr/>
                <a:lstStyle/>
                <a:p>
                  <a:endParaRPr lang="en-US"/>
                </a:p>
              </p:txBody>
            </p:sp>
            <p:sp>
              <p:nvSpPr>
                <p:cNvPr id="7183" name="WordArt 52"/>
                <p:cNvSpPr>
                  <a:spLocks noChangeArrowheads="1" noChangeShapeType="1" noTextEdit="1"/>
                </p:cNvSpPr>
                <p:nvPr/>
              </p:nvSpPr>
              <p:spPr bwMode="auto">
                <a:xfrm>
                  <a:off x="5580" y="5040"/>
                  <a:ext cx="1725" cy="540"/>
                </a:xfrm>
                <a:prstGeom prst="rect">
                  <a:avLst/>
                </a:prstGeom>
              </p:spPr>
              <p:txBody>
                <a:bodyPr wrap="none" fromWordArt="1">
                  <a:prstTxWarp prst="textPlain">
                    <a:avLst>
                      <a:gd name="adj" fmla="val 50000"/>
                    </a:avLst>
                  </a:prstTxWarp>
                </a:bodyPr>
                <a:lstStyle/>
                <a:p>
                  <a:pPr algn="ctr"/>
                  <a:r>
                    <a:rPr lang="en-US" b="1" kern="10">
                      <a:ln w="9525">
                        <a:noFill/>
                        <a:round/>
                        <a:headEnd/>
                        <a:tailEnd/>
                      </a:ln>
                      <a:solidFill>
                        <a:srgbClr val="FFFFFF"/>
                      </a:solidFill>
                      <a:latin typeface="Times New Roman"/>
                      <a:cs typeface="Times New Roman"/>
                    </a:rPr>
                    <a:t>Virtual </a:t>
                  </a:r>
                </a:p>
                <a:p>
                  <a:pPr algn="ctr"/>
                  <a:r>
                    <a:rPr lang="en-US" b="1" kern="10">
                      <a:ln w="9525">
                        <a:noFill/>
                        <a:round/>
                        <a:headEnd/>
                        <a:tailEnd/>
                      </a:ln>
                      <a:solidFill>
                        <a:srgbClr val="FFFFFF"/>
                      </a:solidFill>
                      <a:latin typeface="Times New Roman"/>
                      <a:cs typeface="Times New Roman"/>
                    </a:rPr>
                    <a:t>Worlds</a:t>
                  </a:r>
                </a:p>
              </p:txBody>
            </p:sp>
            <p:sp>
              <p:nvSpPr>
                <p:cNvPr id="7184" name="WordArt 53"/>
                <p:cNvSpPr>
                  <a:spLocks noChangeArrowheads="1" noChangeShapeType="1" noTextEdit="1"/>
                </p:cNvSpPr>
                <p:nvPr/>
              </p:nvSpPr>
              <p:spPr bwMode="auto">
                <a:xfrm rot="-4903218">
                  <a:off x="3684" y="4776"/>
                  <a:ext cx="2082" cy="450"/>
                </a:xfrm>
                <a:prstGeom prst="rect">
                  <a:avLst/>
                </a:prstGeom>
              </p:spPr>
              <p:txBody>
                <a:bodyPr spcFirstLastPara="1" wrap="none" fromWordArt="1">
                  <a:prstTxWarp prst="textArchUp">
                    <a:avLst>
                      <a:gd name="adj" fmla="val 10800004"/>
                    </a:avLst>
                  </a:prstTxWarp>
                </a:bodyPr>
                <a:lstStyle/>
                <a:p>
                  <a:pPr algn="ctr"/>
                  <a:r>
                    <a:rPr lang="en-US" b="1" kern="10">
                      <a:ln w="9525">
                        <a:noFill/>
                        <a:round/>
                        <a:headEnd/>
                        <a:tailEnd/>
                      </a:ln>
                      <a:solidFill>
                        <a:srgbClr val="FFFFFF"/>
                      </a:solidFill>
                      <a:latin typeface="Times New Roman"/>
                      <a:cs typeface="Times New Roman"/>
                    </a:rPr>
                    <a:t>Active Worlds</a:t>
                  </a:r>
                </a:p>
              </p:txBody>
            </p:sp>
            <p:sp>
              <p:nvSpPr>
                <p:cNvPr id="7185" name="WordArt 54"/>
                <p:cNvSpPr>
                  <a:spLocks noChangeArrowheads="1" noChangeShapeType="1" noTextEdit="1"/>
                </p:cNvSpPr>
                <p:nvPr/>
              </p:nvSpPr>
              <p:spPr bwMode="auto">
                <a:xfrm rot="453316">
                  <a:off x="5580" y="3240"/>
                  <a:ext cx="1947" cy="962"/>
                </a:xfrm>
                <a:prstGeom prst="rect">
                  <a:avLst/>
                </a:prstGeom>
              </p:spPr>
              <p:txBody>
                <a:bodyPr spcFirstLastPara="1" wrap="none" fromWordArt="1">
                  <a:prstTxWarp prst="textArchUp">
                    <a:avLst>
                      <a:gd name="adj" fmla="val 10800004"/>
                    </a:avLst>
                  </a:prstTxWarp>
                </a:bodyPr>
                <a:lstStyle/>
                <a:p>
                  <a:pPr algn="ctr"/>
                  <a:r>
                    <a:rPr lang="en-US" b="1" kern="10">
                      <a:ln w="9525">
                        <a:noFill/>
                        <a:round/>
                        <a:headEnd/>
                        <a:tailEnd/>
                      </a:ln>
                      <a:solidFill>
                        <a:srgbClr val="FFFFFF"/>
                      </a:solidFill>
                      <a:latin typeface="Times New Roman"/>
                      <a:cs typeface="Times New Roman"/>
                    </a:rPr>
                    <a:t>Second Life</a:t>
                  </a:r>
                </a:p>
              </p:txBody>
            </p:sp>
            <p:sp>
              <p:nvSpPr>
                <p:cNvPr id="7186" name="WordArt 55"/>
                <p:cNvSpPr>
                  <a:spLocks noChangeArrowheads="1" noChangeShapeType="1" noTextEdit="1"/>
                </p:cNvSpPr>
                <p:nvPr/>
              </p:nvSpPr>
              <p:spPr bwMode="auto">
                <a:xfrm rot="4972302">
                  <a:off x="7104" y="4956"/>
                  <a:ext cx="2082" cy="450"/>
                </a:xfrm>
                <a:prstGeom prst="rect">
                  <a:avLst/>
                </a:prstGeom>
              </p:spPr>
              <p:txBody>
                <a:bodyPr spcFirstLastPara="1" wrap="none" fromWordArt="1">
                  <a:prstTxWarp prst="textArchUp">
                    <a:avLst>
                      <a:gd name="adj" fmla="val 10800004"/>
                    </a:avLst>
                  </a:prstTxWarp>
                </a:bodyPr>
                <a:lstStyle/>
                <a:p>
                  <a:pPr algn="ctr"/>
                  <a:r>
                    <a:rPr lang="en-US" b="1" kern="10">
                      <a:ln w="9525">
                        <a:noFill/>
                        <a:round/>
                        <a:headEnd/>
                        <a:tailEnd/>
                      </a:ln>
                      <a:solidFill>
                        <a:srgbClr val="FFFFFF"/>
                      </a:solidFill>
                      <a:latin typeface="Times New Roman"/>
                      <a:cs typeface="Times New Roman"/>
                    </a:rPr>
                    <a:t>Google Lively</a:t>
                  </a:r>
                </a:p>
              </p:txBody>
            </p:sp>
            <p:sp>
              <p:nvSpPr>
                <p:cNvPr id="7187" name="WordArt 56"/>
                <p:cNvSpPr>
                  <a:spLocks noChangeArrowheads="1" noChangeShapeType="1" noTextEdit="1"/>
                </p:cNvSpPr>
                <p:nvPr/>
              </p:nvSpPr>
              <p:spPr bwMode="auto">
                <a:xfrm rot="2590578">
                  <a:off x="4680" y="7020"/>
                  <a:ext cx="1436" cy="393"/>
                </a:xfrm>
                <a:prstGeom prst="rect">
                  <a:avLst/>
                </a:prstGeom>
              </p:spPr>
              <p:txBody>
                <a:bodyPr wrap="none" fromWordArt="1">
                  <a:prstTxWarp prst="textPlain">
                    <a:avLst>
                      <a:gd name="adj" fmla="val 50000"/>
                    </a:avLst>
                  </a:prstTxWarp>
                </a:bodyPr>
                <a:lstStyle/>
                <a:p>
                  <a:pPr algn="ctr"/>
                  <a:r>
                    <a:rPr lang="en-US" b="1" kern="10">
                      <a:ln w="9525">
                        <a:noFill/>
                        <a:round/>
                        <a:headEnd/>
                        <a:tailEnd/>
                      </a:ln>
                      <a:solidFill>
                        <a:srgbClr val="FFFFFF"/>
                      </a:solidFill>
                      <a:latin typeface="Times New Roman"/>
                      <a:cs typeface="Times New Roman"/>
                    </a:rPr>
                    <a:t>Wonderland</a:t>
                  </a:r>
                </a:p>
              </p:txBody>
            </p:sp>
            <p:sp>
              <p:nvSpPr>
                <p:cNvPr id="7188" name="WordArt 57"/>
                <p:cNvSpPr>
                  <a:spLocks noChangeArrowheads="1" noChangeShapeType="1" noTextEdit="1"/>
                </p:cNvSpPr>
                <p:nvPr/>
              </p:nvSpPr>
              <p:spPr bwMode="auto">
                <a:xfrm rot="-1808892">
                  <a:off x="6480" y="7020"/>
                  <a:ext cx="1597" cy="668"/>
                </a:xfrm>
                <a:prstGeom prst="rect">
                  <a:avLst/>
                </a:prstGeom>
              </p:spPr>
              <p:txBody>
                <a:bodyPr wrap="none" fromWordArt="1">
                  <a:prstTxWarp prst="textPlain">
                    <a:avLst>
                      <a:gd name="adj" fmla="val 50000"/>
                    </a:avLst>
                  </a:prstTxWarp>
                </a:bodyPr>
                <a:lstStyle/>
                <a:p>
                  <a:pPr algn="ctr"/>
                  <a:r>
                    <a:rPr lang="en-US" b="1" kern="10">
                      <a:ln w="9525">
                        <a:noFill/>
                        <a:round/>
                        <a:headEnd/>
                        <a:tailEnd/>
                      </a:ln>
                      <a:solidFill>
                        <a:srgbClr val="FFFFFF"/>
                      </a:solidFill>
                      <a:latin typeface="Times New Roman"/>
                      <a:cs typeface="Times New Roman"/>
                    </a:rPr>
                    <a:t>Croquet</a:t>
                  </a:r>
                </a:p>
              </p:txBody>
            </p:sp>
          </p:grpSp>
        </p:grpSp>
        <p:sp>
          <p:nvSpPr>
            <p:cNvPr id="7173" name="WordArt 58"/>
            <p:cNvSpPr>
              <a:spLocks noChangeArrowheads="1" noChangeShapeType="1" noTextEdit="1"/>
            </p:cNvSpPr>
            <p:nvPr/>
          </p:nvSpPr>
          <p:spPr bwMode="auto">
            <a:xfrm rot="-228351">
              <a:off x="3730" y="2152"/>
              <a:ext cx="5629" cy="6656"/>
            </a:xfrm>
            <a:prstGeom prst="rect">
              <a:avLst/>
            </a:prstGeom>
          </p:spPr>
          <p:txBody>
            <a:bodyPr spcFirstLastPara="1" wrap="none" fromWordArt="1">
              <a:prstTxWarp prst="textCircle">
                <a:avLst>
                  <a:gd name="adj" fmla="val 10870948"/>
                </a:avLst>
              </a:prstTxWarp>
            </a:bodyPr>
            <a:lstStyle/>
            <a:p>
              <a:pPr algn="ctr"/>
              <a:r>
                <a:rPr lang="en-US" b="1" kern="10">
                  <a:ln w="9525">
                    <a:noFill/>
                    <a:round/>
                    <a:headEnd/>
                    <a:tailEnd/>
                  </a:ln>
                  <a:solidFill>
                    <a:srgbClr val="000000"/>
                  </a:solidFill>
                  <a:latin typeface="Times New Roman"/>
                  <a:cs typeface="Times New Roman"/>
                </a:rPr>
                <a:t>Social Networking Tools - Engage - Learning a New Language - Images - 3-D Objects - Links to Websites - Dynamic Learning Hubs -  </a:t>
              </a:r>
            </a:p>
          </p:txBody>
        </p:sp>
      </p:gr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ctrTitle" idx="4294967295"/>
          </p:nvPr>
        </p:nvSpPr>
        <p:spPr>
          <a:xfrm>
            <a:off x="533400" y="152400"/>
            <a:ext cx="7772400" cy="1470025"/>
          </a:xfrm>
        </p:spPr>
        <p:txBody>
          <a:bodyPr/>
          <a:lstStyle/>
          <a:p>
            <a:pPr eaLnBrk="1" hangingPunct="1"/>
            <a:r>
              <a:rPr lang="en-US" sz="4000" smtClean="0">
                <a:solidFill>
                  <a:schemeClr val="bg1"/>
                </a:solidFill>
              </a:rPr>
              <a:t>Virtual Worlds in Education</a:t>
            </a:r>
          </a:p>
        </p:txBody>
      </p:sp>
      <p:pic>
        <p:nvPicPr>
          <p:cNvPr id="8195" name="Picture 4"/>
          <p:cNvPicPr>
            <a:picLocks noChangeAspect="1" noChangeArrowheads="1"/>
          </p:cNvPicPr>
          <p:nvPr/>
        </p:nvPicPr>
        <p:blipFill>
          <a:blip r:embed="rId3"/>
          <a:srcRect/>
          <a:stretch>
            <a:fillRect/>
          </a:stretch>
        </p:blipFill>
        <p:spPr bwMode="auto">
          <a:xfrm>
            <a:off x="1600200" y="1295400"/>
            <a:ext cx="6248400" cy="4543425"/>
          </a:xfrm>
          <a:prstGeom prst="rect">
            <a:avLst/>
          </a:prstGeom>
          <a:noFill/>
          <a:ln w="9525">
            <a:noFill/>
            <a:miter lim="800000"/>
            <a:headEnd/>
            <a:tailEnd/>
          </a:ln>
        </p:spPr>
      </p:pic>
      <p:sp>
        <p:nvSpPr>
          <p:cNvPr id="8196" name="WordArt 6"/>
          <p:cNvSpPr>
            <a:spLocks noChangeArrowheads="1" noChangeShapeType="1" noTextEdit="1"/>
          </p:cNvSpPr>
          <p:nvPr/>
        </p:nvSpPr>
        <p:spPr bwMode="auto">
          <a:xfrm>
            <a:off x="1981200" y="5562600"/>
            <a:ext cx="5486400" cy="414338"/>
          </a:xfrm>
          <a:prstGeom prst="rect">
            <a:avLst/>
          </a:prstGeom>
        </p:spPr>
        <p:txBody>
          <a:bodyPr wrap="none" fromWordArt="1">
            <a:prstTxWarp prst="textPlain">
              <a:avLst>
                <a:gd name="adj" fmla="val 50000"/>
              </a:avLst>
            </a:prstTxWarp>
          </a:bodyPr>
          <a:lstStyle/>
          <a:p>
            <a:pPr algn="ctr"/>
            <a:r>
              <a:rPr lang="en-US" sz="3600" kern="10">
                <a:ln w="9525">
                  <a:noFill/>
                  <a:round/>
                  <a:headEnd/>
                  <a:tailEnd/>
                </a:ln>
                <a:solidFill>
                  <a:srgbClr val="000000"/>
                </a:solidFill>
                <a:latin typeface="Times New Roman"/>
                <a:cs typeface="Times New Roman"/>
              </a:rPr>
              <a:t>East Carolina University Second Life Campus</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Welcome!</a:t>
            </a:r>
            <a:endParaRPr lang="en-US" dirty="0"/>
          </a:p>
        </p:txBody>
      </p:sp>
      <p:sp>
        <p:nvSpPr>
          <p:cNvPr id="3" name="Content Placeholder 2"/>
          <p:cNvSpPr>
            <a:spLocks noGrp="1"/>
          </p:cNvSpPr>
          <p:nvPr>
            <p:ph idx="1"/>
          </p:nvPr>
        </p:nvSpPr>
        <p:spPr/>
        <p:txBody>
          <a:bodyPr/>
          <a:lstStyle/>
          <a:p>
            <a:r>
              <a:rPr lang="en-US" sz="2800" dirty="0" smtClean="0"/>
              <a:t>Presentations</a:t>
            </a:r>
          </a:p>
          <a:p>
            <a:pPr lvl="1"/>
            <a:r>
              <a:rPr lang="en-US" sz="2400" dirty="0" smtClean="0"/>
              <a:t>Green Enterprise Computing</a:t>
            </a:r>
          </a:p>
          <a:p>
            <a:pPr lvl="1"/>
            <a:r>
              <a:rPr lang="en-US" sz="2400" dirty="0" smtClean="0"/>
              <a:t>Location Aware Computing</a:t>
            </a:r>
          </a:p>
          <a:p>
            <a:pPr lvl="1"/>
            <a:r>
              <a:rPr lang="en-US" sz="2400" dirty="0" smtClean="0"/>
              <a:t>Virtual Worlds in Education</a:t>
            </a:r>
          </a:p>
          <a:p>
            <a:pPr lvl="1"/>
            <a:r>
              <a:rPr lang="en-US" sz="2400" i="1" dirty="0" smtClean="0"/>
              <a:t>Business Process Management</a:t>
            </a:r>
          </a:p>
          <a:p>
            <a:pPr lvl="1"/>
            <a:r>
              <a:rPr lang="en-US" sz="2400" i="1" dirty="0" smtClean="0"/>
              <a:t>Regulatory Compliance</a:t>
            </a:r>
          </a:p>
          <a:p>
            <a:r>
              <a:rPr lang="en-US" sz="2800" dirty="0" smtClean="0"/>
              <a:t>Overview paper in EDUCAUSE </a:t>
            </a:r>
            <a:r>
              <a:rPr lang="en-US" sz="2800" i="1" dirty="0" smtClean="0"/>
              <a:t>Review</a:t>
            </a:r>
            <a:r>
              <a:rPr lang="en-US" sz="2800" dirty="0" smtClean="0"/>
              <a:t>, Nov/Dec 2008 issue, full papers on website</a:t>
            </a:r>
          </a:p>
          <a:p>
            <a:r>
              <a:rPr lang="en-US" sz="2800" dirty="0" smtClean="0"/>
              <a:t>Questions, Comments, Suggestions for Next Year following presentations</a:t>
            </a:r>
            <a:endParaRPr lang="en-US" sz="28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idx="4294967295"/>
          </p:nvPr>
        </p:nvSpPr>
        <p:spPr>
          <a:xfrm>
            <a:off x="304800" y="-825500"/>
            <a:ext cx="8305800" cy="825500"/>
          </a:xfrm>
        </p:spPr>
        <p:txBody>
          <a:bodyPr anchor="b"/>
          <a:lstStyle/>
          <a:p>
            <a:r>
              <a:rPr lang="en-US" sz="3600" smtClean="0">
                <a:solidFill>
                  <a:schemeClr val="bg1"/>
                </a:solidFill>
              </a:rPr>
              <a:t>Concept to Inception: Peer-Reviews</a:t>
            </a:r>
          </a:p>
        </p:txBody>
      </p:sp>
      <p:sp>
        <p:nvSpPr>
          <p:cNvPr id="9219" name="Content Placeholder 2"/>
          <p:cNvSpPr>
            <a:spLocks noGrp="1"/>
          </p:cNvSpPr>
          <p:nvPr>
            <p:ph idx="4294967295"/>
          </p:nvPr>
        </p:nvSpPr>
        <p:spPr>
          <a:xfrm>
            <a:off x="3810000" y="1447800"/>
            <a:ext cx="5105400" cy="4329113"/>
          </a:xfrm>
        </p:spPr>
        <p:txBody>
          <a:bodyPr/>
          <a:lstStyle/>
          <a:p>
            <a:r>
              <a:rPr lang="en-US" sz="2600" smtClean="0"/>
              <a:t>Began with an idea of collaboration and review</a:t>
            </a:r>
          </a:p>
          <a:p>
            <a:pPr lvl="1"/>
            <a:r>
              <a:rPr lang="en-US" sz="2400" smtClean="0"/>
              <a:t>Students design projects by hand</a:t>
            </a:r>
          </a:p>
          <a:p>
            <a:pPr lvl="2"/>
            <a:r>
              <a:rPr lang="en-US" smtClean="0"/>
              <a:t>Snapshot Uploaded</a:t>
            </a:r>
          </a:p>
          <a:p>
            <a:pPr lvl="1"/>
            <a:r>
              <a:rPr lang="en-US" sz="2600" smtClean="0"/>
              <a:t>Students peer-review</a:t>
            </a:r>
          </a:p>
          <a:p>
            <a:pPr lvl="2"/>
            <a:r>
              <a:rPr lang="en-US" smtClean="0"/>
              <a:t>Drop note cards</a:t>
            </a:r>
          </a:p>
          <a:p>
            <a:pPr lvl="3"/>
            <a:endParaRPr lang="en-US" smtClean="0"/>
          </a:p>
          <a:p>
            <a:pPr lvl="3">
              <a:buFontTx/>
              <a:buNone/>
            </a:pPr>
            <a:endParaRPr lang="en-US" smtClean="0"/>
          </a:p>
        </p:txBody>
      </p:sp>
      <p:pic>
        <p:nvPicPr>
          <p:cNvPr id="10246" name="Picture 2"/>
          <p:cNvPicPr>
            <a:picLocks noChangeAspect="1" noChangeArrowheads="1"/>
          </p:cNvPicPr>
          <p:nvPr/>
        </p:nvPicPr>
        <p:blipFill>
          <a:blip r:embed="rId3"/>
          <a:srcRect/>
          <a:stretch>
            <a:fillRect/>
          </a:stretch>
        </p:blipFill>
        <p:spPr bwMode="auto">
          <a:xfrm>
            <a:off x="6863862" y="4437931"/>
            <a:ext cx="2019300" cy="2349731"/>
          </a:xfrm>
          <a:prstGeom prst="rect">
            <a:avLst/>
          </a:prstGeom>
          <a:noFill/>
          <a:ln w="9525">
            <a:noFill/>
            <a:miter lim="800000"/>
            <a:headEnd/>
            <a:tailEnd/>
          </a:ln>
          <a:effectLst>
            <a:outerShdw blurRad="50800" dist="38100" dir="10800000" algn="r" rotWithShape="0">
              <a:prstClr val="black">
                <a:alpha val="40000"/>
              </a:prstClr>
            </a:outerShdw>
          </a:effectLst>
          <a:scene3d>
            <a:camera prst="perspectiveLeft"/>
            <a:lightRig rig="threePt" dir="t"/>
          </a:scene3d>
        </p:spPr>
      </p:pic>
      <p:grpSp>
        <p:nvGrpSpPr>
          <p:cNvPr id="2" name="Group 6"/>
          <p:cNvGrpSpPr/>
          <p:nvPr/>
        </p:nvGrpSpPr>
        <p:grpSpPr>
          <a:xfrm>
            <a:off x="304801" y="1676400"/>
            <a:ext cx="3505199" cy="4419600"/>
            <a:chOff x="304800" y="1676400"/>
            <a:chExt cx="3505201" cy="4419600"/>
          </a:xfrm>
          <a:effectLst>
            <a:outerShdw blurRad="50800" dist="38100" dir="16200000" rotWithShape="0">
              <a:srgbClr val="7030A0">
                <a:alpha val="40000"/>
              </a:srgbClr>
            </a:outerShdw>
          </a:effectLst>
        </p:grpSpPr>
        <p:pic>
          <p:nvPicPr>
            <p:cNvPr id="10245" name="Picture 4" descr="meggclass_002.png"/>
            <p:cNvPicPr>
              <a:picLocks noChangeAspect="1"/>
            </p:cNvPicPr>
            <p:nvPr/>
          </p:nvPicPr>
          <p:blipFill>
            <a:blip r:embed="rId4" cstate="print"/>
            <a:srcRect/>
            <a:stretch>
              <a:fillRect/>
            </a:stretch>
          </p:blipFill>
          <p:spPr bwMode="auto">
            <a:xfrm>
              <a:off x="304800" y="1676400"/>
              <a:ext cx="3505200" cy="2373923"/>
            </a:xfrm>
            <a:prstGeom prst="rect">
              <a:avLst/>
            </a:prstGeom>
            <a:noFill/>
            <a:ln w="9525">
              <a:noFill/>
              <a:miter lim="800000"/>
              <a:headEnd/>
              <a:tailEnd/>
            </a:ln>
          </p:spPr>
        </p:pic>
        <p:pic>
          <p:nvPicPr>
            <p:cNvPr id="6" name="Picture 6" descr="meggclass_001.png"/>
            <p:cNvPicPr>
              <a:picLocks noChangeAspect="1"/>
            </p:cNvPicPr>
            <p:nvPr/>
          </p:nvPicPr>
          <p:blipFill>
            <a:blip r:embed="rId5" cstate="print"/>
            <a:srcRect/>
            <a:stretch>
              <a:fillRect/>
            </a:stretch>
          </p:blipFill>
          <p:spPr bwMode="auto">
            <a:xfrm>
              <a:off x="304801" y="3886200"/>
              <a:ext cx="3505200" cy="2209800"/>
            </a:xfrm>
            <a:prstGeom prst="rect">
              <a:avLst/>
            </a:prstGeom>
            <a:noFill/>
            <a:ln w="9525">
              <a:noFill/>
              <a:miter lim="800000"/>
              <a:headEnd/>
              <a:tailEnd/>
            </a:ln>
          </p:spPr>
        </p:pic>
      </p:grpSp>
      <p:sp>
        <p:nvSpPr>
          <p:cNvPr id="8" name="Title 1"/>
          <p:cNvSpPr txBox="1">
            <a:spLocks/>
          </p:cNvSpPr>
          <p:nvPr/>
        </p:nvSpPr>
        <p:spPr bwMode="auto">
          <a:xfrm>
            <a:off x="304800" y="274638"/>
            <a:ext cx="84582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000" b="0" i="0" u="none" strike="noStrike" kern="0" cap="none" spc="0" normalizeH="0" baseline="0" noProof="0" smtClean="0">
                <a:ln>
                  <a:noFill/>
                </a:ln>
                <a:solidFill>
                  <a:schemeClr val="bg1"/>
                </a:solidFill>
                <a:effectLst/>
                <a:uLnTx/>
                <a:uFillTx/>
                <a:latin typeface="+mj-lt"/>
                <a:ea typeface="+mj-ea"/>
                <a:cs typeface="+mj-cs"/>
              </a:rPr>
              <a:t>Concept</a:t>
            </a:r>
            <a:r>
              <a:rPr kumimoji="0" lang="en-US" sz="4000" b="0" i="0" u="none" strike="noStrike" kern="0" cap="none" spc="0" normalizeH="0" noProof="0" smtClean="0">
                <a:ln>
                  <a:noFill/>
                </a:ln>
                <a:solidFill>
                  <a:schemeClr val="bg1"/>
                </a:solidFill>
                <a:effectLst/>
                <a:uLnTx/>
                <a:uFillTx/>
                <a:latin typeface="+mj-lt"/>
                <a:ea typeface="+mj-ea"/>
                <a:cs typeface="+mj-cs"/>
              </a:rPr>
              <a:t> to Inception: Peer-Reviews</a:t>
            </a:r>
            <a:endParaRPr kumimoji="0" lang="en-US" sz="4000" b="0" i="0" u="none" strike="noStrike" kern="0" cap="none" spc="0" normalizeH="0" baseline="0" noProof="0" smtClean="0">
              <a:ln>
                <a:noFill/>
              </a:ln>
              <a:solidFill>
                <a:schemeClr val="bg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itle 1"/>
          <p:cNvSpPr>
            <a:spLocks noGrp="1"/>
          </p:cNvSpPr>
          <p:nvPr>
            <p:ph type="title" idx="4294967295"/>
          </p:nvPr>
        </p:nvSpPr>
        <p:spPr/>
        <p:txBody>
          <a:bodyPr/>
          <a:lstStyle/>
          <a:p>
            <a:r>
              <a:rPr lang="en-US" sz="4000" smtClean="0">
                <a:solidFill>
                  <a:schemeClr val="bg1"/>
                </a:solidFill>
              </a:rPr>
              <a:t>Mobility of People &amp; Learning</a:t>
            </a:r>
          </a:p>
        </p:txBody>
      </p:sp>
      <p:sp>
        <p:nvSpPr>
          <p:cNvPr id="1028" name="Text Placeholder 2"/>
          <p:cNvSpPr>
            <a:spLocks noGrp="1"/>
          </p:cNvSpPr>
          <p:nvPr>
            <p:ph type="body" idx="4294967295"/>
          </p:nvPr>
        </p:nvSpPr>
        <p:spPr>
          <a:xfrm>
            <a:off x="3886200" y="1143000"/>
            <a:ext cx="4724400" cy="792163"/>
          </a:xfrm>
        </p:spPr>
        <p:txBody>
          <a:bodyPr anchor="b"/>
          <a:lstStyle/>
          <a:p>
            <a:pPr marL="0" indent="0" algn="ctr">
              <a:buFontTx/>
              <a:buNone/>
            </a:pPr>
            <a:r>
              <a:rPr lang="en-US" sz="2400" b="1" smtClean="0"/>
              <a:t>Join us in a new dimension</a:t>
            </a:r>
          </a:p>
        </p:txBody>
      </p:sp>
      <p:pic>
        <p:nvPicPr>
          <p:cNvPr id="1029" name="Content Placeholder 8" descr="wonderland1.jpg"/>
          <p:cNvPicPr>
            <a:picLocks noGrp="1" noChangeAspect="1"/>
          </p:cNvPicPr>
          <p:nvPr>
            <p:ph sz="half" idx="4294967295"/>
          </p:nvPr>
        </p:nvPicPr>
        <p:blipFill>
          <a:blip r:embed="rId4"/>
          <a:srcRect/>
          <a:stretch>
            <a:fillRect/>
          </a:stretch>
        </p:blipFill>
        <p:spPr>
          <a:xfrm>
            <a:off x="1143000" y="2209800"/>
            <a:ext cx="2743200" cy="3667125"/>
          </a:xfrm>
        </p:spPr>
      </p:pic>
      <p:pic>
        <p:nvPicPr>
          <p:cNvPr id="7" name="Content Placeholder 4" descr="waterfall05_001.bmp"/>
          <p:cNvPicPr>
            <a:picLocks noGrp="1" noChangeAspect="1"/>
          </p:cNvPicPr>
          <p:nvPr>
            <p:ph sz="quarter" idx="4294967295"/>
          </p:nvPr>
        </p:nvPicPr>
        <p:blipFill>
          <a:blip r:embed="rId5" cstate="print"/>
          <a:stretch>
            <a:fillRect/>
          </a:stretch>
        </p:blipFill>
        <p:spPr>
          <a:xfrm>
            <a:off x="3829739" y="2209800"/>
            <a:ext cx="4552262" cy="3657601"/>
          </a:xfrm>
          <a:ln>
            <a:solidFill>
              <a:schemeClr val="accent1">
                <a:alpha val="65000"/>
              </a:schemeClr>
            </a:solidFill>
          </a:ln>
          <a:effectLst>
            <a:outerShdw blurRad="50800" dist="50800" dir="5400000" algn="ctr" rotWithShape="0">
              <a:schemeClr val="accent6">
                <a:lumMod val="60000"/>
                <a:lumOff val="40000"/>
              </a:schemeClr>
            </a:outerShdw>
          </a:effectLst>
          <a:scene3d>
            <a:camera prst="orthographicFront"/>
            <a:lightRig rig="threePt" dir="t"/>
          </a:scene3d>
          <a:sp3d>
            <a:bevelT w="165100" prst="coolSlant"/>
          </a:sp3d>
        </p:spPr>
      </p:pic>
      <p:graphicFrame>
        <p:nvGraphicFramePr>
          <p:cNvPr id="1026" name="Object 8"/>
          <p:cNvGraphicFramePr>
            <a:graphicFrameLocks noChangeAspect="1"/>
          </p:cNvGraphicFramePr>
          <p:nvPr/>
        </p:nvGraphicFramePr>
        <p:xfrm>
          <a:off x="7086600" y="5943600"/>
          <a:ext cx="1652588" cy="685800"/>
        </p:xfrm>
        <a:graphic>
          <a:graphicData uri="http://schemas.openxmlformats.org/presentationml/2006/ole">
            <p:oleObj spid="_x0000_s3074" name="Package" showAsIcon="1" r:id="rId6" imgW="1652040" imgH="685080" progId="Package">
              <p:embed/>
            </p:oleObj>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ctrTitle" idx="4294967295"/>
          </p:nvPr>
        </p:nvSpPr>
        <p:spPr>
          <a:xfrm>
            <a:off x="533400" y="152400"/>
            <a:ext cx="7772400" cy="1470025"/>
          </a:xfrm>
        </p:spPr>
        <p:txBody>
          <a:bodyPr/>
          <a:lstStyle/>
          <a:p>
            <a:pPr eaLnBrk="1" hangingPunct="1"/>
            <a:r>
              <a:rPr lang="en-US" sz="4000" smtClean="0">
                <a:solidFill>
                  <a:schemeClr val="bg1"/>
                </a:solidFill>
              </a:rPr>
              <a:t>Capabilities of Virtual Worlds</a:t>
            </a:r>
          </a:p>
        </p:txBody>
      </p:sp>
      <p:sp>
        <p:nvSpPr>
          <p:cNvPr id="10243" name="Rectangle 3"/>
          <p:cNvSpPr>
            <a:spLocks noGrp="1" noChangeArrowheads="1"/>
          </p:cNvSpPr>
          <p:nvPr>
            <p:ph type="subTitle" idx="4294967295"/>
          </p:nvPr>
        </p:nvSpPr>
        <p:spPr>
          <a:xfrm>
            <a:off x="990600" y="1752600"/>
            <a:ext cx="7391400" cy="4267200"/>
          </a:xfrm>
        </p:spPr>
        <p:txBody>
          <a:bodyPr/>
          <a:lstStyle/>
          <a:p>
            <a:pPr marL="149225" indent="-149225" defTabSz="912813" eaLnBrk="1" hangingPunct="1"/>
            <a:r>
              <a:rPr lang="en-US" sz="2800" smtClean="0">
                <a:cs typeface="Times New Roman" pitchFamily="18" charset="0"/>
              </a:rPr>
              <a:t>Presentations</a:t>
            </a:r>
          </a:p>
          <a:p>
            <a:pPr marL="149225" indent="-149225" defTabSz="912813" eaLnBrk="1" hangingPunct="1"/>
            <a:r>
              <a:rPr lang="en-US" sz="2800" smtClean="0">
                <a:cs typeface="Times New Roman" pitchFamily="18" charset="0"/>
              </a:rPr>
              <a:t>Site Tours – New Lands</a:t>
            </a:r>
          </a:p>
          <a:p>
            <a:pPr marL="149225" indent="-149225" defTabSz="912813" eaLnBrk="1" hangingPunct="1"/>
            <a:r>
              <a:rPr lang="en-US" sz="2800" smtClean="0">
                <a:cs typeface="Times New Roman" pitchFamily="18" charset="0"/>
              </a:rPr>
              <a:t>Gaming</a:t>
            </a:r>
          </a:p>
          <a:p>
            <a:pPr marL="149225" indent="-149225" defTabSz="912813" eaLnBrk="1" hangingPunct="1"/>
            <a:r>
              <a:rPr lang="en-US" sz="2800" smtClean="0">
                <a:cs typeface="Times New Roman" pitchFamily="18" charset="0"/>
              </a:rPr>
              <a:t>Open Forum Discussion</a:t>
            </a:r>
          </a:p>
          <a:p>
            <a:pPr marL="149225" indent="-149225" defTabSz="912813" eaLnBrk="1" hangingPunct="1"/>
            <a:r>
              <a:rPr lang="en-US" sz="2800" smtClean="0">
                <a:cs typeface="Times New Roman" pitchFamily="18" charset="0"/>
              </a:rPr>
              <a:t>Scavenger Hunt</a:t>
            </a:r>
          </a:p>
          <a:p>
            <a:pPr marL="149225" indent="-149225" defTabSz="912813" eaLnBrk="1" hangingPunct="1"/>
            <a:r>
              <a:rPr lang="en-US" sz="2800" smtClean="0">
                <a:cs typeface="Times New Roman" pitchFamily="18" charset="0"/>
              </a:rPr>
              <a:t>Simulations &amp; Role Playing</a:t>
            </a:r>
          </a:p>
          <a:p>
            <a:pPr marL="149225" indent="-149225" defTabSz="912813" eaLnBrk="1" hangingPunct="1"/>
            <a:r>
              <a:rPr lang="en-US" sz="2800" smtClean="0">
                <a:cs typeface="Times New Roman" pitchFamily="18" charset="0"/>
              </a:rPr>
              <a:t>Discovery Learning – Culture &amp; Diversity</a:t>
            </a:r>
          </a:p>
          <a:p>
            <a:pPr marL="149225" indent="-149225" defTabSz="912813" eaLnBrk="1" hangingPunct="1"/>
            <a:r>
              <a:rPr lang="en-US" sz="2800" smtClean="0">
                <a:cs typeface="Times New Roman" pitchFamily="18" charset="0"/>
              </a:rPr>
              <a:t>Ecommerce, Business &amp; Economics</a:t>
            </a:r>
            <a:endParaRPr lang="en-US" sz="2400" smtClean="0"/>
          </a:p>
        </p:txBody>
      </p:sp>
      <p:pic>
        <p:nvPicPr>
          <p:cNvPr id="10244" name="Picture 5" descr="gold people"/>
          <p:cNvPicPr>
            <a:picLocks noChangeAspect="1" noChangeArrowheads="1"/>
          </p:cNvPicPr>
          <p:nvPr/>
        </p:nvPicPr>
        <p:blipFill>
          <a:blip r:embed="rId3"/>
          <a:srcRect/>
          <a:stretch>
            <a:fillRect/>
          </a:stretch>
        </p:blipFill>
        <p:spPr bwMode="auto">
          <a:xfrm>
            <a:off x="5791200" y="2133600"/>
            <a:ext cx="2667000" cy="2667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idx="4294967295"/>
          </p:nvPr>
        </p:nvSpPr>
        <p:spPr>
          <a:xfrm>
            <a:off x="457200" y="304800"/>
            <a:ext cx="8229600" cy="1143000"/>
          </a:xfrm>
        </p:spPr>
        <p:txBody>
          <a:bodyPr/>
          <a:lstStyle/>
          <a:p>
            <a:r>
              <a:rPr lang="en-US" sz="4000" smtClean="0">
                <a:solidFill>
                  <a:schemeClr val="bg1"/>
                </a:solidFill>
              </a:rPr>
              <a:t>Virtual Worlds - Gaming</a:t>
            </a:r>
          </a:p>
        </p:txBody>
      </p:sp>
      <p:sp>
        <p:nvSpPr>
          <p:cNvPr id="11267" name="Content Placeholder 2"/>
          <p:cNvSpPr>
            <a:spLocks noGrp="1"/>
          </p:cNvSpPr>
          <p:nvPr>
            <p:ph idx="4294967295"/>
          </p:nvPr>
        </p:nvSpPr>
        <p:spPr>
          <a:xfrm>
            <a:off x="762000" y="1828800"/>
            <a:ext cx="7924800" cy="4525963"/>
          </a:xfrm>
        </p:spPr>
        <p:txBody>
          <a:bodyPr/>
          <a:lstStyle/>
          <a:p>
            <a:r>
              <a:rPr lang="en-US" b="1" smtClean="0"/>
              <a:t>Microsoft</a:t>
            </a:r>
          </a:p>
          <a:p>
            <a:pPr lvl="1"/>
            <a:r>
              <a:rPr lang="en-US" smtClean="0"/>
              <a:t>X-Box 360 - Launched on October 19 a 3D Virtual World</a:t>
            </a:r>
          </a:p>
          <a:p>
            <a:pPr lvl="2"/>
            <a:r>
              <a:rPr lang="en-US" smtClean="0"/>
              <a:t>Geared toward social chat, music and video sharing</a:t>
            </a:r>
          </a:p>
          <a:p>
            <a:r>
              <a:rPr lang="en-US" b="1" smtClean="0"/>
              <a:t>Sony</a:t>
            </a:r>
          </a:p>
          <a:p>
            <a:pPr lvl="1"/>
            <a:r>
              <a:rPr lang="en-US" smtClean="0">
                <a:solidFill>
                  <a:srgbClr val="000000"/>
                </a:solidFill>
              </a:rPr>
              <a:t>PlayStation Home</a:t>
            </a:r>
          </a:p>
          <a:p>
            <a:pPr lvl="2"/>
            <a:r>
              <a:rPr lang="en-US" smtClean="0">
                <a:solidFill>
                  <a:srgbClr val="000000"/>
                </a:solidFill>
              </a:rPr>
              <a:t>Allowing users to create custom personal spaces and invite others into those spaces</a:t>
            </a:r>
            <a:endParaRPr lang="en-US"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idx="4294967295"/>
          </p:nvPr>
        </p:nvSpPr>
        <p:spPr/>
        <p:txBody>
          <a:bodyPr/>
          <a:lstStyle/>
          <a:p>
            <a:r>
              <a:rPr lang="en-US" sz="4000" smtClean="0">
                <a:solidFill>
                  <a:schemeClr val="bg1"/>
                </a:solidFill>
              </a:rPr>
              <a:t>Open Source Virtual Worlds</a:t>
            </a:r>
          </a:p>
        </p:txBody>
      </p:sp>
      <p:sp>
        <p:nvSpPr>
          <p:cNvPr id="12291" name="Content Placeholder 2"/>
          <p:cNvSpPr>
            <a:spLocks noGrp="1"/>
          </p:cNvSpPr>
          <p:nvPr>
            <p:ph idx="4294967295"/>
          </p:nvPr>
        </p:nvSpPr>
        <p:spPr>
          <a:xfrm>
            <a:off x="838200" y="1981200"/>
            <a:ext cx="7772400" cy="4525963"/>
          </a:xfrm>
        </p:spPr>
        <p:txBody>
          <a:bodyPr/>
          <a:lstStyle/>
          <a:p>
            <a:pPr eaLnBrk="1" hangingPunct="1">
              <a:buSzPct val="106000"/>
            </a:pPr>
            <a:r>
              <a:rPr lang="en-US" smtClean="0"/>
              <a:t>Wonderland</a:t>
            </a:r>
            <a:endParaRPr lang="en-US" sz="1600" smtClean="0"/>
          </a:p>
          <a:p>
            <a:pPr lvl="1" eaLnBrk="1" hangingPunct="1">
              <a:buSzPct val="106000"/>
            </a:pPr>
            <a:r>
              <a:rPr lang="en-US" sz="2000" smtClean="0"/>
              <a:t>Open source toolkit for creating 3D virtual worlds</a:t>
            </a:r>
          </a:p>
          <a:p>
            <a:pPr lvl="1" eaLnBrk="1" hangingPunct="1">
              <a:buSzPct val="106000"/>
            </a:pPr>
            <a:r>
              <a:rPr lang="en-US" sz="2000" smtClean="0"/>
              <a:t>Improving the usability of virtual worlds</a:t>
            </a:r>
          </a:p>
          <a:p>
            <a:pPr marL="1254125" lvl="3" indent="-222250" eaLnBrk="1" hangingPunct="1">
              <a:buSzPct val="106000"/>
              <a:buFont typeface="Arial" pitchFamily="34" charset="0"/>
              <a:buChar char="•"/>
            </a:pPr>
            <a:r>
              <a:rPr lang="en-US" sz="1600" smtClean="0"/>
              <a:t>200 simultaneous users in a world in several rooms </a:t>
            </a:r>
          </a:p>
          <a:p>
            <a:pPr marL="1254125" lvl="3" indent="-222250" eaLnBrk="1" hangingPunct="1">
              <a:buSzPct val="106000"/>
              <a:buFont typeface="Arial" pitchFamily="34" charset="0"/>
              <a:buChar char="•"/>
            </a:pPr>
            <a:r>
              <a:rPr lang="en-US" sz="1600" smtClean="0"/>
              <a:t>Security, improved live application sharing, recording video in-world, private voice chat, and placing 3D models in world</a:t>
            </a:r>
          </a:p>
          <a:p>
            <a:r>
              <a:rPr lang="en-US" smtClean="0"/>
              <a:t>Croquet</a:t>
            </a:r>
          </a:p>
          <a:p>
            <a:pPr lvl="1"/>
            <a:r>
              <a:rPr lang="en-US" sz="2000" smtClean="0"/>
              <a:t>Runs on local machine</a:t>
            </a:r>
          </a:p>
          <a:p>
            <a:pPr lvl="1"/>
            <a:r>
              <a:rPr lang="en-US" sz="2000" smtClean="0"/>
              <a:t>Interaction between players is sent over the network and then executed on fast local virtual machines</a:t>
            </a:r>
          </a:p>
          <a:p>
            <a:pPr lvl="1" eaLnBrk="1" hangingPunct="1">
              <a:buSzPct val="106000"/>
              <a:buFontTx/>
              <a:buNone/>
            </a:pPr>
            <a:endParaRPr lang="en-US" sz="1600"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smtClean="0">
                <a:solidFill>
                  <a:schemeClr val="bg1"/>
                </a:solidFill>
              </a:rPr>
              <a:t>Calling Second Life…..</a:t>
            </a:r>
            <a:endParaRPr lang="en-US" smtClean="0"/>
          </a:p>
        </p:txBody>
      </p:sp>
      <p:sp>
        <p:nvSpPr>
          <p:cNvPr id="13315" name="Content Placeholder 2"/>
          <p:cNvSpPr>
            <a:spLocks noGrp="1"/>
          </p:cNvSpPr>
          <p:nvPr>
            <p:ph idx="1"/>
          </p:nvPr>
        </p:nvSpPr>
        <p:spPr>
          <a:xfrm>
            <a:off x="457200" y="1828800"/>
            <a:ext cx="8229600" cy="4297363"/>
          </a:xfrm>
        </p:spPr>
        <p:txBody>
          <a:bodyPr/>
          <a:lstStyle/>
          <a:p>
            <a:r>
              <a:rPr lang="en-US" smtClean="0"/>
              <a:t>Vollee Mobile Access</a:t>
            </a:r>
          </a:p>
          <a:p>
            <a:pPr lvl="1"/>
            <a:r>
              <a:rPr lang="en-US" smtClean="0"/>
              <a:t>70 handsets</a:t>
            </a:r>
          </a:p>
          <a:p>
            <a:pPr lvl="1"/>
            <a:r>
              <a:rPr lang="en-US" smtClean="0"/>
              <a:t>3G or WiFi enabled handsets</a:t>
            </a:r>
          </a:p>
          <a:p>
            <a:pPr lvl="1"/>
            <a:r>
              <a:rPr lang="en-US" smtClean="0"/>
              <a:t>Fly or teleport, Chat, IM</a:t>
            </a:r>
          </a:p>
        </p:txBody>
      </p:sp>
      <p:pic>
        <p:nvPicPr>
          <p:cNvPr id="4" name="c39.3" descr="http://docs.google.com/File?id=dffd8dwk_146c8xbzdb_b"/>
          <p:cNvPicPr>
            <a:picLocks/>
          </p:cNvPicPr>
          <p:nvPr/>
        </p:nvPicPr>
        <p:blipFill>
          <a:blip r:embed="rId3"/>
          <a:srcRect/>
          <a:stretch>
            <a:fillRect/>
          </a:stretch>
        </p:blipFill>
        <p:spPr bwMode="auto">
          <a:xfrm>
            <a:off x="5105400" y="3505200"/>
            <a:ext cx="3472160" cy="2259355"/>
          </a:xfrm>
          <a:prstGeom prst="rect">
            <a:avLst/>
          </a:prstGeom>
          <a:noFill/>
          <a:ln w="9525">
            <a:noFill/>
            <a:miter lim="800000"/>
            <a:headEnd/>
            <a:tailEnd/>
          </a:ln>
          <a:effectLst>
            <a:outerShdw blurRad="76200" dist="12700" dir="2700000" sy="-23000" kx="-800400" algn="bl" rotWithShape="0">
              <a:schemeClr val="accent6">
                <a:lumMod val="75000"/>
                <a:alpha val="20000"/>
              </a:schemeClr>
            </a:outerShdw>
          </a:effectLst>
          <a:scene3d>
            <a:camera prst="orthographicFront"/>
            <a:lightRig rig="threePt" dir="t"/>
          </a:scene3d>
          <a:sp3d extrusionH="76200">
            <a:bevelT w="25400"/>
            <a:bevelB w="165100" prst="coolSlant"/>
            <a:extrusionClr>
              <a:schemeClr val="accent6">
                <a:lumMod val="75000"/>
              </a:schemeClr>
            </a:extrusionClr>
          </a:sp3d>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ctrTitle" idx="4294967295"/>
          </p:nvPr>
        </p:nvSpPr>
        <p:spPr>
          <a:xfrm>
            <a:off x="533400" y="152400"/>
            <a:ext cx="7772400" cy="1470025"/>
          </a:xfrm>
        </p:spPr>
        <p:txBody>
          <a:bodyPr/>
          <a:lstStyle/>
          <a:p>
            <a:pPr eaLnBrk="1" hangingPunct="1"/>
            <a:r>
              <a:rPr lang="en-US" sz="4000" smtClean="0">
                <a:solidFill>
                  <a:schemeClr val="bg1"/>
                </a:solidFill>
              </a:rPr>
              <a:t>Future, Is Anything Possible?</a:t>
            </a:r>
          </a:p>
        </p:txBody>
      </p:sp>
      <p:sp>
        <p:nvSpPr>
          <p:cNvPr id="23555" name="Rectangle 3"/>
          <p:cNvSpPr>
            <a:spLocks noGrp="1" noChangeArrowheads="1"/>
          </p:cNvSpPr>
          <p:nvPr>
            <p:ph type="subTitle" idx="4294967295"/>
          </p:nvPr>
        </p:nvSpPr>
        <p:spPr>
          <a:xfrm>
            <a:off x="609600" y="1676400"/>
            <a:ext cx="8153400" cy="3733800"/>
          </a:xfrm>
        </p:spPr>
        <p:txBody>
          <a:bodyPr/>
          <a:lstStyle/>
          <a:p>
            <a:pPr>
              <a:defRPr/>
            </a:pPr>
            <a:r>
              <a:rPr lang="en-US" dirty="0" smtClean="0"/>
              <a:t>Microsoft Surface Applicability</a:t>
            </a:r>
          </a:p>
          <a:p>
            <a:pPr lvl="1">
              <a:defRPr/>
            </a:pPr>
            <a:r>
              <a:rPr lang="en-US" dirty="0" smtClean="0"/>
              <a:t>Enabling hands-free movement on a tabletop</a:t>
            </a:r>
          </a:p>
          <a:p>
            <a:pPr lvl="1">
              <a:defRPr/>
            </a:pPr>
            <a:r>
              <a:rPr lang="en-US" dirty="0" smtClean="0"/>
              <a:t>Exponential viewing</a:t>
            </a:r>
          </a:p>
          <a:p>
            <a:pPr marL="0" indent="0" eaLnBrk="1" hangingPunct="1">
              <a:buFontTx/>
              <a:buNone/>
              <a:defRPr/>
            </a:pPr>
            <a:endParaRPr lang="en-US" sz="1600" dirty="0" smtClean="0"/>
          </a:p>
          <a:p>
            <a:pPr marL="0" indent="0" eaLnBrk="1" hangingPunct="1">
              <a:buClr>
                <a:srgbClr val="6B6BCF"/>
              </a:buClr>
              <a:buFontTx/>
              <a:buNone/>
              <a:defRPr/>
            </a:pPr>
            <a:endParaRPr lang="en-US" sz="1200" dirty="0" smtClean="0"/>
          </a:p>
        </p:txBody>
      </p:sp>
      <p:pic>
        <p:nvPicPr>
          <p:cNvPr id="14340" name="Picture 3"/>
          <p:cNvPicPr>
            <a:picLocks noChangeAspect="1" noChangeArrowheads="1"/>
          </p:cNvPicPr>
          <p:nvPr/>
        </p:nvPicPr>
        <p:blipFill>
          <a:blip r:embed="rId3"/>
          <a:srcRect/>
          <a:stretch>
            <a:fillRect/>
          </a:stretch>
        </p:blipFill>
        <p:spPr bwMode="auto">
          <a:xfrm>
            <a:off x="1973263" y="3221038"/>
            <a:ext cx="4503737" cy="3027362"/>
          </a:xfrm>
          <a:prstGeom prst="rect">
            <a:avLst/>
          </a:prstGeom>
          <a:solidFill>
            <a:srgbClr val="FFFFFF"/>
          </a:solid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ctrTitle" idx="4294967295"/>
          </p:nvPr>
        </p:nvSpPr>
        <p:spPr>
          <a:xfrm>
            <a:off x="533400" y="152400"/>
            <a:ext cx="7772400" cy="1470025"/>
          </a:xfrm>
        </p:spPr>
        <p:txBody>
          <a:bodyPr/>
          <a:lstStyle/>
          <a:p>
            <a:pPr eaLnBrk="1" hangingPunct="1"/>
            <a:r>
              <a:rPr lang="en-US" sz="4000" smtClean="0">
                <a:solidFill>
                  <a:schemeClr val="bg1"/>
                </a:solidFill>
              </a:rPr>
              <a:t>Mobility</a:t>
            </a:r>
          </a:p>
        </p:txBody>
      </p:sp>
      <p:sp>
        <p:nvSpPr>
          <p:cNvPr id="15363" name="Rectangle 3"/>
          <p:cNvSpPr>
            <a:spLocks noGrp="1" noChangeArrowheads="1"/>
          </p:cNvSpPr>
          <p:nvPr>
            <p:ph type="subTitle" idx="4294967295"/>
          </p:nvPr>
        </p:nvSpPr>
        <p:spPr>
          <a:xfrm>
            <a:off x="609600" y="1905000"/>
            <a:ext cx="8229600" cy="3733800"/>
          </a:xfrm>
        </p:spPr>
        <p:txBody>
          <a:bodyPr/>
          <a:lstStyle/>
          <a:p>
            <a:pPr algn="ctr">
              <a:buFontTx/>
              <a:buNone/>
            </a:pPr>
            <a:r>
              <a:rPr lang="en-US" smtClean="0"/>
              <a:t>007 Virtual Worlds</a:t>
            </a:r>
          </a:p>
        </p:txBody>
      </p:sp>
      <p:pic>
        <p:nvPicPr>
          <p:cNvPr id="9" name="Picture 2"/>
          <p:cNvPicPr>
            <a:picLocks noChangeAspect="1" noChangeArrowheads="1"/>
          </p:cNvPicPr>
          <p:nvPr/>
        </p:nvPicPr>
        <p:blipFill>
          <a:blip r:embed="rId3"/>
          <a:srcRect/>
          <a:stretch>
            <a:fillRect/>
          </a:stretch>
        </p:blipFill>
        <p:spPr bwMode="auto">
          <a:xfrm>
            <a:off x="2254866" y="2538375"/>
            <a:ext cx="4679334" cy="3481425"/>
          </a:xfrm>
          <a:prstGeom prst="rect">
            <a:avLst/>
          </a:prstGeom>
          <a:solidFill>
            <a:srgbClr val="FFFFFF"/>
          </a:solidFill>
          <a:ln w="25400">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a:miter lim="800000"/>
            <a:headEnd/>
            <a:tailEnd/>
          </a:ln>
          <a:effectLst>
            <a:outerShdw blurRad="76200" dir="13500000" sy="23000" kx="1200000" algn="br" rotWithShape="0">
              <a:schemeClr val="accent6">
                <a:lumMod val="40000"/>
                <a:lumOff val="60000"/>
                <a:alpha val="20000"/>
              </a:schemeClr>
            </a:outerShdw>
          </a:effec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b="1" smtClean="0">
                <a:solidFill>
                  <a:schemeClr val="bg1"/>
                </a:solidFill>
              </a:rPr>
              <a:t>Additional Mobility</a:t>
            </a:r>
          </a:p>
        </p:txBody>
      </p:sp>
      <p:sp>
        <p:nvSpPr>
          <p:cNvPr id="16387" name="Content Placeholder 2"/>
          <p:cNvSpPr>
            <a:spLocks noGrp="1"/>
          </p:cNvSpPr>
          <p:nvPr>
            <p:ph idx="1"/>
          </p:nvPr>
        </p:nvSpPr>
        <p:spPr>
          <a:xfrm>
            <a:off x="457200" y="1676400"/>
            <a:ext cx="8229600" cy="4525963"/>
          </a:xfrm>
        </p:spPr>
        <p:txBody>
          <a:bodyPr/>
          <a:lstStyle/>
          <a:p>
            <a:r>
              <a:rPr lang="en-US" smtClean="0"/>
              <a:t>Augmented Reality</a:t>
            </a:r>
          </a:p>
          <a:p>
            <a:pPr lvl="1"/>
            <a:r>
              <a:rPr lang="en-US" smtClean="0"/>
              <a:t>Avatars and environments integrated with real-life images using a 3-D camera</a:t>
            </a:r>
          </a:p>
          <a:p>
            <a:r>
              <a:rPr lang="en-US" smtClean="0"/>
              <a:t>Hands Free Navigation</a:t>
            </a:r>
          </a:p>
          <a:p>
            <a:pPr lvl="1"/>
            <a:r>
              <a:rPr lang="en-US" smtClean="0"/>
              <a:t>No mouse, no keyboard</a:t>
            </a:r>
          </a:p>
          <a:p>
            <a:pPr lvl="2"/>
            <a:r>
              <a:rPr lang="en-US" smtClean="0"/>
              <a:t>Camera to capture movement</a:t>
            </a:r>
          </a:p>
          <a:p>
            <a:pPr lvl="1"/>
            <a:endParaRPr lang="en-US" smtClean="0"/>
          </a:p>
          <a:p>
            <a:pPr lvl="1"/>
            <a:endParaRPr lang="en-US" smtClean="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ctrTitle" idx="4294967295"/>
          </p:nvPr>
        </p:nvSpPr>
        <p:spPr>
          <a:xfrm>
            <a:off x="0" y="381000"/>
            <a:ext cx="9144000" cy="1317625"/>
          </a:xfrm>
        </p:spPr>
        <p:txBody>
          <a:bodyPr/>
          <a:lstStyle/>
          <a:p>
            <a:pPr eaLnBrk="1" hangingPunct="1"/>
            <a:r>
              <a:rPr lang="en-US" sz="3400" smtClean="0">
                <a:solidFill>
                  <a:schemeClr val="bg1"/>
                </a:solidFill>
              </a:rPr>
              <a:t>    </a:t>
            </a:r>
            <a:r>
              <a:rPr lang="en-US" b="1" smtClean="0">
                <a:solidFill>
                  <a:schemeClr val="bg1"/>
                </a:solidFill>
              </a:rPr>
              <a:t>One World</a:t>
            </a:r>
            <a:endParaRPr lang="en-US" sz="3400" b="1" smtClean="0">
              <a:solidFill>
                <a:schemeClr val="bg1"/>
              </a:solidFill>
            </a:endParaRPr>
          </a:p>
        </p:txBody>
      </p:sp>
      <p:pic>
        <p:nvPicPr>
          <p:cNvPr id="3" name="Picture 2" descr="virtualworlds.png"/>
          <p:cNvPicPr>
            <a:picLocks noChangeAspect="1"/>
          </p:cNvPicPr>
          <p:nvPr/>
        </p:nvPicPr>
        <p:blipFill>
          <a:blip r:embed="rId3"/>
          <a:stretch>
            <a:fillRect/>
          </a:stretch>
        </p:blipFill>
        <p:spPr>
          <a:xfrm>
            <a:off x="990600" y="1752600"/>
            <a:ext cx="7162800" cy="4455064"/>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Green Enterprise Computing</a:t>
            </a:r>
            <a:endParaRPr lang="en-US" dirty="0"/>
          </a:p>
        </p:txBody>
      </p:sp>
      <p:sp>
        <p:nvSpPr>
          <p:cNvPr id="3" name="Subtitle 2"/>
          <p:cNvSpPr>
            <a:spLocks noGrp="1"/>
          </p:cNvSpPr>
          <p:nvPr>
            <p:ph type="subTitle" idx="1"/>
          </p:nvPr>
        </p:nvSpPr>
        <p:spPr>
          <a:xfrm>
            <a:off x="2057400" y="4191000"/>
            <a:ext cx="6400800" cy="1676400"/>
          </a:xfrm>
        </p:spPr>
        <p:txBody>
          <a:bodyPr/>
          <a:lstStyle/>
          <a:p>
            <a:pPr algn="r"/>
            <a:r>
              <a:rPr lang="en-US" sz="2400" b="1" smtClean="0"/>
              <a:t>Tina Meier</a:t>
            </a:r>
            <a:r>
              <a:rPr lang="en-US" sz="2000" i="1" smtClean="0"/>
              <a:t/>
            </a:r>
            <a:br>
              <a:rPr lang="en-US" sz="2000" i="1" smtClean="0"/>
            </a:br>
            <a:r>
              <a:rPr lang="en-US" sz="2000" b="1" i="1" smtClean="0"/>
              <a:t>Oklahoma State University System</a:t>
            </a:r>
            <a:endParaRPr lang="en-US" sz="2400" b="1" i="1" smtClean="0"/>
          </a:p>
          <a:p>
            <a:pPr algn="r"/>
            <a:r>
              <a:rPr lang="en-US" sz="2400" b="1" smtClean="0"/>
              <a:t>John S. Moses</a:t>
            </a:r>
          </a:p>
          <a:p>
            <a:pPr algn="r"/>
            <a:r>
              <a:rPr lang="en-US" sz="2000" b="1" i="1" smtClean="0"/>
              <a:t>University of Chicago </a:t>
            </a:r>
            <a:endParaRPr lang="en-US" sz="2000" b="1" i="1"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ctrTitle" idx="4294967295"/>
          </p:nvPr>
        </p:nvSpPr>
        <p:spPr>
          <a:xfrm>
            <a:off x="533400" y="152400"/>
            <a:ext cx="7772400" cy="1470025"/>
          </a:xfrm>
        </p:spPr>
        <p:txBody>
          <a:bodyPr/>
          <a:lstStyle/>
          <a:p>
            <a:pPr eaLnBrk="1" hangingPunct="1"/>
            <a:r>
              <a:rPr lang="en-US" sz="4000" smtClean="0">
                <a:solidFill>
                  <a:schemeClr val="bg1"/>
                </a:solidFill>
              </a:rPr>
              <a:t>So Long, Farewell</a:t>
            </a:r>
          </a:p>
        </p:txBody>
      </p:sp>
      <p:sp>
        <p:nvSpPr>
          <p:cNvPr id="18435" name="Rectangle 3"/>
          <p:cNvSpPr>
            <a:spLocks noGrp="1" noChangeArrowheads="1"/>
          </p:cNvSpPr>
          <p:nvPr>
            <p:ph type="subTitle" idx="4294967295"/>
          </p:nvPr>
        </p:nvSpPr>
        <p:spPr>
          <a:xfrm>
            <a:off x="1066800" y="2514600"/>
            <a:ext cx="6858000" cy="2438400"/>
          </a:xfrm>
        </p:spPr>
        <p:txBody>
          <a:bodyPr/>
          <a:lstStyle/>
          <a:p>
            <a:pPr marL="0" indent="0" eaLnBrk="1" hangingPunct="1">
              <a:buFontTx/>
              <a:buNone/>
            </a:pPr>
            <a:endParaRPr lang="en-US" sz="1600" smtClean="0"/>
          </a:p>
          <a:p>
            <a:pPr marL="0" indent="0" eaLnBrk="1" hangingPunct="1">
              <a:buFontTx/>
              <a:buNone/>
            </a:pPr>
            <a:r>
              <a:rPr lang="en-US" sz="1200" smtClean="0"/>
              <a:t>  </a:t>
            </a:r>
          </a:p>
          <a:p>
            <a:pPr marL="0" indent="0" eaLnBrk="1" hangingPunct="1">
              <a:buClr>
                <a:srgbClr val="6B6BCF"/>
              </a:buClr>
              <a:buFontTx/>
              <a:buNone/>
            </a:pPr>
            <a:endParaRPr lang="en-US" sz="1200" smtClean="0"/>
          </a:p>
        </p:txBody>
      </p:sp>
      <p:grpSp>
        <p:nvGrpSpPr>
          <p:cNvPr id="2" name="Group 8"/>
          <p:cNvGrpSpPr>
            <a:grpSpLocks/>
          </p:cNvGrpSpPr>
          <p:nvPr/>
        </p:nvGrpSpPr>
        <p:grpSpPr bwMode="auto">
          <a:xfrm>
            <a:off x="685800" y="1676400"/>
            <a:ext cx="6172200" cy="3962400"/>
            <a:chOff x="1200" y="1152"/>
            <a:chExt cx="3888" cy="2496"/>
          </a:xfrm>
        </p:grpSpPr>
        <p:sp>
          <p:nvSpPr>
            <p:cNvPr id="18442" name="Rectangle 7"/>
            <p:cNvSpPr>
              <a:spLocks noChangeArrowheads="1"/>
            </p:cNvSpPr>
            <p:nvPr/>
          </p:nvSpPr>
          <p:spPr bwMode="auto">
            <a:xfrm>
              <a:off x="1200" y="1152"/>
              <a:ext cx="3888" cy="2496"/>
            </a:xfrm>
            <a:prstGeom prst="rect">
              <a:avLst/>
            </a:prstGeom>
            <a:solidFill>
              <a:srgbClr val="C9B077"/>
            </a:solidFill>
            <a:ln w="9525">
              <a:miter lim="800000"/>
              <a:headEnd/>
              <a:tailEnd/>
            </a:ln>
            <a:scene3d>
              <a:camera prst="legacyPerspectiveBottomLeft"/>
              <a:lightRig rig="legacyFlat3" dir="t"/>
            </a:scene3d>
            <a:sp3d extrusionH="887400" prstMaterial="legacyMatte">
              <a:bevelT w="13500" h="13500" prst="angle"/>
              <a:bevelB w="13500" h="13500" prst="angle"/>
              <a:extrusionClr>
                <a:srgbClr val="C9B077"/>
              </a:extrusionClr>
            </a:sp3d>
          </p:spPr>
          <p:txBody>
            <a:bodyPr wrap="none" anchor="ctr">
              <a:flatTx/>
            </a:bodyPr>
            <a:lstStyle/>
            <a:p>
              <a:endParaRPr lang="en-US"/>
            </a:p>
          </p:txBody>
        </p:sp>
        <p:pic>
          <p:nvPicPr>
            <p:cNvPr id="18443" name="Picture 5" descr="openhousedancing_002.bmp"/>
            <p:cNvPicPr>
              <a:picLocks noChangeAspect="1"/>
            </p:cNvPicPr>
            <p:nvPr/>
          </p:nvPicPr>
          <p:blipFill>
            <a:blip r:embed="rId3"/>
            <a:srcRect/>
            <a:stretch>
              <a:fillRect/>
            </a:stretch>
          </p:blipFill>
          <p:spPr bwMode="auto">
            <a:xfrm>
              <a:off x="1248" y="1248"/>
              <a:ext cx="3767" cy="2242"/>
            </a:xfrm>
            <a:prstGeom prst="rect">
              <a:avLst/>
            </a:prstGeom>
            <a:noFill/>
            <a:ln w="9525">
              <a:noFill/>
              <a:miter lim="800000"/>
              <a:headEnd/>
              <a:tailEnd/>
            </a:ln>
          </p:spPr>
        </p:pic>
      </p:grpSp>
      <p:grpSp>
        <p:nvGrpSpPr>
          <p:cNvPr id="3" name="Group 11"/>
          <p:cNvGrpSpPr>
            <a:grpSpLocks/>
          </p:cNvGrpSpPr>
          <p:nvPr/>
        </p:nvGrpSpPr>
        <p:grpSpPr bwMode="auto">
          <a:xfrm>
            <a:off x="5562600" y="4191000"/>
            <a:ext cx="3086100" cy="1828800"/>
            <a:chOff x="720" y="6300"/>
            <a:chExt cx="4860" cy="2880"/>
          </a:xfrm>
        </p:grpSpPr>
        <p:pic>
          <p:nvPicPr>
            <p:cNvPr id="18438" name="Picture 12" descr="Sharonecu2"/>
            <p:cNvPicPr>
              <a:picLocks noChangeAspect="1" noChangeArrowheads="1"/>
            </p:cNvPicPr>
            <p:nvPr/>
          </p:nvPicPr>
          <p:blipFill>
            <a:blip r:embed="rId4">
              <a:lum bright="30000"/>
            </a:blip>
            <a:srcRect l="25000" t="6250" r="18750"/>
            <a:stretch>
              <a:fillRect/>
            </a:stretch>
          </p:blipFill>
          <p:spPr bwMode="auto">
            <a:xfrm>
              <a:off x="3960" y="6300"/>
              <a:ext cx="1620" cy="2880"/>
            </a:xfrm>
            <a:prstGeom prst="rect">
              <a:avLst/>
            </a:prstGeom>
            <a:noFill/>
            <a:ln w="9525">
              <a:noFill/>
              <a:miter lim="800000"/>
              <a:headEnd/>
              <a:tailEnd/>
            </a:ln>
          </p:spPr>
        </p:pic>
        <p:pic>
          <p:nvPicPr>
            <p:cNvPr id="18439" name="Picture 13" descr="Sharonecu2"/>
            <p:cNvPicPr>
              <a:picLocks noChangeAspect="1" noChangeArrowheads="1"/>
            </p:cNvPicPr>
            <p:nvPr/>
          </p:nvPicPr>
          <p:blipFill>
            <a:blip r:embed="rId5">
              <a:lum bright="36000"/>
            </a:blip>
            <a:srcRect l="18750" t="6250" r="25000"/>
            <a:stretch>
              <a:fillRect/>
            </a:stretch>
          </p:blipFill>
          <p:spPr bwMode="auto">
            <a:xfrm>
              <a:off x="720" y="6300"/>
              <a:ext cx="1620" cy="2880"/>
            </a:xfrm>
            <a:prstGeom prst="rect">
              <a:avLst/>
            </a:prstGeom>
            <a:noFill/>
            <a:ln w="9525">
              <a:noFill/>
              <a:miter lim="800000"/>
              <a:headEnd/>
              <a:tailEnd/>
            </a:ln>
          </p:spPr>
        </p:pic>
        <p:sp>
          <p:nvSpPr>
            <p:cNvPr id="18440" name="Rectangle 14"/>
            <p:cNvSpPr>
              <a:spLocks noChangeArrowheads="1"/>
            </p:cNvSpPr>
            <p:nvPr/>
          </p:nvSpPr>
          <p:spPr bwMode="auto">
            <a:xfrm>
              <a:off x="720" y="6300"/>
              <a:ext cx="4860" cy="2880"/>
            </a:xfrm>
            <a:prstGeom prst="rect">
              <a:avLst/>
            </a:prstGeom>
            <a:noFill/>
            <a:ln w="57150">
              <a:solidFill>
                <a:srgbClr val="C0C0C0"/>
              </a:solidFill>
              <a:miter lim="800000"/>
              <a:headEnd/>
              <a:tailEnd/>
            </a:ln>
            <a:scene3d>
              <a:camera prst="legacyObliqueTopLeft"/>
              <a:lightRig rig="legacyFlat3" dir="t"/>
            </a:scene3d>
            <a:sp3d extrusionH="430200" prstMaterial="legacyMatte">
              <a:bevelT w="13500" h="13500" prst="angle"/>
              <a:bevelB w="13500" h="13500" prst="angle"/>
              <a:extrusionClr>
                <a:srgbClr val="4C2672"/>
              </a:extrusionClr>
            </a:sp3d>
          </p:spPr>
          <p:txBody>
            <a:bodyPr>
              <a:flatTx/>
            </a:bodyPr>
            <a:lstStyle/>
            <a:p>
              <a:endParaRPr lang="en-US"/>
            </a:p>
          </p:txBody>
        </p:sp>
        <p:pic>
          <p:nvPicPr>
            <p:cNvPr id="18441" name="Picture 15" descr="Sharonecu2"/>
            <p:cNvPicPr>
              <a:picLocks noChangeAspect="1" noChangeArrowheads="1"/>
            </p:cNvPicPr>
            <p:nvPr/>
          </p:nvPicPr>
          <p:blipFill>
            <a:blip r:embed="rId4">
              <a:lum bright="-6000" contrast="6000"/>
            </a:blip>
            <a:srcRect/>
            <a:stretch>
              <a:fillRect/>
            </a:stretch>
          </p:blipFill>
          <p:spPr bwMode="auto">
            <a:xfrm>
              <a:off x="1980" y="6300"/>
              <a:ext cx="2340" cy="2880"/>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Questions, Comments?</a:t>
            </a:r>
            <a:endParaRPr lang="en-US"/>
          </a:p>
        </p:txBody>
      </p:sp>
      <p:sp>
        <p:nvSpPr>
          <p:cNvPr id="3" name="Content Placeholder 2"/>
          <p:cNvSpPr>
            <a:spLocks noGrp="1"/>
          </p:cNvSpPr>
          <p:nvPr>
            <p:ph sz="half" idx="1"/>
          </p:nvPr>
        </p:nvSpPr>
        <p:spPr>
          <a:xfrm>
            <a:off x="457200" y="1295400"/>
            <a:ext cx="8229600" cy="838199"/>
          </a:xfrm>
        </p:spPr>
        <p:txBody>
          <a:bodyPr/>
          <a:lstStyle/>
          <a:p>
            <a:pPr marL="0" indent="0" algn="ctr">
              <a:buNone/>
            </a:pPr>
            <a:r>
              <a:rPr lang="en-US" sz="2000" i="1" smtClean="0"/>
              <a:t>Full Committee Papers Available at: </a:t>
            </a:r>
            <a:r>
              <a:rPr lang="en-US" sz="2000" i="1" u="sng" smtClean="0">
                <a:solidFill>
                  <a:schemeClr val="tx1"/>
                </a:solidFill>
                <a:latin typeface="+mn-lt"/>
                <a:hlinkClick r:id="rId3"/>
              </a:rPr>
              <a:t>http</a:t>
            </a:r>
            <a:r>
              <a:rPr lang="en-US" sz="2000" i="1" u="sng">
                <a:solidFill>
                  <a:schemeClr val="tx1"/>
                </a:solidFill>
                <a:latin typeface="+mn-lt"/>
                <a:hlinkClick r:id="rId3"/>
              </a:rPr>
              <a:t>://</a:t>
            </a:r>
            <a:r>
              <a:rPr lang="en-US" sz="2000" i="1" u="sng" smtClean="0">
                <a:solidFill>
                  <a:schemeClr val="tx1"/>
                </a:solidFill>
                <a:latin typeface="+mn-lt"/>
                <a:hlinkClick r:id="rId3"/>
              </a:rPr>
              <a:t>www.educause.edu/EvolvingTechnologiesReports</a:t>
            </a:r>
            <a:endParaRPr lang="en-US" sz="2000" i="1" smtClean="0"/>
          </a:p>
        </p:txBody>
      </p:sp>
      <p:sp>
        <p:nvSpPr>
          <p:cNvPr id="9" name="Content Placeholder 8"/>
          <p:cNvSpPr>
            <a:spLocks noGrp="1"/>
          </p:cNvSpPr>
          <p:nvPr>
            <p:ph sz="half" idx="2"/>
          </p:nvPr>
        </p:nvSpPr>
        <p:spPr>
          <a:xfrm>
            <a:off x="5105400" y="2590800"/>
            <a:ext cx="3733800" cy="3581400"/>
          </a:xfrm>
        </p:spPr>
        <p:txBody>
          <a:bodyPr/>
          <a:lstStyle/>
          <a:p>
            <a:pPr marL="0" indent="0">
              <a:spcBef>
                <a:spcPts val="0"/>
              </a:spcBef>
              <a:buNone/>
            </a:pPr>
            <a:r>
              <a:rPr lang="en-US" sz="1400" b="1">
                <a:solidFill>
                  <a:schemeClr val="tx1"/>
                </a:solidFill>
                <a:ea typeface="+mn-ea"/>
                <a:cs typeface="+mn-cs"/>
              </a:rPr>
              <a:t>Susan M. Lewis</a:t>
            </a:r>
            <a:r>
              <a:rPr lang="en-US" sz="1200">
                <a:solidFill>
                  <a:schemeClr val="tx1"/>
                </a:solidFill>
                <a:ea typeface="+mn-ea"/>
                <a:cs typeface="+mn-cs"/>
              </a:rPr>
              <a:t/>
            </a:r>
            <a:br>
              <a:rPr lang="en-US" sz="1200">
                <a:solidFill>
                  <a:schemeClr val="tx1"/>
                </a:solidFill>
                <a:ea typeface="+mn-ea"/>
                <a:cs typeface="+mn-cs"/>
              </a:rPr>
            </a:br>
            <a:r>
              <a:rPr lang="en-US" sz="1200">
                <a:solidFill>
                  <a:schemeClr val="tx1"/>
                </a:solidFill>
                <a:ea typeface="+mn-ea"/>
                <a:cs typeface="+mn-cs"/>
              </a:rPr>
              <a:t>Special Assistant to the Dean</a:t>
            </a:r>
            <a:br>
              <a:rPr lang="en-US" sz="1200">
                <a:solidFill>
                  <a:schemeClr val="tx1"/>
                </a:solidFill>
                <a:ea typeface="+mn-ea"/>
                <a:cs typeface="+mn-cs"/>
              </a:rPr>
            </a:br>
            <a:r>
              <a:rPr lang="en-US" sz="1200">
                <a:solidFill>
                  <a:schemeClr val="tx1"/>
                </a:solidFill>
                <a:ea typeface="+mn-ea"/>
                <a:cs typeface="+mn-cs"/>
              </a:rPr>
              <a:t>University of Illinois at </a:t>
            </a:r>
            <a:r>
              <a:rPr lang="en-US" sz="1200" smtClean="0">
                <a:solidFill>
                  <a:schemeClr val="tx1"/>
                </a:solidFill>
                <a:ea typeface="+mn-ea"/>
                <a:cs typeface="+mn-cs"/>
              </a:rPr>
              <a:t>Urbana-Champaign</a:t>
            </a:r>
          </a:p>
          <a:p>
            <a:pPr marL="0" indent="0">
              <a:spcBef>
                <a:spcPts val="0"/>
              </a:spcBef>
              <a:buNone/>
            </a:pPr>
            <a:endParaRPr lang="en-US" sz="900">
              <a:solidFill>
                <a:schemeClr val="tx1"/>
              </a:solidFill>
              <a:ea typeface="+mn-ea"/>
              <a:cs typeface="+mn-cs"/>
            </a:endParaRPr>
          </a:p>
          <a:p>
            <a:pPr>
              <a:spcBef>
                <a:spcPts val="0"/>
              </a:spcBef>
              <a:buNone/>
            </a:pPr>
            <a:r>
              <a:rPr lang="en-US" sz="1400" b="1">
                <a:solidFill>
                  <a:schemeClr val="tx1"/>
                </a:solidFill>
                <a:ea typeface="+mn-ea"/>
                <a:cs typeface="+mn-cs"/>
              </a:rPr>
              <a:t>John W. McGuthry</a:t>
            </a:r>
            <a:endParaRPr lang="en-US" sz="1400">
              <a:solidFill>
                <a:schemeClr val="tx1"/>
              </a:solidFill>
              <a:ea typeface="+mn-ea"/>
              <a:cs typeface="+mn-cs"/>
            </a:endParaRPr>
          </a:p>
          <a:p>
            <a:pPr>
              <a:spcBef>
                <a:spcPts val="0"/>
              </a:spcBef>
              <a:buNone/>
            </a:pPr>
            <a:r>
              <a:rPr lang="en-US" sz="1200">
                <a:solidFill>
                  <a:schemeClr val="tx1"/>
                </a:solidFill>
                <a:ea typeface="+mn-ea"/>
                <a:cs typeface="+mn-cs"/>
              </a:rPr>
              <a:t>CIO</a:t>
            </a:r>
          </a:p>
          <a:p>
            <a:pPr>
              <a:spcBef>
                <a:spcPts val="0"/>
              </a:spcBef>
              <a:buNone/>
            </a:pPr>
            <a:r>
              <a:rPr lang="en-US" sz="1200">
                <a:solidFill>
                  <a:schemeClr val="tx1"/>
                </a:solidFill>
                <a:ea typeface="+mn-ea"/>
                <a:cs typeface="+mn-cs"/>
              </a:rPr>
              <a:t>Armstrong Atlantic State </a:t>
            </a:r>
            <a:r>
              <a:rPr lang="en-US" sz="1200" smtClean="0">
                <a:solidFill>
                  <a:schemeClr val="tx1"/>
                </a:solidFill>
                <a:ea typeface="+mn-ea"/>
                <a:cs typeface="+mn-cs"/>
              </a:rPr>
              <a:t>University</a:t>
            </a:r>
          </a:p>
          <a:p>
            <a:pPr>
              <a:spcBef>
                <a:spcPts val="0"/>
              </a:spcBef>
              <a:buNone/>
            </a:pPr>
            <a:endParaRPr lang="en-US" sz="900">
              <a:solidFill>
                <a:schemeClr val="tx1"/>
              </a:solidFill>
              <a:ea typeface="+mn-ea"/>
              <a:cs typeface="+mn-cs"/>
            </a:endParaRPr>
          </a:p>
          <a:p>
            <a:pPr marL="0" indent="0">
              <a:spcBef>
                <a:spcPts val="0"/>
              </a:spcBef>
              <a:buNone/>
            </a:pPr>
            <a:r>
              <a:rPr lang="en-US" sz="1400" b="1">
                <a:solidFill>
                  <a:schemeClr val="tx1"/>
                </a:solidFill>
                <a:ea typeface="+mn-ea"/>
                <a:cs typeface="+mn-cs"/>
              </a:rPr>
              <a:t>Mary Christine McMahon</a:t>
            </a:r>
            <a:r>
              <a:rPr lang="en-US" sz="1200">
                <a:solidFill>
                  <a:schemeClr val="tx1"/>
                </a:solidFill>
                <a:ea typeface="+mn-ea"/>
                <a:cs typeface="+mn-cs"/>
              </a:rPr>
              <a:t/>
            </a:r>
            <a:br>
              <a:rPr lang="en-US" sz="1200">
                <a:solidFill>
                  <a:schemeClr val="tx1"/>
                </a:solidFill>
                <a:ea typeface="+mn-ea"/>
                <a:cs typeface="+mn-cs"/>
              </a:rPr>
            </a:br>
            <a:r>
              <a:rPr lang="en-US" sz="1200">
                <a:solidFill>
                  <a:schemeClr val="tx1"/>
                </a:solidFill>
                <a:ea typeface="+mn-ea"/>
                <a:cs typeface="+mn-cs"/>
              </a:rPr>
              <a:t>Manager, Research Application Development</a:t>
            </a:r>
            <a:br>
              <a:rPr lang="en-US" sz="1200">
                <a:solidFill>
                  <a:schemeClr val="tx1"/>
                </a:solidFill>
                <a:ea typeface="+mn-ea"/>
                <a:cs typeface="+mn-cs"/>
              </a:rPr>
            </a:br>
            <a:r>
              <a:rPr lang="en-US" sz="1200">
                <a:solidFill>
                  <a:schemeClr val="tx1"/>
                </a:solidFill>
                <a:ea typeface="+mn-ea"/>
                <a:cs typeface="+mn-cs"/>
              </a:rPr>
              <a:t>Saint Louis </a:t>
            </a:r>
            <a:r>
              <a:rPr lang="en-US" sz="1200" smtClean="0">
                <a:solidFill>
                  <a:schemeClr val="tx1"/>
                </a:solidFill>
                <a:ea typeface="+mn-ea"/>
                <a:cs typeface="+mn-cs"/>
              </a:rPr>
              <a:t>University</a:t>
            </a:r>
          </a:p>
          <a:p>
            <a:pPr marL="0" indent="0">
              <a:spcBef>
                <a:spcPts val="0"/>
              </a:spcBef>
              <a:buNone/>
            </a:pPr>
            <a:endParaRPr lang="en-US" sz="900">
              <a:solidFill>
                <a:schemeClr val="tx1"/>
              </a:solidFill>
              <a:ea typeface="+mn-ea"/>
              <a:cs typeface="+mn-cs"/>
            </a:endParaRPr>
          </a:p>
          <a:p>
            <a:pPr>
              <a:spcBef>
                <a:spcPts val="0"/>
              </a:spcBef>
              <a:buNone/>
            </a:pPr>
            <a:r>
              <a:rPr lang="en-US" sz="1400" b="1">
                <a:solidFill>
                  <a:schemeClr val="tx1"/>
                </a:solidFill>
                <a:ea typeface="+mn-ea"/>
                <a:cs typeface="+mn-cs"/>
              </a:rPr>
              <a:t>Tina Meier</a:t>
            </a:r>
            <a:endParaRPr lang="en-US" sz="1400">
              <a:solidFill>
                <a:schemeClr val="tx1"/>
              </a:solidFill>
              <a:ea typeface="+mn-ea"/>
              <a:cs typeface="+mn-cs"/>
            </a:endParaRPr>
          </a:p>
          <a:p>
            <a:pPr>
              <a:spcBef>
                <a:spcPts val="0"/>
              </a:spcBef>
              <a:buNone/>
            </a:pPr>
            <a:r>
              <a:rPr lang="en-US" sz="1200">
                <a:solidFill>
                  <a:schemeClr val="tx1"/>
                </a:solidFill>
                <a:ea typeface="+mn-ea"/>
                <a:cs typeface="+mn-cs"/>
              </a:rPr>
              <a:t>Director, Server Administration</a:t>
            </a:r>
          </a:p>
          <a:p>
            <a:pPr>
              <a:spcBef>
                <a:spcPts val="0"/>
              </a:spcBef>
              <a:buNone/>
            </a:pPr>
            <a:r>
              <a:rPr lang="en-US" sz="1200">
                <a:solidFill>
                  <a:schemeClr val="tx1"/>
                </a:solidFill>
                <a:ea typeface="+mn-ea"/>
                <a:cs typeface="+mn-cs"/>
              </a:rPr>
              <a:t>Oklahoma State </a:t>
            </a:r>
            <a:r>
              <a:rPr lang="en-US" sz="1200" smtClean="0">
                <a:solidFill>
                  <a:schemeClr val="tx1"/>
                </a:solidFill>
                <a:ea typeface="+mn-ea"/>
                <a:cs typeface="+mn-cs"/>
              </a:rPr>
              <a:t>University</a:t>
            </a:r>
          </a:p>
          <a:p>
            <a:pPr>
              <a:spcBef>
                <a:spcPts val="0"/>
              </a:spcBef>
              <a:buNone/>
            </a:pPr>
            <a:endParaRPr lang="en-US" sz="900">
              <a:solidFill>
                <a:schemeClr val="tx1"/>
              </a:solidFill>
              <a:ea typeface="+mn-ea"/>
              <a:cs typeface="+mn-cs"/>
            </a:endParaRPr>
          </a:p>
          <a:p>
            <a:pPr marL="0" indent="0">
              <a:spcBef>
                <a:spcPts val="0"/>
              </a:spcBef>
              <a:buNone/>
            </a:pPr>
            <a:r>
              <a:rPr lang="en-US" sz="1400" b="1">
                <a:solidFill>
                  <a:schemeClr val="tx1"/>
                </a:solidFill>
                <a:ea typeface="+mn-ea"/>
                <a:cs typeface="+mn-cs"/>
              </a:rPr>
              <a:t>John S. Moses</a:t>
            </a:r>
            <a:r>
              <a:rPr lang="en-US" sz="1200">
                <a:solidFill>
                  <a:schemeClr val="tx1"/>
                </a:solidFill>
                <a:ea typeface="+mn-ea"/>
                <a:cs typeface="+mn-cs"/>
              </a:rPr>
              <a:t/>
            </a:r>
            <a:br>
              <a:rPr lang="en-US" sz="1200">
                <a:solidFill>
                  <a:schemeClr val="tx1"/>
                </a:solidFill>
                <a:ea typeface="+mn-ea"/>
                <a:cs typeface="+mn-cs"/>
              </a:rPr>
            </a:br>
            <a:r>
              <a:rPr lang="en-US" sz="1200">
                <a:solidFill>
                  <a:schemeClr val="tx1"/>
                </a:solidFill>
                <a:ea typeface="+mn-ea"/>
                <a:cs typeface="+mn-cs"/>
              </a:rPr>
              <a:t>Director, Technology Planning, Biological Sciences</a:t>
            </a:r>
            <a:br>
              <a:rPr lang="en-US" sz="1200">
                <a:solidFill>
                  <a:schemeClr val="tx1"/>
                </a:solidFill>
                <a:ea typeface="+mn-ea"/>
                <a:cs typeface="+mn-cs"/>
              </a:rPr>
            </a:br>
            <a:r>
              <a:rPr lang="en-US" sz="1200">
                <a:solidFill>
                  <a:schemeClr val="tx1"/>
                </a:solidFill>
                <a:ea typeface="+mn-ea"/>
                <a:cs typeface="+mn-cs"/>
              </a:rPr>
              <a:t>University of Chicago</a:t>
            </a:r>
            <a:endParaRPr lang="en-US" sz="1200"/>
          </a:p>
        </p:txBody>
      </p:sp>
      <p:sp>
        <p:nvSpPr>
          <p:cNvPr id="12" name="Content Placeholder 8"/>
          <p:cNvSpPr txBox="1">
            <a:spLocks/>
          </p:cNvSpPr>
          <p:nvPr/>
        </p:nvSpPr>
        <p:spPr bwMode="auto">
          <a:xfrm>
            <a:off x="762000" y="2590800"/>
            <a:ext cx="4267200" cy="35353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kumimoji="0" lang="en-US" sz="1400" b="1" i="0" u="none" strike="noStrike" cap="none" normalizeH="0" baseline="0" smtClean="0">
                <a:ln>
                  <a:noFill/>
                </a:ln>
                <a:solidFill>
                  <a:srgbClr val="2A2A2A"/>
                </a:solidFill>
                <a:effectLst/>
                <a:latin typeface="+mn-lt"/>
                <a:ea typeface="Times New Roman" pitchFamily="18" charset="0"/>
                <a:cs typeface="Arial" pitchFamily="34" charset="0"/>
              </a:rPr>
              <a:t>Beth Forrest Warner, </a:t>
            </a:r>
            <a:r>
              <a:rPr kumimoji="0" lang="en-US" sz="1400" b="1" i="1" u="none" strike="noStrike" cap="none" normalizeH="0" baseline="0" smtClean="0">
                <a:ln>
                  <a:noFill/>
                </a:ln>
                <a:solidFill>
                  <a:srgbClr val="2A2A2A"/>
                </a:solidFill>
                <a:effectLst/>
                <a:latin typeface="+mn-lt"/>
                <a:ea typeface="Times New Roman" pitchFamily="18" charset="0"/>
                <a:cs typeface="Arial" pitchFamily="34" charset="0"/>
              </a:rPr>
              <a:t>Committee Chair</a:t>
            </a:r>
            <a:r>
              <a:rPr kumimoji="0" lang="en-US" sz="1400" b="0" i="0" u="none" strike="noStrike" cap="none" normalizeH="0" baseline="0" smtClean="0">
                <a:ln>
                  <a:noFill/>
                </a:ln>
                <a:solidFill>
                  <a:schemeClr val="tx1"/>
                </a:solidFill>
                <a:effectLst/>
                <a:latin typeface="+mn-lt"/>
                <a:ea typeface="Times New Roman" pitchFamily="18" charset="0"/>
                <a:cs typeface="Arial" pitchFamily="34" charset="0"/>
              </a:rPr>
              <a:t/>
            </a:r>
            <a:br>
              <a:rPr kumimoji="0" lang="en-US" sz="1400" b="0" i="0" u="none" strike="noStrike" cap="none" normalizeH="0" baseline="0" smtClean="0">
                <a:ln>
                  <a:noFill/>
                </a:ln>
                <a:solidFill>
                  <a:schemeClr val="tx1"/>
                </a:solidFill>
                <a:effectLst/>
                <a:latin typeface="+mn-lt"/>
                <a:ea typeface="Times New Roman" pitchFamily="18" charset="0"/>
                <a:cs typeface="Arial" pitchFamily="34" charset="0"/>
              </a:rPr>
            </a:br>
            <a:r>
              <a:rPr kumimoji="0" lang="en-US" sz="1200" b="0" i="0" u="none" strike="noStrike" cap="none" normalizeH="0" baseline="0" smtClean="0">
                <a:ln>
                  <a:noFill/>
                </a:ln>
                <a:solidFill>
                  <a:schemeClr val="tx1"/>
                </a:solidFill>
                <a:effectLst/>
                <a:latin typeface="+mn-lt"/>
                <a:ea typeface="Times New Roman" pitchFamily="18" charset="0"/>
                <a:cs typeface="Arial" pitchFamily="34" charset="0"/>
              </a:rPr>
              <a:t>Officer</a:t>
            </a:r>
            <a:r>
              <a:rPr kumimoji="0" lang="en-US" sz="1200" b="0" i="0" u="none" strike="noStrike" cap="none" normalizeH="0" smtClean="0">
                <a:ln>
                  <a:noFill/>
                </a:ln>
                <a:solidFill>
                  <a:schemeClr val="tx1"/>
                </a:solidFill>
                <a:effectLst/>
                <a:latin typeface="+mn-lt"/>
                <a:ea typeface="Times New Roman" pitchFamily="18" charset="0"/>
                <a:cs typeface="Arial" pitchFamily="34" charset="0"/>
              </a:rPr>
              <a:t> for Grants, Research Support, &amp; Library Assessment</a:t>
            </a:r>
            <a:r>
              <a:rPr kumimoji="0" lang="en-US" sz="1200" b="0" i="0" u="none" strike="noStrike" cap="none" normalizeH="0" baseline="0" smtClean="0">
                <a:ln>
                  <a:noFill/>
                </a:ln>
                <a:solidFill>
                  <a:schemeClr val="tx1"/>
                </a:solidFill>
                <a:effectLst/>
                <a:latin typeface="+mn-lt"/>
                <a:ea typeface="Times New Roman" pitchFamily="18" charset="0"/>
                <a:cs typeface="Arial" pitchFamily="34" charset="0"/>
              </a:rPr>
              <a:t/>
            </a:r>
            <a:br>
              <a:rPr kumimoji="0" lang="en-US" sz="1200" b="0" i="0" u="none" strike="noStrike" cap="none" normalizeH="0" baseline="0" smtClean="0">
                <a:ln>
                  <a:noFill/>
                </a:ln>
                <a:solidFill>
                  <a:schemeClr val="tx1"/>
                </a:solidFill>
                <a:effectLst/>
                <a:latin typeface="+mn-lt"/>
                <a:ea typeface="Times New Roman" pitchFamily="18" charset="0"/>
                <a:cs typeface="Arial" pitchFamily="34" charset="0"/>
              </a:rPr>
            </a:br>
            <a:r>
              <a:rPr kumimoji="0" lang="en-US" sz="1200" b="0" i="0" u="none" strike="noStrike" cap="none" normalizeH="0" baseline="0" smtClean="0">
                <a:ln>
                  <a:noFill/>
                </a:ln>
                <a:solidFill>
                  <a:schemeClr val="tx1"/>
                </a:solidFill>
                <a:effectLst/>
                <a:latin typeface="+mn-lt"/>
                <a:ea typeface="Times New Roman" pitchFamily="18" charset="0"/>
                <a:cs typeface="Arial" pitchFamily="34" charset="0"/>
              </a:rPr>
              <a:t>University of Kansas</a:t>
            </a:r>
          </a:p>
          <a:p>
            <a:pPr lvl="0"/>
            <a:endParaRPr kumimoji="0" lang="en-US" sz="900" b="0" i="0" u="none" strike="noStrike" cap="none" normalizeH="0" baseline="0" smtClean="0">
              <a:ln>
                <a:noFill/>
              </a:ln>
              <a:solidFill>
                <a:schemeClr val="tx1"/>
              </a:solidFill>
              <a:effectLst/>
              <a:latin typeface="+mn-lt"/>
            </a:endParaRPr>
          </a:p>
          <a:p>
            <a:pPr lvl="0" eaLnBrk="0" hangingPunct="0"/>
            <a:r>
              <a:rPr kumimoji="0" lang="en-US" sz="1400" b="1" i="0" u="none" strike="noStrike" cap="none" normalizeH="0" baseline="0" smtClean="0">
                <a:ln>
                  <a:noFill/>
                </a:ln>
                <a:solidFill>
                  <a:srgbClr val="2A2A2A"/>
                </a:solidFill>
                <a:effectLst/>
                <a:latin typeface="+mn-lt"/>
                <a:ea typeface="Times New Roman" pitchFamily="18" charset="0"/>
                <a:cs typeface="Arial" pitchFamily="34" charset="0"/>
              </a:rPr>
              <a:t>Kelvin William Bentley</a:t>
            </a:r>
            <a:r>
              <a:rPr kumimoji="0" lang="en-US" sz="1400" b="0" i="0" u="none" strike="noStrike" cap="none" normalizeH="0" baseline="0" smtClean="0">
                <a:ln>
                  <a:noFill/>
                </a:ln>
                <a:solidFill>
                  <a:schemeClr val="tx1"/>
                </a:solidFill>
                <a:effectLst/>
                <a:latin typeface="+mn-lt"/>
                <a:ea typeface="Times New Roman" pitchFamily="18" charset="0"/>
                <a:cs typeface="Arial" pitchFamily="34" charset="0"/>
              </a:rPr>
              <a:t/>
            </a:r>
            <a:br>
              <a:rPr kumimoji="0" lang="en-US" sz="1400" b="0" i="0" u="none" strike="noStrike" cap="none" normalizeH="0" baseline="0" smtClean="0">
                <a:ln>
                  <a:noFill/>
                </a:ln>
                <a:solidFill>
                  <a:schemeClr val="tx1"/>
                </a:solidFill>
                <a:effectLst/>
                <a:latin typeface="+mn-lt"/>
                <a:ea typeface="Times New Roman" pitchFamily="18" charset="0"/>
                <a:cs typeface="Arial" pitchFamily="34" charset="0"/>
              </a:rPr>
            </a:br>
            <a:r>
              <a:rPr kumimoji="0" lang="en-US" sz="1200" b="0" i="0" u="none" strike="noStrike" cap="none" normalizeH="0" baseline="0" smtClean="0">
                <a:ln>
                  <a:noFill/>
                </a:ln>
                <a:solidFill>
                  <a:schemeClr val="tx1"/>
                </a:solidFill>
                <a:effectLst/>
                <a:latin typeface="+mn-lt"/>
                <a:ea typeface="Times New Roman" pitchFamily="18" charset="0"/>
                <a:cs typeface="Arial" pitchFamily="34" charset="0"/>
              </a:rPr>
              <a:t>Director of Online Learning</a:t>
            </a:r>
            <a:br>
              <a:rPr kumimoji="0" lang="en-US" sz="1200" b="0" i="0" u="none" strike="noStrike" cap="none" normalizeH="0" baseline="0" smtClean="0">
                <a:ln>
                  <a:noFill/>
                </a:ln>
                <a:solidFill>
                  <a:schemeClr val="tx1"/>
                </a:solidFill>
                <a:effectLst/>
                <a:latin typeface="+mn-lt"/>
                <a:ea typeface="Times New Roman" pitchFamily="18" charset="0"/>
                <a:cs typeface="Arial" pitchFamily="34" charset="0"/>
              </a:rPr>
            </a:br>
            <a:r>
              <a:rPr kumimoji="0" lang="en-US" sz="1200" b="0" i="0" u="none" strike="noStrike" cap="none" normalizeH="0" baseline="0" smtClean="0">
                <a:ln>
                  <a:noFill/>
                </a:ln>
                <a:solidFill>
                  <a:schemeClr val="tx1"/>
                </a:solidFill>
                <a:effectLst/>
                <a:latin typeface="+mn-lt"/>
                <a:ea typeface="Times New Roman" pitchFamily="18" charset="0"/>
                <a:cs typeface="Arial" pitchFamily="34" charset="0"/>
              </a:rPr>
              <a:t>Northampton Community College</a:t>
            </a:r>
          </a:p>
          <a:p>
            <a:pPr lvl="0" eaLnBrk="0" hangingPunct="0"/>
            <a:endParaRPr kumimoji="0" lang="en-US" sz="900" b="0" i="0" u="none" strike="noStrike" cap="none" normalizeH="0" baseline="0" smtClean="0">
              <a:ln>
                <a:noFill/>
              </a:ln>
              <a:solidFill>
                <a:schemeClr val="tx1"/>
              </a:solidFill>
              <a:effectLst/>
              <a:latin typeface="+mn-lt"/>
            </a:endParaRPr>
          </a:p>
          <a:p>
            <a:pPr lvl="0" eaLnBrk="0" hangingPunct="0"/>
            <a:r>
              <a:rPr kumimoji="0" lang="en-US" sz="1400" b="1" i="0" u="none" strike="noStrike" cap="none" normalizeH="0" baseline="0" smtClean="0">
                <a:ln>
                  <a:noFill/>
                </a:ln>
                <a:solidFill>
                  <a:srgbClr val="2A2A2A"/>
                </a:solidFill>
                <a:effectLst/>
                <a:latin typeface="+mn-lt"/>
                <a:ea typeface="Times New Roman" pitchFamily="18" charset="0"/>
                <a:cs typeface="Arial" pitchFamily="34" charset="0"/>
              </a:rPr>
              <a:t>A. Michael Berman</a:t>
            </a:r>
            <a:endParaRPr kumimoji="0" lang="en-US" sz="900" b="0" i="0" u="none" strike="noStrike" cap="none" normalizeH="0" baseline="0" smtClean="0">
              <a:ln>
                <a:noFill/>
              </a:ln>
              <a:solidFill>
                <a:schemeClr val="tx1"/>
              </a:solidFill>
              <a:effectLst/>
              <a:latin typeface="+mn-lt"/>
            </a:endParaRPr>
          </a:p>
          <a:p>
            <a:pPr lvl="0" eaLnBrk="0" hangingPunct="0"/>
            <a:r>
              <a:rPr kumimoji="0" lang="en-US" sz="1200" b="0" i="0" u="none" strike="noStrike" cap="none" normalizeH="0" baseline="0" smtClean="0">
                <a:ln>
                  <a:noFill/>
                </a:ln>
                <a:solidFill>
                  <a:schemeClr val="tx1"/>
                </a:solidFill>
                <a:effectLst/>
                <a:latin typeface="+mn-lt"/>
                <a:ea typeface="Times New Roman" pitchFamily="18" charset="0"/>
                <a:cs typeface="Arial" pitchFamily="34" charset="0"/>
              </a:rPr>
              <a:t>Senior Vice President/Chief Technology Officer</a:t>
            </a:r>
            <a:br>
              <a:rPr kumimoji="0" lang="en-US" sz="1200" b="0" i="0" u="none" strike="noStrike" cap="none" normalizeH="0" baseline="0" smtClean="0">
                <a:ln>
                  <a:noFill/>
                </a:ln>
                <a:solidFill>
                  <a:schemeClr val="tx1"/>
                </a:solidFill>
                <a:effectLst/>
                <a:latin typeface="+mn-lt"/>
                <a:ea typeface="Times New Roman" pitchFamily="18" charset="0"/>
                <a:cs typeface="Arial" pitchFamily="34" charset="0"/>
              </a:rPr>
            </a:br>
            <a:r>
              <a:rPr kumimoji="0" lang="en-US" sz="1200" b="0" i="0" u="none" strike="noStrike" cap="none" normalizeH="0" baseline="0" smtClean="0">
                <a:ln>
                  <a:noFill/>
                </a:ln>
                <a:solidFill>
                  <a:schemeClr val="tx1"/>
                </a:solidFill>
                <a:effectLst/>
                <a:latin typeface="+mn-lt"/>
                <a:ea typeface="Times New Roman" pitchFamily="18" charset="0"/>
                <a:cs typeface="Arial" pitchFamily="34" charset="0"/>
              </a:rPr>
              <a:t>Art Center College of Design</a:t>
            </a:r>
          </a:p>
          <a:p>
            <a:pPr lvl="0" eaLnBrk="0" hangingPunct="0"/>
            <a:endParaRPr kumimoji="0" lang="en-US" sz="900" b="0" i="0" u="none" strike="noStrike" cap="none" normalizeH="0" baseline="0" smtClean="0">
              <a:ln>
                <a:noFill/>
              </a:ln>
              <a:solidFill>
                <a:schemeClr val="tx1"/>
              </a:solidFill>
              <a:effectLst/>
              <a:latin typeface="+mn-lt"/>
            </a:endParaRPr>
          </a:p>
          <a:p>
            <a:pPr lvl="0" eaLnBrk="0" hangingPunct="0"/>
            <a:r>
              <a:rPr kumimoji="0" lang="en-US" sz="1400" b="1" i="0" u="none" strike="noStrike" cap="none" normalizeH="0" baseline="0" smtClean="0">
                <a:ln>
                  <a:noFill/>
                </a:ln>
                <a:solidFill>
                  <a:srgbClr val="2A2A2A"/>
                </a:solidFill>
                <a:effectLst/>
                <a:latin typeface="+mn-lt"/>
                <a:ea typeface="Times New Roman" pitchFamily="18" charset="0"/>
                <a:cs typeface="Arial" pitchFamily="34" charset="0"/>
              </a:rPr>
              <a:t>Sharon Collins</a:t>
            </a:r>
            <a:r>
              <a:rPr kumimoji="0" lang="en-US" sz="1400" b="0" i="0" u="none" strike="noStrike" cap="none" normalizeH="0" baseline="0" smtClean="0">
                <a:ln>
                  <a:noFill/>
                </a:ln>
                <a:solidFill>
                  <a:schemeClr val="tx1"/>
                </a:solidFill>
                <a:effectLst/>
                <a:latin typeface="+mn-lt"/>
                <a:ea typeface="Times New Roman" pitchFamily="18" charset="0"/>
                <a:cs typeface="Arial" pitchFamily="34" charset="0"/>
              </a:rPr>
              <a:t/>
            </a:r>
            <a:br>
              <a:rPr kumimoji="0" lang="en-US" sz="1400" b="0" i="0" u="none" strike="noStrike" cap="none" normalizeH="0" baseline="0" smtClean="0">
                <a:ln>
                  <a:noFill/>
                </a:ln>
                <a:solidFill>
                  <a:schemeClr val="tx1"/>
                </a:solidFill>
                <a:effectLst/>
                <a:latin typeface="+mn-lt"/>
                <a:ea typeface="Times New Roman" pitchFamily="18" charset="0"/>
                <a:cs typeface="Arial" pitchFamily="34" charset="0"/>
              </a:rPr>
            </a:br>
            <a:r>
              <a:rPr kumimoji="0" lang="en-US" sz="1200" b="0" i="0" u="none" strike="noStrike" cap="none" normalizeH="0" baseline="0" smtClean="0">
                <a:ln>
                  <a:noFill/>
                </a:ln>
                <a:solidFill>
                  <a:schemeClr val="tx1"/>
                </a:solidFill>
                <a:effectLst/>
                <a:latin typeface="+mn-lt"/>
                <a:ea typeface="Times New Roman" pitchFamily="18" charset="0"/>
                <a:cs typeface="Arial" pitchFamily="34" charset="0"/>
              </a:rPr>
              <a:t>Project Manager</a:t>
            </a:r>
            <a:br>
              <a:rPr kumimoji="0" lang="en-US" sz="1200" b="0" i="0" u="none" strike="noStrike" cap="none" normalizeH="0" baseline="0" smtClean="0">
                <a:ln>
                  <a:noFill/>
                </a:ln>
                <a:solidFill>
                  <a:schemeClr val="tx1"/>
                </a:solidFill>
                <a:effectLst/>
                <a:latin typeface="+mn-lt"/>
                <a:ea typeface="Times New Roman" pitchFamily="18" charset="0"/>
                <a:cs typeface="Arial" pitchFamily="34" charset="0"/>
              </a:rPr>
            </a:br>
            <a:r>
              <a:rPr kumimoji="0" lang="en-US" sz="1200" b="0" i="0" u="none" strike="noStrike" cap="none" normalizeH="0" baseline="0" smtClean="0">
                <a:ln>
                  <a:noFill/>
                </a:ln>
                <a:solidFill>
                  <a:schemeClr val="tx1"/>
                </a:solidFill>
                <a:effectLst/>
                <a:latin typeface="+mn-lt"/>
                <a:ea typeface="Times New Roman" pitchFamily="18" charset="0"/>
                <a:cs typeface="Arial" pitchFamily="34" charset="0"/>
              </a:rPr>
              <a:t>East Carolina University</a:t>
            </a:r>
          </a:p>
          <a:p>
            <a:pPr lvl="0" eaLnBrk="0" hangingPunct="0"/>
            <a:endParaRPr kumimoji="0" lang="en-US" sz="900" b="0" i="0" u="none" strike="noStrike" cap="none" normalizeH="0" baseline="0" smtClean="0">
              <a:ln>
                <a:noFill/>
              </a:ln>
              <a:solidFill>
                <a:schemeClr val="tx1"/>
              </a:solidFill>
              <a:effectLst/>
              <a:latin typeface="+mn-lt"/>
            </a:endParaRPr>
          </a:p>
          <a:p>
            <a:pPr lvl="0" eaLnBrk="0" hangingPunct="0"/>
            <a:r>
              <a:rPr kumimoji="0" lang="en-US" sz="1400" b="1" i="0" u="none" strike="noStrike" cap="none" normalizeH="0" baseline="0" smtClean="0">
                <a:ln>
                  <a:noFill/>
                </a:ln>
                <a:solidFill>
                  <a:schemeClr val="tx1"/>
                </a:solidFill>
                <a:effectLst/>
                <a:latin typeface="+mn-lt"/>
                <a:ea typeface="Times New Roman" pitchFamily="18" charset="0"/>
                <a:cs typeface="Arial" pitchFamily="34" charset="0"/>
              </a:rPr>
              <a:t>Anthony D. Conto</a:t>
            </a:r>
            <a:endParaRPr kumimoji="0" lang="en-US" sz="900" b="0" i="0" u="none" strike="noStrike" cap="none" normalizeH="0" baseline="0" smtClean="0">
              <a:ln>
                <a:noFill/>
              </a:ln>
              <a:solidFill>
                <a:schemeClr val="tx1"/>
              </a:solidFill>
              <a:effectLst/>
              <a:latin typeface="+mn-lt"/>
            </a:endParaRPr>
          </a:p>
          <a:p>
            <a:pPr lvl="0" eaLnBrk="0" hangingPunct="0"/>
            <a:r>
              <a:rPr kumimoji="0" lang="en-US" sz="1200" b="0" i="0" u="none" strike="noStrike" cap="none" normalizeH="0" baseline="0" smtClean="0">
                <a:ln>
                  <a:noFill/>
                </a:ln>
                <a:solidFill>
                  <a:schemeClr val="tx1"/>
                </a:solidFill>
                <a:effectLst/>
                <a:latin typeface="+mn-lt"/>
                <a:ea typeface="Times New Roman" pitchFamily="18" charset="0"/>
                <a:cs typeface="Arial" pitchFamily="34" charset="0"/>
              </a:rPr>
              <a:t>Office of Information Technology</a:t>
            </a:r>
            <a:endParaRPr kumimoji="0" lang="en-US" sz="800" b="0" i="0" u="none" strike="noStrike" cap="none" normalizeH="0" baseline="0" smtClean="0">
              <a:ln>
                <a:noFill/>
              </a:ln>
              <a:solidFill>
                <a:schemeClr val="tx1"/>
              </a:solidFill>
              <a:effectLst/>
              <a:latin typeface="+mn-lt"/>
            </a:endParaRPr>
          </a:p>
          <a:p>
            <a:pPr lvl="0" eaLnBrk="0" hangingPunct="0"/>
            <a:r>
              <a:rPr kumimoji="0" lang="en-US" sz="1200" b="0" i="0" u="none" strike="noStrike" cap="none" normalizeH="0" baseline="0" smtClean="0">
                <a:ln>
                  <a:noFill/>
                </a:ln>
                <a:solidFill>
                  <a:schemeClr val="tx1"/>
                </a:solidFill>
                <a:effectLst/>
                <a:latin typeface="+mn-lt"/>
                <a:ea typeface="Times New Roman" pitchFamily="18" charset="0"/>
                <a:cs typeface="Arial" pitchFamily="34" charset="0"/>
              </a:rPr>
              <a:t>University of Maryland</a:t>
            </a:r>
            <a:endParaRPr kumimoji="0" lang="en-US" sz="3600" b="0" i="0" u="none" strike="noStrike" cap="none" normalizeH="0" baseline="0" smtClean="0">
              <a:ln>
                <a:noFill/>
              </a:ln>
              <a:solidFill>
                <a:schemeClr val="tx1"/>
              </a:solidFill>
              <a:effectLst/>
              <a:latin typeface="+mn-lt"/>
            </a:endParaRPr>
          </a:p>
          <a:p>
            <a:pPr marL="342900" marR="0" lvl="0" indent="-342900" algn="l" defTabSz="914400" rtl="0" eaLnBrk="1" fontAlgn="base" latinLnBrk="0" hangingPunct="1">
              <a:lnSpc>
                <a:spcPct val="100000"/>
              </a:lnSpc>
              <a:spcBef>
                <a:spcPct val="20000"/>
              </a:spcBef>
              <a:spcAft>
                <a:spcPct val="0"/>
              </a:spcAft>
              <a:buClrTx/>
              <a:buSzTx/>
              <a:buFont typeface="Arial" pitchFamily="34" charset="0"/>
              <a:buChar char="•"/>
              <a:tabLst/>
              <a:defRPr/>
            </a:pPr>
            <a:endParaRPr kumimoji="0" lang="en-US" sz="2800" b="0" i="0" u="none" strike="noStrike" kern="0" cap="none" spc="0" normalizeH="0" baseline="0" noProof="0" smtClean="0">
              <a:ln>
                <a:noFill/>
              </a:ln>
              <a:solidFill>
                <a:schemeClr val="tx1"/>
              </a:solidFill>
              <a:effectLst/>
              <a:uLnTx/>
              <a:uFillTx/>
              <a:latin typeface="+mn-lt"/>
              <a:ea typeface="+mn-ea"/>
              <a:cs typeface="+mn-cs"/>
            </a:endParaRPr>
          </a:p>
        </p:txBody>
      </p:sp>
      <p:sp>
        <p:nvSpPr>
          <p:cNvPr id="14" name="TextBox 13"/>
          <p:cNvSpPr txBox="1"/>
          <p:nvPr/>
        </p:nvSpPr>
        <p:spPr>
          <a:xfrm>
            <a:off x="1752600" y="2209800"/>
            <a:ext cx="5746188" cy="369332"/>
          </a:xfrm>
          <a:prstGeom prst="rect">
            <a:avLst/>
          </a:prstGeom>
          <a:noFill/>
        </p:spPr>
        <p:txBody>
          <a:bodyPr wrap="square" rtlCol="0">
            <a:spAutoFit/>
          </a:bodyPr>
          <a:lstStyle/>
          <a:p>
            <a:r>
              <a:rPr lang="en-US" i="1" smtClean="0"/>
              <a:t>Evolving Technologies Committee – 2008 Membership</a:t>
            </a:r>
            <a:endParaRPr lang="en-US" i="1"/>
          </a:p>
        </p:txBody>
      </p:sp>
      <p:sp>
        <p:nvSpPr>
          <p:cNvPr id="18" name="Rounded Rectangle 17"/>
          <p:cNvSpPr/>
          <p:nvPr/>
        </p:nvSpPr>
        <p:spPr>
          <a:xfrm>
            <a:off x="1219200" y="1295400"/>
            <a:ext cx="6629400" cy="7620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r>
              <a:rPr lang="en-US"/>
              <a:t>Business Process Management</a:t>
            </a:r>
          </a:p>
        </p:txBody>
      </p:sp>
      <p:sp>
        <p:nvSpPr>
          <p:cNvPr id="2051" name="Rectangle 3"/>
          <p:cNvSpPr>
            <a:spLocks noGrp="1" noChangeArrowheads="1"/>
          </p:cNvSpPr>
          <p:nvPr>
            <p:ph type="subTitle" idx="1"/>
          </p:nvPr>
        </p:nvSpPr>
        <p:spPr>
          <a:xfrm>
            <a:off x="2057400" y="3886200"/>
            <a:ext cx="6400800" cy="1752600"/>
          </a:xfrm>
        </p:spPr>
        <p:txBody>
          <a:bodyPr/>
          <a:lstStyle/>
          <a:p>
            <a:pPr algn="r"/>
            <a:r>
              <a:rPr lang="en-US" sz="2400" b="1"/>
              <a:t>John W. McGuthry</a:t>
            </a:r>
          </a:p>
          <a:p>
            <a:pPr algn="r"/>
            <a:r>
              <a:rPr lang="en-US" sz="2000" b="1" i="1"/>
              <a:t>Armstrong Atlantic State University</a:t>
            </a:r>
          </a:p>
          <a:p>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a:t>What is it?</a:t>
            </a:r>
          </a:p>
        </p:txBody>
      </p:sp>
      <p:sp>
        <p:nvSpPr>
          <p:cNvPr id="22531" name="Rectangle 3"/>
          <p:cNvSpPr>
            <a:spLocks noGrp="1" noChangeArrowheads="1"/>
          </p:cNvSpPr>
          <p:nvPr>
            <p:ph idx="1"/>
          </p:nvPr>
        </p:nvSpPr>
        <p:spPr/>
        <p:txBody>
          <a:bodyPr/>
          <a:lstStyle/>
          <a:p>
            <a:pPr>
              <a:lnSpc>
                <a:spcPct val="90000"/>
              </a:lnSpc>
            </a:pPr>
            <a:r>
              <a:rPr lang="en-US"/>
              <a:t>Software solution that models business processes</a:t>
            </a:r>
          </a:p>
          <a:p>
            <a:pPr lvl="1">
              <a:lnSpc>
                <a:spcPct val="90000"/>
              </a:lnSpc>
            </a:pPr>
            <a:r>
              <a:rPr lang="en-US"/>
              <a:t>Inputs</a:t>
            </a:r>
          </a:p>
          <a:p>
            <a:pPr lvl="1">
              <a:lnSpc>
                <a:spcPct val="90000"/>
              </a:lnSpc>
            </a:pPr>
            <a:r>
              <a:rPr lang="en-US"/>
              <a:t>Outputs</a:t>
            </a:r>
          </a:p>
          <a:p>
            <a:pPr lvl="1">
              <a:lnSpc>
                <a:spcPct val="90000"/>
              </a:lnSpc>
            </a:pPr>
            <a:r>
              <a:rPr lang="en-US"/>
              <a:t>Statistics</a:t>
            </a:r>
          </a:p>
          <a:p>
            <a:pPr lvl="1">
              <a:lnSpc>
                <a:spcPct val="90000"/>
              </a:lnSpc>
            </a:pPr>
            <a:r>
              <a:rPr lang="en-US"/>
              <a:t>Reports</a:t>
            </a:r>
          </a:p>
          <a:p>
            <a:pPr lvl="1">
              <a:lnSpc>
                <a:spcPct val="90000"/>
              </a:lnSpc>
            </a:pPr>
            <a:endParaRPr lang="en-US"/>
          </a:p>
          <a:p>
            <a:pPr>
              <a:lnSpc>
                <a:spcPct val="90000"/>
              </a:lnSpc>
              <a:buFontTx/>
              <a:buNone/>
            </a:pPr>
            <a:endParaRPr 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en-US"/>
              <a:t>Available Solutions</a:t>
            </a:r>
          </a:p>
        </p:txBody>
      </p:sp>
      <p:sp>
        <p:nvSpPr>
          <p:cNvPr id="3075" name="Rectangle 3"/>
          <p:cNvSpPr>
            <a:spLocks noGrp="1" noChangeArrowheads="1"/>
          </p:cNvSpPr>
          <p:nvPr>
            <p:ph idx="1"/>
          </p:nvPr>
        </p:nvSpPr>
        <p:spPr/>
        <p:txBody>
          <a:bodyPr/>
          <a:lstStyle/>
          <a:p>
            <a:r>
              <a:rPr lang="en-US"/>
              <a:t>Pegasis Systems</a:t>
            </a:r>
          </a:p>
          <a:p>
            <a:r>
              <a:rPr lang="en-US"/>
              <a:t>Savvion</a:t>
            </a:r>
          </a:p>
          <a:p>
            <a:r>
              <a:rPr lang="en-US"/>
              <a:t>Lombardi</a:t>
            </a:r>
          </a:p>
          <a:p>
            <a:r>
              <a:rPr lang="en-US"/>
              <a:t>Oracle</a:t>
            </a:r>
          </a:p>
          <a:p>
            <a:r>
              <a:rPr lang="en-US"/>
              <a:t>IBM</a:t>
            </a:r>
          </a:p>
          <a:p>
            <a:r>
              <a:rPr lang="en-US"/>
              <a:t>Appain</a:t>
            </a:r>
          </a:p>
          <a:p>
            <a:r>
              <a:rPr lang="en-US"/>
              <a:t>Sofware AG</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US"/>
              <a:t>Conclusion</a:t>
            </a:r>
          </a:p>
        </p:txBody>
      </p:sp>
      <p:sp>
        <p:nvSpPr>
          <p:cNvPr id="24580" name="Rectangle 4"/>
          <p:cNvSpPr>
            <a:spLocks noGrp="1" noChangeArrowheads="1"/>
          </p:cNvSpPr>
          <p:nvPr>
            <p:ph idx="1"/>
          </p:nvPr>
        </p:nvSpPr>
        <p:spPr/>
        <p:txBody>
          <a:bodyPr/>
          <a:lstStyle/>
          <a:p>
            <a:r>
              <a:rPr lang="en-US"/>
              <a:t>Identify gaps in business processes</a:t>
            </a:r>
          </a:p>
          <a:p>
            <a:r>
              <a:rPr lang="en-US"/>
              <a:t>Assist in the development of new and improved processes</a:t>
            </a:r>
          </a:p>
          <a:p>
            <a:endParaRPr lang="en-US"/>
          </a:p>
          <a:p>
            <a:endParaRPr 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smtClean="0"/>
              <a:t>Regulatory Compliance</a:t>
            </a:r>
            <a:endParaRPr lang="en-US"/>
          </a:p>
        </p:txBody>
      </p:sp>
      <p:sp>
        <p:nvSpPr>
          <p:cNvPr id="5" name="Subtitle 4"/>
          <p:cNvSpPr>
            <a:spLocks noGrp="1"/>
          </p:cNvSpPr>
          <p:nvPr>
            <p:ph type="subTitle" idx="1"/>
          </p:nvPr>
        </p:nvSpPr>
        <p:spPr/>
        <p:txBody>
          <a:bodyPr/>
          <a:lstStyle/>
          <a:p>
            <a:pPr algn="r"/>
            <a:r>
              <a:rPr lang="en-US" sz="2400" b="1" smtClean="0"/>
              <a:t>M. Christine McMahon</a:t>
            </a:r>
          </a:p>
          <a:p>
            <a:pPr algn="r"/>
            <a:r>
              <a:rPr lang="en-US" sz="2000" b="1" i="1" smtClean="0"/>
              <a:t>Saint Louis University</a:t>
            </a:r>
            <a:endParaRPr lang="en-US" sz="2000" b="1" i="1"/>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US"/>
              <a:t>Regulatory Compliance</a:t>
            </a:r>
          </a:p>
        </p:txBody>
      </p:sp>
      <p:sp>
        <p:nvSpPr>
          <p:cNvPr id="4099" name="Rectangle 3"/>
          <p:cNvSpPr>
            <a:spLocks noGrp="1" noChangeArrowheads="1"/>
          </p:cNvSpPr>
          <p:nvPr>
            <p:ph idx="1"/>
          </p:nvPr>
        </p:nvSpPr>
        <p:spPr/>
        <p:txBody>
          <a:bodyPr/>
          <a:lstStyle/>
          <a:p>
            <a:r>
              <a:rPr lang="en-US"/>
              <a:t>Compliance generally indicates the observance of norms on the part of an organization </a:t>
            </a:r>
            <a:r>
              <a:rPr lang="en-US" sz="1800"/>
              <a:t>(Gasser and Haueusermann 2007)</a:t>
            </a:r>
            <a:r>
              <a:rPr lang="en-US" sz="2400"/>
              <a:t> </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en-US"/>
              <a:t>Regulatory Compliance</a:t>
            </a:r>
          </a:p>
        </p:txBody>
      </p:sp>
      <p:sp>
        <p:nvSpPr>
          <p:cNvPr id="3075" name="Rectangle 3"/>
          <p:cNvSpPr>
            <a:spLocks noGrp="1" noChangeArrowheads="1"/>
          </p:cNvSpPr>
          <p:nvPr>
            <p:ph idx="1"/>
          </p:nvPr>
        </p:nvSpPr>
        <p:spPr/>
        <p:txBody>
          <a:bodyPr/>
          <a:lstStyle/>
          <a:p>
            <a:r>
              <a:rPr lang="en-US"/>
              <a:t>Information Technology organizations seek to quantify the impact of regulatory evolution </a:t>
            </a:r>
          </a:p>
          <a:p>
            <a:r>
              <a:rPr lang="en-US"/>
              <a:t>These factors exert influence on the collection and use of data within the institution </a:t>
            </a:r>
          </a:p>
          <a:p>
            <a:r>
              <a:rPr lang="en-US"/>
              <a:t>Seeking transparency</a:t>
            </a:r>
          </a:p>
          <a:p>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Does This Look Like </a:t>
            </a:r>
            <a:r>
              <a:rPr lang="en-US" i="1" dirty="0" smtClean="0"/>
              <a:t>Y</a:t>
            </a:r>
            <a:r>
              <a:rPr lang="en-US" i="1" smtClean="0"/>
              <a:t>our</a:t>
            </a:r>
            <a:r>
              <a:rPr lang="en-US" smtClean="0"/>
              <a:t> </a:t>
            </a:r>
            <a:r>
              <a:rPr lang="en-US" dirty="0" smtClean="0"/>
              <a:t>Data Center?</a:t>
            </a:r>
            <a:endParaRPr lang="en-US" dirty="0"/>
          </a:p>
        </p:txBody>
      </p:sp>
      <p:pic>
        <p:nvPicPr>
          <p:cNvPr id="1026" name="Picture 2" descr="C:\Users\cmccann\Documents\Desktop\Ops Under Construction - 13.jpg"/>
          <p:cNvPicPr>
            <a:picLocks noChangeAspect="1" noChangeArrowheads="1"/>
          </p:cNvPicPr>
          <p:nvPr/>
        </p:nvPicPr>
        <p:blipFill>
          <a:blip r:embed="rId2"/>
          <a:srcRect/>
          <a:stretch>
            <a:fillRect/>
          </a:stretch>
        </p:blipFill>
        <p:spPr bwMode="auto">
          <a:xfrm>
            <a:off x="990600" y="1524000"/>
            <a:ext cx="6874740" cy="4572000"/>
          </a:xfrm>
          <a:prstGeom prst="rect">
            <a:avLst/>
          </a:prstGeom>
          <a:noFill/>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a:t>Regulatory Compliance</a:t>
            </a:r>
          </a:p>
        </p:txBody>
      </p:sp>
      <p:sp>
        <p:nvSpPr>
          <p:cNvPr id="5123" name="Rectangle 3"/>
          <p:cNvSpPr>
            <a:spLocks noGrp="1" noChangeArrowheads="1"/>
          </p:cNvSpPr>
          <p:nvPr>
            <p:ph idx="1"/>
          </p:nvPr>
        </p:nvSpPr>
        <p:spPr/>
        <p:txBody>
          <a:bodyPr/>
          <a:lstStyle/>
          <a:p>
            <a:r>
              <a:rPr lang="en-US"/>
              <a:t>How do we achieve actionable intelligence to prepare for regulatory impacts </a:t>
            </a:r>
          </a:p>
          <a:p>
            <a:r>
              <a:rPr lang="en-US"/>
              <a:t>Define the compliance situation and assess risk. </a:t>
            </a:r>
          </a:p>
          <a:p>
            <a:r>
              <a:rPr lang="en-US"/>
              <a:t>Apply proper control measures (fixing the gap)</a:t>
            </a:r>
          </a:p>
          <a:p>
            <a:r>
              <a:rPr lang="en-US"/>
              <a:t>Governance (eliminate the root cause of the failure).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Go Green?</a:t>
            </a:r>
            <a:endParaRPr lang="en-US" dirty="0"/>
          </a:p>
        </p:txBody>
      </p:sp>
      <p:sp>
        <p:nvSpPr>
          <p:cNvPr id="3" name="Content Placeholder 2"/>
          <p:cNvSpPr>
            <a:spLocks noGrp="1"/>
          </p:cNvSpPr>
          <p:nvPr>
            <p:ph idx="1"/>
          </p:nvPr>
        </p:nvSpPr>
        <p:spPr/>
        <p:txBody>
          <a:bodyPr/>
          <a:lstStyle/>
          <a:p>
            <a:r>
              <a:rPr lang="en-US" dirty="0" smtClean="0"/>
              <a:t>Economics – Save $$$</a:t>
            </a:r>
          </a:p>
          <a:p>
            <a:r>
              <a:rPr lang="en-US" dirty="0" smtClean="0"/>
              <a:t>Improve Environmental Impact</a:t>
            </a:r>
          </a:p>
          <a:p>
            <a:r>
              <a:rPr lang="en-US" dirty="0" smtClean="0"/>
              <a:t>Better stewards of resources</a:t>
            </a:r>
          </a:p>
          <a:p>
            <a:r>
              <a:rPr lang="en-US" dirty="0" smtClean="0"/>
              <a:t>Politics</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How To Go </a:t>
            </a:r>
            <a:r>
              <a:rPr lang="en-US" dirty="0" smtClean="0"/>
              <a:t>Green?</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Energy Surveys </a:t>
            </a:r>
          </a:p>
          <a:p>
            <a:pPr lvl="1"/>
            <a:r>
              <a:rPr lang="en-US" dirty="0" smtClean="0"/>
              <a:t>Work done at OSU</a:t>
            </a:r>
          </a:p>
          <a:p>
            <a:pPr lvl="2"/>
            <a:r>
              <a:rPr lang="en-US" dirty="0" smtClean="0"/>
              <a:t>Policy – adopted in August 2007</a:t>
            </a:r>
          </a:p>
          <a:p>
            <a:pPr lvl="2"/>
            <a:r>
              <a:rPr lang="en-US" dirty="0" smtClean="0"/>
              <a:t>Green Campaign</a:t>
            </a:r>
          </a:p>
          <a:p>
            <a:pPr lvl="2"/>
            <a:r>
              <a:rPr lang="en-US" dirty="0" smtClean="0"/>
              <a:t>Implement tools for measurement</a:t>
            </a:r>
          </a:p>
          <a:p>
            <a:pPr lvl="2"/>
            <a:r>
              <a:rPr lang="en-US" dirty="0" smtClean="0"/>
              <a:t>Reports to the Board &amp; the Public</a:t>
            </a:r>
          </a:p>
          <a:p>
            <a:pPr lvl="1"/>
            <a:r>
              <a:rPr lang="en-US" dirty="0" smtClean="0"/>
              <a:t>Workstations</a:t>
            </a:r>
          </a:p>
          <a:p>
            <a:pPr lvl="2"/>
            <a:r>
              <a:rPr lang="en-US" dirty="0" smtClean="0"/>
              <a:t>How much will you save by turning them off?</a:t>
            </a:r>
          </a:p>
          <a:p>
            <a:pPr lvl="1"/>
            <a:r>
              <a:rPr lang="en-US" dirty="0" smtClean="0"/>
              <a:t>Labs</a:t>
            </a:r>
          </a:p>
          <a:p>
            <a:pPr lvl="2"/>
            <a:r>
              <a:rPr lang="en-US" dirty="0" smtClean="0"/>
              <a:t>How much will you save by putting them to sleep?</a:t>
            </a:r>
          </a:p>
          <a:p>
            <a:pPr lvl="1"/>
            <a:r>
              <a:rPr lang="en-US" dirty="0" smtClean="0"/>
              <a:t>Data Center</a:t>
            </a:r>
          </a:p>
          <a:p>
            <a:pPr lvl="2"/>
            <a:r>
              <a:rPr lang="en-US" dirty="0" smtClean="0"/>
              <a:t>Power, Cooling and Virtualization</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How To </a:t>
            </a:r>
            <a:r>
              <a:rPr lang="en-US" dirty="0" smtClean="0"/>
              <a:t>Go Green?</a:t>
            </a:r>
            <a:endParaRPr lang="en-US" dirty="0"/>
          </a:p>
        </p:txBody>
      </p:sp>
      <p:sp>
        <p:nvSpPr>
          <p:cNvPr id="3" name="Content Placeholder 2"/>
          <p:cNvSpPr>
            <a:spLocks noGrp="1"/>
          </p:cNvSpPr>
          <p:nvPr>
            <p:ph idx="1"/>
          </p:nvPr>
        </p:nvSpPr>
        <p:spPr/>
        <p:txBody>
          <a:bodyPr/>
          <a:lstStyle/>
          <a:p>
            <a:r>
              <a:rPr lang="en-US" dirty="0" smtClean="0"/>
              <a:t>Workstation Savings</a:t>
            </a:r>
          </a:p>
          <a:p>
            <a:pPr lvl="1"/>
            <a:r>
              <a:rPr lang="en-US" dirty="0" smtClean="0"/>
              <a:t>Turn Off at Night – savings of 100 hours of energy</a:t>
            </a:r>
          </a:p>
          <a:p>
            <a:pPr lvl="1"/>
            <a:r>
              <a:rPr lang="en-US" dirty="0" smtClean="0"/>
              <a:t>Upgrade older models</a:t>
            </a:r>
          </a:p>
          <a:p>
            <a:pPr lvl="2"/>
            <a:r>
              <a:rPr lang="en-US" dirty="0" smtClean="0"/>
              <a:t>Dell </a:t>
            </a:r>
            <a:r>
              <a:rPr lang="en-US" dirty="0" err="1" smtClean="0"/>
              <a:t>OptiPlex</a:t>
            </a:r>
            <a:r>
              <a:rPr lang="en-US" dirty="0" smtClean="0"/>
              <a:t> GX620 to Dell </a:t>
            </a:r>
            <a:r>
              <a:rPr lang="en-US" dirty="0" err="1" smtClean="0"/>
              <a:t>Optiplex</a:t>
            </a:r>
            <a:r>
              <a:rPr lang="en-US" dirty="0" smtClean="0"/>
              <a:t> 745</a:t>
            </a:r>
          </a:p>
          <a:p>
            <a:pPr lvl="3"/>
            <a:r>
              <a:rPr lang="en-US" dirty="0" smtClean="0"/>
              <a:t>Save ~ $75.20 per desktop in energy</a:t>
            </a:r>
          </a:p>
          <a:p>
            <a:pPr lvl="3"/>
            <a:r>
              <a:rPr lang="en-US" dirty="0" smtClean="0"/>
              <a:t>500 x $75 = $36,500 annual energy savings</a:t>
            </a:r>
          </a:p>
          <a:p>
            <a:pPr lvl="1"/>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Center Upgrades</a:t>
            </a:r>
            <a:endParaRPr lang="en-US" dirty="0"/>
          </a:p>
        </p:txBody>
      </p:sp>
      <p:sp>
        <p:nvSpPr>
          <p:cNvPr id="3" name="Content Placeholder 2"/>
          <p:cNvSpPr>
            <a:spLocks noGrp="1"/>
          </p:cNvSpPr>
          <p:nvPr>
            <p:ph idx="1"/>
          </p:nvPr>
        </p:nvSpPr>
        <p:spPr/>
        <p:txBody>
          <a:bodyPr/>
          <a:lstStyle/>
          <a:p>
            <a:r>
              <a:rPr lang="en-US" dirty="0" smtClean="0"/>
              <a:t>OSU Data Center Upgrade</a:t>
            </a:r>
          </a:p>
          <a:p>
            <a:r>
              <a:rPr lang="en-US" dirty="0" smtClean="0"/>
              <a:t>Focus on Power &amp; Cooling</a:t>
            </a:r>
          </a:p>
          <a:p>
            <a:r>
              <a:rPr lang="en-US" dirty="0" smtClean="0"/>
              <a:t>Resources</a:t>
            </a:r>
          </a:p>
          <a:p>
            <a:r>
              <a:rPr lang="en-US" dirty="0" smtClean="0"/>
              <a:t>Futures</a:t>
            </a:r>
          </a:p>
          <a:p>
            <a:pPr lvl="1"/>
            <a:r>
              <a:rPr lang="en-US" dirty="0" smtClean="0"/>
              <a:t>Automate Server Shutdowns</a:t>
            </a:r>
          </a:p>
          <a:p>
            <a:pPr lvl="1"/>
            <a:r>
              <a:rPr lang="en-US" dirty="0" smtClean="0"/>
              <a:t>Cooling </a:t>
            </a:r>
            <a:r>
              <a:rPr lang="en-US" smtClean="0"/>
              <a:t>on Demand</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Virtualization</a:t>
            </a:r>
            <a:endParaRPr lang="en-US" dirty="0"/>
          </a:p>
        </p:txBody>
      </p:sp>
      <p:sp>
        <p:nvSpPr>
          <p:cNvPr id="3" name="Content Placeholder 2"/>
          <p:cNvSpPr>
            <a:spLocks noGrp="1"/>
          </p:cNvSpPr>
          <p:nvPr>
            <p:ph idx="1"/>
          </p:nvPr>
        </p:nvSpPr>
        <p:spPr/>
        <p:txBody>
          <a:bodyPr/>
          <a:lstStyle/>
          <a:p>
            <a:r>
              <a:rPr lang="en-US" dirty="0" smtClean="0"/>
              <a:t>Most server utilization sits at 10 to 30%</a:t>
            </a:r>
          </a:p>
          <a:p>
            <a:r>
              <a:rPr lang="en-US" dirty="0" smtClean="0"/>
              <a:t>Tools available to examine server usage</a:t>
            </a:r>
          </a:p>
          <a:p>
            <a:r>
              <a:rPr lang="en-US" dirty="0" smtClean="0"/>
              <a:t>OSU Example – </a:t>
            </a:r>
            <a:r>
              <a:rPr lang="en-US" dirty="0" err="1" smtClean="0"/>
              <a:t>VMWare</a:t>
            </a:r>
            <a:r>
              <a:rPr lang="en-US" dirty="0" smtClean="0"/>
              <a:t> Tool TCO</a:t>
            </a:r>
          </a:p>
          <a:p>
            <a:pPr lvl="1"/>
            <a:r>
              <a:rPr lang="en-US" dirty="0" smtClean="0"/>
              <a:t>4 month ROI; 3 year payback</a:t>
            </a:r>
          </a:p>
          <a:p>
            <a:pPr lvl="1"/>
            <a:r>
              <a:rPr lang="en-US" dirty="0" smtClean="0"/>
              <a:t>$250,000 on power/cooling</a:t>
            </a:r>
          </a:p>
          <a:p>
            <a:pPr lvl="1"/>
            <a:r>
              <a:rPr lang="en-US" dirty="0" smtClean="0"/>
              <a:t>$800,000 on hardware costs</a:t>
            </a:r>
          </a:p>
          <a:p>
            <a:pPr lvl="1"/>
            <a:r>
              <a:rPr lang="en-US" dirty="0" smtClean="0"/>
              <a:t>$57,000 on network costs</a:t>
            </a: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Trebuchet MS"/>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ppt92EA.tmp">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Trebuchet MS"/>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Trebuchet MS"/>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Default Design">
  <a:themeElements>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Default Design">
      <a:majorFont>
        <a:latin typeface="Trebuchet MS"/>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147</TotalTime>
  <Words>1338</Words>
  <Application>Microsoft Office PowerPoint</Application>
  <PresentationFormat>On-screen Show (4:3)</PresentationFormat>
  <Paragraphs>334</Paragraphs>
  <Slides>40</Slides>
  <Notes>26</Notes>
  <HiddenSlides>0</HiddenSlides>
  <MMClips>2</MMClips>
  <ScaleCrop>false</ScaleCrop>
  <HeadingPairs>
    <vt:vector size="6" baseType="variant">
      <vt:variant>
        <vt:lpstr>Theme</vt:lpstr>
      </vt:variant>
      <vt:variant>
        <vt:i4>4</vt:i4>
      </vt:variant>
      <vt:variant>
        <vt:lpstr>Embedded OLE Servers</vt:lpstr>
      </vt:variant>
      <vt:variant>
        <vt:i4>1</vt:i4>
      </vt:variant>
      <vt:variant>
        <vt:lpstr>Slide Titles</vt:lpstr>
      </vt:variant>
      <vt:variant>
        <vt:i4>40</vt:i4>
      </vt:variant>
    </vt:vector>
  </HeadingPairs>
  <TitlesOfParts>
    <vt:vector size="45" baseType="lpstr">
      <vt:lpstr>Default Design</vt:lpstr>
      <vt:lpstr>ppt92EA.tmp</vt:lpstr>
      <vt:lpstr>1_Default Design</vt:lpstr>
      <vt:lpstr>2_Default Design</vt:lpstr>
      <vt:lpstr>Package</vt:lpstr>
      <vt:lpstr>Glimpses of our IT Future: What’s Green, Mobile, and Regulated All Over?</vt:lpstr>
      <vt:lpstr>Welcome!</vt:lpstr>
      <vt:lpstr>Green Enterprise Computing</vt:lpstr>
      <vt:lpstr>Does This Look Like Your Data Center?</vt:lpstr>
      <vt:lpstr>Why Go Green?</vt:lpstr>
      <vt:lpstr>How To Go Green?</vt:lpstr>
      <vt:lpstr>How To Go Green?</vt:lpstr>
      <vt:lpstr>Data Center Upgrades</vt:lpstr>
      <vt:lpstr>Virtualization</vt:lpstr>
      <vt:lpstr>Location Aware Computing</vt:lpstr>
      <vt:lpstr>What is it?</vt:lpstr>
      <vt:lpstr>Available Services</vt:lpstr>
      <vt:lpstr>Concerns</vt:lpstr>
      <vt:lpstr>“On The Map” concept by Shawn Randall, Graduate Media Design,  Art Center College of Design</vt:lpstr>
      <vt:lpstr>Virtual Worlds in Education</vt:lpstr>
      <vt:lpstr>Characteristics and Uses</vt:lpstr>
      <vt:lpstr>Why Virtual Worlds for Education?</vt:lpstr>
      <vt:lpstr>Types of Virtual Worlds</vt:lpstr>
      <vt:lpstr>Virtual Worlds in Education</vt:lpstr>
      <vt:lpstr>Concept to Inception: Peer-Reviews</vt:lpstr>
      <vt:lpstr>Mobility of People &amp; Learning</vt:lpstr>
      <vt:lpstr>Capabilities of Virtual Worlds</vt:lpstr>
      <vt:lpstr>Virtual Worlds - Gaming</vt:lpstr>
      <vt:lpstr>Open Source Virtual Worlds</vt:lpstr>
      <vt:lpstr>Calling Second Life…..</vt:lpstr>
      <vt:lpstr>Future, Is Anything Possible?</vt:lpstr>
      <vt:lpstr>Mobility</vt:lpstr>
      <vt:lpstr>Additional Mobility</vt:lpstr>
      <vt:lpstr>    One World</vt:lpstr>
      <vt:lpstr>So Long, Farewell</vt:lpstr>
      <vt:lpstr>Questions, Comments?</vt:lpstr>
      <vt:lpstr>Slide 32</vt:lpstr>
      <vt:lpstr>Business Process Management</vt:lpstr>
      <vt:lpstr>What is it?</vt:lpstr>
      <vt:lpstr>Available Solutions</vt:lpstr>
      <vt:lpstr>Conclusion</vt:lpstr>
      <vt:lpstr>Regulatory Compliance</vt:lpstr>
      <vt:lpstr>Regulatory Compliance</vt:lpstr>
      <vt:lpstr>Regulatory Compliance</vt:lpstr>
      <vt:lpstr>Regulatory Compliance</vt:lpstr>
    </vt:vector>
  </TitlesOfParts>
  <Company>EDUCAUSE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Tip Ramsay</dc:creator>
  <cp:lastModifiedBy> </cp:lastModifiedBy>
  <cp:revision>19</cp:revision>
  <dcterms:created xsi:type="dcterms:W3CDTF">2008-07-31T17:19:34Z</dcterms:created>
  <dcterms:modified xsi:type="dcterms:W3CDTF">2008-10-31T11:55:02Z</dcterms:modified>
</cp:coreProperties>
</file>