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7"/>
  </p:notesMasterIdLst>
  <p:handoutMasterIdLst>
    <p:handoutMasterId r:id="rId58"/>
  </p:handoutMasterIdLst>
  <p:sldIdLst>
    <p:sldId id="315" r:id="rId2"/>
    <p:sldId id="311" r:id="rId3"/>
    <p:sldId id="258" r:id="rId4"/>
    <p:sldId id="259" r:id="rId5"/>
    <p:sldId id="291" r:id="rId6"/>
    <p:sldId id="292" r:id="rId7"/>
    <p:sldId id="290" r:id="rId8"/>
    <p:sldId id="261" r:id="rId9"/>
    <p:sldId id="262" r:id="rId10"/>
    <p:sldId id="263" r:id="rId11"/>
    <p:sldId id="293" r:id="rId12"/>
    <p:sldId id="296" r:id="rId13"/>
    <p:sldId id="264" r:id="rId14"/>
    <p:sldId id="294" r:id="rId15"/>
    <p:sldId id="265" r:id="rId16"/>
    <p:sldId id="266" r:id="rId17"/>
    <p:sldId id="308" r:id="rId18"/>
    <p:sldId id="297" r:id="rId19"/>
    <p:sldId id="298" r:id="rId20"/>
    <p:sldId id="299" r:id="rId21"/>
    <p:sldId id="300" r:id="rId22"/>
    <p:sldId id="301" r:id="rId23"/>
    <p:sldId id="302" r:id="rId24"/>
    <p:sldId id="304" r:id="rId25"/>
    <p:sldId id="305" r:id="rId26"/>
    <p:sldId id="306" r:id="rId27"/>
    <p:sldId id="303" r:id="rId28"/>
    <p:sldId id="267" r:id="rId29"/>
    <p:sldId id="268" r:id="rId30"/>
    <p:sldId id="269" r:id="rId31"/>
    <p:sldId id="270" r:id="rId32"/>
    <p:sldId id="271" r:id="rId33"/>
    <p:sldId id="295" r:id="rId34"/>
    <p:sldId id="272" r:id="rId35"/>
    <p:sldId id="273" r:id="rId36"/>
    <p:sldId id="274" r:id="rId37"/>
    <p:sldId id="309" r:id="rId38"/>
    <p:sldId id="275" r:id="rId39"/>
    <p:sldId id="313" r:id="rId40"/>
    <p:sldId id="312" r:id="rId41"/>
    <p:sldId id="276" r:id="rId42"/>
    <p:sldId id="277" r:id="rId43"/>
    <p:sldId id="278" r:id="rId44"/>
    <p:sldId id="279" r:id="rId45"/>
    <p:sldId id="280" r:id="rId46"/>
    <p:sldId id="281" r:id="rId47"/>
    <p:sldId id="282" r:id="rId48"/>
    <p:sldId id="283" r:id="rId49"/>
    <p:sldId id="284" r:id="rId50"/>
    <p:sldId id="285" r:id="rId51"/>
    <p:sldId id="314" r:id="rId52"/>
    <p:sldId id="286" r:id="rId53"/>
    <p:sldId id="287" r:id="rId54"/>
    <p:sldId id="288" r:id="rId55"/>
    <p:sldId id="289" r:id="rId56"/>
  </p:sldIdLst>
  <p:sldSz cx="9144000" cy="6858000" type="screen4x3"/>
  <p:notesSz cx="7315200" cy="9601200"/>
  <p:custDataLst>
    <p:tags r:id="rId59"/>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342" autoAdjust="0"/>
    <p:restoredTop sz="81803" autoAdjust="0"/>
  </p:normalViewPr>
  <p:slideViewPr>
    <p:cSldViewPr>
      <p:cViewPr varScale="1">
        <p:scale>
          <a:sx n="86" d="100"/>
          <a:sy n="86" d="100"/>
        </p:scale>
        <p:origin x="-78" y="-7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08"/>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0" hangingPunct="0">
              <a:defRPr sz="1300"/>
            </a:lvl1pPr>
          </a:lstStyle>
          <a:p>
            <a:pPr>
              <a:defRPr/>
            </a:pPr>
            <a:endParaRPr lang="en-US"/>
          </a:p>
        </p:txBody>
      </p:sp>
      <p:sp>
        <p:nvSpPr>
          <p:cNvPr id="88067"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eaLnBrk="0" hangingPunct="0">
              <a:defRPr sz="1300"/>
            </a:lvl1pPr>
          </a:lstStyle>
          <a:p>
            <a:pPr>
              <a:defRPr/>
            </a:pPr>
            <a:fld id="{59D804E3-9362-49F8-9D93-32148387FC65}" type="datetimeFigureOut">
              <a:rPr lang="en-US"/>
              <a:pPr>
                <a:defRPr/>
              </a:pPr>
              <a:t>10/14/2009</a:t>
            </a:fld>
            <a:endParaRPr lang="en-US"/>
          </a:p>
        </p:txBody>
      </p:sp>
      <p:sp>
        <p:nvSpPr>
          <p:cNvPr id="88068"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0" hangingPunct="0">
              <a:defRPr sz="1300"/>
            </a:lvl1pPr>
          </a:lstStyle>
          <a:p>
            <a:pPr>
              <a:defRPr/>
            </a:pPr>
            <a:endParaRPr lang="en-US"/>
          </a:p>
        </p:txBody>
      </p:sp>
      <p:sp>
        <p:nvSpPr>
          <p:cNvPr id="88069"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eaLnBrk="0" hangingPunct="0">
              <a:defRPr sz="1300"/>
            </a:lvl1pPr>
          </a:lstStyle>
          <a:p>
            <a:pPr>
              <a:defRPr/>
            </a:pPr>
            <a:fld id="{1B696316-6985-47C3-9407-07A2FD9A1369}"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eaLnBrk="0" hangingPunct="0">
              <a:defRPr sz="1300"/>
            </a:lvl1pPr>
          </a:lstStyle>
          <a:p>
            <a:pPr>
              <a:defRPr/>
            </a:pPr>
            <a:endParaRPr lang="en-US"/>
          </a:p>
        </p:txBody>
      </p:sp>
      <p:sp>
        <p:nvSpPr>
          <p:cNvPr id="50179" name="Rectangle 3"/>
          <p:cNvSpPr>
            <a:spLocks noGrp="1" noChangeArrowheads="1"/>
          </p:cNvSpPr>
          <p:nvPr>
            <p:ph type="dt" idx="1"/>
          </p:nvPr>
        </p:nvSpPr>
        <p:spPr bwMode="auto">
          <a:xfrm>
            <a:off x="4143375"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eaLnBrk="0" hangingPunct="0">
              <a:defRPr sz="1300"/>
            </a:lvl1pPr>
          </a:lstStyle>
          <a:p>
            <a:pPr>
              <a:defRPr/>
            </a:pPr>
            <a:fld id="{EFEB7789-7D56-4CCA-A697-1F9B79C94DD6}" type="datetimeFigureOut">
              <a:rPr lang="en-US"/>
              <a:pPr>
                <a:defRPr/>
              </a:pPr>
              <a:t>10/14/2009</a:t>
            </a:fld>
            <a:endParaRPr lang="en-US"/>
          </a:p>
        </p:txBody>
      </p:sp>
      <p:sp>
        <p:nvSpPr>
          <p:cNvPr id="5734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50181"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0182"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eaLnBrk="0" hangingPunct="0">
              <a:defRPr sz="1300"/>
            </a:lvl1pPr>
          </a:lstStyle>
          <a:p>
            <a:pPr>
              <a:defRPr/>
            </a:pPr>
            <a:endParaRPr lang="en-US"/>
          </a:p>
        </p:txBody>
      </p:sp>
      <p:sp>
        <p:nvSpPr>
          <p:cNvPr id="50183"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eaLnBrk="0" hangingPunct="0">
              <a:defRPr sz="1300"/>
            </a:lvl1pPr>
          </a:lstStyle>
          <a:p>
            <a:pPr>
              <a:defRPr/>
            </a:pPr>
            <a:fld id="{E5CC122E-440A-4496-9533-B8EC8B01306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infoworld.com/author-bios/ephraim-schwartz"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pmi-chicagoland.org/"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D222AF3F-6182-47A4-BBB2-6DA952824FF8}" type="slidenum">
              <a:rPr lang="en-US" smtClean="0"/>
              <a:pPr/>
              <a:t>27</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p:spPr>
        <p:txBody>
          <a:bodyPr/>
          <a:lstStyle/>
          <a:p>
            <a:pPr eaLnBrk="1" hangingPunct="1"/>
            <a:r>
              <a:rPr lang="en-US" smtClean="0"/>
              <a:t>http://www.infoworld.com/t/business/it-myth-5-most-it-projects-fail-008</a:t>
            </a:r>
          </a:p>
          <a:p>
            <a:pPr eaLnBrk="1" hangingPunct="1"/>
            <a:r>
              <a:rPr lang="en-US" smtClean="0"/>
              <a:t>August 13, 2004</a:t>
            </a:r>
            <a:endParaRPr lang="en-US" b="1" smtClean="0"/>
          </a:p>
          <a:p>
            <a:pPr eaLnBrk="1" hangingPunct="1"/>
            <a:r>
              <a:rPr lang="en-US" b="1" smtClean="0"/>
              <a:t>IT Myth 5: Most IT projects fail</a:t>
            </a:r>
          </a:p>
          <a:p>
            <a:pPr eaLnBrk="1" hangingPunct="1"/>
            <a:r>
              <a:rPr lang="en-US" b="1" smtClean="0"/>
              <a:t>Reality: It all depends on how you define failure</a:t>
            </a:r>
          </a:p>
          <a:p>
            <a:pPr eaLnBrk="1" hangingPunct="1"/>
            <a:r>
              <a:rPr lang="en-US" smtClean="0"/>
              <a:t>By </a:t>
            </a:r>
            <a:r>
              <a:rPr lang="en-US" smtClean="0">
                <a:hlinkClick r:id="rId3"/>
              </a:rPr>
              <a:t>Ephraim Schwartz</a:t>
            </a:r>
            <a:r>
              <a:rPr lang="en-US" smtClean="0"/>
              <a:t> | InfoWorld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p:spPr>
        <p:txBody>
          <a:bodyPr/>
          <a:lstStyle/>
          <a:p>
            <a:r>
              <a:rPr lang="en-US" smtClean="0"/>
              <a:t>www.pmi.org</a:t>
            </a:r>
          </a:p>
          <a:p>
            <a:endParaRPr lang="en-US" smtClean="0"/>
          </a:p>
          <a:p>
            <a:r>
              <a:rPr lang="en-US" b="1" smtClean="0"/>
              <a:t>Name:Chicagoland Chapter</a:t>
            </a:r>
          </a:p>
          <a:p>
            <a:r>
              <a:rPr lang="en-US" b="1" smtClean="0"/>
              <a:t>Contact:</a:t>
            </a:r>
            <a:r>
              <a:rPr lang="en-US" smtClean="0"/>
              <a:t>James Vaughan</a:t>
            </a:r>
          </a:p>
          <a:p>
            <a:r>
              <a:rPr lang="en-US" b="1" smtClean="0"/>
              <a:t>Address:</a:t>
            </a:r>
            <a:r>
              <a:rPr lang="en-US" smtClean="0"/>
              <a:t>P.O. Box 1183</a:t>
            </a:r>
            <a:br>
              <a:rPr lang="en-US" smtClean="0"/>
            </a:br>
            <a:r>
              <a:rPr lang="en-US" smtClean="0"/>
              <a:t>La Grange,IL 60626</a:t>
            </a:r>
            <a:br>
              <a:rPr lang="en-US" smtClean="0"/>
            </a:br>
            <a:r>
              <a:rPr lang="en-US" smtClean="0"/>
              <a:t>USA</a:t>
            </a:r>
          </a:p>
          <a:p>
            <a:r>
              <a:rPr lang="en-US" b="1" smtClean="0"/>
              <a:t>Email:</a:t>
            </a:r>
            <a:r>
              <a:rPr lang="en-US" smtClean="0"/>
              <a:t>president@pmi-chicagoland.org</a:t>
            </a:r>
          </a:p>
          <a:p>
            <a:r>
              <a:rPr lang="en-US" b="1" smtClean="0"/>
              <a:t>Region:</a:t>
            </a:r>
            <a:r>
              <a:rPr lang="en-US" smtClean="0"/>
              <a:t>North Central North America</a:t>
            </a:r>
          </a:p>
          <a:p>
            <a:r>
              <a:rPr lang="en-US" b="1" smtClean="0"/>
              <a:t>Charter Status:</a:t>
            </a:r>
            <a:r>
              <a:rPr lang="en-US" smtClean="0"/>
              <a:t>Chartered</a:t>
            </a:r>
          </a:p>
          <a:p>
            <a:r>
              <a:rPr lang="en-US" b="1" smtClean="0"/>
              <a:t>Charter Year:</a:t>
            </a:r>
            <a:r>
              <a:rPr lang="en-US" smtClean="0"/>
              <a:t>1977</a:t>
            </a:r>
          </a:p>
          <a:p>
            <a:r>
              <a:rPr lang="en-US" b="1" smtClean="0"/>
              <a:t>URL:</a:t>
            </a:r>
            <a:r>
              <a:rPr lang="en-US" b="1" smtClean="0">
                <a:hlinkClick r:id="rId3"/>
              </a:rPr>
              <a:t>http://www.pmi-chicagoland.org</a:t>
            </a:r>
            <a:endParaRPr lang="en-US" b="1" smtClean="0"/>
          </a:p>
          <a:p>
            <a:r>
              <a:rPr lang="en-US" b="1" smtClean="0"/>
              <a:t>Annual Fee:</a:t>
            </a:r>
            <a:r>
              <a:rPr lang="en-US" smtClean="0"/>
              <a:t>$30.00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pPr>
              <a:defRPr/>
            </a:pPr>
            <a:fld id="{C14CCEB0-3676-464C-92BB-A15096F7057E}" type="datetime1">
              <a:rPr lang="en-US" smtClean="0"/>
              <a:pPr>
                <a:defRPr/>
              </a:pPr>
              <a:t>10/14/2009</a:t>
            </a:fld>
            <a:endParaRPr lang="en-US"/>
          </a:p>
        </p:txBody>
      </p:sp>
      <p:sp>
        <p:nvSpPr>
          <p:cNvPr id="20" name="Footer Placeholder 19"/>
          <p:cNvSpPr>
            <a:spLocks noGrp="1"/>
          </p:cNvSpPr>
          <p:nvPr>
            <p:ph type="ftr" sz="quarter" idx="11"/>
          </p:nvPr>
        </p:nvSpPr>
        <p:spPr/>
        <p:txBody>
          <a:bodyPr/>
          <a:lstStyle>
            <a:extLst/>
          </a:lstStyle>
          <a:p>
            <a:pPr>
              <a:defRPr/>
            </a:pPr>
            <a:endParaRPr lang="en-US"/>
          </a:p>
        </p:txBody>
      </p:sp>
      <p:sp>
        <p:nvSpPr>
          <p:cNvPr id="10" name="Slide Number Placeholder 9"/>
          <p:cNvSpPr>
            <a:spLocks noGrp="1"/>
          </p:cNvSpPr>
          <p:nvPr>
            <p:ph type="sldNum" sz="quarter" idx="12"/>
          </p:nvPr>
        </p:nvSpPr>
        <p:spPr/>
        <p:txBody>
          <a:bodyPr/>
          <a:lstStyle>
            <a:extLst/>
          </a:lstStyle>
          <a:p>
            <a:pPr>
              <a:defRPr/>
            </a:pPr>
            <a:fld id="{F8A551D3-539C-4E65-9EF0-4370E4D0628C}" type="slidenum">
              <a:rPr lang="en-US" smtClean="0"/>
              <a:pPr>
                <a:defRPr/>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B713F6EB-BFF7-4502-83E9-CFEC1F9855BD}" type="datetime1">
              <a:rPr lang="en-US" smtClean="0"/>
              <a:pPr>
                <a:defRPr/>
              </a:pPr>
              <a:t>10/14/2009</a:t>
            </a:fld>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BD5B6DF9-F638-4439-8A0B-C77847EE5F26}" type="slidenum">
              <a:rPr lang="en-US" smtClean="0"/>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23B2981-0A2A-4BFE-B37C-BB5BC88FB216}" type="datetime1">
              <a:rPr lang="en-US" smtClean="0"/>
              <a:pPr>
                <a:defRPr/>
              </a:pPr>
              <a:t>10/14/2009</a:t>
            </a:fld>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3167DCFC-C620-40F7-A99D-7B1484FC20B7}" type="slidenum">
              <a:rPr lang="en-US" smtClean="0"/>
              <a:pPr>
                <a:defRPr/>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p:txBody>
          <a:bodyPr/>
          <a:lstStyle>
            <a:lvl1pPr>
              <a:defRPr/>
            </a:lvl1pPr>
          </a:lstStyle>
          <a:p>
            <a:pPr>
              <a:defRPr/>
            </a:pPr>
            <a:fld id="{91312BF1-AB15-496E-A488-F59B27752937}" type="datetime1">
              <a:rPr lang="en-US"/>
              <a:pPr>
                <a:defRPr/>
              </a:pPr>
              <a:t>10/14/2009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899536C-8CCF-42CC-A70E-932469D074FD}"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91312BF1-AB15-496E-A488-F59B27752937}" type="datetime1">
              <a:rPr lang="en-US" smtClean="0"/>
              <a:pPr>
                <a:defRPr/>
              </a:pPr>
              <a:t>10/14/2009</a:t>
            </a:fld>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8899536C-8CCF-42CC-A70E-932469D074FD}" type="slidenum">
              <a:rPr lang="en-US" smtClean="0"/>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EEBB0610-8CC4-438C-A194-C6EDF6E1032A}" type="datetime1">
              <a:rPr lang="en-US" smtClean="0"/>
              <a:pPr>
                <a:defRPr/>
              </a:pPr>
              <a:t>10/14/2009</a:t>
            </a:fld>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D6F06B4C-0EC3-4320-B5A5-A0FE73EC1F0B}" type="slidenum">
              <a:rPr lang="en-US" smtClean="0"/>
              <a:pPr>
                <a:defRPr/>
              </a:pPr>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0700EEDB-991D-41CC-8C6F-FB6AEBD7C448}" type="datetime1">
              <a:rPr lang="en-US" smtClean="0"/>
              <a:pPr>
                <a:defRPr/>
              </a:pPr>
              <a:t>10/14/2009</a:t>
            </a:fld>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A91C62FC-4908-4CE2-97CD-D8B6F587A59E}" type="slidenum">
              <a:rPr lang="en-US" smtClean="0"/>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4806D727-D04D-49FE-BE87-52C8EC94EA8B}" type="datetime1">
              <a:rPr lang="en-US" smtClean="0"/>
              <a:pPr>
                <a:defRPr/>
              </a:pPr>
              <a:t>10/14/2009</a:t>
            </a:fld>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9" name="Slide Number Placeholder 8"/>
          <p:cNvSpPr>
            <a:spLocks noGrp="1"/>
          </p:cNvSpPr>
          <p:nvPr>
            <p:ph type="sldNum" sz="quarter" idx="12"/>
          </p:nvPr>
        </p:nvSpPr>
        <p:spPr/>
        <p:txBody>
          <a:bodyPr/>
          <a:lstStyle>
            <a:extLst/>
          </a:lstStyle>
          <a:p>
            <a:pPr>
              <a:defRPr/>
            </a:pPr>
            <a:fld id="{0CD12BC1-B7C1-4F44-B70D-19857B85BD50}" type="slidenum">
              <a:rPr lang="en-US" smtClean="0"/>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fld id="{E78EC133-950B-44A3-90C0-C0F47EC19DCB}" type="datetime1">
              <a:rPr lang="en-US" smtClean="0"/>
              <a:pPr>
                <a:defRPr/>
              </a:pPr>
              <a:t>10/14/2009</a:t>
            </a:fld>
            <a:endParaRPr lang="en-US"/>
          </a:p>
        </p:txBody>
      </p:sp>
      <p:sp>
        <p:nvSpPr>
          <p:cNvPr id="4" name="Footer Placeholder 3"/>
          <p:cNvSpPr>
            <a:spLocks noGrp="1"/>
          </p:cNvSpPr>
          <p:nvPr>
            <p:ph type="ftr" sz="quarter" idx="11"/>
          </p:nvPr>
        </p:nvSpPr>
        <p:spPr/>
        <p:txBody>
          <a:bodyPr/>
          <a:lstStyle>
            <a:extLst/>
          </a:lstStyle>
          <a:p>
            <a:pPr>
              <a:defRPr/>
            </a:pPr>
            <a:endParaRPr lang="en-US"/>
          </a:p>
        </p:txBody>
      </p:sp>
      <p:sp>
        <p:nvSpPr>
          <p:cNvPr id="5" name="Slide Number Placeholder 4"/>
          <p:cNvSpPr>
            <a:spLocks noGrp="1"/>
          </p:cNvSpPr>
          <p:nvPr>
            <p:ph type="sldNum" sz="quarter" idx="12"/>
          </p:nvPr>
        </p:nvSpPr>
        <p:spPr/>
        <p:txBody>
          <a:bodyPr/>
          <a:lstStyle>
            <a:extLst/>
          </a:lstStyle>
          <a:p>
            <a:pPr>
              <a:defRPr/>
            </a:pPr>
            <a:fld id="{BC0044EC-AE1D-4A71-8E1D-6326F79BDE55}"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pPr>
              <a:defRPr/>
            </a:pPr>
            <a:fld id="{D358C632-B92F-48E7-A50E-2C858EA86BD7}" type="datetime1">
              <a:rPr lang="en-US" smtClean="0"/>
              <a:pPr>
                <a:defRPr/>
              </a:pPr>
              <a:t>10/14/2009</a:t>
            </a:fld>
            <a:endParaRPr lang="en-US"/>
          </a:p>
        </p:txBody>
      </p:sp>
      <p:sp>
        <p:nvSpPr>
          <p:cNvPr id="3" name="Footer Placeholder 2"/>
          <p:cNvSpPr>
            <a:spLocks noGrp="1"/>
          </p:cNvSpPr>
          <p:nvPr>
            <p:ph type="ftr" sz="quarter" idx="11"/>
          </p:nvPr>
        </p:nvSpPr>
        <p:spPr/>
        <p:txBody>
          <a:bodyPr/>
          <a:lstStyle>
            <a:extLst/>
          </a:lstStyle>
          <a:p>
            <a:pPr>
              <a:defRPr/>
            </a:pPr>
            <a:endParaRPr lang="en-US"/>
          </a:p>
        </p:txBody>
      </p:sp>
      <p:sp>
        <p:nvSpPr>
          <p:cNvPr id="4" name="Slide Number Placeholder 3"/>
          <p:cNvSpPr>
            <a:spLocks noGrp="1"/>
          </p:cNvSpPr>
          <p:nvPr>
            <p:ph type="sldNum" sz="quarter" idx="12"/>
          </p:nvPr>
        </p:nvSpPr>
        <p:spPr/>
        <p:txBody>
          <a:bodyPr/>
          <a:lstStyle>
            <a:extLst/>
          </a:lstStyle>
          <a:p>
            <a:pPr>
              <a:defRPr/>
            </a:pPr>
            <a:fld id="{E2C9AF0A-18DE-424F-BD47-139FD05F26A6}" type="slidenum">
              <a:rPr lang="en-US" smtClean="0"/>
              <a:pPr>
                <a:defRPr/>
              </a:pPr>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C54D92FA-F579-485F-B247-DBD4750269BA}" type="datetime1">
              <a:rPr lang="en-US" smtClean="0"/>
              <a:pPr>
                <a:defRPr/>
              </a:pPr>
              <a:t>10/14/2009</a:t>
            </a:fld>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94C1280A-55F2-4B39-8085-C6E294EA336C}" type="slidenum">
              <a:rPr lang="en-US" smtClean="0"/>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pPr>
              <a:defRPr/>
            </a:pPr>
            <a:fld id="{29C556DA-58AB-4444-9ACD-799BCEE9F54D}" type="datetime1">
              <a:rPr lang="en-US" smtClean="0"/>
              <a:pPr>
                <a:defRPr/>
              </a:pPr>
              <a:t>10/14/2009</a:t>
            </a:fld>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4F25F97F-97FE-473D-9E47-74EA65612E16}" type="slidenum">
              <a:rPr lang="en-US" smtClean="0"/>
              <a:pPr>
                <a:defRPr/>
              </a:pPr>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fld id="{C6A834F0-0564-48AD-9A79-EE77351EF5CD}" type="datetime1">
              <a:rPr lang="en-US" smtClean="0"/>
              <a:pPr>
                <a:defRPr/>
              </a:pPr>
              <a:t>10/14/2009</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4D5ADD8F-42E4-4D3A-BC62-13B8BE4B993F}" type="slidenum">
              <a:rPr lang="en-US" smtClean="0"/>
              <a:pPr>
                <a:defRPr/>
              </a:pPr>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AutoShape 11" descr="EI%20Logo"/>
          <p:cNvSpPr>
            <a:spLocks noChangeAspect="1" noChangeArrowheads="1"/>
          </p:cNvSpPr>
          <p:nvPr userDrawn="1"/>
        </p:nvSpPr>
        <p:spPr bwMode="auto">
          <a:xfrm>
            <a:off x="155575" y="46038"/>
            <a:ext cx="304800" cy="304800"/>
          </a:xfrm>
          <a:prstGeom prst="rect">
            <a:avLst/>
          </a:prstGeom>
          <a:noFill/>
        </p:spPr>
        <p:txBody>
          <a:bodyPr/>
          <a:lstStyle/>
          <a:p>
            <a:pPr>
              <a:defRPr/>
            </a:pPr>
            <a:endParaRPr lang="en-US"/>
          </a:p>
        </p:txBody>
      </p:sp>
      <p:sp>
        <p:nvSpPr>
          <p:cNvPr id="14" name="AutoShape 13" descr="EI%20Logo"/>
          <p:cNvSpPr>
            <a:spLocks noChangeAspect="1" noChangeArrowheads="1"/>
          </p:cNvSpPr>
          <p:nvPr userDrawn="1"/>
        </p:nvSpPr>
        <p:spPr bwMode="auto">
          <a:xfrm>
            <a:off x="155575" y="46038"/>
            <a:ext cx="304800" cy="304800"/>
          </a:xfrm>
          <a:prstGeom prst="rect">
            <a:avLst/>
          </a:prstGeom>
          <a:noFill/>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50" r:id="rId12"/>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1000"/>
                                        <p:tgtEl>
                                          <p:spTgt spid="9">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Effect transition="in" filter="fade">
                                      <p:cBhvr>
                                        <p:cTn id="15" dur="1000"/>
                                        <p:tgtEl>
                                          <p:spTgt spid="9">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9">
                                            <p:txEl>
                                              <p:pRg st="3" end="3"/>
                                            </p:txEl>
                                          </p:spTgt>
                                        </p:tgtEl>
                                        <p:attrNameLst>
                                          <p:attrName>style.visibility</p:attrName>
                                        </p:attrNameLst>
                                      </p:cBhvr>
                                      <p:to>
                                        <p:strVal val="visible"/>
                                      </p:to>
                                    </p:set>
                                    <p:animEffect transition="in" filter="fade">
                                      <p:cBhvr>
                                        <p:cTn id="18" dur="1000"/>
                                        <p:tgtEl>
                                          <p:spTgt spid="9">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9">
                                            <p:txEl>
                                              <p:pRg st="4" end="4"/>
                                            </p:txEl>
                                          </p:spTgt>
                                        </p:tgtEl>
                                        <p:attrNameLst>
                                          <p:attrName>style.visibility</p:attrName>
                                        </p:attrNameLst>
                                      </p:cBhvr>
                                      <p:to>
                                        <p:strVal val="visible"/>
                                      </p:to>
                                    </p:set>
                                    <p:animEffect transition="in" filter="fade">
                                      <p:cBhvr>
                                        <p:cTn id="21" dur="10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hf sldNum="0"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Building a Project Management Methodology</a:t>
            </a:r>
            <a:endParaRPr lang="en-US" dirty="0"/>
          </a:p>
        </p:txBody>
      </p:sp>
      <p:sp>
        <p:nvSpPr>
          <p:cNvPr id="5" name="Subtitle 4"/>
          <p:cNvSpPr>
            <a:spLocks noGrp="1"/>
          </p:cNvSpPr>
          <p:nvPr>
            <p:ph type="subTitle" idx="1"/>
          </p:nvPr>
        </p:nvSpPr>
        <p:spPr/>
        <p:txBody>
          <a:bodyPr/>
          <a:lstStyle/>
          <a:p>
            <a:r>
              <a:rPr lang="en-US" dirty="0" smtClean="0"/>
              <a:t>Randall Alberts, PMP, SSBB</a:t>
            </a:r>
          </a:p>
          <a:p>
            <a:r>
              <a:rPr lang="en-US" dirty="0" smtClean="0"/>
              <a:t>ralberts@gsu.edu</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mtClean="0"/>
              <a:t>Who is a Project Manager?</a:t>
            </a:r>
          </a:p>
        </p:txBody>
      </p:sp>
      <p:sp>
        <p:nvSpPr>
          <p:cNvPr id="3" name="Content Placeholder 2"/>
          <p:cNvSpPr>
            <a:spLocks noGrp="1"/>
          </p:cNvSpPr>
          <p:nvPr>
            <p:ph idx="1"/>
          </p:nvPr>
        </p:nvSpPr>
        <p:spPr/>
        <p:txBody>
          <a:bodyPr/>
          <a:lstStyle/>
          <a:p>
            <a:pPr eaLnBrk="1" hangingPunct="1">
              <a:lnSpc>
                <a:spcPct val="90000"/>
              </a:lnSpc>
            </a:pPr>
            <a:r>
              <a:rPr lang="en-US" sz="3000" smtClean="0"/>
              <a:t>PMI defines a Project Manager as:</a:t>
            </a:r>
          </a:p>
          <a:p>
            <a:pPr lvl="1" eaLnBrk="1" hangingPunct="1">
              <a:lnSpc>
                <a:spcPct val="90000"/>
              </a:lnSpc>
            </a:pPr>
            <a:r>
              <a:rPr lang="en-US" sz="2600" smtClean="0"/>
              <a:t>The Person assigned by the performing organization to achieve the project objectives</a:t>
            </a:r>
          </a:p>
          <a:p>
            <a:pPr eaLnBrk="1" hangingPunct="1">
              <a:lnSpc>
                <a:spcPct val="90000"/>
              </a:lnSpc>
            </a:pPr>
            <a:r>
              <a:rPr lang="en-US" sz="3000" smtClean="0"/>
              <a:t>Objectives</a:t>
            </a:r>
          </a:p>
          <a:p>
            <a:pPr lvl="1" eaLnBrk="1" hangingPunct="1">
              <a:lnSpc>
                <a:spcPct val="90000"/>
              </a:lnSpc>
            </a:pPr>
            <a:r>
              <a:rPr lang="en-US" sz="2600" smtClean="0"/>
              <a:t>Organizing the Project Team</a:t>
            </a:r>
          </a:p>
          <a:p>
            <a:pPr lvl="1" eaLnBrk="1" hangingPunct="1">
              <a:lnSpc>
                <a:spcPct val="90000"/>
              </a:lnSpc>
            </a:pPr>
            <a:r>
              <a:rPr lang="en-US" sz="2600" smtClean="0"/>
              <a:t>Keeping the Project Team on Task</a:t>
            </a:r>
          </a:p>
          <a:p>
            <a:pPr lvl="1" eaLnBrk="1" hangingPunct="1">
              <a:lnSpc>
                <a:spcPct val="90000"/>
              </a:lnSpc>
            </a:pPr>
            <a:r>
              <a:rPr lang="en-US" sz="2600" smtClean="0"/>
              <a:t>Communicating with the Project Sponsor</a:t>
            </a:r>
          </a:p>
          <a:p>
            <a:pPr eaLnBrk="1" hangingPunct="1">
              <a:lnSpc>
                <a:spcPct val="90000"/>
              </a:lnSpc>
            </a:pPr>
            <a:r>
              <a:rPr lang="en-US" sz="3000" smtClean="0"/>
              <a:t>Down and Dirty:</a:t>
            </a:r>
          </a:p>
          <a:p>
            <a:pPr lvl="1" eaLnBrk="1" hangingPunct="1">
              <a:lnSpc>
                <a:spcPct val="90000"/>
              </a:lnSpc>
            </a:pPr>
            <a:r>
              <a:rPr lang="en-US" sz="2600" smtClean="0"/>
              <a:t>The person responsible for seeing the project through to completion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p:cNvSpPr>
          <p:nvPr>
            <p:ph type="title"/>
          </p:nvPr>
        </p:nvSpPr>
        <p:spPr/>
        <p:txBody>
          <a:bodyPr>
            <a:normAutofit fontScale="90000"/>
          </a:bodyPr>
          <a:lstStyle/>
          <a:p>
            <a:r>
              <a:rPr lang="en-US" smtClean="0"/>
              <a:t>What the Project Manager IS NOT</a:t>
            </a:r>
          </a:p>
        </p:txBody>
      </p:sp>
      <p:sp>
        <p:nvSpPr>
          <p:cNvPr id="10243" name="Rectangle 3"/>
          <p:cNvSpPr>
            <a:spLocks noGrp="1"/>
          </p:cNvSpPr>
          <p:nvPr>
            <p:ph idx="1"/>
          </p:nvPr>
        </p:nvSpPr>
        <p:spPr/>
        <p:txBody>
          <a:bodyPr>
            <a:normAutofit lnSpcReduction="10000"/>
          </a:bodyPr>
          <a:lstStyle/>
          <a:p>
            <a:pPr>
              <a:lnSpc>
                <a:spcPct val="90000"/>
              </a:lnSpc>
            </a:pPr>
            <a:r>
              <a:rPr lang="en-US" smtClean="0"/>
              <a:t>The Project Manager </a:t>
            </a:r>
            <a:r>
              <a:rPr lang="en-US" u="sng" smtClean="0"/>
              <a:t>is not</a:t>
            </a:r>
            <a:r>
              <a:rPr lang="en-US" smtClean="0"/>
              <a:t> the person doing the work</a:t>
            </a:r>
          </a:p>
          <a:p>
            <a:pPr lvl="1">
              <a:lnSpc>
                <a:spcPct val="90000"/>
              </a:lnSpc>
            </a:pPr>
            <a:r>
              <a:rPr lang="en-US" smtClean="0"/>
              <a:t>Can be the same person, but the roles need to be separated</a:t>
            </a:r>
          </a:p>
          <a:p>
            <a:pPr>
              <a:lnSpc>
                <a:spcPct val="90000"/>
              </a:lnSpc>
            </a:pPr>
            <a:r>
              <a:rPr lang="en-US" smtClean="0"/>
              <a:t>The Project Manager </a:t>
            </a:r>
            <a:r>
              <a:rPr lang="en-US" u="sng" smtClean="0"/>
              <a:t>is not</a:t>
            </a:r>
            <a:r>
              <a:rPr lang="en-US" smtClean="0"/>
              <a:t> the person getting the blame or credit for the finished output</a:t>
            </a:r>
          </a:p>
          <a:p>
            <a:pPr lvl="1">
              <a:lnSpc>
                <a:spcPct val="90000"/>
              </a:lnSpc>
            </a:pPr>
            <a:r>
              <a:rPr lang="en-US" smtClean="0"/>
              <a:t>Should be held accountable for keeping the project on task</a:t>
            </a:r>
          </a:p>
          <a:p>
            <a:pPr lvl="1">
              <a:lnSpc>
                <a:spcPct val="90000"/>
              </a:lnSpc>
            </a:pPr>
            <a:r>
              <a:rPr lang="en-US" smtClean="0"/>
              <a:t>Should be able to escalate issues to the project sponsor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fade">
                                      <p:cBhvr>
                                        <p:cTn id="7" dur="2000"/>
                                        <p:tgtEl>
                                          <p:spTgt spid="102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fade">
                                      <p:cBhvr>
                                        <p:cTn id="12" dur="2000"/>
                                        <p:tgtEl>
                                          <p:spTgt spid="102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fade">
                                      <p:cBhvr>
                                        <p:cTn id="17" dur="2000"/>
                                        <p:tgtEl>
                                          <p:spTgt spid="102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43">
                                            <p:txEl>
                                              <p:pRg st="3" end="3"/>
                                            </p:txEl>
                                          </p:spTgt>
                                        </p:tgtEl>
                                        <p:attrNameLst>
                                          <p:attrName>style.visibility</p:attrName>
                                        </p:attrNameLst>
                                      </p:cBhvr>
                                      <p:to>
                                        <p:strVal val="visible"/>
                                      </p:to>
                                    </p:set>
                                    <p:animEffect transition="in" filter="fade">
                                      <p:cBhvr>
                                        <p:cTn id="22" dur="2000"/>
                                        <p:tgtEl>
                                          <p:spTgt spid="1024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243">
                                            <p:txEl>
                                              <p:pRg st="4" end="4"/>
                                            </p:txEl>
                                          </p:spTgt>
                                        </p:tgtEl>
                                        <p:attrNameLst>
                                          <p:attrName>style.visibility</p:attrName>
                                        </p:attrNameLst>
                                      </p:cBhvr>
                                      <p:to>
                                        <p:strVal val="visible"/>
                                      </p:to>
                                    </p:set>
                                    <p:animEffect transition="in" filter="fade">
                                      <p:cBhvr>
                                        <p:cTn id="27" dur="2000"/>
                                        <p:tgtEl>
                                          <p:spTgt spid="102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p:cNvSpPr>
          <p:nvPr>
            <p:ph type="title"/>
          </p:nvPr>
        </p:nvSpPr>
        <p:spPr/>
        <p:txBody>
          <a:bodyPr/>
          <a:lstStyle/>
          <a:p>
            <a:r>
              <a:rPr lang="en-US" smtClean="0"/>
              <a:t>Project Sponsor</a:t>
            </a:r>
          </a:p>
        </p:txBody>
      </p:sp>
      <p:sp>
        <p:nvSpPr>
          <p:cNvPr id="13315" name="Rectangle 3"/>
          <p:cNvSpPr>
            <a:spLocks noGrp="1"/>
          </p:cNvSpPr>
          <p:nvPr>
            <p:ph idx="1"/>
          </p:nvPr>
        </p:nvSpPr>
        <p:spPr/>
        <p:txBody>
          <a:bodyPr/>
          <a:lstStyle/>
          <a:p>
            <a:r>
              <a:rPr lang="en-US" smtClean="0"/>
              <a:t>The person that provides the financial resources for the project</a:t>
            </a:r>
          </a:p>
          <a:p>
            <a:pPr lvl="1"/>
            <a:r>
              <a:rPr lang="en-US" smtClean="0"/>
              <a:t>Can be inside or outside of the organization</a:t>
            </a:r>
          </a:p>
          <a:p>
            <a:pPr lvl="1"/>
            <a:r>
              <a:rPr lang="en-US" smtClean="0"/>
              <a:t>Needs to be able to make the decisions about the project</a:t>
            </a:r>
          </a:p>
          <a:p>
            <a:pPr lvl="1"/>
            <a:r>
              <a:rPr lang="en-US" smtClean="0"/>
              <a:t>Needs to also play the project champion for the project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fade">
                                      <p:cBhvr>
                                        <p:cTn id="7" dur="2000"/>
                                        <p:tgtEl>
                                          <p:spTgt spid="133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fade">
                                      <p:cBhvr>
                                        <p:cTn id="12" dur="2000"/>
                                        <p:tgtEl>
                                          <p:spTgt spid="133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315">
                                            <p:txEl>
                                              <p:pRg st="2" end="2"/>
                                            </p:txEl>
                                          </p:spTgt>
                                        </p:tgtEl>
                                        <p:attrNameLst>
                                          <p:attrName>style.visibility</p:attrName>
                                        </p:attrNameLst>
                                      </p:cBhvr>
                                      <p:to>
                                        <p:strVal val="visible"/>
                                      </p:to>
                                    </p:set>
                                    <p:animEffect transition="in" filter="fade">
                                      <p:cBhvr>
                                        <p:cTn id="17" dur="2000"/>
                                        <p:tgtEl>
                                          <p:spTgt spid="133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315">
                                            <p:txEl>
                                              <p:pRg st="3" end="3"/>
                                            </p:txEl>
                                          </p:spTgt>
                                        </p:tgtEl>
                                        <p:attrNameLst>
                                          <p:attrName>style.visibility</p:attrName>
                                        </p:attrNameLst>
                                      </p:cBhvr>
                                      <p:to>
                                        <p:strVal val="visible"/>
                                      </p:to>
                                    </p:set>
                                    <p:animEffect transition="in" filter="fade">
                                      <p:cBhvr>
                                        <p:cTn id="22" dur="2000"/>
                                        <p:tgtEl>
                                          <p:spTgt spid="133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mtClean="0"/>
              <a:t>Project Phases</a:t>
            </a:r>
          </a:p>
        </p:txBody>
      </p:sp>
      <p:sp>
        <p:nvSpPr>
          <p:cNvPr id="11267" name="Content Placeholder 2"/>
          <p:cNvSpPr>
            <a:spLocks noGrp="1"/>
          </p:cNvSpPr>
          <p:nvPr>
            <p:ph idx="1"/>
          </p:nvPr>
        </p:nvSpPr>
        <p:spPr/>
        <p:txBody>
          <a:bodyPr/>
          <a:lstStyle/>
          <a:p>
            <a:pPr eaLnBrk="1" hangingPunct="1"/>
            <a:r>
              <a:rPr lang="en-US" smtClean="0"/>
              <a:t>Defined by PMI as</a:t>
            </a:r>
          </a:p>
          <a:p>
            <a:pPr lvl="1" eaLnBrk="1" hangingPunct="1"/>
            <a:r>
              <a:rPr lang="en-US" smtClean="0"/>
              <a:t>Initiation</a:t>
            </a:r>
          </a:p>
          <a:p>
            <a:pPr lvl="1" eaLnBrk="1" hangingPunct="1"/>
            <a:r>
              <a:rPr lang="en-US" smtClean="0"/>
              <a:t>Planning</a:t>
            </a:r>
          </a:p>
          <a:p>
            <a:pPr lvl="1" eaLnBrk="1" hangingPunct="1"/>
            <a:r>
              <a:rPr lang="en-US" smtClean="0"/>
              <a:t>Implementation / Execution</a:t>
            </a:r>
          </a:p>
          <a:p>
            <a:pPr lvl="1" eaLnBrk="1" hangingPunct="1"/>
            <a:r>
              <a:rPr lang="en-US" smtClean="0"/>
              <a:t>Control</a:t>
            </a:r>
          </a:p>
          <a:p>
            <a:pPr lvl="1" eaLnBrk="1" hangingPunct="1"/>
            <a:r>
              <a:rPr lang="en-US" smtClean="0"/>
              <a:t>Closeout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2000"/>
                                        <p:tgtEl>
                                          <p:spTgt spid="112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fade">
                                      <p:cBhvr>
                                        <p:cTn id="12" dur="2000"/>
                                        <p:tgtEl>
                                          <p:spTgt spid="1126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Effect transition="in" filter="fade">
                                      <p:cBhvr>
                                        <p:cTn id="17" dur="2000"/>
                                        <p:tgtEl>
                                          <p:spTgt spid="1126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267">
                                            <p:txEl>
                                              <p:pRg st="3" end="3"/>
                                            </p:txEl>
                                          </p:spTgt>
                                        </p:tgtEl>
                                        <p:attrNameLst>
                                          <p:attrName>style.visibility</p:attrName>
                                        </p:attrNameLst>
                                      </p:cBhvr>
                                      <p:to>
                                        <p:strVal val="visible"/>
                                      </p:to>
                                    </p:set>
                                    <p:animEffect transition="in" filter="fade">
                                      <p:cBhvr>
                                        <p:cTn id="22" dur="2000"/>
                                        <p:tgtEl>
                                          <p:spTgt spid="1126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1267">
                                            <p:txEl>
                                              <p:pRg st="4" end="4"/>
                                            </p:txEl>
                                          </p:spTgt>
                                        </p:tgtEl>
                                        <p:attrNameLst>
                                          <p:attrName>style.visibility</p:attrName>
                                        </p:attrNameLst>
                                      </p:cBhvr>
                                      <p:to>
                                        <p:strVal val="visible"/>
                                      </p:to>
                                    </p:set>
                                    <p:animEffect transition="in" filter="fade">
                                      <p:cBhvr>
                                        <p:cTn id="27" dur="2000"/>
                                        <p:tgtEl>
                                          <p:spTgt spid="1126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267">
                                            <p:txEl>
                                              <p:pRg st="5" end="5"/>
                                            </p:txEl>
                                          </p:spTgt>
                                        </p:tgtEl>
                                        <p:attrNameLst>
                                          <p:attrName>style.visibility</p:attrName>
                                        </p:attrNameLst>
                                      </p:cBhvr>
                                      <p:to>
                                        <p:strVal val="visible"/>
                                      </p:to>
                                    </p:set>
                                    <p:animEffect transition="in" filter="fade">
                                      <p:cBhvr>
                                        <p:cTn id="32" dur="2000"/>
                                        <p:tgtEl>
                                          <p:spTgt spid="112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71" name="Oval 23"/>
          <p:cNvSpPr>
            <a:spLocks noChangeArrowheads="1"/>
          </p:cNvSpPr>
          <p:nvPr/>
        </p:nvSpPr>
        <p:spPr bwMode="auto">
          <a:xfrm>
            <a:off x="533400" y="1143000"/>
            <a:ext cx="7543800" cy="5334000"/>
          </a:xfrm>
          <a:prstGeom prst="ellipse">
            <a:avLst/>
          </a:prstGeom>
          <a:solidFill>
            <a:srgbClr val="969696">
              <a:alpha val="63921"/>
            </a:srgbClr>
          </a:solidFill>
          <a:ln w="19050">
            <a:solidFill>
              <a:schemeClr val="tx1"/>
            </a:solidFill>
            <a:round/>
            <a:headEnd/>
            <a:tailEnd/>
          </a:ln>
        </p:spPr>
        <p:txBody>
          <a:bodyPr wrap="none" anchor="ctr"/>
          <a:lstStyle/>
          <a:p>
            <a:pPr algn="ctr"/>
            <a:endParaRPr lang="en-US">
              <a:solidFill>
                <a:schemeClr val="bg1"/>
              </a:solidFill>
            </a:endParaRPr>
          </a:p>
        </p:txBody>
      </p:sp>
      <p:sp>
        <p:nvSpPr>
          <p:cNvPr id="14339" name="Rectangle 4"/>
          <p:cNvSpPr>
            <a:spLocks noGrp="1"/>
          </p:cNvSpPr>
          <p:nvPr>
            <p:ph type="title"/>
          </p:nvPr>
        </p:nvSpPr>
        <p:spPr/>
        <p:txBody>
          <a:bodyPr/>
          <a:lstStyle/>
          <a:p>
            <a:r>
              <a:rPr lang="en-US" smtClean="0"/>
              <a:t>PMI Process Phases</a:t>
            </a:r>
          </a:p>
        </p:txBody>
      </p:sp>
      <p:sp>
        <p:nvSpPr>
          <p:cNvPr id="53265" name="AutoShape 17"/>
          <p:cNvSpPr>
            <a:spLocks noChangeArrowheads="1"/>
          </p:cNvSpPr>
          <p:nvPr/>
        </p:nvSpPr>
        <p:spPr bwMode="auto">
          <a:xfrm>
            <a:off x="3505200" y="1828800"/>
            <a:ext cx="2057400" cy="22860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17694720 60000 65536"/>
              <a:gd name="T11" fmla="*/ 5898240 60000 65536"/>
              <a:gd name="T12" fmla="*/ 5898240 60000 65536"/>
              <a:gd name="T13" fmla="*/ 5898240 60000 65536"/>
              <a:gd name="T14" fmla="*/ 0 60000 65536"/>
              <a:gd name="T15" fmla="*/ 0 w 21600"/>
              <a:gd name="T16" fmla="*/ 8310 h 21600"/>
              <a:gd name="T17" fmla="*/ 6110 w 21600"/>
              <a:gd name="T18" fmla="*/ 21600 h 21600"/>
            </a:gdLst>
            <a:ahLst/>
            <a:cxnLst>
              <a:cxn ang="T10">
                <a:pos x="T0" y="T1"/>
              </a:cxn>
              <a:cxn ang="T11">
                <a:pos x="T2" y="T3"/>
              </a:cxn>
              <a:cxn ang="T12">
                <a:pos x="T4" y="T5"/>
              </a:cxn>
              <a:cxn ang="T13">
                <a:pos x="T6" y="T7"/>
              </a:cxn>
              <a:cxn ang="T14">
                <a:pos x="T8" y="T9"/>
              </a:cxn>
            </a:cxnLst>
            <a:rect l="T15" t="T16" r="T17" b="T18"/>
            <a:pathLst>
              <a:path w="21600" h="21600">
                <a:moveTo>
                  <a:pt x="15662" y="14285"/>
                </a:moveTo>
                <a:lnTo>
                  <a:pt x="21600" y="8310"/>
                </a:lnTo>
                <a:lnTo>
                  <a:pt x="18630" y="8310"/>
                </a:lnTo>
                <a:cubicBezTo>
                  <a:pt x="18630" y="3721"/>
                  <a:pt x="14430" y="0"/>
                  <a:pt x="9250" y="0"/>
                </a:cubicBezTo>
                <a:cubicBezTo>
                  <a:pt x="4141" y="0"/>
                  <a:pt x="0" y="3799"/>
                  <a:pt x="0" y="8485"/>
                </a:cubicBezTo>
                <a:lnTo>
                  <a:pt x="0" y="21600"/>
                </a:lnTo>
                <a:lnTo>
                  <a:pt x="6110" y="21600"/>
                </a:lnTo>
                <a:lnTo>
                  <a:pt x="6110" y="8310"/>
                </a:lnTo>
                <a:cubicBezTo>
                  <a:pt x="6110" y="6947"/>
                  <a:pt x="7362" y="5842"/>
                  <a:pt x="8907" y="5842"/>
                </a:cubicBezTo>
                <a:lnTo>
                  <a:pt x="9725" y="5842"/>
                </a:lnTo>
                <a:cubicBezTo>
                  <a:pt x="11269" y="5842"/>
                  <a:pt x="12520" y="6947"/>
                  <a:pt x="12520" y="8310"/>
                </a:cubicBezTo>
                <a:lnTo>
                  <a:pt x="9725" y="8310"/>
                </a:lnTo>
                <a:close/>
              </a:path>
            </a:pathLst>
          </a:custGeom>
          <a:solidFill>
            <a:schemeClr val="accent1"/>
          </a:solidFill>
          <a:ln w="9525">
            <a:solidFill>
              <a:schemeClr val="tx1"/>
            </a:solidFill>
            <a:miter lim="800000"/>
            <a:headEnd/>
            <a:tailEnd/>
          </a:ln>
        </p:spPr>
        <p:txBody>
          <a:bodyPr wrap="none" anchor="ctr"/>
          <a:lstStyle/>
          <a:p>
            <a:pPr algn="ctr"/>
            <a:endParaRPr lang="en-US">
              <a:solidFill>
                <a:schemeClr val="bg1"/>
              </a:solidFill>
            </a:endParaRPr>
          </a:p>
        </p:txBody>
      </p:sp>
      <p:sp>
        <p:nvSpPr>
          <p:cNvPr id="53266" name="AutoShape 18"/>
          <p:cNvSpPr>
            <a:spLocks noChangeArrowheads="1"/>
          </p:cNvSpPr>
          <p:nvPr/>
        </p:nvSpPr>
        <p:spPr bwMode="auto">
          <a:xfrm rot="10800000">
            <a:off x="3276600" y="3429000"/>
            <a:ext cx="2057400" cy="22860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17694720 60000 65536"/>
              <a:gd name="T11" fmla="*/ 5898240 60000 65536"/>
              <a:gd name="T12" fmla="*/ 5898240 60000 65536"/>
              <a:gd name="T13" fmla="*/ 5898240 60000 65536"/>
              <a:gd name="T14" fmla="*/ 0 60000 65536"/>
              <a:gd name="T15" fmla="*/ 0 w 21600"/>
              <a:gd name="T16" fmla="*/ 8310 h 21600"/>
              <a:gd name="T17" fmla="*/ 6110 w 21600"/>
              <a:gd name="T18" fmla="*/ 21600 h 21600"/>
            </a:gdLst>
            <a:ahLst/>
            <a:cxnLst>
              <a:cxn ang="T10">
                <a:pos x="T0" y="T1"/>
              </a:cxn>
              <a:cxn ang="T11">
                <a:pos x="T2" y="T3"/>
              </a:cxn>
              <a:cxn ang="T12">
                <a:pos x="T4" y="T5"/>
              </a:cxn>
              <a:cxn ang="T13">
                <a:pos x="T6" y="T7"/>
              </a:cxn>
              <a:cxn ang="T14">
                <a:pos x="T8" y="T9"/>
              </a:cxn>
            </a:cxnLst>
            <a:rect l="T15" t="T16" r="T17" b="T18"/>
            <a:pathLst>
              <a:path w="21600" h="21600">
                <a:moveTo>
                  <a:pt x="15662" y="14285"/>
                </a:moveTo>
                <a:lnTo>
                  <a:pt x="21600" y="8310"/>
                </a:lnTo>
                <a:lnTo>
                  <a:pt x="18630" y="8310"/>
                </a:lnTo>
                <a:cubicBezTo>
                  <a:pt x="18630" y="3721"/>
                  <a:pt x="14430" y="0"/>
                  <a:pt x="9250" y="0"/>
                </a:cubicBezTo>
                <a:cubicBezTo>
                  <a:pt x="4141" y="0"/>
                  <a:pt x="0" y="3799"/>
                  <a:pt x="0" y="8485"/>
                </a:cubicBezTo>
                <a:lnTo>
                  <a:pt x="0" y="21600"/>
                </a:lnTo>
                <a:lnTo>
                  <a:pt x="6110" y="21600"/>
                </a:lnTo>
                <a:lnTo>
                  <a:pt x="6110" y="8310"/>
                </a:lnTo>
                <a:cubicBezTo>
                  <a:pt x="6110" y="6947"/>
                  <a:pt x="7362" y="5842"/>
                  <a:pt x="8907" y="5842"/>
                </a:cubicBezTo>
                <a:lnTo>
                  <a:pt x="9725" y="5842"/>
                </a:lnTo>
                <a:cubicBezTo>
                  <a:pt x="11269" y="5842"/>
                  <a:pt x="12520" y="6947"/>
                  <a:pt x="12520" y="8310"/>
                </a:cubicBezTo>
                <a:lnTo>
                  <a:pt x="9725" y="831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53267" name="AutoShape 19"/>
          <p:cNvSpPr>
            <a:spLocks noChangeArrowheads="1"/>
          </p:cNvSpPr>
          <p:nvPr/>
        </p:nvSpPr>
        <p:spPr bwMode="auto">
          <a:xfrm>
            <a:off x="609600" y="3048000"/>
            <a:ext cx="2209800" cy="1524000"/>
          </a:xfrm>
          <a:prstGeom prst="rightArrow">
            <a:avLst>
              <a:gd name="adj1" fmla="val 50000"/>
              <a:gd name="adj2" fmla="val 36250"/>
            </a:avLst>
          </a:prstGeom>
          <a:solidFill>
            <a:schemeClr val="accent1"/>
          </a:solidFill>
          <a:ln w="9525">
            <a:solidFill>
              <a:schemeClr val="tx1"/>
            </a:solidFill>
            <a:miter lim="800000"/>
            <a:headEnd/>
            <a:tailEnd/>
          </a:ln>
        </p:spPr>
        <p:txBody>
          <a:bodyPr wrap="none" anchor="ctr"/>
          <a:lstStyle/>
          <a:p>
            <a:pPr algn="ctr"/>
            <a:r>
              <a:rPr lang="en-US">
                <a:solidFill>
                  <a:schemeClr val="bg1"/>
                </a:solidFill>
              </a:rPr>
              <a:t>Initiation</a:t>
            </a:r>
          </a:p>
        </p:txBody>
      </p:sp>
      <p:sp>
        <p:nvSpPr>
          <p:cNvPr id="53268" name="AutoShape 20"/>
          <p:cNvSpPr>
            <a:spLocks noChangeArrowheads="1"/>
          </p:cNvSpPr>
          <p:nvPr/>
        </p:nvSpPr>
        <p:spPr bwMode="auto">
          <a:xfrm>
            <a:off x="5867400" y="2971800"/>
            <a:ext cx="2209800" cy="1524000"/>
          </a:xfrm>
          <a:prstGeom prst="rightArrow">
            <a:avLst>
              <a:gd name="adj1" fmla="val 50000"/>
              <a:gd name="adj2" fmla="val 36250"/>
            </a:avLst>
          </a:prstGeom>
          <a:solidFill>
            <a:schemeClr val="accent1"/>
          </a:solidFill>
          <a:ln w="9525">
            <a:solidFill>
              <a:schemeClr val="tx1"/>
            </a:solidFill>
            <a:miter lim="800000"/>
            <a:headEnd/>
            <a:tailEnd/>
          </a:ln>
        </p:spPr>
        <p:txBody>
          <a:bodyPr wrap="none" anchor="ctr"/>
          <a:lstStyle/>
          <a:p>
            <a:pPr algn="ctr"/>
            <a:r>
              <a:rPr lang="en-US">
                <a:solidFill>
                  <a:schemeClr val="bg1"/>
                </a:solidFill>
              </a:rPr>
              <a:t>Closeout</a:t>
            </a:r>
          </a:p>
        </p:txBody>
      </p:sp>
      <p:sp>
        <p:nvSpPr>
          <p:cNvPr id="12296" name="Text Box 21"/>
          <p:cNvSpPr txBox="1">
            <a:spLocks noChangeArrowheads="1"/>
          </p:cNvSpPr>
          <p:nvPr/>
        </p:nvSpPr>
        <p:spPr bwMode="auto">
          <a:xfrm>
            <a:off x="3879850" y="1995488"/>
            <a:ext cx="1073150" cy="366712"/>
          </a:xfrm>
          <a:prstGeom prst="rect">
            <a:avLst/>
          </a:prstGeom>
          <a:noFill/>
          <a:ln w="9525">
            <a:noFill/>
            <a:miter lim="800000"/>
            <a:headEnd/>
            <a:tailEnd/>
          </a:ln>
        </p:spPr>
        <p:txBody>
          <a:bodyPr wrap="none">
            <a:spAutoFit/>
          </a:bodyPr>
          <a:lstStyle/>
          <a:p>
            <a:r>
              <a:rPr lang="en-US">
                <a:solidFill>
                  <a:schemeClr val="bg1"/>
                </a:solidFill>
              </a:rPr>
              <a:t>Planning</a:t>
            </a:r>
          </a:p>
        </p:txBody>
      </p:sp>
      <p:sp>
        <p:nvSpPr>
          <p:cNvPr id="12297" name="Text Box 22"/>
          <p:cNvSpPr txBox="1">
            <a:spLocks noChangeArrowheads="1"/>
          </p:cNvSpPr>
          <p:nvPr/>
        </p:nvSpPr>
        <p:spPr bwMode="auto">
          <a:xfrm>
            <a:off x="3810000" y="5181600"/>
            <a:ext cx="1187450" cy="366713"/>
          </a:xfrm>
          <a:prstGeom prst="rect">
            <a:avLst/>
          </a:prstGeom>
          <a:noFill/>
          <a:ln w="9525">
            <a:noFill/>
            <a:miter lim="800000"/>
            <a:headEnd/>
            <a:tailEnd/>
          </a:ln>
        </p:spPr>
        <p:txBody>
          <a:bodyPr wrap="none">
            <a:spAutoFit/>
          </a:bodyPr>
          <a:lstStyle/>
          <a:p>
            <a:r>
              <a:rPr lang="en-US">
                <a:solidFill>
                  <a:schemeClr val="bg1"/>
                </a:solidFill>
              </a:rPr>
              <a:t>Executing</a:t>
            </a:r>
          </a:p>
        </p:txBody>
      </p:sp>
      <p:sp>
        <p:nvSpPr>
          <p:cNvPr id="12298" name="Text Box 24"/>
          <p:cNvSpPr txBox="1">
            <a:spLocks noChangeArrowheads="1"/>
          </p:cNvSpPr>
          <p:nvPr/>
        </p:nvSpPr>
        <p:spPr bwMode="auto">
          <a:xfrm>
            <a:off x="1508125" y="1941513"/>
            <a:ext cx="1695450" cy="641350"/>
          </a:xfrm>
          <a:prstGeom prst="rect">
            <a:avLst/>
          </a:prstGeom>
          <a:noFill/>
          <a:ln w="9525">
            <a:noFill/>
            <a:miter lim="800000"/>
            <a:headEnd/>
            <a:tailEnd/>
          </a:ln>
        </p:spPr>
        <p:txBody>
          <a:bodyPr wrap="none">
            <a:spAutoFit/>
          </a:bodyPr>
          <a:lstStyle/>
          <a:p>
            <a:pPr algn="ctr"/>
            <a:r>
              <a:rPr lang="en-US">
                <a:solidFill>
                  <a:schemeClr val="bg1"/>
                </a:solidFill>
              </a:rPr>
              <a:t>Monitoring and</a:t>
            </a:r>
          </a:p>
          <a:p>
            <a:pPr algn="ctr"/>
            <a:r>
              <a:rPr lang="en-US">
                <a:solidFill>
                  <a:schemeClr val="bg1"/>
                </a:solidFill>
              </a:rPr>
              <a:t>Control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3267"/>
                                        </p:tgtEl>
                                        <p:attrNameLst>
                                          <p:attrName>style.visibility</p:attrName>
                                        </p:attrNameLst>
                                      </p:cBhvr>
                                      <p:to>
                                        <p:strVal val="visible"/>
                                      </p:to>
                                    </p:set>
                                    <p:animEffect transition="in" filter="fade">
                                      <p:cBhvr>
                                        <p:cTn id="7" dur="1000"/>
                                        <p:tgtEl>
                                          <p:spTgt spid="5326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3265"/>
                                        </p:tgtEl>
                                        <p:attrNameLst>
                                          <p:attrName>style.visibility</p:attrName>
                                        </p:attrNameLst>
                                      </p:cBhvr>
                                      <p:to>
                                        <p:strVal val="visible"/>
                                      </p:to>
                                    </p:set>
                                    <p:animEffect transition="in" filter="fade">
                                      <p:cBhvr>
                                        <p:cTn id="12" dur="1000"/>
                                        <p:tgtEl>
                                          <p:spTgt spid="53265"/>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2296"/>
                                        </p:tgtEl>
                                        <p:attrNameLst>
                                          <p:attrName>style.visibility</p:attrName>
                                        </p:attrNameLst>
                                      </p:cBhvr>
                                      <p:to>
                                        <p:strVal val="visible"/>
                                      </p:to>
                                    </p:set>
                                    <p:animEffect transition="in" filter="fade">
                                      <p:cBhvr>
                                        <p:cTn id="15" dur="2000"/>
                                        <p:tgtEl>
                                          <p:spTgt spid="1229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3266"/>
                                        </p:tgtEl>
                                        <p:attrNameLst>
                                          <p:attrName>style.visibility</p:attrName>
                                        </p:attrNameLst>
                                      </p:cBhvr>
                                      <p:to>
                                        <p:strVal val="visible"/>
                                      </p:to>
                                    </p:set>
                                    <p:animEffect transition="in" filter="fade">
                                      <p:cBhvr>
                                        <p:cTn id="20" dur="1000"/>
                                        <p:tgtEl>
                                          <p:spTgt spid="53266"/>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297"/>
                                        </p:tgtEl>
                                        <p:attrNameLst>
                                          <p:attrName>style.visibility</p:attrName>
                                        </p:attrNameLst>
                                      </p:cBhvr>
                                      <p:to>
                                        <p:strVal val="visible"/>
                                      </p:to>
                                    </p:set>
                                    <p:animEffect transition="in" filter="fade">
                                      <p:cBhvr>
                                        <p:cTn id="23" dur="2000"/>
                                        <p:tgtEl>
                                          <p:spTgt spid="12297"/>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3268"/>
                                        </p:tgtEl>
                                        <p:attrNameLst>
                                          <p:attrName>style.visibility</p:attrName>
                                        </p:attrNameLst>
                                      </p:cBhvr>
                                      <p:to>
                                        <p:strVal val="visible"/>
                                      </p:to>
                                    </p:set>
                                    <p:animEffect transition="in" filter="fade">
                                      <p:cBhvr>
                                        <p:cTn id="28" dur="1000"/>
                                        <p:tgtEl>
                                          <p:spTgt spid="53268"/>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53271"/>
                                        </p:tgtEl>
                                        <p:attrNameLst>
                                          <p:attrName>style.visibility</p:attrName>
                                        </p:attrNameLst>
                                      </p:cBhvr>
                                      <p:to>
                                        <p:strVal val="visible"/>
                                      </p:to>
                                    </p:set>
                                    <p:animEffect transition="in" filter="fade">
                                      <p:cBhvr>
                                        <p:cTn id="33" dur="1000"/>
                                        <p:tgtEl>
                                          <p:spTgt spid="53271"/>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2298"/>
                                        </p:tgtEl>
                                        <p:attrNameLst>
                                          <p:attrName>style.visibility</p:attrName>
                                        </p:attrNameLst>
                                      </p:cBhvr>
                                      <p:to>
                                        <p:strVal val="visible"/>
                                      </p:to>
                                    </p:set>
                                    <p:animEffect transition="in" filter="fade">
                                      <p:cBhvr>
                                        <p:cTn id="36" dur="2000"/>
                                        <p:tgtEl>
                                          <p:spTgt spid="122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71" grpId="0" animBg="1"/>
      <p:bldP spid="53265" grpId="0" animBg="1"/>
      <p:bldP spid="53266" grpId="0" animBg="1"/>
      <p:bldP spid="53267" grpId="0" animBg="1"/>
      <p:bldP spid="53268" grpId="0" animBg="1"/>
      <p:bldP spid="12296" grpId="0"/>
      <p:bldP spid="12297" grpId="0"/>
      <p:bldP spid="1229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smtClean="0"/>
              <a:t>Initiation Phase</a:t>
            </a:r>
          </a:p>
        </p:txBody>
      </p:sp>
      <p:sp>
        <p:nvSpPr>
          <p:cNvPr id="14339" name="Content Placeholder 2"/>
          <p:cNvSpPr>
            <a:spLocks noGrp="1"/>
          </p:cNvSpPr>
          <p:nvPr>
            <p:ph idx="1"/>
          </p:nvPr>
        </p:nvSpPr>
        <p:spPr/>
        <p:txBody>
          <a:bodyPr/>
          <a:lstStyle/>
          <a:p>
            <a:pPr eaLnBrk="1" hangingPunct="1"/>
            <a:r>
              <a:rPr lang="en-US" smtClean="0"/>
              <a:t>The idea of the project comes to life</a:t>
            </a:r>
          </a:p>
          <a:p>
            <a:pPr eaLnBrk="1" hangingPunct="1"/>
            <a:r>
              <a:rPr lang="en-US" smtClean="0"/>
              <a:t>Organization decides if the project should be undertaken</a:t>
            </a:r>
          </a:p>
          <a:p>
            <a:pPr eaLnBrk="1" hangingPunct="1"/>
            <a:r>
              <a:rPr lang="en-US" smtClean="0"/>
              <a:t>Many projects may be taken forward for initiation, but fewer should be move into planning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500"/>
                                        <p:tgtEl>
                                          <p:spTgt spid="143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fade">
                                      <p:cBhvr>
                                        <p:cTn id="12" dur="500"/>
                                        <p:tgtEl>
                                          <p:spTgt spid="143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339">
                                            <p:txEl>
                                              <p:pRg st="2" end="2"/>
                                            </p:txEl>
                                          </p:spTgt>
                                        </p:tgtEl>
                                        <p:attrNameLst>
                                          <p:attrName>style.visibility</p:attrName>
                                        </p:attrNameLst>
                                      </p:cBhvr>
                                      <p:to>
                                        <p:strVal val="visible"/>
                                      </p:to>
                                    </p:set>
                                    <p:animEffect transition="in" filter="fade">
                                      <p:cBhvr>
                                        <p:cTn id="17" dur="500"/>
                                        <p:tgtEl>
                                          <p:spTgt spid="143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smtClean="0"/>
              <a:t>What is the Project Charter</a:t>
            </a:r>
          </a:p>
        </p:txBody>
      </p:sp>
      <p:sp>
        <p:nvSpPr>
          <p:cNvPr id="3" name="Content Placeholder 2"/>
          <p:cNvSpPr>
            <a:spLocks noGrp="1"/>
          </p:cNvSpPr>
          <p:nvPr>
            <p:ph idx="1"/>
          </p:nvPr>
        </p:nvSpPr>
        <p:spPr/>
        <p:txBody>
          <a:bodyPr>
            <a:normAutofit lnSpcReduction="10000"/>
          </a:bodyPr>
          <a:lstStyle/>
          <a:p>
            <a:pPr eaLnBrk="1" hangingPunct="1">
              <a:lnSpc>
                <a:spcPct val="90000"/>
              </a:lnSpc>
            </a:pPr>
            <a:r>
              <a:rPr lang="en-US" sz="3000" smtClean="0"/>
              <a:t>The contract of the Project</a:t>
            </a:r>
          </a:p>
          <a:p>
            <a:pPr eaLnBrk="1" hangingPunct="1">
              <a:lnSpc>
                <a:spcPct val="90000"/>
              </a:lnSpc>
            </a:pPr>
            <a:r>
              <a:rPr lang="en-US" sz="3000" smtClean="0"/>
              <a:t>Defines the:</a:t>
            </a:r>
          </a:p>
          <a:p>
            <a:pPr lvl="1" eaLnBrk="1" hangingPunct="1">
              <a:lnSpc>
                <a:spcPct val="90000"/>
              </a:lnSpc>
            </a:pPr>
            <a:r>
              <a:rPr lang="en-US" sz="2600" smtClean="0"/>
              <a:t>What</a:t>
            </a:r>
          </a:p>
          <a:p>
            <a:pPr lvl="1" eaLnBrk="1" hangingPunct="1">
              <a:lnSpc>
                <a:spcPct val="90000"/>
              </a:lnSpc>
            </a:pPr>
            <a:r>
              <a:rPr lang="en-US" sz="2600" smtClean="0"/>
              <a:t>Scope</a:t>
            </a:r>
          </a:p>
          <a:p>
            <a:pPr lvl="1" eaLnBrk="1" hangingPunct="1">
              <a:lnSpc>
                <a:spcPct val="90000"/>
              </a:lnSpc>
            </a:pPr>
            <a:r>
              <a:rPr lang="en-US" sz="2600" smtClean="0"/>
              <a:t>Timeline</a:t>
            </a:r>
          </a:p>
          <a:p>
            <a:pPr lvl="1" eaLnBrk="1" hangingPunct="1">
              <a:lnSpc>
                <a:spcPct val="90000"/>
              </a:lnSpc>
            </a:pPr>
            <a:r>
              <a:rPr lang="en-US" sz="2600" smtClean="0"/>
              <a:t>Budget</a:t>
            </a:r>
          </a:p>
          <a:p>
            <a:pPr lvl="1" eaLnBrk="1" hangingPunct="1">
              <a:lnSpc>
                <a:spcPct val="90000"/>
              </a:lnSpc>
            </a:pPr>
            <a:r>
              <a:rPr lang="en-US" sz="2600" smtClean="0"/>
              <a:t>Stakeholders</a:t>
            </a:r>
          </a:p>
          <a:p>
            <a:pPr eaLnBrk="1" hangingPunct="1">
              <a:lnSpc>
                <a:spcPct val="90000"/>
              </a:lnSpc>
            </a:pPr>
            <a:r>
              <a:rPr lang="en-US" sz="3000" smtClean="0"/>
              <a:t>The goal is to define the need, not the solution. The project team will define the best solution to meet the needs / goals of the project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par>
                          <p:cTn id="13" fill="hold">
                            <p:stCondLst>
                              <p:cond delay="2000"/>
                            </p:stCondLst>
                            <p:childTnLst>
                              <p:par>
                                <p:cTn id="14" presetID="10" presetClass="entr" presetSubtype="0"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2000"/>
                                        <p:tgtEl>
                                          <p:spTgt spid="3">
                                            <p:txEl>
                                              <p:pRg st="2" end="2"/>
                                            </p:txEl>
                                          </p:spTgt>
                                        </p:tgtEl>
                                      </p:cBhvr>
                                    </p:animEffect>
                                  </p:childTnLst>
                                </p:cTn>
                              </p:par>
                            </p:childTnLst>
                          </p:cTn>
                        </p:par>
                        <p:par>
                          <p:cTn id="17" fill="hold">
                            <p:stCondLst>
                              <p:cond delay="4000"/>
                            </p:stCondLst>
                            <p:childTnLst>
                              <p:par>
                                <p:cTn id="18" presetID="10" presetClass="entr" presetSubtype="0" fill="hold"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2000"/>
                                        <p:tgtEl>
                                          <p:spTgt spid="3">
                                            <p:txEl>
                                              <p:pRg st="3" end="3"/>
                                            </p:txEl>
                                          </p:spTgt>
                                        </p:tgtEl>
                                      </p:cBhvr>
                                    </p:animEffect>
                                  </p:childTnLst>
                                </p:cTn>
                              </p:par>
                            </p:childTnLst>
                          </p:cTn>
                        </p:par>
                        <p:par>
                          <p:cTn id="21" fill="hold">
                            <p:stCondLst>
                              <p:cond delay="6000"/>
                            </p:stCondLst>
                            <p:childTnLst>
                              <p:par>
                                <p:cTn id="22" presetID="10" presetClass="entr" presetSubtype="0" fill="hold" nodeType="after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2000"/>
                                        <p:tgtEl>
                                          <p:spTgt spid="3">
                                            <p:txEl>
                                              <p:pRg st="4" end="4"/>
                                            </p:txEl>
                                          </p:spTgt>
                                        </p:tgtEl>
                                      </p:cBhvr>
                                    </p:animEffect>
                                  </p:childTnLst>
                                </p:cTn>
                              </p:par>
                            </p:childTnLst>
                          </p:cTn>
                        </p:par>
                        <p:par>
                          <p:cTn id="25" fill="hold">
                            <p:stCondLst>
                              <p:cond delay="8000"/>
                            </p:stCondLst>
                            <p:childTnLst>
                              <p:par>
                                <p:cTn id="26" presetID="10" presetClass="entr" presetSubtype="0" fill="hold" nodeType="after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2000"/>
                                        <p:tgtEl>
                                          <p:spTgt spid="3">
                                            <p:txEl>
                                              <p:pRg st="5" end="5"/>
                                            </p:txEl>
                                          </p:spTgt>
                                        </p:tgtEl>
                                      </p:cBhvr>
                                    </p:animEffect>
                                  </p:childTnLst>
                                </p:cTn>
                              </p:par>
                            </p:childTnLst>
                          </p:cTn>
                        </p:par>
                        <p:par>
                          <p:cTn id="29" fill="hold">
                            <p:stCondLst>
                              <p:cond delay="10000"/>
                            </p:stCondLst>
                            <p:childTnLst>
                              <p:par>
                                <p:cTn id="30" presetID="10" presetClass="entr" presetSubtype="0" fill="hold" nodeType="after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mtClean="0"/>
              <a:t>Project Charter</a:t>
            </a:r>
          </a:p>
        </p:txBody>
      </p:sp>
      <p:sp>
        <p:nvSpPr>
          <p:cNvPr id="16387" name="Content Placeholder 2"/>
          <p:cNvSpPr>
            <a:spLocks noGrp="1"/>
          </p:cNvSpPr>
          <p:nvPr>
            <p:ph idx="1"/>
          </p:nvPr>
        </p:nvSpPr>
        <p:spPr/>
        <p:txBody>
          <a:bodyPr/>
          <a:lstStyle/>
          <a:p>
            <a:r>
              <a:rPr lang="en-US" smtClean="0"/>
              <a:t>The contract for the project with the customer</a:t>
            </a:r>
          </a:p>
          <a:p>
            <a:r>
              <a:rPr lang="en-US" smtClean="0"/>
              <a:t>Should be a living document and updated as the project information changes</a:t>
            </a:r>
          </a:p>
          <a:p>
            <a:r>
              <a:rPr lang="en-US" smtClean="0"/>
              <a:t>At the end of the project, the updated document should be filed for future reference of what was accomplished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10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fade">
                                      <p:cBhvr>
                                        <p:cTn id="12" dur="1000"/>
                                        <p:tgtEl>
                                          <p:spTgt spid="163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fade">
                                      <p:cBhvr>
                                        <p:cTn id="17" dur="1000"/>
                                        <p:tgtEl>
                                          <p:spTgt spid="163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p:cNvSpPr>
          <p:nvPr>
            <p:ph type="title"/>
          </p:nvPr>
        </p:nvSpPr>
        <p:spPr/>
        <p:txBody>
          <a:bodyPr/>
          <a:lstStyle/>
          <a:p>
            <a:r>
              <a:rPr lang="en-US" smtClean="0"/>
              <a:t>Project Charter (Con’t)</a:t>
            </a:r>
          </a:p>
        </p:txBody>
      </p:sp>
      <p:sp>
        <p:nvSpPr>
          <p:cNvPr id="17411" name="Rectangle 3"/>
          <p:cNvSpPr>
            <a:spLocks noGrp="1"/>
          </p:cNvSpPr>
          <p:nvPr>
            <p:ph idx="1"/>
          </p:nvPr>
        </p:nvSpPr>
        <p:spPr/>
        <p:txBody>
          <a:bodyPr/>
          <a:lstStyle/>
          <a:p>
            <a:pPr>
              <a:lnSpc>
                <a:spcPct val="90000"/>
              </a:lnSpc>
            </a:pPr>
            <a:r>
              <a:rPr lang="en-US" smtClean="0"/>
              <a:t>Title Page</a:t>
            </a:r>
          </a:p>
          <a:p>
            <a:pPr lvl="1">
              <a:lnSpc>
                <a:spcPct val="90000"/>
              </a:lnSpc>
            </a:pPr>
            <a:r>
              <a:rPr lang="en-US" smtClean="0"/>
              <a:t>The title of the project</a:t>
            </a:r>
          </a:p>
          <a:p>
            <a:pPr lvl="1">
              <a:lnSpc>
                <a:spcPct val="90000"/>
              </a:lnSpc>
            </a:pPr>
            <a:r>
              <a:rPr lang="en-US" smtClean="0"/>
              <a:t>Covers the key players</a:t>
            </a:r>
          </a:p>
          <a:p>
            <a:pPr lvl="1">
              <a:lnSpc>
                <a:spcPct val="90000"/>
              </a:lnSpc>
            </a:pPr>
            <a:r>
              <a:rPr lang="en-US" smtClean="0"/>
              <a:t>Shows the version and date in the case of version control</a:t>
            </a:r>
          </a:p>
          <a:p>
            <a:pPr>
              <a:lnSpc>
                <a:spcPct val="90000"/>
              </a:lnSpc>
            </a:pPr>
            <a:r>
              <a:rPr lang="en-US" smtClean="0"/>
              <a:t>Signatures page</a:t>
            </a:r>
          </a:p>
          <a:p>
            <a:pPr lvl="1">
              <a:lnSpc>
                <a:spcPct val="90000"/>
              </a:lnSpc>
            </a:pPr>
            <a:r>
              <a:rPr lang="en-US" smtClean="0"/>
              <a:t>Should be signed by the Sponsor and key players</a:t>
            </a:r>
          </a:p>
          <a:p>
            <a:pPr lvl="1">
              <a:lnSpc>
                <a:spcPct val="90000"/>
              </a:lnSpc>
            </a:pPr>
            <a:r>
              <a:rPr lang="en-US" smtClean="0"/>
              <a:t>Signatures signify that everyone understands the scope and key deliverables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fade">
                                      <p:cBhvr>
                                        <p:cTn id="7" dur="2000"/>
                                        <p:tgtEl>
                                          <p:spTgt spid="174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fade">
                                      <p:cBhvr>
                                        <p:cTn id="12" dur="2000"/>
                                        <p:tgtEl>
                                          <p:spTgt spid="174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fade">
                                      <p:cBhvr>
                                        <p:cTn id="17" dur="2000"/>
                                        <p:tgtEl>
                                          <p:spTgt spid="174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411">
                                            <p:txEl>
                                              <p:pRg st="3" end="3"/>
                                            </p:txEl>
                                          </p:spTgt>
                                        </p:tgtEl>
                                        <p:attrNameLst>
                                          <p:attrName>style.visibility</p:attrName>
                                        </p:attrNameLst>
                                      </p:cBhvr>
                                      <p:to>
                                        <p:strVal val="visible"/>
                                      </p:to>
                                    </p:set>
                                    <p:animEffect transition="in" filter="fade">
                                      <p:cBhvr>
                                        <p:cTn id="22" dur="2000"/>
                                        <p:tgtEl>
                                          <p:spTgt spid="174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7411">
                                            <p:txEl>
                                              <p:pRg st="4" end="4"/>
                                            </p:txEl>
                                          </p:spTgt>
                                        </p:tgtEl>
                                        <p:attrNameLst>
                                          <p:attrName>style.visibility</p:attrName>
                                        </p:attrNameLst>
                                      </p:cBhvr>
                                      <p:to>
                                        <p:strVal val="visible"/>
                                      </p:to>
                                    </p:set>
                                    <p:animEffect transition="in" filter="fade">
                                      <p:cBhvr>
                                        <p:cTn id="27" dur="2000"/>
                                        <p:tgtEl>
                                          <p:spTgt spid="1741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7411">
                                            <p:txEl>
                                              <p:pRg st="5" end="5"/>
                                            </p:txEl>
                                          </p:spTgt>
                                        </p:tgtEl>
                                        <p:attrNameLst>
                                          <p:attrName>style.visibility</p:attrName>
                                        </p:attrNameLst>
                                      </p:cBhvr>
                                      <p:to>
                                        <p:strVal val="visible"/>
                                      </p:to>
                                    </p:set>
                                    <p:animEffect transition="in" filter="fade">
                                      <p:cBhvr>
                                        <p:cTn id="32" dur="2000"/>
                                        <p:tgtEl>
                                          <p:spTgt spid="1741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7411">
                                            <p:txEl>
                                              <p:pRg st="6" end="6"/>
                                            </p:txEl>
                                          </p:spTgt>
                                        </p:tgtEl>
                                        <p:attrNameLst>
                                          <p:attrName>style.visibility</p:attrName>
                                        </p:attrNameLst>
                                      </p:cBhvr>
                                      <p:to>
                                        <p:strVal val="visible"/>
                                      </p:to>
                                    </p:set>
                                    <p:animEffect transition="in" filter="fade">
                                      <p:cBhvr>
                                        <p:cTn id="37" dur="2000"/>
                                        <p:tgtEl>
                                          <p:spTgt spid="174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p:cNvSpPr>
          <p:nvPr>
            <p:ph type="title"/>
          </p:nvPr>
        </p:nvSpPr>
        <p:spPr/>
        <p:txBody>
          <a:bodyPr/>
          <a:lstStyle/>
          <a:p>
            <a:r>
              <a:rPr lang="en-US" smtClean="0"/>
              <a:t>Project Charter (Con’t)</a:t>
            </a:r>
          </a:p>
        </p:txBody>
      </p:sp>
      <p:sp>
        <p:nvSpPr>
          <p:cNvPr id="18435" name="Rectangle 3"/>
          <p:cNvSpPr>
            <a:spLocks noGrp="1"/>
          </p:cNvSpPr>
          <p:nvPr>
            <p:ph idx="1"/>
          </p:nvPr>
        </p:nvSpPr>
        <p:spPr/>
        <p:txBody>
          <a:bodyPr/>
          <a:lstStyle/>
          <a:p>
            <a:r>
              <a:rPr lang="en-US" smtClean="0"/>
              <a:t>Revisions Page</a:t>
            </a:r>
          </a:p>
          <a:p>
            <a:pPr lvl="1"/>
            <a:r>
              <a:rPr lang="en-US" smtClean="0"/>
              <a:t>Document should be a living document</a:t>
            </a:r>
          </a:p>
          <a:p>
            <a:pPr lvl="1"/>
            <a:r>
              <a:rPr lang="en-US" smtClean="0"/>
              <a:t>Revisions show what was changed in the document</a:t>
            </a:r>
          </a:p>
          <a:p>
            <a:r>
              <a:rPr lang="en-US" smtClean="0"/>
              <a:t>Project Information</a:t>
            </a:r>
          </a:p>
          <a:p>
            <a:pPr lvl="1"/>
            <a:r>
              <a:rPr lang="en-US" smtClean="0"/>
              <a:t>Used for categorization of the project</a:t>
            </a:r>
          </a:p>
          <a:p>
            <a:pPr lvl="1"/>
            <a:r>
              <a:rPr lang="en-US" smtClean="0"/>
              <a:t>Project Start and Finish dates are given as “Estimates” to show the impact of the project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fade">
                                      <p:cBhvr>
                                        <p:cTn id="7" dur="2000"/>
                                        <p:tgtEl>
                                          <p:spTgt spid="184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fade">
                                      <p:cBhvr>
                                        <p:cTn id="12" dur="2000"/>
                                        <p:tgtEl>
                                          <p:spTgt spid="184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fade">
                                      <p:cBhvr>
                                        <p:cTn id="17" dur="2000"/>
                                        <p:tgtEl>
                                          <p:spTgt spid="1843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435">
                                            <p:txEl>
                                              <p:pRg st="3" end="3"/>
                                            </p:txEl>
                                          </p:spTgt>
                                        </p:tgtEl>
                                        <p:attrNameLst>
                                          <p:attrName>style.visibility</p:attrName>
                                        </p:attrNameLst>
                                      </p:cBhvr>
                                      <p:to>
                                        <p:strVal val="visible"/>
                                      </p:to>
                                    </p:set>
                                    <p:animEffect transition="in" filter="fade">
                                      <p:cBhvr>
                                        <p:cTn id="22" dur="2000"/>
                                        <p:tgtEl>
                                          <p:spTgt spid="1843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8435">
                                            <p:txEl>
                                              <p:pRg st="4" end="4"/>
                                            </p:txEl>
                                          </p:spTgt>
                                        </p:tgtEl>
                                        <p:attrNameLst>
                                          <p:attrName>style.visibility</p:attrName>
                                        </p:attrNameLst>
                                      </p:cBhvr>
                                      <p:to>
                                        <p:strVal val="visible"/>
                                      </p:to>
                                    </p:set>
                                    <p:animEffect transition="in" filter="fade">
                                      <p:cBhvr>
                                        <p:cTn id="27" dur="2000"/>
                                        <p:tgtEl>
                                          <p:spTgt spid="1843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8435">
                                            <p:txEl>
                                              <p:pRg st="5" end="5"/>
                                            </p:txEl>
                                          </p:spTgt>
                                        </p:tgtEl>
                                        <p:attrNameLst>
                                          <p:attrName>style.visibility</p:attrName>
                                        </p:attrNameLst>
                                      </p:cBhvr>
                                      <p:to>
                                        <p:strVal val="visible"/>
                                      </p:to>
                                    </p:set>
                                    <p:animEffect transition="in" filter="fade">
                                      <p:cBhvr>
                                        <p:cTn id="32" dur="2000"/>
                                        <p:tgtEl>
                                          <p:spTgt spid="1843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pPr eaLnBrk="1" hangingPunct="1"/>
            <a:r>
              <a:rPr lang="en-US" smtClean="0"/>
              <a:t>Copyright Statement</a:t>
            </a:r>
          </a:p>
        </p:txBody>
      </p:sp>
      <p:sp>
        <p:nvSpPr>
          <p:cNvPr id="3" name="Content Placeholder 2"/>
          <p:cNvSpPr>
            <a:spLocks noGrp="1"/>
          </p:cNvSpPr>
          <p:nvPr>
            <p:ph idx="1"/>
          </p:nvPr>
        </p:nvSpPr>
        <p:spPr/>
        <p:txBody>
          <a:bodyPr rtlCol="0">
            <a:normAutofit fontScale="92500"/>
          </a:bodyPr>
          <a:lstStyle/>
          <a:p>
            <a:pPr eaLnBrk="1" fontAlgn="auto" hangingPunct="1">
              <a:spcAft>
                <a:spcPts val="0"/>
              </a:spcAft>
              <a:buFont typeface="Arial" pitchFamily="34" charset="0"/>
              <a:buNone/>
              <a:defRPr/>
            </a:pPr>
            <a:r>
              <a:rPr lang="en-US" dirty="0" smtClean="0"/>
              <a:t>Copyright Randall Alberts [2009]. This work is the intellectual property of the author. Permission is granted for this material to be shared for non-commercial, educational purposes, provided that this copyright statement appears on the reproduced materials and notice is given that the copying is by permission of the author. To disseminate otherwise or to republish requires written permission from the author. </a:t>
            </a:r>
          </a:p>
          <a:p>
            <a:pPr eaLnBrk="1" fontAlgn="auto" hangingPunct="1">
              <a:spcAft>
                <a:spcPts val="0"/>
              </a:spcAft>
              <a:buFont typeface="Arial" pitchFamily="34" charset="0"/>
              <a:buNone/>
              <a:defRPr/>
            </a:pPr>
            <a:endParaRPr lang="en-U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p:cNvSpPr>
          <p:nvPr>
            <p:ph type="title"/>
          </p:nvPr>
        </p:nvSpPr>
        <p:spPr/>
        <p:txBody>
          <a:bodyPr/>
          <a:lstStyle/>
          <a:p>
            <a:r>
              <a:rPr lang="en-US" smtClean="0"/>
              <a:t>Project Charter (Con’t)</a:t>
            </a:r>
          </a:p>
        </p:txBody>
      </p:sp>
      <p:sp>
        <p:nvSpPr>
          <p:cNvPr id="19459" name="Rectangle 3"/>
          <p:cNvSpPr>
            <a:spLocks noGrp="1"/>
          </p:cNvSpPr>
          <p:nvPr>
            <p:ph idx="1"/>
          </p:nvPr>
        </p:nvSpPr>
        <p:spPr/>
        <p:txBody>
          <a:bodyPr>
            <a:normAutofit lnSpcReduction="10000"/>
          </a:bodyPr>
          <a:lstStyle/>
          <a:p>
            <a:pPr>
              <a:lnSpc>
                <a:spcPct val="90000"/>
              </a:lnSpc>
            </a:pPr>
            <a:r>
              <a:rPr lang="en-US" sz="2800" smtClean="0"/>
              <a:t>Summary</a:t>
            </a:r>
          </a:p>
          <a:p>
            <a:pPr lvl="1">
              <a:lnSpc>
                <a:spcPct val="90000"/>
              </a:lnSpc>
            </a:pPr>
            <a:r>
              <a:rPr lang="en-US" sz="2400" smtClean="0"/>
              <a:t>Should provide a short summary about the goals of the project</a:t>
            </a:r>
          </a:p>
          <a:p>
            <a:pPr lvl="1">
              <a:lnSpc>
                <a:spcPct val="90000"/>
              </a:lnSpc>
            </a:pPr>
            <a:r>
              <a:rPr lang="en-US" sz="2400" smtClean="0"/>
              <a:t>Needs to be brief 2 – 3 paragraphs</a:t>
            </a:r>
          </a:p>
          <a:p>
            <a:pPr lvl="1">
              <a:lnSpc>
                <a:spcPct val="90000"/>
              </a:lnSpc>
            </a:pPr>
            <a:r>
              <a:rPr lang="en-US" sz="2400" smtClean="0"/>
              <a:t>Don’t go into details about how the problem will be addressed</a:t>
            </a:r>
          </a:p>
          <a:p>
            <a:r>
              <a:rPr lang="en-US" sz="2800" smtClean="0"/>
              <a:t>Priority / Priority Elaboration</a:t>
            </a:r>
          </a:p>
          <a:p>
            <a:pPr lvl="1"/>
            <a:r>
              <a:rPr lang="en-US" sz="2400" smtClean="0"/>
              <a:t>Priority should be given by the customer for the project</a:t>
            </a:r>
          </a:p>
          <a:p>
            <a:pPr lvl="1"/>
            <a:r>
              <a:rPr lang="en-US" sz="2400" smtClean="0"/>
              <a:t>Elaboration needs to identify if there are any critical factors that might make this a higher project than others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fade">
                                      <p:cBhvr>
                                        <p:cTn id="7" dur="1000"/>
                                        <p:tgtEl>
                                          <p:spTgt spid="194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fade">
                                      <p:cBhvr>
                                        <p:cTn id="12" dur="1000"/>
                                        <p:tgtEl>
                                          <p:spTgt spid="194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fade">
                                      <p:cBhvr>
                                        <p:cTn id="17" dur="1000"/>
                                        <p:tgtEl>
                                          <p:spTgt spid="194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9459">
                                            <p:txEl>
                                              <p:pRg st="3" end="3"/>
                                            </p:txEl>
                                          </p:spTgt>
                                        </p:tgtEl>
                                        <p:attrNameLst>
                                          <p:attrName>style.visibility</p:attrName>
                                        </p:attrNameLst>
                                      </p:cBhvr>
                                      <p:to>
                                        <p:strVal val="visible"/>
                                      </p:to>
                                    </p:set>
                                    <p:animEffect transition="in" filter="fade">
                                      <p:cBhvr>
                                        <p:cTn id="22" dur="1000"/>
                                        <p:tgtEl>
                                          <p:spTgt spid="1945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9459">
                                            <p:txEl>
                                              <p:pRg st="4" end="4"/>
                                            </p:txEl>
                                          </p:spTgt>
                                        </p:tgtEl>
                                        <p:attrNameLst>
                                          <p:attrName>style.visibility</p:attrName>
                                        </p:attrNameLst>
                                      </p:cBhvr>
                                      <p:to>
                                        <p:strVal val="visible"/>
                                      </p:to>
                                    </p:set>
                                    <p:animEffect transition="in" filter="fade">
                                      <p:cBhvr>
                                        <p:cTn id="27" dur="1000"/>
                                        <p:tgtEl>
                                          <p:spTgt spid="19459">
                                            <p:txEl>
                                              <p:pRg st="4" end="4"/>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9459">
                                            <p:txEl>
                                              <p:pRg st="5" end="5"/>
                                            </p:txEl>
                                          </p:spTgt>
                                        </p:tgtEl>
                                        <p:attrNameLst>
                                          <p:attrName>style.visibility</p:attrName>
                                        </p:attrNameLst>
                                      </p:cBhvr>
                                      <p:to>
                                        <p:strVal val="visible"/>
                                      </p:to>
                                    </p:set>
                                    <p:animEffect transition="in" filter="fade">
                                      <p:cBhvr>
                                        <p:cTn id="30" dur="1000"/>
                                        <p:tgtEl>
                                          <p:spTgt spid="19459">
                                            <p:txEl>
                                              <p:pRg st="5" end="5"/>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9459">
                                            <p:txEl>
                                              <p:pRg st="6" end="6"/>
                                            </p:txEl>
                                          </p:spTgt>
                                        </p:tgtEl>
                                        <p:attrNameLst>
                                          <p:attrName>style.visibility</p:attrName>
                                        </p:attrNameLst>
                                      </p:cBhvr>
                                      <p:to>
                                        <p:strVal val="visible"/>
                                      </p:to>
                                    </p:set>
                                    <p:animEffect transition="in" filter="fade">
                                      <p:cBhvr>
                                        <p:cTn id="33" dur="1000"/>
                                        <p:tgtEl>
                                          <p:spTgt spid="1945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p:cNvSpPr>
          <p:nvPr>
            <p:ph type="title"/>
          </p:nvPr>
        </p:nvSpPr>
        <p:spPr/>
        <p:txBody>
          <a:bodyPr/>
          <a:lstStyle/>
          <a:p>
            <a:r>
              <a:rPr lang="en-US" smtClean="0"/>
              <a:t>Project Charter (Con’t)</a:t>
            </a:r>
          </a:p>
        </p:txBody>
      </p:sp>
      <p:sp>
        <p:nvSpPr>
          <p:cNvPr id="20483" name="Rectangle 3"/>
          <p:cNvSpPr>
            <a:spLocks noGrp="1"/>
          </p:cNvSpPr>
          <p:nvPr>
            <p:ph idx="1"/>
          </p:nvPr>
        </p:nvSpPr>
        <p:spPr/>
        <p:txBody>
          <a:bodyPr/>
          <a:lstStyle/>
          <a:p>
            <a:r>
              <a:rPr lang="en-US" sz="2800" smtClean="0"/>
              <a:t>Problem / Opportunity</a:t>
            </a:r>
          </a:p>
          <a:p>
            <a:pPr lvl="1"/>
            <a:r>
              <a:rPr lang="en-US" sz="2400" smtClean="0"/>
              <a:t>Should look at what this project hopes to address</a:t>
            </a:r>
          </a:p>
          <a:p>
            <a:pPr lvl="1"/>
            <a:r>
              <a:rPr lang="en-US" sz="2400" smtClean="0"/>
              <a:t>Needs to be put into words that the customer understands</a:t>
            </a:r>
          </a:p>
          <a:p>
            <a:pPr lvl="1"/>
            <a:r>
              <a:rPr lang="en-US" sz="2400" smtClean="0"/>
              <a:t>Should not define the “How” that will be addressed in the planning phase by the project team</a:t>
            </a:r>
          </a:p>
          <a:p>
            <a:r>
              <a:rPr lang="en-US" sz="2800" smtClean="0"/>
              <a:t>Benefits</a:t>
            </a:r>
          </a:p>
          <a:p>
            <a:pPr lvl="1"/>
            <a:r>
              <a:rPr lang="en-US" sz="2400" smtClean="0"/>
              <a:t>Should be defined for the project</a:t>
            </a:r>
          </a:p>
          <a:p>
            <a:pPr lvl="1"/>
            <a:r>
              <a:rPr lang="en-US" sz="2400" smtClean="0"/>
              <a:t>Tangible can include direct cost savings or efficiency</a:t>
            </a:r>
          </a:p>
          <a:p>
            <a:pPr lvl="1"/>
            <a:r>
              <a:rPr lang="en-US" sz="2400" smtClean="0"/>
              <a:t>Intangible includes good will or customer service that can not be measured for the bottom line</a:t>
            </a:r>
          </a:p>
          <a:p>
            <a:pPr lvl="1"/>
            <a:endParaRPr 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fade">
                                      <p:cBhvr>
                                        <p:cTn id="7" dur="1000"/>
                                        <p:tgtEl>
                                          <p:spTgt spid="20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fade">
                                      <p:cBhvr>
                                        <p:cTn id="12" dur="1000"/>
                                        <p:tgtEl>
                                          <p:spTgt spid="204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fade">
                                      <p:cBhvr>
                                        <p:cTn id="17" dur="1000"/>
                                        <p:tgtEl>
                                          <p:spTgt spid="204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483">
                                            <p:txEl>
                                              <p:pRg st="3" end="3"/>
                                            </p:txEl>
                                          </p:spTgt>
                                        </p:tgtEl>
                                        <p:attrNameLst>
                                          <p:attrName>style.visibility</p:attrName>
                                        </p:attrNameLst>
                                      </p:cBhvr>
                                      <p:to>
                                        <p:strVal val="visible"/>
                                      </p:to>
                                    </p:set>
                                    <p:animEffect transition="in" filter="fade">
                                      <p:cBhvr>
                                        <p:cTn id="22" dur="1000"/>
                                        <p:tgtEl>
                                          <p:spTgt spid="2048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483">
                                            <p:txEl>
                                              <p:pRg st="4" end="4"/>
                                            </p:txEl>
                                          </p:spTgt>
                                        </p:tgtEl>
                                        <p:attrNameLst>
                                          <p:attrName>style.visibility</p:attrName>
                                        </p:attrNameLst>
                                      </p:cBhvr>
                                      <p:to>
                                        <p:strVal val="visible"/>
                                      </p:to>
                                    </p:set>
                                    <p:animEffect transition="in" filter="fade">
                                      <p:cBhvr>
                                        <p:cTn id="27" dur="1000"/>
                                        <p:tgtEl>
                                          <p:spTgt spid="20483">
                                            <p:txEl>
                                              <p:pRg st="4" end="4"/>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0483">
                                            <p:txEl>
                                              <p:pRg st="5" end="5"/>
                                            </p:txEl>
                                          </p:spTgt>
                                        </p:tgtEl>
                                        <p:attrNameLst>
                                          <p:attrName>style.visibility</p:attrName>
                                        </p:attrNameLst>
                                      </p:cBhvr>
                                      <p:to>
                                        <p:strVal val="visible"/>
                                      </p:to>
                                    </p:set>
                                    <p:animEffect transition="in" filter="fade">
                                      <p:cBhvr>
                                        <p:cTn id="30" dur="1000"/>
                                        <p:tgtEl>
                                          <p:spTgt spid="20483">
                                            <p:txEl>
                                              <p:pRg st="5" end="5"/>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0483">
                                            <p:txEl>
                                              <p:pRg st="6" end="6"/>
                                            </p:txEl>
                                          </p:spTgt>
                                        </p:tgtEl>
                                        <p:attrNameLst>
                                          <p:attrName>style.visibility</p:attrName>
                                        </p:attrNameLst>
                                      </p:cBhvr>
                                      <p:to>
                                        <p:strVal val="visible"/>
                                      </p:to>
                                    </p:set>
                                    <p:animEffect transition="in" filter="fade">
                                      <p:cBhvr>
                                        <p:cTn id="33" dur="1000"/>
                                        <p:tgtEl>
                                          <p:spTgt spid="20483">
                                            <p:txEl>
                                              <p:pRg st="6" end="6"/>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20483">
                                            <p:txEl>
                                              <p:pRg st="7" end="7"/>
                                            </p:txEl>
                                          </p:spTgt>
                                        </p:tgtEl>
                                        <p:attrNameLst>
                                          <p:attrName>style.visibility</p:attrName>
                                        </p:attrNameLst>
                                      </p:cBhvr>
                                      <p:to>
                                        <p:strVal val="visible"/>
                                      </p:to>
                                    </p:set>
                                    <p:animEffect transition="in" filter="fade">
                                      <p:cBhvr>
                                        <p:cTn id="36" dur="1000"/>
                                        <p:tgtEl>
                                          <p:spTgt spid="2048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p:cNvSpPr>
          <p:nvPr>
            <p:ph type="title"/>
          </p:nvPr>
        </p:nvSpPr>
        <p:spPr/>
        <p:txBody>
          <a:bodyPr/>
          <a:lstStyle/>
          <a:p>
            <a:r>
              <a:rPr lang="en-US" smtClean="0"/>
              <a:t>Project Charter (Con’t)</a:t>
            </a:r>
          </a:p>
        </p:txBody>
      </p:sp>
      <p:sp>
        <p:nvSpPr>
          <p:cNvPr id="21507" name="Rectangle 3"/>
          <p:cNvSpPr>
            <a:spLocks noGrp="1"/>
          </p:cNvSpPr>
          <p:nvPr>
            <p:ph idx="1"/>
          </p:nvPr>
        </p:nvSpPr>
        <p:spPr/>
        <p:txBody>
          <a:bodyPr/>
          <a:lstStyle/>
          <a:p>
            <a:r>
              <a:rPr lang="en-US" sz="2800" smtClean="0"/>
              <a:t>Critical Success Factors</a:t>
            </a:r>
          </a:p>
          <a:p>
            <a:pPr lvl="1"/>
            <a:r>
              <a:rPr lang="en-US" sz="2400" smtClean="0"/>
              <a:t>Defines how the project will be measured a success</a:t>
            </a:r>
          </a:p>
          <a:p>
            <a:pPr lvl="1"/>
            <a:r>
              <a:rPr lang="en-US" sz="2400" smtClean="0"/>
              <a:t>Should be set by the customer</a:t>
            </a:r>
          </a:p>
          <a:p>
            <a:pPr lvl="1"/>
            <a:r>
              <a:rPr lang="en-US" sz="2400" smtClean="0"/>
              <a:t>Should be measurable</a:t>
            </a:r>
          </a:p>
          <a:p>
            <a:pPr lvl="1"/>
            <a:r>
              <a:rPr lang="en-US" sz="2400" smtClean="0"/>
              <a:t>Should define three to four that the team can monitor during the project process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1000"/>
                                        <p:tgtEl>
                                          <p:spTgt spid="215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fade">
                                      <p:cBhvr>
                                        <p:cTn id="12" dur="1000"/>
                                        <p:tgtEl>
                                          <p:spTgt spid="215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1507">
                                            <p:txEl>
                                              <p:pRg st="2" end="2"/>
                                            </p:txEl>
                                          </p:spTgt>
                                        </p:tgtEl>
                                        <p:attrNameLst>
                                          <p:attrName>style.visibility</p:attrName>
                                        </p:attrNameLst>
                                      </p:cBhvr>
                                      <p:to>
                                        <p:strVal val="visible"/>
                                      </p:to>
                                    </p:set>
                                    <p:animEffect transition="in" filter="fade">
                                      <p:cBhvr>
                                        <p:cTn id="17" dur="1000"/>
                                        <p:tgtEl>
                                          <p:spTgt spid="21507">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1507">
                                            <p:txEl>
                                              <p:pRg st="3" end="3"/>
                                            </p:txEl>
                                          </p:spTgt>
                                        </p:tgtEl>
                                        <p:attrNameLst>
                                          <p:attrName>style.visibility</p:attrName>
                                        </p:attrNameLst>
                                      </p:cBhvr>
                                      <p:to>
                                        <p:strVal val="visible"/>
                                      </p:to>
                                    </p:set>
                                    <p:animEffect transition="in" filter="fade">
                                      <p:cBhvr>
                                        <p:cTn id="20" dur="1000"/>
                                        <p:tgtEl>
                                          <p:spTgt spid="21507">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1507">
                                            <p:txEl>
                                              <p:pRg st="4" end="4"/>
                                            </p:txEl>
                                          </p:spTgt>
                                        </p:tgtEl>
                                        <p:attrNameLst>
                                          <p:attrName>style.visibility</p:attrName>
                                        </p:attrNameLst>
                                      </p:cBhvr>
                                      <p:to>
                                        <p:strVal val="visible"/>
                                      </p:to>
                                    </p:set>
                                    <p:animEffect transition="in" filter="fade">
                                      <p:cBhvr>
                                        <p:cTn id="23" dur="1000"/>
                                        <p:tgtEl>
                                          <p:spTgt spid="2150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p:cNvSpPr>
          <p:nvPr>
            <p:ph type="title"/>
          </p:nvPr>
        </p:nvSpPr>
        <p:spPr/>
        <p:txBody>
          <a:bodyPr/>
          <a:lstStyle/>
          <a:p>
            <a:r>
              <a:rPr lang="en-US" smtClean="0"/>
              <a:t>Project Charter (Con’t)</a:t>
            </a:r>
          </a:p>
        </p:txBody>
      </p:sp>
      <p:sp>
        <p:nvSpPr>
          <p:cNvPr id="22531" name="Rectangle 3"/>
          <p:cNvSpPr>
            <a:spLocks noGrp="1"/>
          </p:cNvSpPr>
          <p:nvPr>
            <p:ph idx="1"/>
          </p:nvPr>
        </p:nvSpPr>
        <p:spPr/>
        <p:txBody>
          <a:bodyPr/>
          <a:lstStyle/>
          <a:p>
            <a:pPr>
              <a:lnSpc>
                <a:spcPct val="90000"/>
              </a:lnSpc>
            </a:pPr>
            <a:r>
              <a:rPr lang="en-US" sz="2800" smtClean="0"/>
              <a:t>In Scope</a:t>
            </a:r>
          </a:p>
          <a:p>
            <a:pPr lvl="1">
              <a:lnSpc>
                <a:spcPct val="90000"/>
              </a:lnSpc>
            </a:pPr>
            <a:r>
              <a:rPr lang="en-US" sz="2400" smtClean="0"/>
              <a:t>Needs to be clearly defined what is to be accomplished by a project</a:t>
            </a:r>
          </a:p>
          <a:p>
            <a:pPr lvl="1">
              <a:lnSpc>
                <a:spcPct val="90000"/>
              </a:lnSpc>
            </a:pPr>
            <a:r>
              <a:rPr lang="en-US" sz="2400" smtClean="0"/>
              <a:t>Avoid vague wording</a:t>
            </a:r>
          </a:p>
          <a:p>
            <a:pPr lvl="1">
              <a:lnSpc>
                <a:spcPct val="90000"/>
              </a:lnSpc>
            </a:pPr>
            <a:r>
              <a:rPr lang="en-US" sz="2400" smtClean="0"/>
              <a:t>Can be clarified during the planning stages</a:t>
            </a:r>
          </a:p>
          <a:p>
            <a:pPr>
              <a:lnSpc>
                <a:spcPct val="90000"/>
              </a:lnSpc>
            </a:pPr>
            <a:r>
              <a:rPr lang="en-US" sz="2800" smtClean="0"/>
              <a:t>Out of Scope</a:t>
            </a:r>
          </a:p>
          <a:p>
            <a:pPr lvl="1">
              <a:lnSpc>
                <a:spcPct val="90000"/>
              </a:lnSpc>
            </a:pPr>
            <a:r>
              <a:rPr lang="en-US" sz="2400" smtClean="0"/>
              <a:t>Can often be more important than in scope</a:t>
            </a:r>
          </a:p>
          <a:p>
            <a:pPr lvl="1">
              <a:lnSpc>
                <a:spcPct val="90000"/>
              </a:lnSpc>
            </a:pPr>
            <a:r>
              <a:rPr lang="en-US" sz="2400" smtClean="0"/>
              <a:t>Should expressly state things that will not be accomplished by the project</a:t>
            </a:r>
          </a:p>
          <a:p>
            <a:pPr lvl="1">
              <a:lnSpc>
                <a:spcPct val="90000"/>
              </a:lnSpc>
            </a:pPr>
            <a:r>
              <a:rPr lang="en-US" sz="2400" smtClean="0"/>
              <a:t>Sponsors and others can often state that anything not listed in out of scope is in scope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fade">
                                      <p:cBhvr>
                                        <p:cTn id="7" dur="1000"/>
                                        <p:tgtEl>
                                          <p:spTgt spid="225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Effect transition="in" filter="fade">
                                      <p:cBhvr>
                                        <p:cTn id="12" dur="1000"/>
                                        <p:tgtEl>
                                          <p:spTgt spid="225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531">
                                            <p:txEl>
                                              <p:pRg st="2" end="2"/>
                                            </p:txEl>
                                          </p:spTgt>
                                        </p:tgtEl>
                                        <p:attrNameLst>
                                          <p:attrName>style.visibility</p:attrName>
                                        </p:attrNameLst>
                                      </p:cBhvr>
                                      <p:to>
                                        <p:strVal val="visible"/>
                                      </p:to>
                                    </p:set>
                                    <p:animEffect transition="in" filter="fade">
                                      <p:cBhvr>
                                        <p:cTn id="17" dur="1000"/>
                                        <p:tgtEl>
                                          <p:spTgt spid="2253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531">
                                            <p:txEl>
                                              <p:pRg st="3" end="3"/>
                                            </p:txEl>
                                          </p:spTgt>
                                        </p:tgtEl>
                                        <p:attrNameLst>
                                          <p:attrName>style.visibility</p:attrName>
                                        </p:attrNameLst>
                                      </p:cBhvr>
                                      <p:to>
                                        <p:strVal val="visible"/>
                                      </p:to>
                                    </p:set>
                                    <p:animEffect transition="in" filter="fade">
                                      <p:cBhvr>
                                        <p:cTn id="22" dur="1000"/>
                                        <p:tgtEl>
                                          <p:spTgt spid="2253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2531">
                                            <p:txEl>
                                              <p:pRg st="4" end="4"/>
                                            </p:txEl>
                                          </p:spTgt>
                                        </p:tgtEl>
                                        <p:attrNameLst>
                                          <p:attrName>style.visibility</p:attrName>
                                        </p:attrNameLst>
                                      </p:cBhvr>
                                      <p:to>
                                        <p:strVal val="visible"/>
                                      </p:to>
                                    </p:set>
                                    <p:animEffect transition="in" filter="fade">
                                      <p:cBhvr>
                                        <p:cTn id="27" dur="1000"/>
                                        <p:tgtEl>
                                          <p:spTgt spid="2253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2531">
                                            <p:txEl>
                                              <p:pRg st="5" end="5"/>
                                            </p:txEl>
                                          </p:spTgt>
                                        </p:tgtEl>
                                        <p:attrNameLst>
                                          <p:attrName>style.visibility</p:attrName>
                                        </p:attrNameLst>
                                      </p:cBhvr>
                                      <p:to>
                                        <p:strVal val="visible"/>
                                      </p:to>
                                    </p:set>
                                    <p:animEffect transition="in" filter="fade">
                                      <p:cBhvr>
                                        <p:cTn id="32" dur="1000"/>
                                        <p:tgtEl>
                                          <p:spTgt spid="2253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2531">
                                            <p:txEl>
                                              <p:pRg st="6" end="6"/>
                                            </p:txEl>
                                          </p:spTgt>
                                        </p:tgtEl>
                                        <p:attrNameLst>
                                          <p:attrName>style.visibility</p:attrName>
                                        </p:attrNameLst>
                                      </p:cBhvr>
                                      <p:to>
                                        <p:strVal val="visible"/>
                                      </p:to>
                                    </p:set>
                                    <p:animEffect transition="in" filter="fade">
                                      <p:cBhvr>
                                        <p:cTn id="37" dur="1000"/>
                                        <p:tgtEl>
                                          <p:spTgt spid="2253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2531">
                                            <p:txEl>
                                              <p:pRg st="7" end="7"/>
                                            </p:txEl>
                                          </p:spTgt>
                                        </p:tgtEl>
                                        <p:attrNameLst>
                                          <p:attrName>style.visibility</p:attrName>
                                        </p:attrNameLst>
                                      </p:cBhvr>
                                      <p:to>
                                        <p:strVal val="visible"/>
                                      </p:to>
                                    </p:set>
                                    <p:animEffect transition="in" filter="fade">
                                      <p:cBhvr>
                                        <p:cTn id="42" dur="1000"/>
                                        <p:tgtEl>
                                          <p:spTgt spid="2253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mtClean="0"/>
              <a:t>Project Charter (Con’t)</a:t>
            </a:r>
          </a:p>
        </p:txBody>
      </p:sp>
      <p:sp>
        <p:nvSpPr>
          <p:cNvPr id="24579" name="Content Placeholder 2"/>
          <p:cNvSpPr>
            <a:spLocks noGrp="1"/>
          </p:cNvSpPr>
          <p:nvPr>
            <p:ph idx="1"/>
          </p:nvPr>
        </p:nvSpPr>
        <p:spPr/>
        <p:txBody>
          <a:bodyPr/>
          <a:lstStyle/>
          <a:p>
            <a:r>
              <a:rPr lang="en-US" smtClean="0"/>
              <a:t>Interdependencies</a:t>
            </a:r>
          </a:p>
          <a:p>
            <a:pPr lvl="1"/>
            <a:r>
              <a:rPr lang="en-US" smtClean="0"/>
              <a:t>Look at other projects that may depend of this project </a:t>
            </a:r>
          </a:p>
          <a:p>
            <a:pPr lvl="1"/>
            <a:r>
              <a:rPr lang="en-US" smtClean="0"/>
              <a:t>Look at projects this project depends on</a:t>
            </a:r>
          </a:p>
          <a:p>
            <a:r>
              <a:rPr lang="en-US" smtClean="0"/>
              <a:t>Milestones</a:t>
            </a:r>
          </a:p>
          <a:p>
            <a:pPr lvl="1"/>
            <a:r>
              <a:rPr lang="en-US" smtClean="0"/>
              <a:t>Helps give the customer an idea of timeline</a:t>
            </a:r>
          </a:p>
          <a:p>
            <a:pPr lvl="1"/>
            <a:r>
              <a:rPr lang="en-US" smtClean="0"/>
              <a:t>Helps determine the key deliverables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fade">
                                      <p:cBhvr>
                                        <p:cTn id="7" dur="1000"/>
                                        <p:tgtEl>
                                          <p:spTgt spid="245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fade">
                                      <p:cBhvr>
                                        <p:cTn id="12" dur="1000"/>
                                        <p:tgtEl>
                                          <p:spTgt spid="245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579">
                                            <p:txEl>
                                              <p:pRg st="2" end="2"/>
                                            </p:txEl>
                                          </p:spTgt>
                                        </p:tgtEl>
                                        <p:attrNameLst>
                                          <p:attrName>style.visibility</p:attrName>
                                        </p:attrNameLst>
                                      </p:cBhvr>
                                      <p:to>
                                        <p:strVal val="visible"/>
                                      </p:to>
                                    </p:set>
                                    <p:animEffect transition="in" filter="fade">
                                      <p:cBhvr>
                                        <p:cTn id="17" dur="1000"/>
                                        <p:tgtEl>
                                          <p:spTgt spid="245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579">
                                            <p:txEl>
                                              <p:pRg st="3" end="3"/>
                                            </p:txEl>
                                          </p:spTgt>
                                        </p:tgtEl>
                                        <p:attrNameLst>
                                          <p:attrName>style.visibility</p:attrName>
                                        </p:attrNameLst>
                                      </p:cBhvr>
                                      <p:to>
                                        <p:strVal val="visible"/>
                                      </p:to>
                                    </p:set>
                                    <p:animEffect transition="in" filter="fade">
                                      <p:cBhvr>
                                        <p:cTn id="22" dur="1000"/>
                                        <p:tgtEl>
                                          <p:spTgt spid="2457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4579">
                                            <p:txEl>
                                              <p:pRg st="4" end="4"/>
                                            </p:txEl>
                                          </p:spTgt>
                                        </p:tgtEl>
                                        <p:attrNameLst>
                                          <p:attrName>style.visibility</p:attrName>
                                        </p:attrNameLst>
                                      </p:cBhvr>
                                      <p:to>
                                        <p:strVal val="visible"/>
                                      </p:to>
                                    </p:set>
                                    <p:animEffect transition="in" filter="fade">
                                      <p:cBhvr>
                                        <p:cTn id="27" dur="1000"/>
                                        <p:tgtEl>
                                          <p:spTgt spid="2457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4579">
                                            <p:txEl>
                                              <p:pRg st="5" end="5"/>
                                            </p:txEl>
                                          </p:spTgt>
                                        </p:tgtEl>
                                        <p:attrNameLst>
                                          <p:attrName>style.visibility</p:attrName>
                                        </p:attrNameLst>
                                      </p:cBhvr>
                                      <p:to>
                                        <p:strVal val="visible"/>
                                      </p:to>
                                    </p:set>
                                    <p:animEffect transition="in" filter="fade">
                                      <p:cBhvr>
                                        <p:cTn id="32" dur="1000"/>
                                        <p:tgtEl>
                                          <p:spTgt spid="245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mtClean="0"/>
              <a:t>Project Charter (Con’t)</a:t>
            </a:r>
          </a:p>
        </p:txBody>
      </p:sp>
      <p:sp>
        <p:nvSpPr>
          <p:cNvPr id="25603" name="Content Placeholder 2"/>
          <p:cNvSpPr>
            <a:spLocks noGrp="1"/>
          </p:cNvSpPr>
          <p:nvPr>
            <p:ph idx="1"/>
          </p:nvPr>
        </p:nvSpPr>
        <p:spPr/>
        <p:txBody>
          <a:bodyPr/>
          <a:lstStyle/>
          <a:p>
            <a:r>
              <a:rPr lang="en-US" smtClean="0"/>
              <a:t>Stakeholders</a:t>
            </a:r>
          </a:p>
          <a:p>
            <a:pPr lvl="1"/>
            <a:r>
              <a:rPr lang="en-US" smtClean="0"/>
              <a:t>Those people that will be impacted by the project</a:t>
            </a:r>
          </a:p>
          <a:p>
            <a:pPr lvl="1"/>
            <a:r>
              <a:rPr lang="en-US" smtClean="0"/>
              <a:t>Look for direct and indirect impact</a:t>
            </a:r>
          </a:p>
          <a:p>
            <a:r>
              <a:rPr lang="en-US" smtClean="0"/>
              <a:t>Resources</a:t>
            </a:r>
          </a:p>
          <a:p>
            <a:pPr lvl="1"/>
            <a:r>
              <a:rPr lang="en-US" smtClean="0"/>
              <a:t>Look for roles needed, not names</a:t>
            </a:r>
          </a:p>
          <a:p>
            <a:pPr lvl="1"/>
            <a:r>
              <a:rPr lang="en-US" smtClean="0"/>
              <a:t>Identify is contractors may be needed</a:t>
            </a:r>
          </a:p>
          <a:p>
            <a:pPr lvl="1"/>
            <a:r>
              <a:rPr lang="en-US" smtClean="0"/>
              <a:t>Also identify non-people resources (rooms, software, etc.)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fade">
                                      <p:cBhvr>
                                        <p:cTn id="7" dur="1000"/>
                                        <p:tgtEl>
                                          <p:spTgt spid="256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fade">
                                      <p:cBhvr>
                                        <p:cTn id="12" dur="1000"/>
                                        <p:tgtEl>
                                          <p:spTgt spid="256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603">
                                            <p:txEl>
                                              <p:pRg st="2" end="2"/>
                                            </p:txEl>
                                          </p:spTgt>
                                        </p:tgtEl>
                                        <p:attrNameLst>
                                          <p:attrName>style.visibility</p:attrName>
                                        </p:attrNameLst>
                                      </p:cBhvr>
                                      <p:to>
                                        <p:strVal val="visible"/>
                                      </p:to>
                                    </p:set>
                                    <p:animEffect transition="in" filter="fade">
                                      <p:cBhvr>
                                        <p:cTn id="17" dur="1000"/>
                                        <p:tgtEl>
                                          <p:spTgt spid="2560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5603">
                                            <p:txEl>
                                              <p:pRg st="3" end="3"/>
                                            </p:txEl>
                                          </p:spTgt>
                                        </p:tgtEl>
                                        <p:attrNameLst>
                                          <p:attrName>style.visibility</p:attrName>
                                        </p:attrNameLst>
                                      </p:cBhvr>
                                      <p:to>
                                        <p:strVal val="visible"/>
                                      </p:to>
                                    </p:set>
                                    <p:animEffect transition="in" filter="fade">
                                      <p:cBhvr>
                                        <p:cTn id="22" dur="1000"/>
                                        <p:tgtEl>
                                          <p:spTgt spid="2560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5603">
                                            <p:txEl>
                                              <p:pRg st="4" end="4"/>
                                            </p:txEl>
                                          </p:spTgt>
                                        </p:tgtEl>
                                        <p:attrNameLst>
                                          <p:attrName>style.visibility</p:attrName>
                                        </p:attrNameLst>
                                      </p:cBhvr>
                                      <p:to>
                                        <p:strVal val="visible"/>
                                      </p:to>
                                    </p:set>
                                    <p:animEffect transition="in" filter="fade">
                                      <p:cBhvr>
                                        <p:cTn id="25" dur="1000"/>
                                        <p:tgtEl>
                                          <p:spTgt spid="2560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5603">
                                            <p:txEl>
                                              <p:pRg st="5" end="5"/>
                                            </p:txEl>
                                          </p:spTgt>
                                        </p:tgtEl>
                                        <p:attrNameLst>
                                          <p:attrName>style.visibility</p:attrName>
                                        </p:attrNameLst>
                                      </p:cBhvr>
                                      <p:to>
                                        <p:strVal val="visible"/>
                                      </p:to>
                                    </p:set>
                                    <p:animEffect transition="in" filter="fade">
                                      <p:cBhvr>
                                        <p:cTn id="28" dur="1000"/>
                                        <p:tgtEl>
                                          <p:spTgt spid="2560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5603">
                                            <p:txEl>
                                              <p:pRg st="6" end="6"/>
                                            </p:txEl>
                                          </p:spTgt>
                                        </p:tgtEl>
                                        <p:attrNameLst>
                                          <p:attrName>style.visibility</p:attrName>
                                        </p:attrNameLst>
                                      </p:cBhvr>
                                      <p:to>
                                        <p:strVal val="visible"/>
                                      </p:to>
                                    </p:set>
                                    <p:animEffect transition="in" filter="fade">
                                      <p:cBhvr>
                                        <p:cTn id="31" dur="1000"/>
                                        <p:tgtEl>
                                          <p:spTgt spid="2560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mtClean="0"/>
              <a:t>Project Charter (Con’t)</a:t>
            </a:r>
          </a:p>
        </p:txBody>
      </p:sp>
      <p:sp>
        <p:nvSpPr>
          <p:cNvPr id="26627" name="Content Placeholder 2"/>
          <p:cNvSpPr>
            <a:spLocks noGrp="1"/>
          </p:cNvSpPr>
          <p:nvPr>
            <p:ph idx="1"/>
          </p:nvPr>
        </p:nvSpPr>
        <p:spPr/>
        <p:txBody>
          <a:bodyPr>
            <a:normAutofit lnSpcReduction="10000"/>
          </a:bodyPr>
          <a:lstStyle/>
          <a:p>
            <a:pPr>
              <a:defRPr/>
            </a:pPr>
            <a:r>
              <a:rPr lang="en-US" dirty="0" smtClean="0"/>
              <a:t>Assumptions</a:t>
            </a:r>
          </a:p>
          <a:p>
            <a:pPr lvl="1">
              <a:defRPr/>
            </a:pPr>
            <a:r>
              <a:rPr lang="en-US" dirty="0" smtClean="0"/>
              <a:t>These should be clearly identified</a:t>
            </a:r>
          </a:p>
          <a:p>
            <a:pPr lvl="1">
              <a:defRPr/>
            </a:pPr>
            <a:r>
              <a:rPr lang="en-US" dirty="0" smtClean="0"/>
              <a:t>This project will be successful if …</a:t>
            </a:r>
          </a:p>
          <a:p>
            <a:pPr lvl="1">
              <a:defRPr/>
            </a:pPr>
            <a:r>
              <a:rPr lang="en-US" dirty="0" smtClean="0"/>
              <a:t>Identify resource as well as technical assumptions</a:t>
            </a:r>
          </a:p>
          <a:p>
            <a:pPr>
              <a:defRPr/>
            </a:pPr>
            <a:r>
              <a:rPr lang="en-US" dirty="0" smtClean="0"/>
              <a:t>Constraints</a:t>
            </a:r>
          </a:p>
          <a:p>
            <a:pPr lvl="1">
              <a:defRPr/>
            </a:pPr>
            <a:r>
              <a:rPr lang="en-US" dirty="0" smtClean="0"/>
              <a:t>What is a limitation of the team</a:t>
            </a:r>
          </a:p>
          <a:p>
            <a:pPr lvl="1">
              <a:defRPr/>
            </a:pPr>
            <a:r>
              <a:rPr lang="en-US" dirty="0" smtClean="0"/>
              <a:t>Be sure to state cost limitations as a way to control scope</a:t>
            </a:r>
          </a:p>
          <a:p>
            <a:pPr lvl="1">
              <a:defRPr/>
            </a:pPr>
            <a:r>
              <a:rPr lang="en-US" dirty="0" smtClean="0"/>
              <a:t>Constraints may also be what you don’t know</a:t>
            </a:r>
          </a:p>
          <a:p>
            <a:pPr lvl="1">
              <a:buFont typeface="Arial" charset="0"/>
              <a:buNone/>
              <a:defRPr/>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fade">
                                      <p:cBhvr>
                                        <p:cTn id="7" dur="1000"/>
                                        <p:tgtEl>
                                          <p:spTgt spid="266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fade">
                                      <p:cBhvr>
                                        <p:cTn id="12" dur="1000"/>
                                        <p:tgtEl>
                                          <p:spTgt spid="266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6627">
                                            <p:txEl>
                                              <p:pRg st="2" end="2"/>
                                            </p:txEl>
                                          </p:spTgt>
                                        </p:tgtEl>
                                        <p:attrNameLst>
                                          <p:attrName>style.visibility</p:attrName>
                                        </p:attrNameLst>
                                      </p:cBhvr>
                                      <p:to>
                                        <p:strVal val="visible"/>
                                      </p:to>
                                    </p:set>
                                    <p:animEffect transition="in" filter="fade">
                                      <p:cBhvr>
                                        <p:cTn id="17" dur="1000"/>
                                        <p:tgtEl>
                                          <p:spTgt spid="2662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6627">
                                            <p:txEl>
                                              <p:pRg st="3" end="3"/>
                                            </p:txEl>
                                          </p:spTgt>
                                        </p:tgtEl>
                                        <p:attrNameLst>
                                          <p:attrName>style.visibility</p:attrName>
                                        </p:attrNameLst>
                                      </p:cBhvr>
                                      <p:to>
                                        <p:strVal val="visible"/>
                                      </p:to>
                                    </p:set>
                                    <p:animEffect transition="in" filter="fade">
                                      <p:cBhvr>
                                        <p:cTn id="22" dur="1000"/>
                                        <p:tgtEl>
                                          <p:spTgt spid="2662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6627">
                                            <p:txEl>
                                              <p:pRg st="4" end="4"/>
                                            </p:txEl>
                                          </p:spTgt>
                                        </p:tgtEl>
                                        <p:attrNameLst>
                                          <p:attrName>style.visibility</p:attrName>
                                        </p:attrNameLst>
                                      </p:cBhvr>
                                      <p:to>
                                        <p:strVal val="visible"/>
                                      </p:to>
                                    </p:set>
                                    <p:animEffect transition="in" filter="fade">
                                      <p:cBhvr>
                                        <p:cTn id="27" dur="1000"/>
                                        <p:tgtEl>
                                          <p:spTgt spid="26627">
                                            <p:txEl>
                                              <p:pRg st="4" end="4"/>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6627">
                                            <p:txEl>
                                              <p:pRg st="5" end="5"/>
                                            </p:txEl>
                                          </p:spTgt>
                                        </p:tgtEl>
                                        <p:attrNameLst>
                                          <p:attrName>style.visibility</p:attrName>
                                        </p:attrNameLst>
                                      </p:cBhvr>
                                      <p:to>
                                        <p:strVal val="visible"/>
                                      </p:to>
                                    </p:set>
                                    <p:animEffect transition="in" filter="fade">
                                      <p:cBhvr>
                                        <p:cTn id="30" dur="1000"/>
                                        <p:tgtEl>
                                          <p:spTgt spid="26627">
                                            <p:txEl>
                                              <p:pRg st="5" end="5"/>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6627">
                                            <p:txEl>
                                              <p:pRg st="6" end="6"/>
                                            </p:txEl>
                                          </p:spTgt>
                                        </p:tgtEl>
                                        <p:attrNameLst>
                                          <p:attrName>style.visibility</p:attrName>
                                        </p:attrNameLst>
                                      </p:cBhvr>
                                      <p:to>
                                        <p:strVal val="visible"/>
                                      </p:to>
                                    </p:set>
                                    <p:animEffect transition="in" filter="fade">
                                      <p:cBhvr>
                                        <p:cTn id="33" dur="1000"/>
                                        <p:tgtEl>
                                          <p:spTgt spid="26627">
                                            <p:txEl>
                                              <p:pRg st="6" end="6"/>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26627">
                                            <p:txEl>
                                              <p:pRg st="7" end="7"/>
                                            </p:txEl>
                                          </p:spTgt>
                                        </p:tgtEl>
                                        <p:attrNameLst>
                                          <p:attrName>style.visibility</p:attrName>
                                        </p:attrNameLst>
                                      </p:cBhvr>
                                      <p:to>
                                        <p:strVal val="visible"/>
                                      </p:to>
                                    </p:set>
                                    <p:animEffect transition="in" filter="fade">
                                      <p:cBhvr>
                                        <p:cTn id="36" dur="1000"/>
                                        <p:tgtEl>
                                          <p:spTgt spid="2662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p:cNvSpPr>
          <p:nvPr>
            <p:ph type="title"/>
          </p:nvPr>
        </p:nvSpPr>
        <p:spPr/>
        <p:txBody>
          <a:bodyPr/>
          <a:lstStyle/>
          <a:p>
            <a:r>
              <a:rPr lang="en-US" smtClean="0"/>
              <a:t>Project Charter (Con’t)</a:t>
            </a:r>
          </a:p>
        </p:txBody>
      </p:sp>
      <p:sp>
        <p:nvSpPr>
          <p:cNvPr id="62467" name="Rectangle 3"/>
          <p:cNvSpPr>
            <a:spLocks noGrp="1"/>
          </p:cNvSpPr>
          <p:nvPr>
            <p:ph idx="1"/>
          </p:nvPr>
        </p:nvSpPr>
        <p:spPr/>
        <p:txBody>
          <a:bodyPr/>
          <a:lstStyle/>
          <a:p>
            <a:pPr>
              <a:lnSpc>
                <a:spcPct val="90000"/>
              </a:lnSpc>
            </a:pPr>
            <a:r>
              <a:rPr lang="en-US" smtClean="0"/>
              <a:t>Costs</a:t>
            </a:r>
          </a:p>
          <a:p>
            <a:pPr lvl="1">
              <a:lnSpc>
                <a:spcPct val="90000"/>
              </a:lnSpc>
            </a:pPr>
            <a:r>
              <a:rPr lang="en-US" smtClean="0"/>
              <a:t>What are the costs associated with the project</a:t>
            </a:r>
          </a:p>
          <a:p>
            <a:pPr lvl="1">
              <a:lnSpc>
                <a:spcPct val="90000"/>
              </a:lnSpc>
            </a:pPr>
            <a:r>
              <a:rPr lang="en-US" smtClean="0"/>
              <a:t>Be sure to account for all hardware and software</a:t>
            </a:r>
          </a:p>
          <a:p>
            <a:pPr lvl="1">
              <a:lnSpc>
                <a:spcPct val="90000"/>
              </a:lnSpc>
            </a:pPr>
            <a:r>
              <a:rPr lang="en-US" smtClean="0"/>
              <a:t>Also account for the cost of people’s time (opportunity cost)</a:t>
            </a:r>
          </a:p>
          <a:p>
            <a:pPr lvl="1">
              <a:lnSpc>
                <a:spcPct val="90000"/>
              </a:lnSpc>
            </a:pPr>
            <a:r>
              <a:rPr lang="en-US" smtClean="0"/>
              <a:t>Customer should determine the funding source</a:t>
            </a:r>
          </a:p>
          <a:p>
            <a:pPr lvl="1">
              <a:lnSpc>
                <a:spcPct val="90000"/>
              </a:lnSpc>
            </a:pPr>
            <a:r>
              <a:rPr lang="en-US" smtClean="0"/>
              <a:t>Usually provided as a formal document attached to the project charter.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animEffect transition="in" filter="fade">
                                      <p:cBhvr>
                                        <p:cTn id="7" dur="1000"/>
                                        <p:tgtEl>
                                          <p:spTgt spid="624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2467">
                                            <p:txEl>
                                              <p:pRg st="1" end="1"/>
                                            </p:txEl>
                                          </p:spTgt>
                                        </p:tgtEl>
                                        <p:attrNameLst>
                                          <p:attrName>style.visibility</p:attrName>
                                        </p:attrNameLst>
                                      </p:cBhvr>
                                      <p:to>
                                        <p:strVal val="visible"/>
                                      </p:to>
                                    </p:set>
                                    <p:animEffect transition="in" filter="fade">
                                      <p:cBhvr>
                                        <p:cTn id="12" dur="1000"/>
                                        <p:tgtEl>
                                          <p:spTgt spid="6246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2467">
                                            <p:txEl>
                                              <p:pRg st="2" end="2"/>
                                            </p:txEl>
                                          </p:spTgt>
                                        </p:tgtEl>
                                        <p:attrNameLst>
                                          <p:attrName>style.visibility</p:attrName>
                                        </p:attrNameLst>
                                      </p:cBhvr>
                                      <p:to>
                                        <p:strVal val="visible"/>
                                      </p:to>
                                    </p:set>
                                    <p:animEffect transition="in" filter="fade">
                                      <p:cBhvr>
                                        <p:cTn id="17" dur="1000"/>
                                        <p:tgtEl>
                                          <p:spTgt spid="6246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2467">
                                            <p:txEl>
                                              <p:pRg st="3" end="3"/>
                                            </p:txEl>
                                          </p:spTgt>
                                        </p:tgtEl>
                                        <p:attrNameLst>
                                          <p:attrName>style.visibility</p:attrName>
                                        </p:attrNameLst>
                                      </p:cBhvr>
                                      <p:to>
                                        <p:strVal val="visible"/>
                                      </p:to>
                                    </p:set>
                                    <p:animEffect transition="in" filter="fade">
                                      <p:cBhvr>
                                        <p:cTn id="22" dur="1000"/>
                                        <p:tgtEl>
                                          <p:spTgt spid="6246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2467">
                                            <p:txEl>
                                              <p:pRg st="4" end="4"/>
                                            </p:txEl>
                                          </p:spTgt>
                                        </p:tgtEl>
                                        <p:attrNameLst>
                                          <p:attrName>style.visibility</p:attrName>
                                        </p:attrNameLst>
                                      </p:cBhvr>
                                      <p:to>
                                        <p:strVal val="visible"/>
                                      </p:to>
                                    </p:set>
                                    <p:animEffect transition="in" filter="fade">
                                      <p:cBhvr>
                                        <p:cTn id="27" dur="1000"/>
                                        <p:tgtEl>
                                          <p:spTgt spid="62467">
                                            <p:txEl>
                                              <p:pRg st="4" end="4"/>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62467">
                                            <p:txEl>
                                              <p:pRg st="5" end="5"/>
                                            </p:txEl>
                                          </p:spTgt>
                                        </p:tgtEl>
                                        <p:attrNameLst>
                                          <p:attrName>style.visibility</p:attrName>
                                        </p:attrNameLst>
                                      </p:cBhvr>
                                      <p:to>
                                        <p:strVal val="visible"/>
                                      </p:to>
                                    </p:set>
                                    <p:animEffect transition="in" filter="fade">
                                      <p:cBhvr>
                                        <p:cTn id="30" dur="1000"/>
                                        <p:tgtEl>
                                          <p:spTgt spid="624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smtClean="0"/>
              <a:t>Lego Project Example</a:t>
            </a:r>
          </a:p>
        </p:txBody>
      </p:sp>
      <p:sp>
        <p:nvSpPr>
          <p:cNvPr id="28675" name="Content Placeholder 2"/>
          <p:cNvSpPr>
            <a:spLocks noGrp="1"/>
          </p:cNvSpPr>
          <p:nvPr>
            <p:ph idx="1"/>
          </p:nvPr>
        </p:nvSpPr>
        <p:spPr/>
        <p:txBody>
          <a:bodyPr/>
          <a:lstStyle/>
          <a:p>
            <a:pPr eaLnBrk="1" hangingPunct="1"/>
            <a:r>
              <a:rPr lang="en-US" smtClean="0"/>
              <a:t>Work as a project team with those at your table</a:t>
            </a:r>
          </a:p>
          <a:p>
            <a:pPr eaLnBrk="1" hangingPunct="1"/>
            <a:r>
              <a:rPr lang="en-US" smtClean="0"/>
              <a:t>Use the project documents given in the handouts</a:t>
            </a:r>
          </a:p>
          <a:p>
            <a:pPr eaLnBrk="1" hangingPunct="1"/>
            <a:r>
              <a:rPr lang="en-US" smtClean="0"/>
              <a:t>Build the 1</a:t>
            </a:r>
            <a:r>
              <a:rPr lang="en-US" baseline="30000" smtClean="0"/>
              <a:t>st</a:t>
            </a:r>
            <a:r>
              <a:rPr lang="en-US" smtClean="0"/>
              <a:t> model described in the instructions</a:t>
            </a:r>
          </a:p>
          <a:p>
            <a:pPr eaLnBrk="1" hangingPunct="1"/>
            <a:r>
              <a:rPr lang="en-US" smtClean="0"/>
              <a:t>Pick one team member to act as the Project Manager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fade">
                                      <p:cBhvr>
                                        <p:cTn id="7" dur="1000"/>
                                        <p:tgtEl>
                                          <p:spTgt spid="286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fade">
                                      <p:cBhvr>
                                        <p:cTn id="12" dur="1000"/>
                                        <p:tgtEl>
                                          <p:spTgt spid="286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8675">
                                            <p:txEl>
                                              <p:pRg st="2" end="2"/>
                                            </p:txEl>
                                          </p:spTgt>
                                        </p:tgtEl>
                                        <p:attrNameLst>
                                          <p:attrName>style.visibility</p:attrName>
                                        </p:attrNameLst>
                                      </p:cBhvr>
                                      <p:to>
                                        <p:strVal val="visible"/>
                                      </p:to>
                                    </p:set>
                                    <p:animEffect transition="in" filter="fade">
                                      <p:cBhvr>
                                        <p:cTn id="17" dur="1000"/>
                                        <p:tgtEl>
                                          <p:spTgt spid="286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8675">
                                            <p:txEl>
                                              <p:pRg st="3" end="3"/>
                                            </p:txEl>
                                          </p:spTgt>
                                        </p:tgtEl>
                                        <p:attrNameLst>
                                          <p:attrName>style.visibility</p:attrName>
                                        </p:attrNameLst>
                                      </p:cBhvr>
                                      <p:to>
                                        <p:strVal val="visible"/>
                                      </p:to>
                                    </p:set>
                                    <p:animEffect transition="in" filter="fade">
                                      <p:cBhvr>
                                        <p:cTn id="22" dur="1000"/>
                                        <p:tgtEl>
                                          <p:spTgt spid="286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smtClean="0"/>
              <a:t>Lego Project Charter</a:t>
            </a:r>
          </a:p>
        </p:txBody>
      </p:sp>
      <p:sp>
        <p:nvSpPr>
          <p:cNvPr id="29699" name="Content Placeholder 2"/>
          <p:cNvSpPr>
            <a:spLocks noGrp="1"/>
          </p:cNvSpPr>
          <p:nvPr>
            <p:ph idx="1"/>
          </p:nvPr>
        </p:nvSpPr>
        <p:spPr/>
        <p:txBody>
          <a:bodyPr/>
          <a:lstStyle/>
          <a:p>
            <a:pPr eaLnBrk="1" hangingPunct="1"/>
            <a:r>
              <a:rPr lang="en-US" smtClean="0"/>
              <a:t>Complete the project charter short form for your Lego project</a:t>
            </a:r>
          </a:p>
          <a:p>
            <a:pPr eaLnBrk="1" hangingPunct="1"/>
            <a:r>
              <a:rPr lang="en-US" smtClean="0"/>
              <a:t>Work with your team to define all of the sections</a:t>
            </a:r>
          </a:p>
          <a:p>
            <a:pPr eaLnBrk="1" hangingPunct="1"/>
            <a:r>
              <a:rPr lang="en-US" smtClean="0"/>
              <a:t>Take about 10 minutes to complete (followed by a 10 minute break)</a:t>
            </a:r>
          </a:p>
          <a:p>
            <a:pPr eaLnBrk="1" hangingPunct="1"/>
            <a:r>
              <a:rPr lang="en-US" smtClean="0"/>
              <a:t>Note: Project charters only need to be as long as needed so that all key areas are identified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fade">
                                      <p:cBhvr>
                                        <p:cTn id="7" dur="1000"/>
                                        <p:tgtEl>
                                          <p:spTgt spid="296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9699">
                                            <p:txEl>
                                              <p:pRg st="1" end="1"/>
                                            </p:txEl>
                                          </p:spTgt>
                                        </p:tgtEl>
                                        <p:attrNameLst>
                                          <p:attrName>style.visibility</p:attrName>
                                        </p:attrNameLst>
                                      </p:cBhvr>
                                      <p:to>
                                        <p:strVal val="visible"/>
                                      </p:to>
                                    </p:set>
                                    <p:animEffect transition="in" filter="fade">
                                      <p:cBhvr>
                                        <p:cTn id="12" dur="1000"/>
                                        <p:tgtEl>
                                          <p:spTgt spid="296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9699">
                                            <p:txEl>
                                              <p:pRg st="2" end="2"/>
                                            </p:txEl>
                                          </p:spTgt>
                                        </p:tgtEl>
                                        <p:attrNameLst>
                                          <p:attrName>style.visibility</p:attrName>
                                        </p:attrNameLst>
                                      </p:cBhvr>
                                      <p:to>
                                        <p:strVal val="visible"/>
                                      </p:to>
                                    </p:set>
                                    <p:animEffect transition="in" filter="fade">
                                      <p:cBhvr>
                                        <p:cTn id="17" dur="1000"/>
                                        <p:tgtEl>
                                          <p:spTgt spid="296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9699">
                                            <p:txEl>
                                              <p:pRg st="3" end="3"/>
                                            </p:txEl>
                                          </p:spTgt>
                                        </p:tgtEl>
                                        <p:attrNameLst>
                                          <p:attrName>style.visibility</p:attrName>
                                        </p:attrNameLst>
                                      </p:cBhvr>
                                      <p:to>
                                        <p:strVal val="visible"/>
                                      </p:to>
                                    </p:set>
                                    <p:animEffect transition="in" filter="fade">
                                      <p:cBhvr>
                                        <p:cTn id="22" dur="1000"/>
                                        <p:tgtEl>
                                          <p:spTgt spid="296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smtClean="0"/>
              <a:t>Agenda</a:t>
            </a:r>
          </a:p>
        </p:txBody>
      </p:sp>
      <p:sp>
        <p:nvSpPr>
          <p:cNvPr id="3" name="Content Placeholder 2"/>
          <p:cNvSpPr>
            <a:spLocks noGrp="1"/>
          </p:cNvSpPr>
          <p:nvPr>
            <p:ph idx="1"/>
          </p:nvPr>
        </p:nvSpPr>
        <p:spPr/>
        <p:txBody>
          <a:bodyPr/>
          <a:lstStyle/>
          <a:p>
            <a:pPr eaLnBrk="1" hangingPunct="1">
              <a:lnSpc>
                <a:spcPct val="90000"/>
              </a:lnSpc>
            </a:pPr>
            <a:r>
              <a:rPr lang="en-US" smtClean="0"/>
              <a:t>Introductions</a:t>
            </a:r>
          </a:p>
          <a:p>
            <a:pPr eaLnBrk="1" hangingPunct="1">
              <a:lnSpc>
                <a:spcPct val="90000"/>
              </a:lnSpc>
            </a:pPr>
            <a:r>
              <a:rPr lang="en-US" smtClean="0"/>
              <a:t>What is Project Management?</a:t>
            </a:r>
          </a:p>
          <a:p>
            <a:pPr eaLnBrk="1" hangingPunct="1">
              <a:lnSpc>
                <a:spcPct val="90000"/>
              </a:lnSpc>
            </a:pPr>
            <a:r>
              <a:rPr lang="en-US" smtClean="0"/>
              <a:t>Project Phases</a:t>
            </a:r>
          </a:p>
          <a:p>
            <a:pPr lvl="1" eaLnBrk="1" hangingPunct="1">
              <a:lnSpc>
                <a:spcPct val="90000"/>
              </a:lnSpc>
            </a:pPr>
            <a:r>
              <a:rPr lang="en-US" smtClean="0"/>
              <a:t>Initiation</a:t>
            </a:r>
          </a:p>
          <a:p>
            <a:pPr lvl="1" eaLnBrk="1" hangingPunct="1">
              <a:lnSpc>
                <a:spcPct val="90000"/>
              </a:lnSpc>
            </a:pPr>
            <a:r>
              <a:rPr lang="en-US" smtClean="0"/>
              <a:t>Planning</a:t>
            </a:r>
          </a:p>
          <a:p>
            <a:pPr lvl="1" eaLnBrk="1" hangingPunct="1">
              <a:lnSpc>
                <a:spcPct val="90000"/>
              </a:lnSpc>
            </a:pPr>
            <a:r>
              <a:rPr lang="en-US" smtClean="0"/>
              <a:t>Implementation / Execution</a:t>
            </a:r>
          </a:p>
          <a:p>
            <a:pPr lvl="1" eaLnBrk="1" hangingPunct="1">
              <a:lnSpc>
                <a:spcPct val="90000"/>
              </a:lnSpc>
            </a:pPr>
            <a:r>
              <a:rPr lang="en-US" smtClean="0"/>
              <a:t>Controlling</a:t>
            </a:r>
          </a:p>
          <a:p>
            <a:pPr lvl="1" eaLnBrk="1" hangingPunct="1">
              <a:lnSpc>
                <a:spcPct val="90000"/>
              </a:lnSpc>
            </a:pPr>
            <a:r>
              <a:rPr lang="en-US" smtClean="0"/>
              <a:t>Closeout</a:t>
            </a:r>
          </a:p>
          <a:p>
            <a:pPr eaLnBrk="1" hangingPunct="1">
              <a:lnSpc>
                <a:spcPct val="90000"/>
              </a:lnSpc>
            </a:pPr>
            <a:r>
              <a:rPr lang="en-US" smtClean="0"/>
              <a:t>Wrap up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1000"/>
                                        <p:tgtEl>
                                          <p:spTgt spid="3">
                                            <p:txEl>
                                              <p:pRg st="5" end="5"/>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1000"/>
                                        <p:tgtEl>
                                          <p:spTgt spid="3">
                                            <p:txEl>
                                              <p:pRg st="6" end="6"/>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10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smtClean="0"/>
              <a:t>Portfolio Management</a:t>
            </a:r>
          </a:p>
        </p:txBody>
      </p:sp>
      <p:sp>
        <p:nvSpPr>
          <p:cNvPr id="3" name="Content Placeholder 2"/>
          <p:cNvSpPr>
            <a:spLocks noGrp="1"/>
          </p:cNvSpPr>
          <p:nvPr>
            <p:ph idx="1"/>
          </p:nvPr>
        </p:nvSpPr>
        <p:spPr/>
        <p:txBody>
          <a:bodyPr/>
          <a:lstStyle/>
          <a:p>
            <a:pPr eaLnBrk="1" hangingPunct="1">
              <a:lnSpc>
                <a:spcPct val="90000"/>
              </a:lnSpc>
            </a:pPr>
            <a:r>
              <a:rPr lang="en-US" smtClean="0"/>
              <a:t>A portfolio is a collection of projects grouped to facilitate effective management of resources so that projects can be completed that meet strategic business objectives</a:t>
            </a:r>
          </a:p>
          <a:p>
            <a:pPr eaLnBrk="1" hangingPunct="1">
              <a:lnSpc>
                <a:spcPct val="90000"/>
              </a:lnSpc>
            </a:pPr>
            <a:r>
              <a:rPr lang="en-US" smtClean="0"/>
              <a:t>Includes a ranking of projects being undertaken by the organization</a:t>
            </a:r>
          </a:p>
          <a:p>
            <a:pPr lvl="1" eaLnBrk="1" hangingPunct="1">
              <a:lnSpc>
                <a:spcPct val="90000"/>
              </a:lnSpc>
            </a:pPr>
            <a:r>
              <a:rPr lang="en-US" smtClean="0"/>
              <a:t>Should be undertaken by Sr. Leadership including the customer</a:t>
            </a:r>
          </a:p>
          <a:p>
            <a:pPr lvl="1" eaLnBrk="1" hangingPunct="1">
              <a:lnSpc>
                <a:spcPct val="90000"/>
              </a:lnSpc>
            </a:pPr>
            <a:r>
              <a:rPr lang="en-US" smtClean="0"/>
              <a:t>Helps employees to better manage their time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smtClean="0"/>
              <a:t>Group Exercise</a:t>
            </a:r>
          </a:p>
        </p:txBody>
      </p:sp>
      <p:sp>
        <p:nvSpPr>
          <p:cNvPr id="31747" name="Content Placeholder 2"/>
          <p:cNvSpPr>
            <a:spLocks noGrp="1"/>
          </p:cNvSpPr>
          <p:nvPr>
            <p:ph idx="1"/>
          </p:nvPr>
        </p:nvSpPr>
        <p:spPr/>
        <p:txBody>
          <a:bodyPr/>
          <a:lstStyle/>
          <a:p>
            <a:pPr eaLnBrk="1" hangingPunct="1"/>
            <a:r>
              <a:rPr lang="en-US" smtClean="0"/>
              <a:t>Project Ranking Spreadsheet</a:t>
            </a:r>
          </a:p>
          <a:p>
            <a:pPr eaLnBrk="1" hangingPunct="1"/>
            <a:endParaRPr lang="en-US"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en-US" smtClean="0"/>
              <a:t>Building the Project Team</a:t>
            </a:r>
          </a:p>
        </p:txBody>
      </p:sp>
      <p:sp>
        <p:nvSpPr>
          <p:cNvPr id="3" name="Content Placeholder 2"/>
          <p:cNvSpPr>
            <a:spLocks noGrp="1"/>
          </p:cNvSpPr>
          <p:nvPr>
            <p:ph idx="1"/>
          </p:nvPr>
        </p:nvSpPr>
        <p:spPr/>
        <p:txBody>
          <a:bodyPr/>
          <a:lstStyle/>
          <a:p>
            <a:pPr eaLnBrk="1" hangingPunct="1">
              <a:lnSpc>
                <a:spcPct val="90000"/>
              </a:lnSpc>
            </a:pPr>
            <a:r>
              <a:rPr lang="en-US" sz="3000" smtClean="0"/>
              <a:t>Led by the Project Sponsor and/or Project Manager</a:t>
            </a:r>
          </a:p>
          <a:p>
            <a:pPr eaLnBrk="1" hangingPunct="1">
              <a:lnSpc>
                <a:spcPct val="90000"/>
              </a:lnSpc>
            </a:pPr>
            <a:r>
              <a:rPr lang="en-US" sz="3000" smtClean="0"/>
              <a:t>Each team member will have a responsibility to the project team</a:t>
            </a:r>
          </a:p>
          <a:p>
            <a:pPr eaLnBrk="1" hangingPunct="1">
              <a:lnSpc>
                <a:spcPct val="90000"/>
              </a:lnSpc>
            </a:pPr>
            <a:r>
              <a:rPr lang="en-US" sz="3000" smtClean="0"/>
              <a:t>The Project Manager will have the responsibility to coordinate team members to move the project along</a:t>
            </a:r>
          </a:p>
          <a:p>
            <a:pPr eaLnBrk="1" hangingPunct="1">
              <a:lnSpc>
                <a:spcPct val="90000"/>
              </a:lnSpc>
            </a:pPr>
            <a:r>
              <a:rPr lang="en-US" sz="3000" smtClean="0"/>
              <a:t>Project Teams will often go through the normal group phases of forming, storming, norming, and performing</a:t>
            </a:r>
          </a:p>
          <a:p>
            <a:pPr eaLnBrk="1" hangingPunct="1">
              <a:lnSpc>
                <a:spcPct val="90000"/>
              </a:lnSpc>
            </a:pPr>
            <a:endParaRPr lang="en-US" sz="30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smtClean="0"/>
              <a:t>4 Phases of Team Development</a:t>
            </a:r>
          </a:p>
        </p:txBody>
      </p:sp>
      <p:sp>
        <p:nvSpPr>
          <p:cNvPr id="3" name="Content Placeholder 2"/>
          <p:cNvSpPr>
            <a:spLocks noGrp="1"/>
          </p:cNvSpPr>
          <p:nvPr>
            <p:ph idx="1"/>
          </p:nvPr>
        </p:nvSpPr>
        <p:spPr/>
        <p:txBody>
          <a:bodyPr>
            <a:normAutofit lnSpcReduction="10000"/>
          </a:bodyPr>
          <a:lstStyle/>
          <a:p>
            <a:r>
              <a:rPr lang="en-US" sz="3000" smtClean="0"/>
              <a:t>Forming – Team Members ask how do I fit into the project team?</a:t>
            </a:r>
          </a:p>
          <a:p>
            <a:r>
              <a:rPr lang="en-US" sz="3000" smtClean="0"/>
              <a:t>Storming – Finding ways to work together and everything seems awkward. Power Plays</a:t>
            </a:r>
          </a:p>
          <a:p>
            <a:r>
              <a:rPr lang="en-US" sz="3000" smtClean="0"/>
              <a:t>Norming – Group determines group norms and begins to work together. Some tendency to hold back must be overcome</a:t>
            </a:r>
          </a:p>
          <a:p>
            <a:r>
              <a:rPr lang="en-US" sz="3000" smtClean="0"/>
              <a:t>Performing – Group learns how to constructively work together to complete the project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US" smtClean="0"/>
              <a:t>Moving into the Planning Phase</a:t>
            </a:r>
          </a:p>
        </p:txBody>
      </p:sp>
      <p:sp>
        <p:nvSpPr>
          <p:cNvPr id="34819" name="Content Placeholder 2"/>
          <p:cNvSpPr>
            <a:spLocks noGrp="1"/>
          </p:cNvSpPr>
          <p:nvPr>
            <p:ph idx="1"/>
          </p:nvPr>
        </p:nvSpPr>
        <p:spPr/>
        <p:txBody>
          <a:bodyPr/>
          <a:lstStyle/>
          <a:p>
            <a:pPr eaLnBrk="1" hangingPunct="1"/>
            <a:r>
              <a:rPr lang="en-US" smtClean="0"/>
              <a:t>Review of the Project Charter</a:t>
            </a:r>
          </a:p>
          <a:p>
            <a:pPr eaLnBrk="1" hangingPunct="1"/>
            <a:r>
              <a:rPr lang="en-US" smtClean="0"/>
              <a:t>Double check with the Project Sponsor that the project should move forward</a:t>
            </a:r>
          </a:p>
          <a:p>
            <a:pPr eaLnBrk="1" hangingPunct="1"/>
            <a:r>
              <a:rPr lang="en-US" smtClean="0"/>
              <a:t>Review of lessons learned and information determined during initiation</a:t>
            </a:r>
          </a:p>
          <a:p>
            <a:pPr lvl="1" eaLnBrk="1" hangingPunct="1"/>
            <a:r>
              <a:rPr lang="en-US" smtClean="0"/>
              <a:t>Budget</a:t>
            </a:r>
          </a:p>
          <a:p>
            <a:pPr lvl="1" eaLnBrk="1" hangingPunct="1"/>
            <a:r>
              <a:rPr lang="en-US" smtClean="0"/>
              <a:t>Timeline</a:t>
            </a:r>
          </a:p>
          <a:p>
            <a:pPr lvl="1" eaLnBrk="1" hangingPunct="1"/>
            <a:r>
              <a:rPr lang="en-US" smtClean="0"/>
              <a:t>Resources</a:t>
            </a:r>
          </a:p>
          <a:p>
            <a:pPr lvl="1"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fade">
                                      <p:cBhvr>
                                        <p:cTn id="7" dur="1000"/>
                                        <p:tgtEl>
                                          <p:spTgt spid="348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4819">
                                            <p:txEl>
                                              <p:pRg st="1" end="1"/>
                                            </p:txEl>
                                          </p:spTgt>
                                        </p:tgtEl>
                                        <p:attrNameLst>
                                          <p:attrName>style.visibility</p:attrName>
                                        </p:attrNameLst>
                                      </p:cBhvr>
                                      <p:to>
                                        <p:strVal val="visible"/>
                                      </p:to>
                                    </p:set>
                                    <p:animEffect transition="in" filter="fade">
                                      <p:cBhvr>
                                        <p:cTn id="12" dur="1000"/>
                                        <p:tgtEl>
                                          <p:spTgt spid="348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4819">
                                            <p:txEl>
                                              <p:pRg st="2" end="2"/>
                                            </p:txEl>
                                          </p:spTgt>
                                        </p:tgtEl>
                                        <p:attrNameLst>
                                          <p:attrName>style.visibility</p:attrName>
                                        </p:attrNameLst>
                                      </p:cBhvr>
                                      <p:to>
                                        <p:strVal val="visible"/>
                                      </p:to>
                                    </p:set>
                                    <p:animEffect transition="in" filter="fade">
                                      <p:cBhvr>
                                        <p:cTn id="17" dur="1000"/>
                                        <p:tgtEl>
                                          <p:spTgt spid="348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4819">
                                            <p:txEl>
                                              <p:pRg st="3" end="3"/>
                                            </p:txEl>
                                          </p:spTgt>
                                        </p:tgtEl>
                                        <p:attrNameLst>
                                          <p:attrName>style.visibility</p:attrName>
                                        </p:attrNameLst>
                                      </p:cBhvr>
                                      <p:to>
                                        <p:strVal val="visible"/>
                                      </p:to>
                                    </p:set>
                                    <p:animEffect transition="in" filter="fade">
                                      <p:cBhvr>
                                        <p:cTn id="22" dur="1000"/>
                                        <p:tgtEl>
                                          <p:spTgt spid="348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4819">
                                            <p:txEl>
                                              <p:pRg st="4" end="4"/>
                                            </p:txEl>
                                          </p:spTgt>
                                        </p:tgtEl>
                                        <p:attrNameLst>
                                          <p:attrName>style.visibility</p:attrName>
                                        </p:attrNameLst>
                                      </p:cBhvr>
                                      <p:to>
                                        <p:strVal val="visible"/>
                                      </p:to>
                                    </p:set>
                                    <p:animEffect transition="in" filter="fade">
                                      <p:cBhvr>
                                        <p:cTn id="27" dur="1000"/>
                                        <p:tgtEl>
                                          <p:spTgt spid="3481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4819">
                                            <p:txEl>
                                              <p:pRg st="5" end="5"/>
                                            </p:txEl>
                                          </p:spTgt>
                                        </p:tgtEl>
                                        <p:attrNameLst>
                                          <p:attrName>style.visibility</p:attrName>
                                        </p:attrNameLst>
                                      </p:cBhvr>
                                      <p:to>
                                        <p:strVal val="visible"/>
                                      </p:to>
                                    </p:set>
                                    <p:animEffect transition="in" filter="fade">
                                      <p:cBhvr>
                                        <p:cTn id="32" dur="1000"/>
                                        <p:tgtEl>
                                          <p:spTgt spid="3481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US" smtClean="0"/>
              <a:t>Planning Phase</a:t>
            </a:r>
          </a:p>
        </p:txBody>
      </p:sp>
      <p:sp>
        <p:nvSpPr>
          <p:cNvPr id="35843" name="Content Placeholder 2"/>
          <p:cNvSpPr>
            <a:spLocks noGrp="1"/>
          </p:cNvSpPr>
          <p:nvPr>
            <p:ph idx="1"/>
          </p:nvPr>
        </p:nvSpPr>
        <p:spPr/>
        <p:txBody>
          <a:bodyPr/>
          <a:lstStyle/>
          <a:p>
            <a:pPr eaLnBrk="1" hangingPunct="1"/>
            <a:r>
              <a:rPr lang="en-US" smtClean="0"/>
              <a:t>Most important phase of a project</a:t>
            </a:r>
          </a:p>
          <a:p>
            <a:pPr eaLnBrk="1" hangingPunct="1"/>
            <a:r>
              <a:rPr lang="en-US" smtClean="0"/>
              <a:t>Usually the largest amount of project time spent</a:t>
            </a:r>
          </a:p>
          <a:p>
            <a:pPr eaLnBrk="1" hangingPunct="1"/>
            <a:r>
              <a:rPr lang="en-US" smtClean="0"/>
              <a:t>Most project documentation is developed</a:t>
            </a:r>
          </a:p>
          <a:p>
            <a:pPr eaLnBrk="1" hangingPunct="1"/>
            <a:r>
              <a:rPr lang="en-US" smtClean="0"/>
              <a:t>Can easily be 50 – 60% of the project time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fade">
                                      <p:cBhvr>
                                        <p:cTn id="7" dur="1000"/>
                                        <p:tgtEl>
                                          <p:spTgt spid="358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5843">
                                            <p:txEl>
                                              <p:pRg st="1" end="1"/>
                                            </p:txEl>
                                          </p:spTgt>
                                        </p:tgtEl>
                                        <p:attrNameLst>
                                          <p:attrName>style.visibility</p:attrName>
                                        </p:attrNameLst>
                                      </p:cBhvr>
                                      <p:to>
                                        <p:strVal val="visible"/>
                                      </p:to>
                                    </p:set>
                                    <p:animEffect transition="in" filter="fade">
                                      <p:cBhvr>
                                        <p:cTn id="12" dur="1000"/>
                                        <p:tgtEl>
                                          <p:spTgt spid="358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5843">
                                            <p:txEl>
                                              <p:pRg st="2" end="2"/>
                                            </p:txEl>
                                          </p:spTgt>
                                        </p:tgtEl>
                                        <p:attrNameLst>
                                          <p:attrName>style.visibility</p:attrName>
                                        </p:attrNameLst>
                                      </p:cBhvr>
                                      <p:to>
                                        <p:strVal val="visible"/>
                                      </p:to>
                                    </p:set>
                                    <p:animEffect transition="in" filter="fade">
                                      <p:cBhvr>
                                        <p:cTn id="17" dur="1000"/>
                                        <p:tgtEl>
                                          <p:spTgt spid="358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5843">
                                            <p:txEl>
                                              <p:pRg st="3" end="3"/>
                                            </p:txEl>
                                          </p:spTgt>
                                        </p:tgtEl>
                                        <p:attrNameLst>
                                          <p:attrName>style.visibility</p:attrName>
                                        </p:attrNameLst>
                                      </p:cBhvr>
                                      <p:to>
                                        <p:strVal val="visible"/>
                                      </p:to>
                                    </p:set>
                                    <p:animEffect transition="in" filter="fade">
                                      <p:cBhvr>
                                        <p:cTn id="22" dur="1000"/>
                                        <p:tgtEl>
                                          <p:spTgt spid="358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US" smtClean="0"/>
              <a:t>Project Meetings</a:t>
            </a:r>
          </a:p>
        </p:txBody>
      </p:sp>
      <p:sp>
        <p:nvSpPr>
          <p:cNvPr id="37891" name="Content Placeholder 2"/>
          <p:cNvSpPr>
            <a:spLocks noGrp="1"/>
          </p:cNvSpPr>
          <p:nvPr>
            <p:ph idx="1"/>
          </p:nvPr>
        </p:nvSpPr>
        <p:spPr/>
        <p:txBody>
          <a:bodyPr/>
          <a:lstStyle/>
          <a:p>
            <a:pPr eaLnBrk="1" hangingPunct="1"/>
            <a:r>
              <a:rPr lang="en-US" smtClean="0"/>
              <a:t>Regularly held to gain status of a project</a:t>
            </a:r>
          </a:p>
          <a:p>
            <a:pPr eaLnBrk="1" hangingPunct="1"/>
            <a:r>
              <a:rPr lang="en-US" smtClean="0"/>
              <a:t>Should invite those that need to attend</a:t>
            </a:r>
          </a:p>
          <a:p>
            <a:pPr eaLnBrk="1" hangingPunct="1"/>
            <a:r>
              <a:rPr lang="en-US" smtClean="0"/>
              <a:t>Should be considerate of others time when planning</a:t>
            </a:r>
          </a:p>
          <a:p>
            <a:pPr eaLnBrk="1" hangingPunct="1"/>
            <a:r>
              <a:rPr lang="en-US" smtClean="0"/>
              <a:t>Best if scheduled on a reoccurring basis at the same time and same place if possible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fade">
                                      <p:cBhvr>
                                        <p:cTn id="7" dur="1000"/>
                                        <p:tgtEl>
                                          <p:spTgt spid="378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7891">
                                            <p:txEl>
                                              <p:pRg st="1" end="1"/>
                                            </p:txEl>
                                          </p:spTgt>
                                        </p:tgtEl>
                                        <p:attrNameLst>
                                          <p:attrName>style.visibility</p:attrName>
                                        </p:attrNameLst>
                                      </p:cBhvr>
                                      <p:to>
                                        <p:strVal val="visible"/>
                                      </p:to>
                                    </p:set>
                                    <p:animEffect transition="in" filter="fade">
                                      <p:cBhvr>
                                        <p:cTn id="12" dur="1000"/>
                                        <p:tgtEl>
                                          <p:spTgt spid="378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7891">
                                            <p:txEl>
                                              <p:pRg st="2" end="2"/>
                                            </p:txEl>
                                          </p:spTgt>
                                        </p:tgtEl>
                                        <p:attrNameLst>
                                          <p:attrName>style.visibility</p:attrName>
                                        </p:attrNameLst>
                                      </p:cBhvr>
                                      <p:to>
                                        <p:strVal val="visible"/>
                                      </p:to>
                                    </p:set>
                                    <p:animEffect transition="in" filter="fade">
                                      <p:cBhvr>
                                        <p:cTn id="17" dur="1000"/>
                                        <p:tgtEl>
                                          <p:spTgt spid="3789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7891">
                                            <p:txEl>
                                              <p:pRg st="3" end="3"/>
                                            </p:txEl>
                                          </p:spTgt>
                                        </p:tgtEl>
                                        <p:attrNameLst>
                                          <p:attrName>style.visibility</p:attrName>
                                        </p:attrNameLst>
                                      </p:cBhvr>
                                      <p:to>
                                        <p:strVal val="visible"/>
                                      </p:to>
                                    </p:set>
                                    <p:animEffect transition="in" filter="fade">
                                      <p:cBhvr>
                                        <p:cTn id="22" dur="1000"/>
                                        <p:tgtEl>
                                          <p:spTgt spid="378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smtClean="0"/>
              <a:t>Communication Plan</a:t>
            </a:r>
          </a:p>
        </p:txBody>
      </p:sp>
      <p:sp>
        <p:nvSpPr>
          <p:cNvPr id="36867" name="Content Placeholder 2"/>
          <p:cNvSpPr>
            <a:spLocks noGrp="1"/>
          </p:cNvSpPr>
          <p:nvPr>
            <p:ph idx="1"/>
          </p:nvPr>
        </p:nvSpPr>
        <p:spPr/>
        <p:txBody>
          <a:bodyPr/>
          <a:lstStyle/>
          <a:p>
            <a:r>
              <a:rPr lang="en-US" smtClean="0"/>
              <a:t>Defines what will be communicated and to whom</a:t>
            </a:r>
          </a:p>
          <a:p>
            <a:pPr lvl="1"/>
            <a:r>
              <a:rPr lang="en-US" smtClean="0"/>
              <a:t>Often overlooked</a:t>
            </a:r>
          </a:p>
          <a:p>
            <a:pPr lvl="1"/>
            <a:r>
              <a:rPr lang="en-US" smtClean="0"/>
              <a:t>Different communication for different stakeholders</a:t>
            </a:r>
          </a:p>
          <a:p>
            <a:pPr lvl="1"/>
            <a:r>
              <a:rPr lang="en-US" smtClean="0"/>
              <a:t>Determines when communication will be done with each group</a:t>
            </a:r>
          </a:p>
          <a:p>
            <a:pPr lvl="1"/>
            <a:r>
              <a:rPr lang="en-US" smtClean="0"/>
              <a:t>The most important part of the project team’s role is communicating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fade">
                                      <p:cBhvr>
                                        <p:cTn id="7" dur="1000"/>
                                        <p:tgtEl>
                                          <p:spTgt spid="368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867">
                                            <p:txEl>
                                              <p:pRg st="1" end="1"/>
                                            </p:txEl>
                                          </p:spTgt>
                                        </p:tgtEl>
                                        <p:attrNameLst>
                                          <p:attrName>style.visibility</p:attrName>
                                        </p:attrNameLst>
                                      </p:cBhvr>
                                      <p:to>
                                        <p:strVal val="visible"/>
                                      </p:to>
                                    </p:set>
                                    <p:animEffect transition="in" filter="fade">
                                      <p:cBhvr>
                                        <p:cTn id="12" dur="1000"/>
                                        <p:tgtEl>
                                          <p:spTgt spid="3686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6867">
                                            <p:txEl>
                                              <p:pRg st="2" end="2"/>
                                            </p:txEl>
                                          </p:spTgt>
                                        </p:tgtEl>
                                        <p:attrNameLst>
                                          <p:attrName>style.visibility</p:attrName>
                                        </p:attrNameLst>
                                      </p:cBhvr>
                                      <p:to>
                                        <p:strVal val="visible"/>
                                      </p:to>
                                    </p:set>
                                    <p:animEffect transition="in" filter="fade">
                                      <p:cBhvr>
                                        <p:cTn id="17" dur="1000"/>
                                        <p:tgtEl>
                                          <p:spTgt spid="3686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6867">
                                            <p:txEl>
                                              <p:pRg st="3" end="3"/>
                                            </p:txEl>
                                          </p:spTgt>
                                        </p:tgtEl>
                                        <p:attrNameLst>
                                          <p:attrName>style.visibility</p:attrName>
                                        </p:attrNameLst>
                                      </p:cBhvr>
                                      <p:to>
                                        <p:strVal val="visible"/>
                                      </p:to>
                                    </p:set>
                                    <p:animEffect transition="in" filter="fade">
                                      <p:cBhvr>
                                        <p:cTn id="22" dur="1000"/>
                                        <p:tgtEl>
                                          <p:spTgt spid="3686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6867">
                                            <p:txEl>
                                              <p:pRg st="4" end="4"/>
                                            </p:txEl>
                                          </p:spTgt>
                                        </p:tgtEl>
                                        <p:attrNameLst>
                                          <p:attrName>style.visibility</p:attrName>
                                        </p:attrNameLst>
                                      </p:cBhvr>
                                      <p:to>
                                        <p:strVal val="visible"/>
                                      </p:to>
                                    </p:set>
                                    <p:animEffect transition="in" filter="fade">
                                      <p:cBhvr>
                                        <p:cTn id="27" dur="1000"/>
                                        <p:tgtEl>
                                          <p:spTgt spid="368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normAutofit fontScale="90000"/>
          </a:bodyPr>
          <a:lstStyle/>
          <a:p>
            <a:pPr eaLnBrk="1" hangingPunct="1"/>
            <a:r>
              <a:rPr lang="en-US" smtClean="0"/>
              <a:t>Work Breakdown Structure (WBS)</a:t>
            </a:r>
          </a:p>
        </p:txBody>
      </p:sp>
      <p:sp>
        <p:nvSpPr>
          <p:cNvPr id="3" name="Content Placeholder 2"/>
          <p:cNvSpPr>
            <a:spLocks noGrp="1"/>
          </p:cNvSpPr>
          <p:nvPr>
            <p:ph idx="1"/>
          </p:nvPr>
        </p:nvSpPr>
        <p:spPr/>
        <p:txBody>
          <a:bodyPr/>
          <a:lstStyle/>
          <a:p>
            <a:pPr eaLnBrk="1" hangingPunct="1">
              <a:lnSpc>
                <a:spcPct val="80000"/>
              </a:lnSpc>
            </a:pPr>
            <a:r>
              <a:rPr lang="en-US" sz="3000" smtClean="0"/>
              <a:t>List of the activities needed to complete the project</a:t>
            </a:r>
          </a:p>
          <a:p>
            <a:pPr eaLnBrk="1" hangingPunct="1">
              <a:lnSpc>
                <a:spcPct val="80000"/>
              </a:lnSpc>
            </a:pPr>
            <a:r>
              <a:rPr lang="en-US" sz="3000" smtClean="0"/>
              <a:t>Should be developed with the project team</a:t>
            </a:r>
          </a:p>
          <a:p>
            <a:pPr eaLnBrk="1" hangingPunct="1">
              <a:lnSpc>
                <a:spcPct val="80000"/>
              </a:lnSpc>
            </a:pPr>
            <a:r>
              <a:rPr lang="en-US" sz="3000" smtClean="0"/>
              <a:t>Time estimated to complete tasks should be realistic considering the other on-going projects, team members, etc.</a:t>
            </a:r>
          </a:p>
          <a:p>
            <a:pPr eaLnBrk="1" hangingPunct="1">
              <a:lnSpc>
                <a:spcPct val="80000"/>
              </a:lnSpc>
            </a:pPr>
            <a:r>
              <a:rPr lang="en-US" sz="3000" smtClean="0"/>
              <a:t>Should be a living document and updated at each project meeting</a:t>
            </a:r>
          </a:p>
          <a:p>
            <a:pPr eaLnBrk="1" hangingPunct="1">
              <a:lnSpc>
                <a:spcPct val="80000"/>
              </a:lnSpc>
            </a:pPr>
            <a:r>
              <a:rPr lang="en-US" sz="3000" smtClean="0"/>
              <a:t>If using an automated tool, such as Microsoft Project, be sure to baseline your project in the very beginning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Title 3"/>
          <p:cNvSpPr>
            <a:spLocks noGrp="1"/>
          </p:cNvSpPr>
          <p:nvPr>
            <p:ph type="title"/>
          </p:nvPr>
        </p:nvSpPr>
        <p:spPr/>
        <p:txBody>
          <a:bodyPr/>
          <a:lstStyle/>
          <a:p>
            <a:r>
              <a:rPr lang="en-US" smtClean="0"/>
              <a:t>Critical Path</a:t>
            </a:r>
          </a:p>
        </p:txBody>
      </p:sp>
      <p:sp>
        <p:nvSpPr>
          <p:cNvPr id="39938" name="Content Placeholder 1"/>
          <p:cNvSpPr>
            <a:spLocks noGrp="1"/>
          </p:cNvSpPr>
          <p:nvPr>
            <p:ph idx="1"/>
          </p:nvPr>
        </p:nvSpPr>
        <p:spPr/>
        <p:txBody>
          <a:bodyPr/>
          <a:lstStyle/>
          <a:p>
            <a:r>
              <a:rPr lang="en-US" smtClean="0"/>
              <a:t>Longest Path through a project</a:t>
            </a:r>
          </a:p>
          <a:p>
            <a:r>
              <a:rPr lang="en-US" smtClean="0"/>
              <a:t>Shortest amount of time a project can be completed</a:t>
            </a:r>
          </a:p>
          <a:p>
            <a:r>
              <a:rPr lang="en-US" smtClean="0"/>
              <a:t>If the project timeline should be shortened, then you need to shorten items on the critical path</a:t>
            </a:r>
          </a:p>
          <a:p>
            <a:r>
              <a:rPr lang="en-US" smtClean="0"/>
              <a:t>Critical path can shift as task durations change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smtClean="0"/>
              <a:t>About Me</a:t>
            </a:r>
          </a:p>
        </p:txBody>
      </p:sp>
      <p:sp>
        <p:nvSpPr>
          <p:cNvPr id="3075" name="Content Placeholder 2"/>
          <p:cNvSpPr>
            <a:spLocks noGrp="1"/>
          </p:cNvSpPr>
          <p:nvPr>
            <p:ph idx="1"/>
          </p:nvPr>
        </p:nvSpPr>
        <p:spPr/>
        <p:txBody>
          <a:bodyPr/>
          <a:lstStyle/>
          <a:p>
            <a:pPr eaLnBrk="1" hangingPunct="1"/>
            <a:r>
              <a:rPr lang="en-US" smtClean="0"/>
              <a:t>Randall Alberts</a:t>
            </a:r>
          </a:p>
          <a:p>
            <a:pPr lvl="1" eaLnBrk="1" hangingPunct="1"/>
            <a:r>
              <a:rPr lang="en-US" smtClean="0"/>
              <a:t>Sr. Project Manager – Georgia State University</a:t>
            </a:r>
          </a:p>
          <a:p>
            <a:pPr lvl="1" eaLnBrk="1" hangingPunct="1"/>
            <a:r>
              <a:rPr lang="en-US" smtClean="0"/>
              <a:t>PMO Manager</a:t>
            </a:r>
          </a:p>
          <a:p>
            <a:pPr lvl="1" eaLnBrk="1" hangingPunct="1"/>
            <a:r>
              <a:rPr lang="en-US" smtClean="0"/>
              <a:t>Project Management Professional</a:t>
            </a:r>
          </a:p>
          <a:p>
            <a:pPr lvl="1" eaLnBrk="1" hangingPunct="1"/>
            <a:r>
              <a:rPr lang="en-US" smtClean="0"/>
              <a:t>Six Sigma Black Belt</a:t>
            </a:r>
          </a:p>
          <a:p>
            <a:pPr lvl="1" eaLnBrk="1" hangingPunct="1"/>
            <a:r>
              <a:rPr lang="en-US" smtClean="0"/>
              <a:t>ITIL Foundations Certification</a:t>
            </a:r>
          </a:p>
          <a:p>
            <a:pPr lvl="1" eaLnBrk="1" hangingPunct="1"/>
            <a:r>
              <a:rPr lang="en-US" smtClean="0"/>
              <a:t>Two Educause Publications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10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fade">
                                      <p:cBhvr>
                                        <p:cTn id="12" dur="1000"/>
                                        <p:tgtEl>
                                          <p:spTgt spid="30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fade">
                                      <p:cBhvr>
                                        <p:cTn id="17" dur="1000"/>
                                        <p:tgtEl>
                                          <p:spTgt spid="30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3" end="3"/>
                                            </p:txEl>
                                          </p:spTgt>
                                        </p:tgtEl>
                                        <p:attrNameLst>
                                          <p:attrName>style.visibility</p:attrName>
                                        </p:attrNameLst>
                                      </p:cBhvr>
                                      <p:to>
                                        <p:strVal val="visible"/>
                                      </p:to>
                                    </p:set>
                                    <p:animEffect transition="in" filter="fade">
                                      <p:cBhvr>
                                        <p:cTn id="22" dur="1000"/>
                                        <p:tgtEl>
                                          <p:spTgt spid="307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4" end="4"/>
                                            </p:txEl>
                                          </p:spTgt>
                                        </p:tgtEl>
                                        <p:attrNameLst>
                                          <p:attrName>style.visibility</p:attrName>
                                        </p:attrNameLst>
                                      </p:cBhvr>
                                      <p:to>
                                        <p:strVal val="visible"/>
                                      </p:to>
                                    </p:set>
                                    <p:animEffect transition="in" filter="fade">
                                      <p:cBhvr>
                                        <p:cTn id="27" dur="1000"/>
                                        <p:tgtEl>
                                          <p:spTgt spid="307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75">
                                            <p:txEl>
                                              <p:pRg st="5" end="5"/>
                                            </p:txEl>
                                          </p:spTgt>
                                        </p:tgtEl>
                                        <p:attrNameLst>
                                          <p:attrName>style.visibility</p:attrName>
                                        </p:attrNameLst>
                                      </p:cBhvr>
                                      <p:to>
                                        <p:strVal val="visible"/>
                                      </p:to>
                                    </p:set>
                                    <p:animEffect transition="in" filter="fade">
                                      <p:cBhvr>
                                        <p:cTn id="32" dur="1000"/>
                                        <p:tgtEl>
                                          <p:spTgt spid="307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075">
                                            <p:txEl>
                                              <p:pRg st="6" end="6"/>
                                            </p:txEl>
                                          </p:spTgt>
                                        </p:tgtEl>
                                        <p:attrNameLst>
                                          <p:attrName>style.visibility</p:attrName>
                                        </p:attrNameLst>
                                      </p:cBhvr>
                                      <p:to>
                                        <p:strVal val="visible"/>
                                      </p:to>
                                    </p:set>
                                    <p:animEffect transition="in" filter="fade">
                                      <p:cBhvr>
                                        <p:cTn id="37" dur="1000"/>
                                        <p:tgtEl>
                                          <p:spTgt spid="307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Title 3"/>
          <p:cNvSpPr>
            <a:spLocks noGrp="1"/>
          </p:cNvSpPr>
          <p:nvPr>
            <p:ph type="title"/>
          </p:nvPr>
        </p:nvSpPr>
        <p:spPr/>
        <p:txBody>
          <a:bodyPr/>
          <a:lstStyle/>
          <a:p>
            <a:r>
              <a:rPr lang="en-US" smtClean="0"/>
              <a:t>Critical Path Exercise</a:t>
            </a:r>
          </a:p>
        </p:txBody>
      </p:sp>
      <p:sp>
        <p:nvSpPr>
          <p:cNvPr id="40962" name="Content Placeholder 1"/>
          <p:cNvSpPr>
            <a:spLocks noGrp="1"/>
          </p:cNvSpPr>
          <p:nvPr>
            <p:ph idx="1"/>
          </p:nvPr>
        </p:nvSpPr>
        <p:spPr/>
        <p:txBody>
          <a:bodyPr/>
          <a:lstStyle/>
          <a:p>
            <a:r>
              <a:rPr lang="en-US" smtClean="0"/>
              <a:t>Identify the Critical Path for the given network diagram</a:t>
            </a:r>
          </a:p>
          <a:p>
            <a:r>
              <a:rPr lang="en-US" smtClean="0"/>
              <a:t>Determine the Slack for each task on the network diagram</a:t>
            </a:r>
          </a:p>
          <a:p>
            <a:r>
              <a:rPr lang="en-US" smtClean="0"/>
              <a:t>Determine how to reduce the length of the project by 2 days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r>
              <a:rPr lang="en-US" smtClean="0"/>
              <a:t>Issues and Action Items</a:t>
            </a:r>
          </a:p>
        </p:txBody>
      </p:sp>
      <p:sp>
        <p:nvSpPr>
          <p:cNvPr id="3" name="Content Placeholder 2"/>
          <p:cNvSpPr>
            <a:spLocks noGrp="1"/>
          </p:cNvSpPr>
          <p:nvPr>
            <p:ph idx="1"/>
          </p:nvPr>
        </p:nvSpPr>
        <p:spPr/>
        <p:txBody>
          <a:bodyPr>
            <a:normAutofit lnSpcReduction="10000"/>
          </a:bodyPr>
          <a:lstStyle/>
          <a:p>
            <a:pPr eaLnBrk="1" hangingPunct="1">
              <a:lnSpc>
                <a:spcPct val="90000"/>
              </a:lnSpc>
            </a:pPr>
            <a:r>
              <a:rPr lang="en-US" smtClean="0"/>
              <a:t>Make sure to document any issues that could cause disruption to the project</a:t>
            </a:r>
          </a:p>
          <a:p>
            <a:pPr eaLnBrk="1" hangingPunct="1">
              <a:lnSpc>
                <a:spcPct val="90000"/>
              </a:lnSpc>
            </a:pPr>
            <a:r>
              <a:rPr lang="en-US" smtClean="0"/>
              <a:t>Record action items assigned or needed from team members not recorded in the WBS</a:t>
            </a:r>
          </a:p>
          <a:p>
            <a:pPr eaLnBrk="1" hangingPunct="1">
              <a:lnSpc>
                <a:spcPct val="90000"/>
              </a:lnSpc>
            </a:pPr>
            <a:r>
              <a:rPr lang="en-US" smtClean="0"/>
              <a:t>Each issue and action item needs to have an owner responsible for completing</a:t>
            </a:r>
          </a:p>
          <a:p>
            <a:pPr eaLnBrk="1" hangingPunct="1">
              <a:lnSpc>
                <a:spcPct val="90000"/>
              </a:lnSpc>
            </a:pPr>
            <a:r>
              <a:rPr lang="en-US" smtClean="0"/>
              <a:t>Should be reviewed at each project meeting</a:t>
            </a:r>
          </a:p>
          <a:p>
            <a:pPr eaLnBrk="1" hangingPunct="1">
              <a:lnSpc>
                <a:spcPct val="90000"/>
              </a:lnSpc>
            </a:pPr>
            <a:r>
              <a:rPr lang="en-US" smtClean="0"/>
              <a:t>Don’t delete closed items as items have a bad habit of returning later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pPr eaLnBrk="1" hangingPunct="1"/>
            <a:r>
              <a:rPr lang="en-US" smtClean="0"/>
              <a:t>Risk Planning</a:t>
            </a:r>
          </a:p>
        </p:txBody>
      </p:sp>
      <p:sp>
        <p:nvSpPr>
          <p:cNvPr id="40963" name="Content Placeholder 2"/>
          <p:cNvSpPr>
            <a:spLocks noGrp="1"/>
          </p:cNvSpPr>
          <p:nvPr>
            <p:ph idx="1"/>
          </p:nvPr>
        </p:nvSpPr>
        <p:spPr/>
        <p:txBody>
          <a:bodyPr/>
          <a:lstStyle/>
          <a:p>
            <a:pPr eaLnBrk="1" hangingPunct="1"/>
            <a:r>
              <a:rPr lang="en-US" smtClean="0"/>
              <a:t>PMI Definition:	</a:t>
            </a:r>
          </a:p>
          <a:p>
            <a:pPr lvl="1" eaLnBrk="1" hangingPunct="1"/>
            <a:r>
              <a:rPr lang="en-US" i="1" smtClean="0"/>
              <a:t>An uncertain event or condition that, if it occurs, has a positive or negative effect on the project’s objective.</a:t>
            </a:r>
          </a:p>
          <a:p>
            <a:pPr eaLnBrk="1" hangingPunct="1"/>
            <a:r>
              <a:rPr lang="en-US" smtClean="0"/>
              <a:t>Needs to be reviewed at each project meeting</a:t>
            </a:r>
          </a:p>
          <a:p>
            <a:pPr eaLnBrk="1" hangingPunct="1"/>
            <a:r>
              <a:rPr lang="en-US" smtClean="0"/>
              <a:t>New risks should be ranked for likeliness and impact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fade">
                                      <p:cBhvr>
                                        <p:cTn id="7" dur="1000"/>
                                        <p:tgtEl>
                                          <p:spTgt spid="409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63">
                                            <p:txEl>
                                              <p:pRg st="1" end="1"/>
                                            </p:txEl>
                                          </p:spTgt>
                                        </p:tgtEl>
                                        <p:attrNameLst>
                                          <p:attrName>style.visibility</p:attrName>
                                        </p:attrNameLst>
                                      </p:cBhvr>
                                      <p:to>
                                        <p:strVal val="visible"/>
                                      </p:to>
                                    </p:set>
                                    <p:animEffect transition="in" filter="fade">
                                      <p:cBhvr>
                                        <p:cTn id="12" dur="1000"/>
                                        <p:tgtEl>
                                          <p:spTgt spid="409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963">
                                            <p:txEl>
                                              <p:pRg st="2" end="2"/>
                                            </p:txEl>
                                          </p:spTgt>
                                        </p:tgtEl>
                                        <p:attrNameLst>
                                          <p:attrName>style.visibility</p:attrName>
                                        </p:attrNameLst>
                                      </p:cBhvr>
                                      <p:to>
                                        <p:strVal val="visible"/>
                                      </p:to>
                                    </p:set>
                                    <p:animEffect transition="in" filter="fade">
                                      <p:cBhvr>
                                        <p:cTn id="17" dur="1000"/>
                                        <p:tgtEl>
                                          <p:spTgt spid="409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0963">
                                            <p:txEl>
                                              <p:pRg st="3" end="3"/>
                                            </p:txEl>
                                          </p:spTgt>
                                        </p:tgtEl>
                                        <p:attrNameLst>
                                          <p:attrName>style.visibility</p:attrName>
                                        </p:attrNameLst>
                                      </p:cBhvr>
                                      <p:to>
                                        <p:strVal val="visible"/>
                                      </p:to>
                                    </p:set>
                                    <p:animEffect transition="in" filter="fade">
                                      <p:cBhvr>
                                        <p:cTn id="22" dur="1000"/>
                                        <p:tgtEl>
                                          <p:spTgt spid="409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eaLnBrk="1" hangingPunct="1"/>
            <a:r>
              <a:rPr lang="en-US" smtClean="0"/>
              <a:t>Status Report</a:t>
            </a:r>
          </a:p>
        </p:txBody>
      </p:sp>
      <p:sp>
        <p:nvSpPr>
          <p:cNvPr id="41987" name="Content Placeholder 2"/>
          <p:cNvSpPr>
            <a:spLocks noGrp="1"/>
          </p:cNvSpPr>
          <p:nvPr>
            <p:ph idx="1"/>
          </p:nvPr>
        </p:nvSpPr>
        <p:spPr/>
        <p:txBody>
          <a:bodyPr/>
          <a:lstStyle/>
          <a:p>
            <a:pPr eaLnBrk="1" hangingPunct="1"/>
            <a:r>
              <a:rPr lang="en-US" smtClean="0"/>
              <a:t>Should be completed after each project team meeting</a:t>
            </a:r>
          </a:p>
          <a:p>
            <a:pPr eaLnBrk="1" hangingPunct="1"/>
            <a:r>
              <a:rPr lang="en-US" smtClean="0"/>
              <a:t>Gives a report as the status of the project since the last report</a:t>
            </a:r>
          </a:p>
          <a:p>
            <a:pPr eaLnBrk="1" hangingPunct="1"/>
            <a:r>
              <a:rPr lang="en-US" smtClean="0"/>
              <a:t>Becomes part of the official record of the project</a:t>
            </a:r>
          </a:p>
          <a:p>
            <a:pPr eaLnBrk="1" hangingPunct="1"/>
            <a:r>
              <a:rPr lang="en-US" smtClean="0"/>
              <a:t>Used to keep the Project Sponsor and stakeholders up to date on the project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fade">
                                      <p:cBhvr>
                                        <p:cTn id="7" dur="1000"/>
                                        <p:tgtEl>
                                          <p:spTgt spid="419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1987">
                                            <p:txEl>
                                              <p:pRg st="1" end="1"/>
                                            </p:txEl>
                                          </p:spTgt>
                                        </p:tgtEl>
                                        <p:attrNameLst>
                                          <p:attrName>style.visibility</p:attrName>
                                        </p:attrNameLst>
                                      </p:cBhvr>
                                      <p:to>
                                        <p:strVal val="visible"/>
                                      </p:to>
                                    </p:set>
                                    <p:animEffect transition="in" filter="fade">
                                      <p:cBhvr>
                                        <p:cTn id="12" dur="1000"/>
                                        <p:tgtEl>
                                          <p:spTgt spid="419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1987">
                                            <p:txEl>
                                              <p:pRg st="2" end="2"/>
                                            </p:txEl>
                                          </p:spTgt>
                                        </p:tgtEl>
                                        <p:attrNameLst>
                                          <p:attrName>style.visibility</p:attrName>
                                        </p:attrNameLst>
                                      </p:cBhvr>
                                      <p:to>
                                        <p:strVal val="visible"/>
                                      </p:to>
                                    </p:set>
                                    <p:animEffect transition="in" filter="fade">
                                      <p:cBhvr>
                                        <p:cTn id="17" dur="1000"/>
                                        <p:tgtEl>
                                          <p:spTgt spid="419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1987">
                                            <p:txEl>
                                              <p:pRg st="3" end="3"/>
                                            </p:txEl>
                                          </p:spTgt>
                                        </p:tgtEl>
                                        <p:attrNameLst>
                                          <p:attrName>style.visibility</p:attrName>
                                        </p:attrNameLst>
                                      </p:cBhvr>
                                      <p:to>
                                        <p:strVal val="visible"/>
                                      </p:to>
                                    </p:set>
                                    <p:animEffect transition="in" filter="fade">
                                      <p:cBhvr>
                                        <p:cTn id="22" dur="1000"/>
                                        <p:tgtEl>
                                          <p:spTgt spid="419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eaLnBrk="1" hangingPunct="1"/>
            <a:r>
              <a:rPr lang="en-US" smtClean="0"/>
              <a:t>Lego Project Meeting - Planning</a:t>
            </a:r>
          </a:p>
        </p:txBody>
      </p:sp>
      <p:sp>
        <p:nvSpPr>
          <p:cNvPr id="43011" name="Content Placeholder 2"/>
          <p:cNvSpPr>
            <a:spLocks noGrp="1"/>
          </p:cNvSpPr>
          <p:nvPr>
            <p:ph idx="1"/>
          </p:nvPr>
        </p:nvSpPr>
        <p:spPr/>
        <p:txBody>
          <a:bodyPr/>
          <a:lstStyle/>
          <a:p>
            <a:pPr eaLnBrk="1" hangingPunct="1"/>
            <a:r>
              <a:rPr lang="en-US" smtClean="0"/>
              <a:t>Take 15 minutes to meet with your project team</a:t>
            </a:r>
          </a:p>
          <a:p>
            <a:pPr eaLnBrk="1" hangingPunct="1"/>
            <a:r>
              <a:rPr lang="en-US" smtClean="0"/>
              <a:t>Review your project charter</a:t>
            </a:r>
          </a:p>
          <a:p>
            <a:pPr eaLnBrk="1" hangingPunct="1"/>
            <a:r>
              <a:rPr lang="en-US" smtClean="0"/>
              <a:t>Review your resources (pieces) with your plan and identify if there are any risks or issues</a:t>
            </a:r>
          </a:p>
          <a:p>
            <a:pPr eaLnBrk="1" hangingPunct="1"/>
            <a:r>
              <a:rPr lang="en-US" smtClean="0"/>
              <a:t>Record risk of not completing this project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Effect transition="in" filter="fade">
                                      <p:cBhvr>
                                        <p:cTn id="7" dur="1000"/>
                                        <p:tgtEl>
                                          <p:spTgt spid="430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3011">
                                            <p:txEl>
                                              <p:pRg st="1" end="1"/>
                                            </p:txEl>
                                          </p:spTgt>
                                        </p:tgtEl>
                                        <p:attrNameLst>
                                          <p:attrName>style.visibility</p:attrName>
                                        </p:attrNameLst>
                                      </p:cBhvr>
                                      <p:to>
                                        <p:strVal val="visible"/>
                                      </p:to>
                                    </p:set>
                                    <p:animEffect transition="in" filter="fade">
                                      <p:cBhvr>
                                        <p:cTn id="12" dur="1000"/>
                                        <p:tgtEl>
                                          <p:spTgt spid="430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3011">
                                            <p:txEl>
                                              <p:pRg st="2" end="2"/>
                                            </p:txEl>
                                          </p:spTgt>
                                        </p:tgtEl>
                                        <p:attrNameLst>
                                          <p:attrName>style.visibility</p:attrName>
                                        </p:attrNameLst>
                                      </p:cBhvr>
                                      <p:to>
                                        <p:strVal val="visible"/>
                                      </p:to>
                                    </p:set>
                                    <p:animEffect transition="in" filter="fade">
                                      <p:cBhvr>
                                        <p:cTn id="17" dur="1000"/>
                                        <p:tgtEl>
                                          <p:spTgt spid="430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3011">
                                            <p:txEl>
                                              <p:pRg st="3" end="3"/>
                                            </p:txEl>
                                          </p:spTgt>
                                        </p:tgtEl>
                                        <p:attrNameLst>
                                          <p:attrName>style.visibility</p:attrName>
                                        </p:attrNameLst>
                                      </p:cBhvr>
                                      <p:to>
                                        <p:strVal val="visible"/>
                                      </p:to>
                                    </p:set>
                                    <p:animEffect transition="in" filter="fade">
                                      <p:cBhvr>
                                        <p:cTn id="22" dur="1000"/>
                                        <p:tgtEl>
                                          <p:spTgt spid="430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normAutofit fontScale="90000"/>
          </a:bodyPr>
          <a:lstStyle/>
          <a:p>
            <a:pPr eaLnBrk="1" hangingPunct="1"/>
            <a:r>
              <a:rPr lang="en-US" smtClean="0"/>
              <a:t>Moving into Implementation Phase</a:t>
            </a:r>
          </a:p>
        </p:txBody>
      </p:sp>
      <p:sp>
        <p:nvSpPr>
          <p:cNvPr id="3" name="Content Placeholder 2"/>
          <p:cNvSpPr>
            <a:spLocks noGrp="1"/>
          </p:cNvSpPr>
          <p:nvPr>
            <p:ph idx="1"/>
          </p:nvPr>
        </p:nvSpPr>
        <p:spPr/>
        <p:txBody>
          <a:bodyPr/>
          <a:lstStyle/>
          <a:p>
            <a:pPr eaLnBrk="1" hangingPunct="1">
              <a:lnSpc>
                <a:spcPct val="80000"/>
              </a:lnSpc>
            </a:pPr>
            <a:r>
              <a:rPr lang="en-US" sz="3000" smtClean="0"/>
              <a:t>Review of Project Charter</a:t>
            </a:r>
          </a:p>
          <a:p>
            <a:pPr eaLnBrk="1" hangingPunct="1">
              <a:lnSpc>
                <a:spcPct val="80000"/>
              </a:lnSpc>
            </a:pPr>
            <a:r>
              <a:rPr lang="en-US" sz="3000" smtClean="0"/>
              <a:t>Double Check with the Project Sponsor that the project should move forward</a:t>
            </a:r>
          </a:p>
          <a:p>
            <a:pPr eaLnBrk="1" hangingPunct="1">
              <a:lnSpc>
                <a:spcPct val="80000"/>
              </a:lnSpc>
            </a:pPr>
            <a:r>
              <a:rPr lang="en-US" sz="3000" smtClean="0"/>
              <a:t>Review of lessons learned and information determined during planning</a:t>
            </a:r>
          </a:p>
          <a:p>
            <a:pPr lvl="1" eaLnBrk="1" hangingPunct="1">
              <a:lnSpc>
                <a:spcPct val="80000"/>
              </a:lnSpc>
            </a:pPr>
            <a:r>
              <a:rPr lang="en-US" sz="2600" smtClean="0"/>
              <a:t>Budget</a:t>
            </a:r>
          </a:p>
          <a:p>
            <a:pPr lvl="1" eaLnBrk="1" hangingPunct="1">
              <a:lnSpc>
                <a:spcPct val="80000"/>
              </a:lnSpc>
            </a:pPr>
            <a:r>
              <a:rPr lang="en-US" sz="2600" smtClean="0"/>
              <a:t>Timeline</a:t>
            </a:r>
          </a:p>
          <a:p>
            <a:pPr lvl="1" eaLnBrk="1" hangingPunct="1">
              <a:lnSpc>
                <a:spcPct val="80000"/>
              </a:lnSpc>
            </a:pPr>
            <a:r>
              <a:rPr lang="en-US" sz="2600" smtClean="0"/>
              <a:t>Resources</a:t>
            </a:r>
          </a:p>
          <a:p>
            <a:pPr eaLnBrk="1" hangingPunct="1">
              <a:lnSpc>
                <a:spcPct val="80000"/>
              </a:lnSpc>
            </a:pPr>
            <a:r>
              <a:rPr lang="en-US" sz="3000" smtClean="0"/>
              <a:t>The further that a project progresses, the more expensive to close it down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10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pPr eaLnBrk="1" hangingPunct="1"/>
            <a:r>
              <a:rPr lang="en-US" smtClean="0"/>
              <a:t>Implementation Phase</a:t>
            </a:r>
          </a:p>
        </p:txBody>
      </p:sp>
      <p:sp>
        <p:nvSpPr>
          <p:cNvPr id="45059" name="Content Placeholder 2"/>
          <p:cNvSpPr>
            <a:spLocks noGrp="1"/>
          </p:cNvSpPr>
          <p:nvPr>
            <p:ph idx="1"/>
          </p:nvPr>
        </p:nvSpPr>
        <p:spPr/>
        <p:txBody>
          <a:bodyPr/>
          <a:lstStyle/>
          <a:p>
            <a:pPr eaLnBrk="1" hangingPunct="1"/>
            <a:r>
              <a:rPr lang="en-US" smtClean="0"/>
              <a:t>Where the work of the project is completed</a:t>
            </a:r>
          </a:p>
          <a:p>
            <a:pPr eaLnBrk="1" hangingPunct="1"/>
            <a:r>
              <a:rPr lang="en-US" smtClean="0"/>
              <a:t>May need to cycle back through planning when issues or changes arise</a:t>
            </a:r>
          </a:p>
          <a:p>
            <a:pPr eaLnBrk="1" hangingPunct="1"/>
            <a:r>
              <a:rPr lang="en-US" smtClean="0"/>
              <a:t>Should continue to have status meetings to check on progress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fade">
                                      <p:cBhvr>
                                        <p:cTn id="7" dur="1000"/>
                                        <p:tgtEl>
                                          <p:spTgt spid="450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5059">
                                            <p:txEl>
                                              <p:pRg st="1" end="1"/>
                                            </p:txEl>
                                          </p:spTgt>
                                        </p:tgtEl>
                                        <p:attrNameLst>
                                          <p:attrName>style.visibility</p:attrName>
                                        </p:attrNameLst>
                                      </p:cBhvr>
                                      <p:to>
                                        <p:strVal val="visible"/>
                                      </p:to>
                                    </p:set>
                                    <p:animEffect transition="in" filter="fade">
                                      <p:cBhvr>
                                        <p:cTn id="12" dur="1000"/>
                                        <p:tgtEl>
                                          <p:spTgt spid="450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5059">
                                            <p:txEl>
                                              <p:pRg st="2" end="2"/>
                                            </p:txEl>
                                          </p:spTgt>
                                        </p:tgtEl>
                                        <p:attrNameLst>
                                          <p:attrName>style.visibility</p:attrName>
                                        </p:attrNameLst>
                                      </p:cBhvr>
                                      <p:to>
                                        <p:strVal val="visible"/>
                                      </p:to>
                                    </p:set>
                                    <p:animEffect transition="in" filter="fade">
                                      <p:cBhvr>
                                        <p:cTn id="17" dur="1000"/>
                                        <p:tgtEl>
                                          <p:spTgt spid="450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pPr eaLnBrk="1" hangingPunct="1"/>
            <a:r>
              <a:rPr lang="en-US" smtClean="0"/>
              <a:t>Controlling – Are we on track?</a:t>
            </a:r>
          </a:p>
        </p:txBody>
      </p:sp>
      <p:sp>
        <p:nvSpPr>
          <p:cNvPr id="46083" name="Content Placeholder 2"/>
          <p:cNvSpPr>
            <a:spLocks noGrp="1"/>
          </p:cNvSpPr>
          <p:nvPr>
            <p:ph idx="1"/>
          </p:nvPr>
        </p:nvSpPr>
        <p:spPr/>
        <p:txBody>
          <a:bodyPr/>
          <a:lstStyle/>
          <a:p>
            <a:pPr eaLnBrk="1" hangingPunct="1"/>
            <a:r>
              <a:rPr lang="en-US" smtClean="0"/>
              <a:t>Defined as:</a:t>
            </a:r>
          </a:p>
          <a:p>
            <a:pPr lvl="1" eaLnBrk="1" hangingPunct="1"/>
            <a:r>
              <a:rPr lang="en-US" i="1" smtClean="0"/>
              <a:t>Regularly measures and monitors progress to identify variances from the project management plans so that corrective actions can be taken when necessary to meet project objectives</a:t>
            </a:r>
          </a:p>
          <a:p>
            <a:pPr eaLnBrk="1" hangingPunct="1"/>
            <a:r>
              <a:rPr lang="en-US" smtClean="0"/>
              <a:t>Should be completed at each point in the project</a:t>
            </a:r>
          </a:p>
          <a:p>
            <a:pPr eaLnBrk="1" hangingPunct="1">
              <a:buFont typeface="Arial" charset="0"/>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Effect transition="in" filter="fade">
                                      <p:cBhvr>
                                        <p:cTn id="7" dur="1000"/>
                                        <p:tgtEl>
                                          <p:spTgt spid="460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6083">
                                            <p:txEl>
                                              <p:pRg st="1" end="1"/>
                                            </p:txEl>
                                          </p:spTgt>
                                        </p:tgtEl>
                                        <p:attrNameLst>
                                          <p:attrName>style.visibility</p:attrName>
                                        </p:attrNameLst>
                                      </p:cBhvr>
                                      <p:to>
                                        <p:strVal val="visible"/>
                                      </p:to>
                                    </p:set>
                                    <p:animEffect transition="in" filter="fade">
                                      <p:cBhvr>
                                        <p:cTn id="12" dur="1000"/>
                                        <p:tgtEl>
                                          <p:spTgt spid="460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6083">
                                            <p:txEl>
                                              <p:pRg st="2" end="2"/>
                                            </p:txEl>
                                          </p:spTgt>
                                        </p:tgtEl>
                                        <p:attrNameLst>
                                          <p:attrName>style.visibility</p:attrName>
                                        </p:attrNameLst>
                                      </p:cBhvr>
                                      <p:to>
                                        <p:strVal val="visible"/>
                                      </p:to>
                                    </p:set>
                                    <p:animEffect transition="in" filter="fade">
                                      <p:cBhvr>
                                        <p:cTn id="17" dur="1000"/>
                                        <p:tgtEl>
                                          <p:spTgt spid="460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pPr eaLnBrk="1" hangingPunct="1"/>
            <a:r>
              <a:rPr lang="en-US" smtClean="0"/>
              <a:t>Change Order</a:t>
            </a:r>
          </a:p>
        </p:txBody>
      </p:sp>
      <p:sp>
        <p:nvSpPr>
          <p:cNvPr id="3" name="Content Placeholder 2"/>
          <p:cNvSpPr>
            <a:spLocks noGrp="1"/>
          </p:cNvSpPr>
          <p:nvPr>
            <p:ph idx="1"/>
          </p:nvPr>
        </p:nvSpPr>
        <p:spPr/>
        <p:txBody>
          <a:bodyPr/>
          <a:lstStyle/>
          <a:p>
            <a:pPr eaLnBrk="1" hangingPunct="1"/>
            <a:r>
              <a:rPr lang="en-US" sz="3000" smtClean="0"/>
              <a:t>Can be initiated by the project team or the project sponsor</a:t>
            </a:r>
          </a:p>
          <a:p>
            <a:pPr eaLnBrk="1" hangingPunct="1"/>
            <a:r>
              <a:rPr lang="en-US" sz="3000" smtClean="0"/>
              <a:t>The project team should have a matrix of what changes can be approved by the team and what needs sponsor approval</a:t>
            </a:r>
          </a:p>
          <a:p>
            <a:pPr eaLnBrk="1" hangingPunct="1"/>
            <a:r>
              <a:rPr lang="en-US" sz="3000" smtClean="0"/>
              <a:t>Will take the project back to the planning phase</a:t>
            </a:r>
          </a:p>
          <a:p>
            <a:pPr eaLnBrk="1" hangingPunct="1"/>
            <a:r>
              <a:rPr lang="en-US" sz="3000" smtClean="0"/>
              <a:t>Change order should be generated for any change to the project scope as documented in the project charter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Lego Execution and Change Request</a:t>
            </a:r>
          </a:p>
        </p:txBody>
      </p:sp>
      <p:sp>
        <p:nvSpPr>
          <p:cNvPr id="48131" name="Content Placeholder 2"/>
          <p:cNvSpPr>
            <a:spLocks noGrp="1"/>
          </p:cNvSpPr>
          <p:nvPr>
            <p:ph idx="1"/>
          </p:nvPr>
        </p:nvSpPr>
        <p:spPr/>
        <p:txBody>
          <a:bodyPr/>
          <a:lstStyle/>
          <a:p>
            <a:pPr eaLnBrk="1" hangingPunct="1"/>
            <a:r>
              <a:rPr lang="en-US" smtClean="0"/>
              <a:t>As a project team, you have been given a change order</a:t>
            </a:r>
          </a:p>
          <a:p>
            <a:pPr eaLnBrk="1" hangingPunct="1"/>
            <a:r>
              <a:rPr lang="en-US" smtClean="0"/>
              <a:t>Evaluate the change order and see what effect it will have on the project</a:t>
            </a:r>
          </a:p>
          <a:p>
            <a:pPr eaLnBrk="1" hangingPunct="1"/>
            <a:r>
              <a:rPr lang="en-US" smtClean="0"/>
              <a:t>Build the project as stated in the project plan</a:t>
            </a:r>
          </a:p>
          <a:p>
            <a:pPr eaLnBrk="1" hangingPunct="1"/>
            <a:r>
              <a:rPr lang="en-US" smtClean="0"/>
              <a:t>Complete a project status report</a:t>
            </a:r>
          </a:p>
          <a:p>
            <a:pPr eaLnBrk="1" hangingPunct="1"/>
            <a:r>
              <a:rPr lang="en-US" smtClean="0"/>
              <a:t>You will have 20 minutes to complete and discuss with your team</a:t>
            </a:r>
          </a:p>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fade">
                                      <p:cBhvr>
                                        <p:cTn id="7" dur="1000"/>
                                        <p:tgtEl>
                                          <p:spTgt spid="481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8131">
                                            <p:txEl>
                                              <p:pRg st="1" end="1"/>
                                            </p:txEl>
                                          </p:spTgt>
                                        </p:tgtEl>
                                        <p:attrNameLst>
                                          <p:attrName>style.visibility</p:attrName>
                                        </p:attrNameLst>
                                      </p:cBhvr>
                                      <p:to>
                                        <p:strVal val="visible"/>
                                      </p:to>
                                    </p:set>
                                    <p:animEffect transition="in" filter="fade">
                                      <p:cBhvr>
                                        <p:cTn id="12" dur="1000"/>
                                        <p:tgtEl>
                                          <p:spTgt spid="481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8131">
                                            <p:txEl>
                                              <p:pRg st="2" end="2"/>
                                            </p:txEl>
                                          </p:spTgt>
                                        </p:tgtEl>
                                        <p:attrNameLst>
                                          <p:attrName>style.visibility</p:attrName>
                                        </p:attrNameLst>
                                      </p:cBhvr>
                                      <p:to>
                                        <p:strVal val="visible"/>
                                      </p:to>
                                    </p:set>
                                    <p:animEffect transition="in" filter="fade">
                                      <p:cBhvr>
                                        <p:cTn id="17" dur="1000"/>
                                        <p:tgtEl>
                                          <p:spTgt spid="4813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8131">
                                            <p:txEl>
                                              <p:pRg st="3" end="3"/>
                                            </p:txEl>
                                          </p:spTgt>
                                        </p:tgtEl>
                                        <p:attrNameLst>
                                          <p:attrName>style.visibility</p:attrName>
                                        </p:attrNameLst>
                                      </p:cBhvr>
                                      <p:to>
                                        <p:strVal val="visible"/>
                                      </p:to>
                                    </p:set>
                                    <p:animEffect transition="in" filter="fade">
                                      <p:cBhvr>
                                        <p:cTn id="22" dur="1000"/>
                                        <p:tgtEl>
                                          <p:spTgt spid="4813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8131">
                                            <p:txEl>
                                              <p:pRg st="4" end="4"/>
                                            </p:txEl>
                                          </p:spTgt>
                                        </p:tgtEl>
                                        <p:attrNameLst>
                                          <p:attrName>style.visibility</p:attrName>
                                        </p:attrNameLst>
                                      </p:cBhvr>
                                      <p:to>
                                        <p:strVal val="visible"/>
                                      </p:to>
                                    </p:set>
                                    <p:animEffect transition="in" filter="fade">
                                      <p:cBhvr>
                                        <p:cTn id="27" dur="1000"/>
                                        <p:tgtEl>
                                          <p:spTgt spid="481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p:cNvSpPr>
          <p:nvPr>
            <p:ph type="title"/>
          </p:nvPr>
        </p:nvSpPr>
        <p:spPr/>
        <p:txBody>
          <a:bodyPr/>
          <a:lstStyle/>
          <a:p>
            <a:r>
              <a:rPr lang="en-US" smtClean="0"/>
              <a:t>About You</a:t>
            </a:r>
          </a:p>
        </p:txBody>
      </p:sp>
      <p:sp>
        <p:nvSpPr>
          <p:cNvPr id="4099" name="Rectangle 3"/>
          <p:cNvSpPr>
            <a:spLocks noGrp="1"/>
          </p:cNvSpPr>
          <p:nvPr>
            <p:ph idx="1"/>
          </p:nvPr>
        </p:nvSpPr>
        <p:spPr/>
        <p:txBody>
          <a:bodyPr/>
          <a:lstStyle/>
          <a:p>
            <a:r>
              <a:rPr lang="en-US" smtClean="0"/>
              <a:t>Name</a:t>
            </a:r>
          </a:p>
          <a:p>
            <a:r>
              <a:rPr lang="en-US" smtClean="0"/>
              <a:t>Job Function</a:t>
            </a:r>
          </a:p>
          <a:p>
            <a:r>
              <a:rPr lang="en-US" smtClean="0"/>
              <a:t>Your thoughts on Project Management</a:t>
            </a:r>
          </a:p>
          <a:p>
            <a:r>
              <a:rPr lang="en-US" smtClean="0"/>
              <a:t>What you hope to gain from this session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2000"/>
                                        <p:tgtEl>
                                          <p:spTgt spid="409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099">
                                            <p:txEl>
                                              <p:pRg st="1" end="1"/>
                                            </p:txEl>
                                          </p:spTgt>
                                        </p:tgtEl>
                                        <p:attrNameLst>
                                          <p:attrName>style.visibility</p:attrName>
                                        </p:attrNameLst>
                                      </p:cBhvr>
                                      <p:to>
                                        <p:strVal val="visible"/>
                                      </p:to>
                                    </p:set>
                                    <p:animEffect transition="in" filter="fade">
                                      <p:cBhvr>
                                        <p:cTn id="10" dur="2000"/>
                                        <p:tgtEl>
                                          <p:spTgt spid="4099">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099">
                                            <p:txEl>
                                              <p:pRg st="2" end="2"/>
                                            </p:txEl>
                                          </p:spTgt>
                                        </p:tgtEl>
                                        <p:attrNameLst>
                                          <p:attrName>style.visibility</p:attrName>
                                        </p:attrNameLst>
                                      </p:cBhvr>
                                      <p:to>
                                        <p:strVal val="visible"/>
                                      </p:to>
                                    </p:set>
                                    <p:animEffect transition="in" filter="fade">
                                      <p:cBhvr>
                                        <p:cTn id="13" dur="2000"/>
                                        <p:tgtEl>
                                          <p:spTgt spid="4099">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099">
                                            <p:txEl>
                                              <p:pRg st="3" end="3"/>
                                            </p:txEl>
                                          </p:spTgt>
                                        </p:tgtEl>
                                        <p:attrNameLst>
                                          <p:attrName>style.visibility</p:attrName>
                                        </p:attrNameLst>
                                      </p:cBhvr>
                                      <p:to>
                                        <p:strVal val="visible"/>
                                      </p:to>
                                    </p:set>
                                    <p:animEffect transition="in" filter="fade">
                                      <p:cBhvr>
                                        <p:cTn id="16" dur="2000"/>
                                        <p:tgtEl>
                                          <p:spTgt spid="40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pPr eaLnBrk="1" hangingPunct="1"/>
            <a:r>
              <a:rPr lang="en-US" smtClean="0"/>
              <a:t>Closeout</a:t>
            </a:r>
          </a:p>
        </p:txBody>
      </p:sp>
      <p:sp>
        <p:nvSpPr>
          <p:cNvPr id="49155" name="Content Placeholder 2"/>
          <p:cNvSpPr>
            <a:spLocks noGrp="1"/>
          </p:cNvSpPr>
          <p:nvPr>
            <p:ph idx="1"/>
          </p:nvPr>
        </p:nvSpPr>
        <p:spPr/>
        <p:txBody>
          <a:bodyPr/>
          <a:lstStyle/>
          <a:p>
            <a:pPr eaLnBrk="1" hangingPunct="1"/>
            <a:r>
              <a:rPr lang="en-US" smtClean="0"/>
              <a:t>Completed after the project has met it’s objectives</a:t>
            </a:r>
          </a:p>
          <a:p>
            <a:pPr eaLnBrk="1" hangingPunct="1"/>
            <a:r>
              <a:rPr lang="en-US" smtClean="0"/>
              <a:t>Should be used to document lessons learned</a:t>
            </a:r>
          </a:p>
          <a:p>
            <a:pPr eaLnBrk="1" hangingPunct="1"/>
            <a:r>
              <a:rPr lang="en-US" smtClean="0"/>
              <a:t>Take the time to congratulate the team for the work that they performed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fade">
                                      <p:cBhvr>
                                        <p:cTn id="7" dur="1000"/>
                                        <p:tgtEl>
                                          <p:spTgt spid="491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9155">
                                            <p:txEl>
                                              <p:pRg st="1" end="1"/>
                                            </p:txEl>
                                          </p:spTgt>
                                        </p:tgtEl>
                                        <p:attrNameLst>
                                          <p:attrName>style.visibility</p:attrName>
                                        </p:attrNameLst>
                                      </p:cBhvr>
                                      <p:to>
                                        <p:strVal val="visible"/>
                                      </p:to>
                                    </p:set>
                                    <p:animEffect transition="in" filter="fade">
                                      <p:cBhvr>
                                        <p:cTn id="12" dur="1000"/>
                                        <p:tgtEl>
                                          <p:spTgt spid="4915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9155">
                                            <p:txEl>
                                              <p:pRg st="2" end="2"/>
                                            </p:txEl>
                                          </p:spTgt>
                                        </p:tgtEl>
                                        <p:attrNameLst>
                                          <p:attrName>style.visibility</p:attrName>
                                        </p:attrNameLst>
                                      </p:cBhvr>
                                      <p:to>
                                        <p:strVal val="visible"/>
                                      </p:to>
                                    </p:set>
                                    <p:animEffect transition="in" filter="fade">
                                      <p:cBhvr>
                                        <p:cTn id="17" dur="1000"/>
                                        <p:tgtEl>
                                          <p:spTgt spid="491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Title 3"/>
          <p:cNvSpPr>
            <a:spLocks noGrp="1"/>
          </p:cNvSpPr>
          <p:nvPr>
            <p:ph type="title"/>
          </p:nvPr>
        </p:nvSpPr>
        <p:spPr/>
        <p:txBody>
          <a:bodyPr/>
          <a:lstStyle/>
          <a:p>
            <a:r>
              <a:rPr lang="en-US" smtClean="0"/>
              <a:t>Move to Operational Status</a:t>
            </a:r>
          </a:p>
        </p:txBody>
      </p:sp>
      <p:sp>
        <p:nvSpPr>
          <p:cNvPr id="52226" name="Content Placeholder 1"/>
          <p:cNvSpPr>
            <a:spLocks noGrp="1"/>
          </p:cNvSpPr>
          <p:nvPr>
            <p:ph idx="1"/>
          </p:nvPr>
        </p:nvSpPr>
        <p:spPr/>
        <p:txBody>
          <a:bodyPr/>
          <a:lstStyle/>
          <a:p>
            <a:r>
              <a:rPr lang="en-US" smtClean="0"/>
              <a:t>Update documentation</a:t>
            </a:r>
          </a:p>
          <a:p>
            <a:pPr lvl="1"/>
            <a:r>
              <a:rPr lang="en-US" smtClean="0"/>
              <a:t>User documentation</a:t>
            </a:r>
          </a:p>
          <a:p>
            <a:pPr lvl="1"/>
            <a:r>
              <a:rPr lang="en-US" smtClean="0"/>
              <a:t>Support documentation</a:t>
            </a:r>
          </a:p>
          <a:p>
            <a:pPr lvl="1"/>
            <a:r>
              <a:rPr lang="en-US" smtClean="0"/>
              <a:t>Help Desk support documentation</a:t>
            </a:r>
          </a:p>
          <a:p>
            <a:r>
              <a:rPr lang="en-US" smtClean="0"/>
              <a:t>Identify any change in service levels by moving to operations</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pPr eaLnBrk="1" hangingPunct="1"/>
            <a:r>
              <a:rPr lang="en-US" smtClean="0"/>
              <a:t>Project Completion Report</a:t>
            </a:r>
          </a:p>
        </p:txBody>
      </p:sp>
      <p:sp>
        <p:nvSpPr>
          <p:cNvPr id="50179" name="Content Placeholder 2"/>
          <p:cNvSpPr>
            <a:spLocks noGrp="1"/>
          </p:cNvSpPr>
          <p:nvPr>
            <p:ph idx="1"/>
          </p:nvPr>
        </p:nvSpPr>
        <p:spPr/>
        <p:txBody>
          <a:bodyPr/>
          <a:lstStyle/>
          <a:p>
            <a:pPr eaLnBrk="1" hangingPunct="1"/>
            <a:r>
              <a:rPr lang="en-US" smtClean="0"/>
              <a:t>Final Status Report to the Project Sponsor</a:t>
            </a:r>
          </a:p>
          <a:p>
            <a:pPr eaLnBrk="1" hangingPunct="1"/>
            <a:r>
              <a:rPr lang="en-US" smtClean="0"/>
              <a:t>Document accomplishments and any changes during the project</a:t>
            </a:r>
          </a:p>
          <a:p>
            <a:pPr eaLnBrk="1" hangingPunct="1"/>
            <a:r>
              <a:rPr lang="en-US" smtClean="0"/>
              <a:t>Should be completed with the project team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fade">
                                      <p:cBhvr>
                                        <p:cTn id="7" dur="1000"/>
                                        <p:tgtEl>
                                          <p:spTgt spid="5017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0179">
                                            <p:txEl>
                                              <p:pRg st="1" end="1"/>
                                            </p:txEl>
                                          </p:spTgt>
                                        </p:tgtEl>
                                        <p:attrNameLst>
                                          <p:attrName>style.visibility</p:attrName>
                                        </p:attrNameLst>
                                      </p:cBhvr>
                                      <p:to>
                                        <p:strVal val="visible"/>
                                      </p:to>
                                    </p:set>
                                    <p:animEffect transition="in" filter="fade">
                                      <p:cBhvr>
                                        <p:cTn id="10" dur="1000"/>
                                        <p:tgtEl>
                                          <p:spTgt spid="50179">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0179">
                                            <p:txEl>
                                              <p:pRg st="2" end="2"/>
                                            </p:txEl>
                                          </p:spTgt>
                                        </p:tgtEl>
                                        <p:attrNameLst>
                                          <p:attrName>style.visibility</p:attrName>
                                        </p:attrNameLst>
                                      </p:cBhvr>
                                      <p:to>
                                        <p:strVal val="visible"/>
                                      </p:to>
                                    </p:set>
                                    <p:animEffect transition="in" filter="fade">
                                      <p:cBhvr>
                                        <p:cTn id="13" dur="1000"/>
                                        <p:tgtEl>
                                          <p:spTgt spid="501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pPr eaLnBrk="1" hangingPunct="1"/>
            <a:r>
              <a:rPr lang="en-US" smtClean="0"/>
              <a:t>Lessons Learned Meeting</a:t>
            </a:r>
          </a:p>
        </p:txBody>
      </p:sp>
      <p:sp>
        <p:nvSpPr>
          <p:cNvPr id="3" name="Content Placeholder 2"/>
          <p:cNvSpPr>
            <a:spLocks noGrp="1"/>
          </p:cNvSpPr>
          <p:nvPr>
            <p:ph idx="1"/>
          </p:nvPr>
        </p:nvSpPr>
        <p:spPr/>
        <p:txBody>
          <a:bodyPr/>
          <a:lstStyle/>
          <a:p>
            <a:pPr eaLnBrk="1" hangingPunct="1">
              <a:lnSpc>
                <a:spcPct val="90000"/>
              </a:lnSpc>
            </a:pPr>
            <a:r>
              <a:rPr lang="en-US" smtClean="0"/>
              <a:t>Held at the end of the project, and not during the project celebration</a:t>
            </a:r>
          </a:p>
          <a:p>
            <a:pPr eaLnBrk="1" hangingPunct="1">
              <a:lnSpc>
                <a:spcPct val="90000"/>
              </a:lnSpc>
            </a:pPr>
            <a:r>
              <a:rPr lang="en-US" smtClean="0"/>
              <a:t>Gather up information to assist with future projects</a:t>
            </a:r>
          </a:p>
          <a:p>
            <a:pPr eaLnBrk="1" hangingPunct="1">
              <a:lnSpc>
                <a:spcPct val="90000"/>
              </a:lnSpc>
            </a:pPr>
            <a:r>
              <a:rPr lang="en-US" smtClean="0"/>
              <a:t>Can be done in a meeting or virtually</a:t>
            </a:r>
          </a:p>
          <a:p>
            <a:pPr eaLnBrk="1" hangingPunct="1">
              <a:lnSpc>
                <a:spcPct val="90000"/>
              </a:lnSpc>
            </a:pPr>
            <a:r>
              <a:rPr lang="en-US" smtClean="0"/>
              <a:t>Information should be shared with others planning projects</a:t>
            </a:r>
          </a:p>
          <a:p>
            <a:pPr eaLnBrk="1" hangingPunct="1">
              <a:lnSpc>
                <a:spcPct val="90000"/>
              </a:lnSpc>
            </a:pPr>
            <a:r>
              <a:rPr lang="en-US" smtClean="0"/>
              <a:t>Should include all stakeholders including the Project Sponsor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pPr eaLnBrk="1" hangingPunct="1"/>
            <a:r>
              <a:rPr lang="en-US" smtClean="0"/>
              <a:t>Team Celebration</a:t>
            </a:r>
          </a:p>
        </p:txBody>
      </p:sp>
      <p:sp>
        <p:nvSpPr>
          <p:cNvPr id="52227" name="Content Placeholder 2"/>
          <p:cNvSpPr>
            <a:spLocks noGrp="1"/>
          </p:cNvSpPr>
          <p:nvPr>
            <p:ph idx="1"/>
          </p:nvPr>
        </p:nvSpPr>
        <p:spPr/>
        <p:txBody>
          <a:bodyPr/>
          <a:lstStyle/>
          <a:p>
            <a:pPr eaLnBrk="1" hangingPunct="1"/>
            <a:r>
              <a:rPr lang="en-US" smtClean="0"/>
              <a:t>Does not have to be elaborate</a:t>
            </a:r>
          </a:p>
          <a:p>
            <a:pPr eaLnBrk="1" hangingPunct="1"/>
            <a:r>
              <a:rPr lang="en-US" smtClean="0"/>
              <a:t>Shows team members that their work was appreciated</a:t>
            </a:r>
          </a:p>
          <a:p>
            <a:pPr eaLnBrk="1" hangingPunct="1"/>
            <a:r>
              <a:rPr lang="en-US" smtClean="0"/>
              <a:t>Printed Certificated can be a huge morale booster</a:t>
            </a:r>
          </a:p>
          <a:p>
            <a:pPr eaLnBrk="1" hangingPunct="1"/>
            <a:r>
              <a:rPr lang="en-US" smtClean="0"/>
              <a:t>Recognition by Management of the work contributed</a:t>
            </a:r>
          </a:p>
          <a:p>
            <a:pPr eaLnBrk="1" hangingPunct="1"/>
            <a:r>
              <a:rPr lang="en-US" smtClean="0"/>
              <a:t>Can be the best investment for future projects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fade">
                                      <p:cBhvr>
                                        <p:cTn id="7" dur="1000"/>
                                        <p:tgtEl>
                                          <p:spTgt spid="522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2227">
                                            <p:txEl>
                                              <p:pRg st="1" end="1"/>
                                            </p:txEl>
                                          </p:spTgt>
                                        </p:tgtEl>
                                        <p:attrNameLst>
                                          <p:attrName>style.visibility</p:attrName>
                                        </p:attrNameLst>
                                      </p:cBhvr>
                                      <p:to>
                                        <p:strVal val="visible"/>
                                      </p:to>
                                    </p:set>
                                    <p:animEffect transition="in" filter="fade">
                                      <p:cBhvr>
                                        <p:cTn id="12" dur="1000"/>
                                        <p:tgtEl>
                                          <p:spTgt spid="522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2227">
                                            <p:txEl>
                                              <p:pRg st="2" end="2"/>
                                            </p:txEl>
                                          </p:spTgt>
                                        </p:tgtEl>
                                        <p:attrNameLst>
                                          <p:attrName>style.visibility</p:attrName>
                                        </p:attrNameLst>
                                      </p:cBhvr>
                                      <p:to>
                                        <p:strVal val="visible"/>
                                      </p:to>
                                    </p:set>
                                    <p:animEffect transition="in" filter="fade">
                                      <p:cBhvr>
                                        <p:cTn id="17" dur="1000"/>
                                        <p:tgtEl>
                                          <p:spTgt spid="5222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2227">
                                            <p:txEl>
                                              <p:pRg st="3" end="3"/>
                                            </p:txEl>
                                          </p:spTgt>
                                        </p:tgtEl>
                                        <p:attrNameLst>
                                          <p:attrName>style.visibility</p:attrName>
                                        </p:attrNameLst>
                                      </p:cBhvr>
                                      <p:to>
                                        <p:strVal val="visible"/>
                                      </p:to>
                                    </p:set>
                                    <p:animEffect transition="in" filter="fade">
                                      <p:cBhvr>
                                        <p:cTn id="22" dur="1000"/>
                                        <p:tgtEl>
                                          <p:spTgt spid="5222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2227">
                                            <p:txEl>
                                              <p:pRg st="4" end="4"/>
                                            </p:txEl>
                                          </p:spTgt>
                                        </p:tgtEl>
                                        <p:attrNameLst>
                                          <p:attrName>style.visibility</p:attrName>
                                        </p:attrNameLst>
                                      </p:cBhvr>
                                      <p:to>
                                        <p:strVal val="visible"/>
                                      </p:to>
                                    </p:set>
                                    <p:animEffect transition="in" filter="fade">
                                      <p:cBhvr>
                                        <p:cTn id="27" dur="1000"/>
                                        <p:tgtEl>
                                          <p:spTgt spid="522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pPr eaLnBrk="1" hangingPunct="1"/>
            <a:r>
              <a:rPr lang="en-US" smtClean="0"/>
              <a:t>Closing Remarks</a:t>
            </a:r>
          </a:p>
        </p:txBody>
      </p:sp>
      <p:sp>
        <p:nvSpPr>
          <p:cNvPr id="56323" name="Content Placeholder 2"/>
          <p:cNvSpPr>
            <a:spLocks noGrp="1"/>
          </p:cNvSpPr>
          <p:nvPr>
            <p:ph idx="1"/>
          </p:nvPr>
        </p:nvSpPr>
        <p:spPr/>
        <p:txBody>
          <a:bodyPr/>
          <a:lstStyle/>
          <a:p>
            <a:pPr eaLnBrk="1" hangingPunct="1"/>
            <a:r>
              <a:rPr lang="en-US" smtClean="0"/>
              <a:t>Randall Alberts</a:t>
            </a:r>
          </a:p>
          <a:p>
            <a:pPr lvl="1" eaLnBrk="1" hangingPunct="1">
              <a:buFont typeface="Arial" charset="0"/>
              <a:buNone/>
            </a:pPr>
            <a:r>
              <a:rPr lang="en-US" smtClean="0"/>
              <a:t>ralberts@gsu.edu</a:t>
            </a:r>
          </a:p>
          <a:p>
            <a:pPr lvl="1" eaLnBrk="1" hangingPunct="1">
              <a:buFont typeface="Arial" charset="0"/>
              <a:buNone/>
            </a:pPr>
            <a:r>
              <a:rPr lang="en-US" smtClean="0"/>
              <a:t>404-413-4303</a:t>
            </a:r>
          </a:p>
          <a:p>
            <a:pPr eaLnBrk="1" hangingPunct="1">
              <a:buFont typeface="Arial" charset="0"/>
              <a:buNone/>
            </a:pPr>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p:cNvSpPr>
          <p:nvPr>
            <p:ph type="title"/>
          </p:nvPr>
        </p:nvSpPr>
        <p:spPr/>
        <p:txBody>
          <a:bodyPr/>
          <a:lstStyle/>
          <a:p>
            <a:r>
              <a:rPr lang="en-US" smtClean="0"/>
              <a:t>Why Project Management?</a:t>
            </a:r>
          </a:p>
        </p:txBody>
      </p:sp>
      <p:sp>
        <p:nvSpPr>
          <p:cNvPr id="5123" name="Rectangle 3"/>
          <p:cNvSpPr>
            <a:spLocks noGrp="1"/>
          </p:cNvSpPr>
          <p:nvPr>
            <p:ph idx="1"/>
          </p:nvPr>
        </p:nvSpPr>
        <p:spPr/>
        <p:txBody>
          <a:bodyPr/>
          <a:lstStyle/>
          <a:p>
            <a:r>
              <a:rPr lang="en-US" smtClean="0"/>
              <a:t>The Standish Group Chaos Report</a:t>
            </a:r>
          </a:p>
          <a:p>
            <a:pPr lvl="1"/>
            <a:r>
              <a:rPr lang="en-US" smtClean="0"/>
              <a:t>Project Failures – 15%</a:t>
            </a:r>
          </a:p>
          <a:p>
            <a:pPr lvl="1"/>
            <a:r>
              <a:rPr lang="en-US" smtClean="0"/>
              <a:t>Challenged projects – 51%</a:t>
            </a:r>
          </a:p>
          <a:p>
            <a:pPr lvl="1"/>
            <a:r>
              <a:rPr lang="en-US" smtClean="0"/>
              <a:t>Project Success – 34%</a:t>
            </a:r>
          </a:p>
          <a:p>
            <a:r>
              <a:rPr lang="en-US" smtClean="0"/>
              <a:t>Level of Success depends on:</a:t>
            </a:r>
          </a:p>
          <a:p>
            <a:pPr lvl="1"/>
            <a:r>
              <a:rPr lang="en-US" smtClean="0"/>
              <a:t>User Involvement</a:t>
            </a:r>
          </a:p>
          <a:p>
            <a:pPr lvl="1"/>
            <a:r>
              <a:rPr lang="en-US" smtClean="0"/>
              <a:t>Executive Support</a:t>
            </a:r>
          </a:p>
          <a:p>
            <a:pPr lvl="1"/>
            <a:r>
              <a:rPr lang="en-US" smtClean="0"/>
              <a:t>Having an Experienced Project Manager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1000"/>
                                        <p:tgtEl>
                                          <p:spTgt spid="51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fade">
                                      <p:cBhvr>
                                        <p:cTn id="12" dur="1000"/>
                                        <p:tgtEl>
                                          <p:spTgt spid="51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123">
                                            <p:txEl>
                                              <p:pRg st="2" end="2"/>
                                            </p:txEl>
                                          </p:spTgt>
                                        </p:tgtEl>
                                        <p:attrNameLst>
                                          <p:attrName>style.visibility</p:attrName>
                                        </p:attrNameLst>
                                      </p:cBhvr>
                                      <p:to>
                                        <p:strVal val="visible"/>
                                      </p:to>
                                    </p:set>
                                    <p:animEffect transition="in" filter="fade">
                                      <p:cBhvr>
                                        <p:cTn id="17" dur="1000"/>
                                        <p:tgtEl>
                                          <p:spTgt spid="51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123">
                                            <p:txEl>
                                              <p:pRg st="3" end="3"/>
                                            </p:txEl>
                                          </p:spTgt>
                                        </p:tgtEl>
                                        <p:attrNameLst>
                                          <p:attrName>style.visibility</p:attrName>
                                        </p:attrNameLst>
                                      </p:cBhvr>
                                      <p:to>
                                        <p:strVal val="visible"/>
                                      </p:to>
                                    </p:set>
                                    <p:animEffect transition="in" filter="fade">
                                      <p:cBhvr>
                                        <p:cTn id="22" dur="1000"/>
                                        <p:tgtEl>
                                          <p:spTgt spid="51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123">
                                            <p:txEl>
                                              <p:pRg st="4" end="4"/>
                                            </p:txEl>
                                          </p:spTgt>
                                        </p:tgtEl>
                                        <p:attrNameLst>
                                          <p:attrName>style.visibility</p:attrName>
                                        </p:attrNameLst>
                                      </p:cBhvr>
                                      <p:to>
                                        <p:strVal val="visible"/>
                                      </p:to>
                                    </p:set>
                                    <p:animEffect transition="in" filter="fade">
                                      <p:cBhvr>
                                        <p:cTn id="27" dur="1000"/>
                                        <p:tgtEl>
                                          <p:spTgt spid="512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123">
                                            <p:txEl>
                                              <p:pRg st="5" end="5"/>
                                            </p:txEl>
                                          </p:spTgt>
                                        </p:tgtEl>
                                        <p:attrNameLst>
                                          <p:attrName>style.visibility</p:attrName>
                                        </p:attrNameLst>
                                      </p:cBhvr>
                                      <p:to>
                                        <p:strVal val="visible"/>
                                      </p:to>
                                    </p:set>
                                    <p:animEffect transition="in" filter="fade">
                                      <p:cBhvr>
                                        <p:cTn id="32" dur="1000"/>
                                        <p:tgtEl>
                                          <p:spTgt spid="512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123">
                                            <p:txEl>
                                              <p:pRg st="6" end="6"/>
                                            </p:txEl>
                                          </p:spTgt>
                                        </p:tgtEl>
                                        <p:attrNameLst>
                                          <p:attrName>style.visibility</p:attrName>
                                        </p:attrNameLst>
                                      </p:cBhvr>
                                      <p:to>
                                        <p:strVal val="visible"/>
                                      </p:to>
                                    </p:set>
                                    <p:animEffect transition="in" filter="fade">
                                      <p:cBhvr>
                                        <p:cTn id="37" dur="1000"/>
                                        <p:tgtEl>
                                          <p:spTgt spid="512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123">
                                            <p:txEl>
                                              <p:pRg st="7" end="7"/>
                                            </p:txEl>
                                          </p:spTgt>
                                        </p:tgtEl>
                                        <p:attrNameLst>
                                          <p:attrName>style.visibility</p:attrName>
                                        </p:attrNameLst>
                                      </p:cBhvr>
                                      <p:to>
                                        <p:strVal val="visible"/>
                                      </p:to>
                                    </p:set>
                                    <p:animEffect transition="in" filter="fade">
                                      <p:cBhvr>
                                        <p:cTn id="42" dur="1000"/>
                                        <p:tgtEl>
                                          <p:spTgt spid="512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p:txBody>
          <a:bodyPr>
            <a:normAutofit fontScale="90000"/>
          </a:bodyPr>
          <a:lstStyle/>
          <a:p>
            <a:r>
              <a:rPr lang="en-US" smtClean="0"/>
              <a:t>Project Management Governance</a:t>
            </a:r>
          </a:p>
        </p:txBody>
      </p:sp>
      <p:sp>
        <p:nvSpPr>
          <p:cNvPr id="6147" name="Rectangle 3"/>
          <p:cNvSpPr>
            <a:spLocks noGrp="1"/>
          </p:cNvSpPr>
          <p:nvPr>
            <p:ph idx="1"/>
          </p:nvPr>
        </p:nvSpPr>
        <p:spPr/>
        <p:txBody>
          <a:bodyPr/>
          <a:lstStyle/>
          <a:p>
            <a:r>
              <a:rPr lang="en-US" smtClean="0"/>
              <a:t>The Project Management Institute (PMI)</a:t>
            </a:r>
          </a:p>
          <a:p>
            <a:pPr lvl="1"/>
            <a:r>
              <a:rPr lang="en-US" smtClean="0"/>
              <a:t>More than 265,000 members in over 170 countries </a:t>
            </a:r>
          </a:p>
          <a:p>
            <a:pPr lvl="1"/>
            <a:r>
              <a:rPr lang="en-US" smtClean="0"/>
              <a:t>PMI is the leading membership association for the project management profession.</a:t>
            </a:r>
          </a:p>
          <a:p>
            <a:pPr lvl="1"/>
            <a:r>
              <a:rPr lang="en-US" smtClean="0"/>
              <a:t>Founded in 1969 by Project Managers</a:t>
            </a:r>
          </a:p>
          <a:p>
            <a:pPr lvl="1"/>
            <a:r>
              <a:rPr lang="en-US" smtClean="0"/>
              <a:t>Headquarters in Newton Square, PA</a:t>
            </a:r>
          </a:p>
          <a:p>
            <a:pPr lvl="1"/>
            <a:r>
              <a:rPr lang="en-US" smtClean="0"/>
              <a:t>Publishes the Project Management Body of Knowledge (PMBOK)</a:t>
            </a:r>
          </a:p>
          <a:p>
            <a:pPr lvl="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10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fade">
                                      <p:cBhvr>
                                        <p:cTn id="12" dur="10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fade">
                                      <p:cBhvr>
                                        <p:cTn id="17" dur="1000"/>
                                        <p:tgtEl>
                                          <p:spTgt spid="61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fade">
                                      <p:cBhvr>
                                        <p:cTn id="22" dur="1000"/>
                                        <p:tgtEl>
                                          <p:spTgt spid="614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147">
                                            <p:txEl>
                                              <p:pRg st="4" end="4"/>
                                            </p:txEl>
                                          </p:spTgt>
                                        </p:tgtEl>
                                        <p:attrNameLst>
                                          <p:attrName>style.visibility</p:attrName>
                                        </p:attrNameLst>
                                      </p:cBhvr>
                                      <p:to>
                                        <p:strVal val="visible"/>
                                      </p:to>
                                    </p:set>
                                    <p:animEffect transition="in" filter="fade">
                                      <p:cBhvr>
                                        <p:cTn id="27" dur="1000"/>
                                        <p:tgtEl>
                                          <p:spTgt spid="614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147">
                                            <p:txEl>
                                              <p:pRg st="5" end="5"/>
                                            </p:txEl>
                                          </p:spTgt>
                                        </p:tgtEl>
                                        <p:attrNameLst>
                                          <p:attrName>style.visibility</p:attrName>
                                        </p:attrNameLst>
                                      </p:cBhvr>
                                      <p:to>
                                        <p:strVal val="visible"/>
                                      </p:to>
                                    </p:set>
                                    <p:animEffect transition="in" filter="fade">
                                      <p:cBhvr>
                                        <p:cTn id="32" dur="1000"/>
                                        <p:tgtEl>
                                          <p:spTgt spid="61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smtClean="0"/>
              <a:t>What is Project Management?</a:t>
            </a:r>
          </a:p>
        </p:txBody>
      </p:sp>
      <p:sp>
        <p:nvSpPr>
          <p:cNvPr id="7171" name="Content Placeholder 2"/>
          <p:cNvSpPr>
            <a:spLocks noGrp="1"/>
          </p:cNvSpPr>
          <p:nvPr>
            <p:ph idx="1"/>
          </p:nvPr>
        </p:nvSpPr>
        <p:spPr/>
        <p:txBody>
          <a:bodyPr/>
          <a:lstStyle/>
          <a:p>
            <a:pPr eaLnBrk="1" hangingPunct="1"/>
            <a:r>
              <a:rPr lang="en-US" smtClean="0"/>
              <a:t>Project Management Institute (PMI) definition</a:t>
            </a:r>
          </a:p>
          <a:p>
            <a:pPr lvl="1" eaLnBrk="1" hangingPunct="1"/>
            <a:r>
              <a:rPr lang="en-US" i="1" smtClean="0"/>
              <a:t>A project is a temporary endeavor undertaken to create a unique product, service, or result</a:t>
            </a:r>
          </a:p>
          <a:p>
            <a:pPr lvl="2" eaLnBrk="1" hangingPunct="1">
              <a:buFontTx/>
              <a:buChar char="-"/>
            </a:pPr>
            <a:r>
              <a:rPr lang="en-US" sz="1600" i="1" smtClean="0"/>
              <a:t>A Guide to the Project Management Body of Knowledge: PMBOK Guide- Third Edition, 2004 Project Management Institute</a:t>
            </a:r>
            <a:endParaRPr lang="en-US" i="1" smtClean="0"/>
          </a:p>
          <a:p>
            <a:pPr lvl="1" eaLnBrk="1" hangingPunct="1"/>
            <a:r>
              <a:rPr lang="en-US" i="1" smtClean="0"/>
              <a:t>Key Note: A project has a definite end date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10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fade">
                                      <p:cBhvr>
                                        <p:cTn id="12" dur="1000"/>
                                        <p:tgtEl>
                                          <p:spTgt spid="7171">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animEffect transition="in" filter="fade">
                                      <p:cBhvr>
                                        <p:cTn id="15" dur="1000"/>
                                        <p:tgtEl>
                                          <p:spTgt spid="7171">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7171">
                                            <p:txEl>
                                              <p:pRg st="3" end="3"/>
                                            </p:txEl>
                                          </p:spTgt>
                                        </p:tgtEl>
                                        <p:attrNameLst>
                                          <p:attrName>style.visibility</p:attrName>
                                        </p:attrNameLst>
                                      </p:cBhvr>
                                      <p:to>
                                        <p:strVal val="visible"/>
                                      </p:to>
                                    </p:set>
                                    <p:animEffect transition="in" filter="fade">
                                      <p:cBhvr>
                                        <p:cTn id="20" dur="1000"/>
                                        <p:tgtEl>
                                          <p:spTgt spid="71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normAutofit fontScale="90000"/>
          </a:bodyPr>
          <a:lstStyle/>
          <a:p>
            <a:pPr eaLnBrk="1" hangingPunct="1"/>
            <a:r>
              <a:rPr lang="en-US" smtClean="0"/>
              <a:t>A Portfolio Definition of a Project</a:t>
            </a:r>
          </a:p>
        </p:txBody>
      </p:sp>
      <p:sp>
        <p:nvSpPr>
          <p:cNvPr id="8195" name="Content Placeholder 2"/>
          <p:cNvSpPr>
            <a:spLocks noGrp="1"/>
          </p:cNvSpPr>
          <p:nvPr>
            <p:ph idx="1"/>
          </p:nvPr>
        </p:nvSpPr>
        <p:spPr/>
        <p:txBody>
          <a:bodyPr/>
          <a:lstStyle/>
          <a:p>
            <a:pPr eaLnBrk="1" hangingPunct="1"/>
            <a:r>
              <a:rPr lang="en-US" smtClean="0"/>
              <a:t>Meets one or more of the following:</a:t>
            </a:r>
          </a:p>
          <a:p>
            <a:pPr lvl="1" eaLnBrk="1" hangingPunct="1"/>
            <a:r>
              <a:rPr lang="en-US" smtClean="0"/>
              <a:t>Work Effort is Greater than 80 Hours</a:t>
            </a:r>
          </a:p>
          <a:p>
            <a:pPr lvl="1" eaLnBrk="1" hangingPunct="1"/>
            <a:r>
              <a:rPr lang="en-US" smtClean="0"/>
              <a:t>Requires budget outside of personnel time</a:t>
            </a:r>
          </a:p>
          <a:p>
            <a:pPr lvl="1" eaLnBrk="1" hangingPunct="1"/>
            <a:r>
              <a:rPr lang="en-US" smtClean="0"/>
              <a:t>Work Crosses more than one department</a:t>
            </a:r>
          </a:p>
          <a:p>
            <a:pPr lvl="1" eaLnBrk="1" hangingPunct="1"/>
            <a:r>
              <a:rPr lang="en-US" smtClean="0"/>
              <a:t>The initiative has institutional impact</a:t>
            </a:r>
          </a:p>
          <a:p>
            <a:pPr eaLnBrk="1" hangingPunct="1">
              <a:buFont typeface="Arial" charset="0"/>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1000"/>
                                        <p:tgtEl>
                                          <p:spTgt spid="81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fade">
                                      <p:cBhvr>
                                        <p:cTn id="12" dur="1000"/>
                                        <p:tgtEl>
                                          <p:spTgt spid="81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fade">
                                      <p:cBhvr>
                                        <p:cTn id="17" dur="1000"/>
                                        <p:tgtEl>
                                          <p:spTgt spid="81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195">
                                            <p:txEl>
                                              <p:pRg st="3" end="3"/>
                                            </p:txEl>
                                          </p:spTgt>
                                        </p:tgtEl>
                                        <p:attrNameLst>
                                          <p:attrName>style.visibility</p:attrName>
                                        </p:attrNameLst>
                                      </p:cBhvr>
                                      <p:to>
                                        <p:strVal val="visible"/>
                                      </p:to>
                                    </p:set>
                                    <p:animEffect transition="in" filter="fade">
                                      <p:cBhvr>
                                        <p:cTn id="22" dur="1000"/>
                                        <p:tgtEl>
                                          <p:spTgt spid="819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195">
                                            <p:txEl>
                                              <p:pRg st="4" end="4"/>
                                            </p:txEl>
                                          </p:spTgt>
                                        </p:tgtEl>
                                        <p:attrNameLst>
                                          <p:attrName>style.visibility</p:attrName>
                                        </p:attrNameLst>
                                      </p:cBhvr>
                                      <p:to>
                                        <p:strVal val="visible"/>
                                      </p:to>
                                    </p:set>
                                    <p:animEffect transition="in" filter="fade">
                                      <p:cBhvr>
                                        <p:cTn id="27" dur="1000"/>
                                        <p:tgtEl>
                                          <p:spTgt spid="81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SERIOUSMAGIC_BLACKSTONE_UUID" val="0b506a42-f5f4-4fc3-a721-4f6edff4280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644</TotalTime>
  <Words>2361</Words>
  <Application>Microsoft Office PowerPoint</Application>
  <PresentationFormat>On-screen Show (4:3)</PresentationFormat>
  <Paragraphs>344</Paragraphs>
  <Slides>55</Slides>
  <Notes>17</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Solstice</vt:lpstr>
      <vt:lpstr>Building a Project Management Methodology</vt:lpstr>
      <vt:lpstr>Copyright Statement</vt:lpstr>
      <vt:lpstr>Agenda</vt:lpstr>
      <vt:lpstr>About Me</vt:lpstr>
      <vt:lpstr>About You</vt:lpstr>
      <vt:lpstr>Why Project Management?</vt:lpstr>
      <vt:lpstr>Project Management Governance</vt:lpstr>
      <vt:lpstr>What is Project Management?</vt:lpstr>
      <vt:lpstr>A Portfolio Definition of a Project</vt:lpstr>
      <vt:lpstr>Who is a Project Manager?</vt:lpstr>
      <vt:lpstr>What the Project Manager IS NOT</vt:lpstr>
      <vt:lpstr>Project Sponsor</vt:lpstr>
      <vt:lpstr>Project Phases</vt:lpstr>
      <vt:lpstr>PMI Process Phases</vt:lpstr>
      <vt:lpstr>Initiation Phase</vt:lpstr>
      <vt:lpstr>What is the Project Charter</vt:lpstr>
      <vt:lpstr>Project Charter</vt:lpstr>
      <vt:lpstr>Project Charter (Con’t)</vt:lpstr>
      <vt:lpstr>Project Charter (Con’t)</vt:lpstr>
      <vt:lpstr>Project Charter (Con’t)</vt:lpstr>
      <vt:lpstr>Project Charter (Con’t)</vt:lpstr>
      <vt:lpstr>Project Charter (Con’t)</vt:lpstr>
      <vt:lpstr>Project Charter (Con’t)</vt:lpstr>
      <vt:lpstr>Project Charter (Con’t)</vt:lpstr>
      <vt:lpstr>Project Charter (Con’t)</vt:lpstr>
      <vt:lpstr>Project Charter (Con’t)</vt:lpstr>
      <vt:lpstr>Project Charter (Con’t)</vt:lpstr>
      <vt:lpstr>Lego Project Example</vt:lpstr>
      <vt:lpstr>Lego Project Charter</vt:lpstr>
      <vt:lpstr>Portfolio Management</vt:lpstr>
      <vt:lpstr>Group Exercise</vt:lpstr>
      <vt:lpstr>Building the Project Team</vt:lpstr>
      <vt:lpstr>4 Phases of Team Development</vt:lpstr>
      <vt:lpstr>Moving into the Planning Phase</vt:lpstr>
      <vt:lpstr>Planning Phase</vt:lpstr>
      <vt:lpstr>Project Meetings</vt:lpstr>
      <vt:lpstr>Communication Plan</vt:lpstr>
      <vt:lpstr>Work Breakdown Structure (WBS)</vt:lpstr>
      <vt:lpstr>Critical Path</vt:lpstr>
      <vt:lpstr>Critical Path Exercise</vt:lpstr>
      <vt:lpstr>Issues and Action Items</vt:lpstr>
      <vt:lpstr>Risk Planning</vt:lpstr>
      <vt:lpstr>Status Report</vt:lpstr>
      <vt:lpstr>Lego Project Meeting - Planning</vt:lpstr>
      <vt:lpstr>Moving into Implementation Phase</vt:lpstr>
      <vt:lpstr>Implementation Phase</vt:lpstr>
      <vt:lpstr>Controlling – Are we on track?</vt:lpstr>
      <vt:lpstr>Change Order</vt:lpstr>
      <vt:lpstr>Lego Execution and Change Request</vt:lpstr>
      <vt:lpstr>Closeout</vt:lpstr>
      <vt:lpstr>Move to Operational Status</vt:lpstr>
      <vt:lpstr>Project Completion Report</vt:lpstr>
      <vt:lpstr>Lessons Learned Meeting</vt:lpstr>
      <vt:lpstr>Team Celebration</vt:lpstr>
      <vt:lpstr>Closing Remarks</vt:lpstr>
    </vt:vector>
  </TitlesOfParts>
  <Company>Georgia State university PMO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Leading Engaging Group Oriented Projects</dc:title>
  <dc:creator>Randall Alberts</dc:creator>
  <cp:lastModifiedBy> </cp:lastModifiedBy>
  <cp:revision>54</cp:revision>
  <dcterms:created xsi:type="dcterms:W3CDTF">2008-08-11T18:00:21Z</dcterms:created>
  <dcterms:modified xsi:type="dcterms:W3CDTF">2009-10-14T15:37:11Z</dcterms:modified>
</cp:coreProperties>
</file>