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Lst>
  <p:notesMasterIdLst>
    <p:notesMasterId r:id="rId64"/>
  </p:notesMasterIdLst>
  <p:handoutMasterIdLst>
    <p:handoutMasterId r:id="rId65"/>
  </p:handoutMasterIdLst>
  <p:sldIdLst>
    <p:sldId id="256" r:id="rId3"/>
    <p:sldId id="274" r:id="rId4"/>
    <p:sldId id="289" r:id="rId5"/>
    <p:sldId id="276" r:id="rId6"/>
    <p:sldId id="278" r:id="rId7"/>
    <p:sldId id="269" r:id="rId8"/>
    <p:sldId id="288" r:id="rId9"/>
    <p:sldId id="290" r:id="rId10"/>
    <p:sldId id="287" r:id="rId11"/>
    <p:sldId id="275" r:id="rId12"/>
    <p:sldId id="277" r:id="rId13"/>
    <p:sldId id="291" r:id="rId14"/>
    <p:sldId id="321" r:id="rId15"/>
    <p:sldId id="260" r:id="rId16"/>
    <p:sldId id="326" r:id="rId17"/>
    <p:sldId id="292" r:id="rId18"/>
    <p:sldId id="283" r:id="rId19"/>
    <p:sldId id="296" r:id="rId20"/>
    <p:sldId id="308" r:id="rId21"/>
    <p:sldId id="299" r:id="rId22"/>
    <p:sldId id="303" r:id="rId23"/>
    <p:sldId id="309" r:id="rId24"/>
    <p:sldId id="293" r:id="rId25"/>
    <p:sldId id="265" r:id="rId26"/>
    <p:sldId id="271" r:id="rId27"/>
    <p:sldId id="314" r:id="rId28"/>
    <p:sldId id="302" r:id="rId29"/>
    <p:sldId id="330" r:id="rId30"/>
    <p:sldId id="328" r:id="rId31"/>
    <p:sldId id="310" r:id="rId32"/>
    <p:sldId id="272" r:id="rId33"/>
    <p:sldId id="329" r:id="rId34"/>
    <p:sldId id="286" r:id="rId35"/>
    <p:sldId id="305" r:id="rId36"/>
    <p:sldId id="312" r:id="rId37"/>
    <p:sldId id="297" r:id="rId38"/>
    <p:sldId id="300" r:id="rId39"/>
    <p:sldId id="307" r:id="rId40"/>
    <p:sldId id="301" r:id="rId41"/>
    <p:sldId id="315" r:id="rId42"/>
    <p:sldId id="273" r:id="rId43"/>
    <p:sldId id="327" r:id="rId44"/>
    <p:sldId id="313" r:id="rId45"/>
    <p:sldId id="284" r:id="rId46"/>
    <p:sldId id="282" r:id="rId47"/>
    <p:sldId id="304" r:id="rId48"/>
    <p:sldId id="258" r:id="rId49"/>
    <p:sldId id="306" r:id="rId50"/>
    <p:sldId id="311" r:id="rId51"/>
    <p:sldId id="336" r:id="rId52"/>
    <p:sldId id="263" r:id="rId53"/>
    <p:sldId id="285" r:id="rId54"/>
    <p:sldId id="316" r:id="rId55"/>
    <p:sldId id="317" r:id="rId56"/>
    <p:sldId id="322" r:id="rId57"/>
    <p:sldId id="320" r:id="rId58"/>
    <p:sldId id="323" r:id="rId59"/>
    <p:sldId id="325" r:id="rId60"/>
    <p:sldId id="280" r:id="rId61"/>
    <p:sldId id="319" r:id="rId62"/>
    <p:sldId id="257"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7" autoAdjust="0"/>
    <p:restoredTop sz="86415" autoAdjust="0"/>
  </p:normalViewPr>
  <p:slideViewPr>
    <p:cSldViewPr>
      <p:cViewPr varScale="1">
        <p:scale>
          <a:sx n="74" d="100"/>
          <a:sy n="74" d="100"/>
        </p:scale>
        <p:origin x="-778" y="-72"/>
      </p:cViewPr>
      <p:guideLst>
        <p:guide orient="horz" pos="1620"/>
        <p:guide pos="2880"/>
      </p:guideLst>
    </p:cSldViewPr>
  </p:slideViewPr>
  <p:outlineViewPr>
    <p:cViewPr>
      <p:scale>
        <a:sx n="33" d="100"/>
        <a:sy n="33" d="100"/>
      </p:scale>
      <p:origin x="0" y="19190"/>
    </p:cViewPr>
  </p:outlineViewPr>
  <p:notesTextViewPr>
    <p:cViewPr>
      <p:scale>
        <a:sx n="100" d="100"/>
        <a:sy n="100" d="100"/>
      </p:scale>
      <p:origin x="0" y="0"/>
    </p:cViewPr>
  </p:notesTextViewPr>
  <p:sorterViewPr>
    <p:cViewPr>
      <p:scale>
        <a:sx n="100" d="100"/>
        <a:sy n="100" d="100"/>
      </p:scale>
      <p:origin x="0" y="2635"/>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7D07DC-7386-425C-95C1-006CAD305782}" type="datetimeFigureOut">
              <a:rPr lang="en-US" smtClean="0"/>
              <a:pPr/>
              <a:t>11/4/2009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AAF92D-573D-47C5-BB65-00499A502C0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D6F1A-C620-43FE-8B50-28A5B8A80175}" type="datetimeFigureOut">
              <a:rPr lang="en-US" smtClean="0"/>
              <a:pPr/>
              <a:t>11/4/2009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43106-A27F-4E33-859A-52BDE4CC00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1213FD-F17B-42A6-AA3B-49D28D0B325B}" type="slidenum">
              <a:rPr lang="en-US" smtClean="0"/>
              <a:pPr>
                <a:defRPr/>
              </a:pPr>
              <a:t>30</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1213FD-F17B-42A6-AA3B-49D28D0B325B}" type="slidenum">
              <a:rPr lang="en-US" smtClean="0"/>
              <a:pPr>
                <a:defRPr/>
              </a:pPr>
              <a:t>32</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US" dirty="0" smtClean="0"/>
              <a:t>We have two new Commercial Affiliates:  </a:t>
            </a:r>
            <a:r>
              <a:rPr lang="en-US" dirty="0" err="1" smtClean="0"/>
              <a:t>Sciquest</a:t>
            </a:r>
            <a:r>
              <a:rPr lang="en-US" dirty="0" smtClean="0"/>
              <a:t> and </a:t>
            </a:r>
            <a:r>
              <a:rPr lang="en-US" dirty="0" err="1" smtClean="0"/>
              <a:t>VivanTech</a:t>
            </a:r>
            <a:r>
              <a:rPr lang="en-US" dirty="0" smtClean="0"/>
              <a:t>.  </a:t>
            </a:r>
            <a:r>
              <a:rPr lang="en-US" dirty="0" err="1" smtClean="0"/>
              <a:t>Sciquest</a:t>
            </a:r>
            <a:r>
              <a:rPr lang="en-US" dirty="0" smtClean="0"/>
              <a:t> brings expertise in </a:t>
            </a:r>
            <a:r>
              <a:rPr lang="en-US" dirty="0" err="1" smtClean="0"/>
              <a:t>eprocurement</a:t>
            </a:r>
            <a:r>
              <a:rPr lang="en-US" dirty="0" smtClean="0"/>
              <a:t> and plan on assisting the KFS project with creating linkages between KFS and shopping carts within </a:t>
            </a:r>
            <a:r>
              <a:rPr lang="en-US" dirty="0" err="1" smtClean="0"/>
              <a:t>Sciquest</a:t>
            </a:r>
            <a:r>
              <a:rPr lang="en-US" dirty="0" smtClean="0"/>
              <a:t>.  </a:t>
            </a:r>
            <a:r>
              <a:rPr lang="en-US" dirty="0" err="1" smtClean="0"/>
              <a:t>VivanTech</a:t>
            </a:r>
            <a:r>
              <a:rPr lang="en-US" dirty="0" smtClean="0"/>
              <a:t> brings expertise in developing custom financial information systems, and has been assisting some of the </a:t>
            </a:r>
            <a:r>
              <a:rPr lang="en-US" dirty="0" err="1" smtClean="0"/>
              <a:t>Kuali</a:t>
            </a:r>
            <a:r>
              <a:rPr lang="en-US" dirty="0" smtClean="0"/>
              <a:t> partners in their implementation planning for KFS.  We welcome these 2 new CA’s.</a:t>
            </a:r>
          </a:p>
          <a:p>
            <a:pPr eaLnBrk="1" hangingPunct="1"/>
            <a:endParaRPr lang="en-US" dirty="0" smtClean="0"/>
          </a:p>
        </p:txBody>
      </p:sp>
      <p:sp>
        <p:nvSpPr>
          <p:cNvPr id="19460" name="Slide Number Placeholder 3"/>
          <p:cNvSpPr>
            <a:spLocks noGrp="1"/>
          </p:cNvSpPr>
          <p:nvPr>
            <p:ph type="sldNum" sz="quarter" idx="5"/>
          </p:nvPr>
        </p:nvSpPr>
        <p:spPr>
          <a:noFill/>
        </p:spPr>
        <p:txBody>
          <a:bodyPr/>
          <a:lstStyle/>
          <a:p>
            <a:fld id="{DED36179-8EC0-4032-A254-B10936F0213C}" type="slidenum">
              <a:rPr lang="en-US" smtClean="0"/>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19589-E586-442A-96DF-673A01463AA8}" type="slidenum">
              <a:rPr lang="en-US"/>
              <a:pPr/>
              <a:t>59</a:t>
            </a:fld>
            <a:endParaRPr lang="en-US"/>
          </a:p>
        </p:txBody>
      </p:sp>
      <p:sp>
        <p:nvSpPr>
          <p:cNvPr id="483330" name="Rectangle 2"/>
          <p:cNvSpPr>
            <a:spLocks noGrp="1" noRot="1" noChangeAspect="1" noChangeArrowheads="1" noTextEdit="1"/>
          </p:cNvSpPr>
          <p:nvPr>
            <p:ph type="sldImg"/>
          </p:nvPr>
        </p:nvSpPr>
        <p:spPr>
          <a:xfrm>
            <a:off x="381000" y="685800"/>
            <a:ext cx="6096000" cy="3429000"/>
          </a:xfrm>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ey-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791" y="1966654"/>
            <a:ext cx="8554453" cy="1021556"/>
          </a:xfrm>
          <a:prstGeom prst="rect">
            <a:avLst/>
          </a:prstGeom>
        </p:spPr>
        <p:txBody>
          <a:bodyPr anchor="t"/>
          <a:lstStyle>
            <a:lvl1pPr algn="ctr">
              <a:defRPr sz="5400" b="1" cap="none"/>
            </a:lvl1pPr>
          </a:lstStyle>
          <a:p>
            <a:r>
              <a:rPr lang="en-US" dirty="0" smtClean="0"/>
              <a:t>Click to edit master title style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ey-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791" y="1966654"/>
            <a:ext cx="8554453" cy="1021556"/>
          </a:xfrm>
          <a:prstGeom prst="rect">
            <a:avLst/>
          </a:prstGeom>
        </p:spPr>
        <p:txBody>
          <a:bodyPr anchor="t"/>
          <a:lstStyle>
            <a:lvl1pPr algn="ctr">
              <a:defRPr sz="5400" b="1" cap="none"/>
            </a:lvl1p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Autofit/>
          </a:bodyPr>
          <a:lstStyle>
            <a:lvl1pPr>
              <a:defRPr sz="48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514350"/>
            <a:ext cx="7620000" cy="3829050"/>
          </a:xfrm>
        </p:spPr>
        <p:txBody>
          <a:bodyPr anchor="ctr">
            <a:normAutofit/>
          </a:bodyPr>
          <a:lstStyle>
            <a:lvl1pPr algn="l">
              <a:buNone/>
              <a:defRPr sz="4000" i="1"/>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Text Placeholder 4"/>
          <p:cNvSpPr>
            <a:spLocks noGrp="1"/>
          </p:cNvSpPr>
          <p:nvPr>
            <p:ph type="body" sz="quarter" idx="11"/>
          </p:nvPr>
        </p:nvSpPr>
        <p:spPr>
          <a:xfrm>
            <a:off x="5105400" y="4514850"/>
            <a:ext cx="3429000" cy="342900"/>
          </a:xfrm>
        </p:spPr>
        <p:txBody>
          <a:bodyPr>
            <a:noAutofit/>
          </a:bodyPr>
          <a:lstStyle>
            <a:lvl1pPr algn="r">
              <a:buNone/>
              <a:defRPr sz="1800" i="1"/>
            </a:lvl1pPr>
            <a:lvl2pPr algn="r">
              <a:buNone/>
              <a:defRPr sz="1600" i="1"/>
            </a:lvl2pPr>
            <a:lvl3pPr algn="r">
              <a:buNone/>
              <a:defRPr sz="1400" i="1"/>
            </a:lvl3pPr>
            <a:lvl4pPr algn="r">
              <a:buNone/>
              <a:defRPr sz="1200" i="1"/>
            </a:lvl4pPr>
            <a:lvl5pPr algn="r">
              <a:buNone/>
              <a:defRPr sz="1200" i="1"/>
            </a:lvl5pPr>
          </a:lstStyle>
          <a:p>
            <a:pPr lvl="0"/>
            <a:r>
              <a:rPr lang="en-US" dirty="0" smtClean="0"/>
              <a:t>Click to edit Master text styles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P spid="5" grpId="0" build="allAtOnce">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raytree.png"/>
          <p:cNvPicPr>
            <a:picLocks noChangeAspect="1"/>
          </p:cNvPicPr>
          <p:nvPr/>
        </p:nvPicPr>
        <p:blipFill>
          <a:blip r:embed="rId4" cstate="print"/>
          <a:srcRect l="11005" t="7602"/>
          <a:stretch>
            <a:fillRect/>
          </a:stretch>
        </p:blipFill>
        <p:spPr>
          <a:xfrm>
            <a:off x="0" y="0"/>
            <a:ext cx="6161968"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8534400" y="4800600"/>
            <a:ext cx="396262" cy="307777"/>
          </a:xfrm>
          <a:prstGeom prst="rect">
            <a:avLst/>
          </a:prstGeom>
        </p:spPr>
        <p:txBody>
          <a:bodyPr wrap="none">
            <a:spAutoFit/>
          </a:bodyPr>
          <a:lstStyle/>
          <a:p>
            <a:fld id="{2B03DCEF-8B07-4E0C-A413-95C947324D53}" type="slidenum">
              <a:rPr lang="en-US" sz="1400" i="1" smtClean="0">
                <a:solidFill>
                  <a:schemeClr val="bg1"/>
                </a:solidFill>
              </a:rPr>
              <a:pPr/>
              <a:t>‹#›</a:t>
            </a:fld>
            <a:endParaRPr lang="en-US" sz="1400" i="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1" r:id="rId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8458200" y="4705350"/>
            <a:ext cx="396262" cy="307777"/>
          </a:xfrm>
          <a:prstGeom prst="rect">
            <a:avLst/>
          </a:prstGeom>
        </p:spPr>
        <p:txBody>
          <a:bodyPr wrap="none">
            <a:spAutoFit/>
          </a:bodyPr>
          <a:lstStyle/>
          <a:p>
            <a:fld id="{2B03DCEF-8B07-4E0C-A413-95C947324D53}" type="slidenum">
              <a:rPr lang="en-US" sz="1400" i="1" smtClean="0"/>
              <a:pPr/>
              <a:t>‹#›</a:t>
            </a:fld>
            <a:endParaRPr lang="en-US" sz="1400" i="1"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3" r:id="rId7"/>
    <p:sldLayoutId id="2147483682" r:id="rId8"/>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slideLayout" Target="../slideLayouts/slideLayout7.xml"/><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tags" Target="../tags/tag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Collaboration</a:t>
            </a:r>
            <a:r>
              <a:rPr lang="en-US" i="1" dirty="0" smtClean="0"/>
              <a:t> is</a:t>
            </a:r>
            <a:r>
              <a:rPr lang="en-US" dirty="0" smtClean="0"/>
              <a:t> Strategy</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Brad Wheeler</a:t>
            </a:r>
          </a:p>
          <a:p>
            <a:r>
              <a:rPr lang="en-US" dirty="0" smtClean="0"/>
              <a:t>Indiana University</a:t>
            </a:r>
            <a:r>
              <a:rPr lang="en-US" sz="2000" dirty="0" smtClean="0"/>
              <a:t/>
            </a:r>
            <a:br>
              <a:rPr lang="en-US" sz="2000" dirty="0" smtClean="0"/>
            </a:br>
            <a:r>
              <a:rPr lang="en-US" sz="2000" dirty="0" smtClean="0"/>
              <a:t>bwheeler@indiana.edu</a:t>
            </a:r>
            <a:endParaRPr lang="en-US" dirty="0"/>
          </a:p>
        </p:txBody>
      </p:sp>
      <p:sp>
        <p:nvSpPr>
          <p:cNvPr id="6" name="Rectangle 5"/>
          <p:cNvSpPr/>
          <p:nvPr/>
        </p:nvSpPr>
        <p:spPr>
          <a:xfrm>
            <a:off x="304801" y="4800601"/>
            <a:ext cx="3886199" cy="276999"/>
          </a:xfrm>
          <a:prstGeom prst="rect">
            <a:avLst/>
          </a:prstGeom>
        </p:spPr>
        <p:txBody>
          <a:bodyPr wrap="square">
            <a:spAutoFit/>
          </a:bodyPr>
          <a:lstStyle/>
          <a:p>
            <a:r>
              <a:rPr lang="en-US" sz="1200" i="1" dirty="0" smtClean="0"/>
              <a:t>© Brad Wheeler, Creative Commons Attribution 3.0 </a:t>
            </a:r>
            <a:endParaRPr lang="en-US" sz="1200" i="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Education and Research</a:t>
            </a:r>
            <a:endParaRPr lang="en-US" dirty="0"/>
          </a:p>
        </p:txBody>
      </p:sp>
      <p:sp>
        <p:nvSpPr>
          <p:cNvPr id="5" name="Subtitle 4"/>
          <p:cNvSpPr>
            <a:spLocks noGrp="1"/>
          </p:cNvSpPr>
          <p:nvPr>
            <p:ph type="subTitle" idx="1"/>
          </p:nvPr>
        </p:nvSpPr>
        <p:spPr/>
        <p:txBody>
          <a:bodyPr/>
          <a:lstStyle/>
          <a:p>
            <a:r>
              <a:rPr lang="en-US" i="1" dirty="0" smtClean="0"/>
              <a:t>Our industry </a:t>
            </a:r>
            <a:r>
              <a:rPr lang="en-US" i="1" u="sng" dirty="0" smtClean="0"/>
              <a:t>is</a:t>
            </a:r>
            <a:r>
              <a:rPr lang="en-US" i="1" dirty="0" smtClean="0"/>
              <a:t> different…</a:t>
            </a:r>
            <a:br>
              <a:rPr lang="en-US" i="1" dirty="0" smtClean="0"/>
            </a:br>
            <a:r>
              <a:rPr lang="en-US" i="1" dirty="0" smtClean="0"/>
              <a:t>but is our behavior?</a:t>
            </a:r>
            <a:endParaRPr lang="en-US" i="1"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514350"/>
            <a:ext cx="8534400" cy="3829050"/>
          </a:xfrm>
        </p:spPr>
        <p:txBody>
          <a:bodyPr/>
          <a:lstStyle/>
          <a:p>
            <a:r>
              <a:rPr lang="en-US" dirty="0" smtClean="0"/>
              <a:t>  The essence of </a:t>
            </a:r>
            <a:r>
              <a:rPr lang="en-US" u="sng" dirty="0" smtClean="0"/>
              <a:t>collaboration as strategy</a:t>
            </a:r>
            <a:r>
              <a:rPr lang="en-US" dirty="0" smtClean="0"/>
              <a:t> is choosing to perform activities </a:t>
            </a:r>
            <a:r>
              <a:rPr lang="en-US" u="sng" dirty="0" smtClean="0"/>
              <a:t>similarly</a:t>
            </a:r>
            <a:r>
              <a:rPr lang="en-US" dirty="0" smtClean="0"/>
              <a:t> to partners</a:t>
            </a:r>
            <a:br>
              <a:rPr lang="en-US" dirty="0" smtClean="0"/>
            </a:br>
            <a:r>
              <a:rPr lang="en-US" dirty="0" smtClean="0"/>
              <a:t/>
            </a:r>
            <a:br>
              <a:rPr lang="en-US" dirty="0" smtClean="0"/>
            </a:br>
            <a:r>
              <a:rPr lang="en-US" dirty="0" smtClean="0"/>
              <a:t>…and driving down costs via leverage.</a:t>
            </a:r>
            <a:endParaRPr lang="en-US" dirty="0"/>
          </a:p>
        </p:txBody>
      </p:sp>
      <p:sp>
        <p:nvSpPr>
          <p:cNvPr id="6" name="Rectangle 5"/>
          <p:cNvSpPr/>
          <p:nvPr/>
        </p:nvSpPr>
        <p:spPr>
          <a:xfrm>
            <a:off x="381000" y="114301"/>
            <a:ext cx="8763000" cy="646331"/>
          </a:xfrm>
          <a:prstGeom prst="rect">
            <a:avLst/>
          </a:prstGeom>
        </p:spPr>
        <p:txBody>
          <a:bodyPr wrap="square">
            <a:spAutoFit/>
          </a:bodyPr>
          <a:lstStyle/>
          <a:p>
            <a:r>
              <a:rPr lang="en-US" dirty="0" smtClean="0">
                <a:solidFill>
                  <a:schemeClr val="tx1">
                    <a:lumMod val="65000"/>
                  </a:schemeClr>
                </a:solidFill>
              </a:rPr>
              <a:t>Competitive Strategy: </a:t>
            </a:r>
            <a:br>
              <a:rPr lang="en-US" dirty="0" smtClean="0">
                <a:solidFill>
                  <a:schemeClr val="tx1">
                    <a:lumMod val="65000"/>
                  </a:schemeClr>
                </a:solidFill>
              </a:rPr>
            </a:br>
            <a:r>
              <a:rPr lang="en-US" dirty="0" smtClean="0">
                <a:solidFill>
                  <a:schemeClr val="tx1">
                    <a:lumMod val="65000"/>
                  </a:schemeClr>
                </a:solidFill>
              </a:rPr>
              <a:t>“The essence of strategy is choosing to perform activities differently than rivals do.”</a:t>
            </a:r>
            <a:endParaRPr lang="en-US" dirty="0">
              <a:solidFill>
                <a:schemeClr val="tx1">
                  <a:lumMod val="65000"/>
                </a:schemeClr>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Collaboration?</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Unnatural Act</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1" y="171450"/>
            <a:ext cx="8772525" cy="3178969"/>
          </a:xfrm>
          <a:prstGeom prst="rect">
            <a:avLst/>
          </a:prstGeom>
          <a:noFill/>
          <a:ln w="9525">
            <a:noFill/>
            <a:miter lim="800000"/>
            <a:headEnd/>
            <a:tailEnd/>
          </a:ln>
          <a:effectLst>
            <a:softEdge rad="31750"/>
          </a:effectLst>
        </p:spPr>
      </p:pic>
      <p:sp>
        <p:nvSpPr>
          <p:cNvPr id="4" name="TextBox 3"/>
          <p:cNvSpPr txBox="1"/>
          <p:nvPr/>
        </p:nvSpPr>
        <p:spPr>
          <a:xfrm>
            <a:off x="695086" y="4057650"/>
            <a:ext cx="8136843" cy="461665"/>
          </a:xfrm>
          <a:prstGeom prst="rect">
            <a:avLst/>
          </a:prstGeom>
          <a:noFill/>
        </p:spPr>
        <p:txBody>
          <a:bodyPr wrap="none" rtlCol="0">
            <a:spAutoFit/>
          </a:bodyPr>
          <a:lstStyle/>
          <a:p>
            <a:r>
              <a:rPr lang="en-US" sz="2400" i="1" dirty="0" smtClean="0"/>
              <a:t>EDUCAUSE members are prolific writers regarding collaboration</a:t>
            </a:r>
            <a:endParaRPr lang="en-US" sz="2400" i="1"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10000"/>
          </a:bodyPr>
          <a:lstStyle/>
          <a:p>
            <a:r>
              <a:rPr lang="en-US" dirty="0" smtClean="0"/>
              <a:t>“</a:t>
            </a:r>
            <a:r>
              <a:rPr lang="en-US" u="sng" dirty="0" smtClean="0"/>
              <a:t>Collaboration</a:t>
            </a:r>
            <a:r>
              <a:rPr lang="en-US" dirty="0" smtClean="0"/>
              <a:t> is not he same as </a:t>
            </a:r>
            <a:r>
              <a:rPr lang="en-US" u="sng" dirty="0" smtClean="0"/>
              <a:t>cooperation</a:t>
            </a:r>
            <a:r>
              <a:rPr lang="en-US" dirty="0" smtClean="0"/>
              <a:t>. Collaboration requires alignment around a common goal. Collaboration is about doing something together. Collaboration only lasts as long as the alignment around common purpose lasts.”</a:t>
            </a:r>
            <a:endParaRPr lang="en-US" dirty="0"/>
          </a:p>
        </p:txBody>
      </p:sp>
      <p:sp>
        <p:nvSpPr>
          <p:cNvPr id="4" name="Text Placeholder 3"/>
          <p:cNvSpPr>
            <a:spLocks noGrp="1"/>
          </p:cNvSpPr>
          <p:nvPr>
            <p:ph type="body" sz="quarter" idx="11"/>
          </p:nvPr>
        </p:nvSpPr>
        <p:spPr/>
        <p:txBody>
          <a:bodyPr/>
          <a:lstStyle/>
          <a:p>
            <a:r>
              <a:rPr lang="en-US" dirty="0" smtClean="0"/>
              <a:t>James Hilton, U. of Virginia</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 – labor”</a:t>
            </a: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Domains for Collaboration</a:t>
            </a:r>
            <a:endParaRPr lang="en-US" dirty="0"/>
          </a:p>
        </p:txBody>
      </p:sp>
      <p:cxnSp>
        <p:nvCxnSpPr>
          <p:cNvPr id="4" name="Straight Arrow Connector 3"/>
          <p:cNvCxnSpPr/>
          <p:nvPr/>
        </p:nvCxnSpPr>
        <p:spPr>
          <a:xfrm rot="5400000" flipH="1" flipV="1">
            <a:off x="195135" y="2680622"/>
            <a:ext cx="3114137" cy="79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4237293"/>
            <a:ext cx="5715000"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200" y="4325161"/>
            <a:ext cx="6053388" cy="369332"/>
          </a:xfrm>
          <a:prstGeom prst="rect">
            <a:avLst/>
          </a:prstGeom>
          <a:noFill/>
        </p:spPr>
        <p:txBody>
          <a:bodyPr wrap="none" rtlCol="0">
            <a:spAutoFit/>
          </a:bodyPr>
          <a:lstStyle/>
          <a:p>
            <a:r>
              <a:rPr lang="en-US" dirty="0" smtClean="0"/>
              <a:t>Individuals     Departments    Schools    Campuses    Institutions</a:t>
            </a:r>
          </a:p>
        </p:txBody>
      </p:sp>
      <p:sp>
        <p:nvSpPr>
          <p:cNvPr id="8" name="TextBox 7"/>
          <p:cNvSpPr txBox="1"/>
          <p:nvPr/>
        </p:nvSpPr>
        <p:spPr>
          <a:xfrm rot="16200000">
            <a:off x="762627" y="1839158"/>
            <a:ext cx="1434880" cy="461665"/>
          </a:xfrm>
          <a:prstGeom prst="rect">
            <a:avLst/>
          </a:prstGeom>
          <a:noFill/>
        </p:spPr>
        <p:txBody>
          <a:bodyPr wrap="none" rtlCol="0">
            <a:spAutoFit/>
          </a:bodyPr>
          <a:lstStyle/>
          <a:p>
            <a:r>
              <a:rPr lang="en-US" sz="2400" dirty="0" smtClean="0"/>
              <a:t>Challenge</a:t>
            </a:r>
          </a:p>
        </p:txBody>
      </p:sp>
      <p:grpSp>
        <p:nvGrpSpPr>
          <p:cNvPr id="13" name="Group 12"/>
          <p:cNvGrpSpPr/>
          <p:nvPr/>
        </p:nvGrpSpPr>
        <p:grpSpPr>
          <a:xfrm>
            <a:off x="7467601" y="1047750"/>
            <a:ext cx="579567" cy="3189543"/>
            <a:chOff x="7467601" y="1047750"/>
            <a:chExt cx="579567" cy="3189543"/>
          </a:xfrm>
        </p:grpSpPr>
        <p:cxnSp>
          <p:nvCxnSpPr>
            <p:cNvPr id="9" name="Straight Arrow Connector 8"/>
            <p:cNvCxnSpPr/>
            <p:nvPr/>
          </p:nvCxnSpPr>
          <p:spPr>
            <a:xfrm rot="16200000" flipV="1">
              <a:off x="5878266" y="2637085"/>
              <a:ext cx="3189543" cy="1087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7188343" y="1838364"/>
              <a:ext cx="1255985" cy="461665"/>
            </a:xfrm>
            <a:prstGeom prst="rect">
              <a:avLst/>
            </a:prstGeom>
            <a:noFill/>
          </p:spPr>
          <p:txBody>
            <a:bodyPr wrap="none" rtlCol="0">
              <a:spAutoFit/>
            </a:bodyPr>
            <a:lstStyle/>
            <a:p>
              <a:r>
                <a:rPr lang="en-US" sz="2400" dirty="0" smtClean="0"/>
                <a:t>Value $$</a:t>
              </a:r>
            </a:p>
          </p:txBody>
        </p:sp>
      </p:grpSp>
      <p:sp>
        <p:nvSpPr>
          <p:cNvPr id="11" name="Arc 10"/>
          <p:cNvSpPr/>
          <p:nvPr/>
        </p:nvSpPr>
        <p:spPr>
          <a:xfrm rot="9744821" flipH="1">
            <a:off x="-232963" y="-146164"/>
            <a:ext cx="7545992" cy="4012621"/>
          </a:xfrm>
          <a:prstGeom prst="arc">
            <a:avLst>
              <a:gd name="adj1" fmla="val 13219900"/>
              <a:gd name="adj2" fmla="val 21247936"/>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rot="18913707">
            <a:off x="5128832" y="1980181"/>
            <a:ext cx="2188869" cy="461665"/>
          </a:xfrm>
          <a:prstGeom prst="rect">
            <a:avLst/>
          </a:prstGeom>
          <a:noFill/>
        </p:spPr>
        <p:txBody>
          <a:bodyPr wrap="none" rtlCol="0">
            <a:spAutoFit/>
          </a:bodyPr>
          <a:lstStyle/>
          <a:p>
            <a:r>
              <a:rPr lang="en-US" sz="2400" dirty="0" smtClean="0">
                <a:solidFill>
                  <a:srgbClr val="FF0000"/>
                </a:solidFill>
              </a:rPr>
              <a:t>Slope of Retreat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Experience Yields Improvement</a:t>
            </a:r>
            <a:endParaRPr lang="en-US" dirty="0"/>
          </a:p>
        </p:txBody>
      </p:sp>
      <p:cxnSp>
        <p:nvCxnSpPr>
          <p:cNvPr id="4" name="Straight Arrow Connector 3"/>
          <p:cNvCxnSpPr/>
          <p:nvPr/>
        </p:nvCxnSpPr>
        <p:spPr>
          <a:xfrm rot="5400000" flipH="1" flipV="1">
            <a:off x="157035" y="2642522"/>
            <a:ext cx="3190337" cy="79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4237293"/>
            <a:ext cx="5715000" cy="1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200" y="4325161"/>
            <a:ext cx="6053388" cy="369332"/>
          </a:xfrm>
          <a:prstGeom prst="rect">
            <a:avLst/>
          </a:prstGeom>
          <a:noFill/>
        </p:spPr>
        <p:txBody>
          <a:bodyPr wrap="none" rtlCol="0">
            <a:spAutoFit/>
          </a:bodyPr>
          <a:lstStyle/>
          <a:p>
            <a:r>
              <a:rPr lang="en-US" dirty="0" smtClean="0"/>
              <a:t>Individuals     Departments    Schools    Campuses    Institutions</a:t>
            </a:r>
          </a:p>
        </p:txBody>
      </p:sp>
      <p:sp>
        <p:nvSpPr>
          <p:cNvPr id="8" name="TextBox 7"/>
          <p:cNvSpPr txBox="1"/>
          <p:nvPr/>
        </p:nvSpPr>
        <p:spPr>
          <a:xfrm rot="16200000">
            <a:off x="762627" y="1839158"/>
            <a:ext cx="1434880" cy="461665"/>
          </a:xfrm>
          <a:prstGeom prst="rect">
            <a:avLst/>
          </a:prstGeom>
          <a:noFill/>
        </p:spPr>
        <p:txBody>
          <a:bodyPr wrap="none" rtlCol="0">
            <a:spAutoFit/>
          </a:bodyPr>
          <a:lstStyle/>
          <a:p>
            <a:r>
              <a:rPr lang="en-US" sz="2400" dirty="0" smtClean="0"/>
              <a:t>Challenge</a:t>
            </a:r>
          </a:p>
        </p:txBody>
      </p:sp>
      <p:grpSp>
        <p:nvGrpSpPr>
          <p:cNvPr id="3" name="Group 12"/>
          <p:cNvGrpSpPr/>
          <p:nvPr/>
        </p:nvGrpSpPr>
        <p:grpSpPr>
          <a:xfrm>
            <a:off x="7467601" y="971550"/>
            <a:ext cx="579567" cy="3265743"/>
            <a:chOff x="7467601" y="971550"/>
            <a:chExt cx="579567" cy="3265743"/>
          </a:xfrm>
        </p:grpSpPr>
        <p:cxnSp>
          <p:nvCxnSpPr>
            <p:cNvPr id="9" name="Straight Arrow Connector 8"/>
            <p:cNvCxnSpPr/>
            <p:nvPr/>
          </p:nvCxnSpPr>
          <p:spPr>
            <a:xfrm rot="16200000" flipV="1">
              <a:off x="5840166" y="2598985"/>
              <a:ext cx="3265743" cy="10873"/>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7153879" y="1838364"/>
              <a:ext cx="1324914" cy="461665"/>
            </a:xfrm>
            <a:prstGeom prst="rect">
              <a:avLst/>
            </a:prstGeom>
            <a:noFill/>
          </p:spPr>
          <p:txBody>
            <a:bodyPr wrap="none" rtlCol="0">
              <a:spAutoFit/>
            </a:bodyPr>
            <a:lstStyle/>
            <a:p>
              <a:r>
                <a:rPr lang="en-US" sz="2400" dirty="0" smtClean="0">
                  <a:solidFill>
                    <a:schemeClr val="accent3">
                      <a:lumMod val="60000"/>
                      <a:lumOff val="40000"/>
                    </a:schemeClr>
                  </a:solidFill>
                </a:rPr>
                <a:t>Value  $$</a:t>
              </a:r>
            </a:p>
          </p:txBody>
        </p:sp>
      </p:grpSp>
      <p:sp>
        <p:nvSpPr>
          <p:cNvPr id="11" name="Arc 10"/>
          <p:cNvSpPr/>
          <p:nvPr/>
        </p:nvSpPr>
        <p:spPr>
          <a:xfrm rot="9744821" flipH="1">
            <a:off x="-232963" y="-146164"/>
            <a:ext cx="7545992" cy="4012621"/>
          </a:xfrm>
          <a:prstGeom prst="arc">
            <a:avLst>
              <a:gd name="adj1" fmla="val 13219900"/>
              <a:gd name="adj2" fmla="val 21247936"/>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9876067" flipH="1">
            <a:off x="681527" y="2175745"/>
            <a:ext cx="7522817" cy="1558790"/>
          </a:xfrm>
          <a:prstGeom prst="arc">
            <a:avLst>
              <a:gd name="adj1" fmla="val 11565972"/>
              <a:gd name="adj2" fmla="val 20972103"/>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rot="10800000" flipV="1">
            <a:off x="1752600" y="2876550"/>
            <a:ext cx="5181600" cy="76200"/>
          </a:xfrm>
          <a:prstGeom prst="line">
            <a:avLst/>
          </a:prstGeom>
          <a:ln w="38100">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1885950"/>
            <a:ext cx="533400" cy="0"/>
          </a:xfrm>
          <a:prstGeom prst="line">
            <a:avLst/>
          </a:prstGeom>
          <a:ln w="38100">
            <a:solidFill>
              <a:srgbClr val="92D05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15100" y="2380456"/>
            <a:ext cx="838200"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6"/>
                                        </p:tgtEl>
                                      </p:cBhvr>
                                    </p:animEffect>
                                    <p:set>
                                      <p:cBhvr>
                                        <p:cTn id="32" dur="1" fill="hold">
                                          <p:stCondLst>
                                            <p:cond delay="1999"/>
                                          </p:stCondLst>
                                        </p:cTn>
                                        <p:tgtEl>
                                          <p:spTgt spid="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14"/>
                                        </p:tgtEl>
                                      </p:cBhvr>
                                    </p:animEffect>
                                    <p:set>
                                      <p:cBhvr>
                                        <p:cTn id="35" dur="1" fill="hold">
                                          <p:stCondLst>
                                            <p:cond delay="1999"/>
                                          </p:stCondLst>
                                        </p:cTn>
                                        <p:tgtEl>
                                          <p:spTgt spid="14"/>
                                        </p:tgtEl>
                                        <p:attrNameLst>
                                          <p:attrName>style.visibility</p:attrName>
                                        </p:attrNameLst>
                                      </p:cBhvr>
                                      <p:to>
                                        <p:strVal val="hidden"/>
                                      </p:to>
                                    </p:set>
                                  </p:childTnLst>
                                </p:cTn>
                              </p:par>
                            </p:childTnLst>
                          </p:cTn>
                        </p:par>
                        <p:par>
                          <p:cTn id="36" fill="hold">
                            <p:stCondLst>
                              <p:cond delay="2000"/>
                            </p:stCondLst>
                            <p:childTnLst>
                              <p:par>
                                <p:cTn id="37" presetID="16" presetClass="entr" presetSubtype="42"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Horizontal)">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Collaborate?</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Strategy?</a:t>
            </a: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0000" lnSpcReduction="20000"/>
          </a:bodyPr>
          <a:lstStyle/>
          <a:p>
            <a:r>
              <a:rPr lang="en-US" dirty="0" smtClean="0"/>
              <a:t>“Our academic leadership is increasingly embracing the notion of coordinating business objectives and leveraging resources with other institutions and within our own university. </a:t>
            </a:r>
          </a:p>
          <a:p>
            <a:r>
              <a:rPr lang="en-US" dirty="0" smtClean="0"/>
              <a:t>The maturity of community source governance, the stream of </a:t>
            </a:r>
            <a:r>
              <a:rPr lang="en-US" dirty="0" err="1" smtClean="0"/>
              <a:t>Kuali</a:t>
            </a:r>
            <a:r>
              <a:rPr lang="en-US" dirty="0" smtClean="0"/>
              <a:t> deliverables, and the stature of the community members all contribute to this. It really does represent a breakthrough, not just for </a:t>
            </a:r>
            <a:r>
              <a:rPr lang="en-US" dirty="0" err="1" smtClean="0"/>
              <a:t>Kuali</a:t>
            </a:r>
            <a:r>
              <a:rPr lang="en-US" dirty="0" smtClean="0"/>
              <a:t>, but as a way of thinking…”</a:t>
            </a:r>
            <a:endParaRPr lang="en-US" dirty="0"/>
          </a:p>
        </p:txBody>
      </p:sp>
      <p:sp>
        <p:nvSpPr>
          <p:cNvPr id="5" name="Text Placeholder 4"/>
          <p:cNvSpPr>
            <a:spLocks noGrp="1"/>
          </p:cNvSpPr>
          <p:nvPr>
            <p:ph type="body" sz="quarter" idx="11"/>
          </p:nvPr>
        </p:nvSpPr>
        <p:spPr>
          <a:xfrm>
            <a:off x="4343400" y="4514850"/>
            <a:ext cx="4191000" cy="342900"/>
          </a:xfrm>
        </p:spPr>
        <p:txBody>
          <a:bodyPr/>
          <a:lstStyle/>
          <a:p>
            <a:r>
              <a:rPr lang="en-US" dirty="0" smtClean="0"/>
              <a:t> Ted Dodds, University of British Columbia</a:t>
            </a:r>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In the process of [</a:t>
            </a:r>
            <a:r>
              <a:rPr lang="en-US" dirty="0" err="1" smtClean="0"/>
              <a:t>HathiTrust</a:t>
            </a:r>
            <a:r>
              <a:rPr lang="en-US" dirty="0" smtClean="0"/>
              <a:t>] collaboration, participants are forced to solidify their own institutional goals… Bringing UC point of view to the table has involved examining our own goals.</a:t>
            </a:r>
            <a:endParaRPr lang="en-US" dirty="0"/>
          </a:p>
        </p:txBody>
      </p:sp>
      <p:sp>
        <p:nvSpPr>
          <p:cNvPr id="3" name="Text Placeholder 2"/>
          <p:cNvSpPr>
            <a:spLocks noGrp="1"/>
          </p:cNvSpPr>
          <p:nvPr>
            <p:ph type="body" sz="quarter" idx="11"/>
          </p:nvPr>
        </p:nvSpPr>
        <p:spPr>
          <a:xfrm>
            <a:off x="4648200" y="4514850"/>
            <a:ext cx="3886200" cy="342900"/>
          </a:xfrm>
        </p:spPr>
        <p:txBody>
          <a:bodyPr/>
          <a:lstStyle/>
          <a:p>
            <a:r>
              <a:rPr lang="en-US" dirty="0" smtClean="0"/>
              <a:t>Heather Christenson, U. of California</a:t>
            </a: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Normal</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Essential</a:t>
            </a:r>
            <a:r>
              <a:rPr lang="en-US" dirty="0" smtClean="0"/>
              <a:t> Tool for the New Normal</a:t>
            </a:r>
            <a:endParaRPr lang="en-US" i="1" dirty="0"/>
          </a:p>
        </p:txBody>
      </p:sp>
      <p:sp>
        <p:nvSpPr>
          <p:cNvPr id="5" name="Content Placeholder 4"/>
          <p:cNvSpPr>
            <a:spLocks noGrp="1"/>
          </p:cNvSpPr>
          <p:nvPr>
            <p:ph idx="1"/>
          </p:nvPr>
        </p:nvSpPr>
        <p:spPr>
          <a:xfrm>
            <a:off x="457200" y="1581150"/>
            <a:ext cx="8229600" cy="3394472"/>
          </a:xfrm>
        </p:spPr>
        <p:txBody>
          <a:bodyPr/>
          <a:lstStyle/>
          <a:p>
            <a:r>
              <a:rPr lang="en-US" dirty="0" smtClean="0"/>
              <a:t>Achieve more…</a:t>
            </a:r>
          </a:p>
          <a:p>
            <a:r>
              <a:rPr lang="en-US" dirty="0" smtClean="0"/>
              <a:t>Serve our mission…</a:t>
            </a:r>
          </a:p>
          <a:p>
            <a:r>
              <a:rPr lang="en-US" dirty="0" smtClean="0"/>
              <a:t>Favorable economics (over time)…</a:t>
            </a:r>
          </a:p>
          <a:p>
            <a:r>
              <a:rPr lang="en-US" dirty="0" smtClean="0"/>
              <a:t>Align institution to external environment…</a:t>
            </a: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Leverage</a:t>
            </a:r>
            <a:br>
              <a:rPr lang="en-US" dirty="0" smtClean="0"/>
            </a:br>
            <a:endParaRPr lang="en-US" dirty="0"/>
          </a:p>
        </p:txBody>
      </p:sp>
      <p:sp>
        <p:nvSpPr>
          <p:cNvPr id="4" name="Isosceles Triangle 3"/>
          <p:cNvSpPr/>
          <p:nvPr/>
        </p:nvSpPr>
        <p:spPr>
          <a:xfrm>
            <a:off x="5681472" y="4462272"/>
            <a:ext cx="377952" cy="33832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865120" y="4343400"/>
            <a:ext cx="3669792" cy="3840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1" y="4123944"/>
            <a:ext cx="497252" cy="830997"/>
          </a:xfrm>
          <a:prstGeom prst="rect">
            <a:avLst/>
          </a:prstGeom>
          <a:noFill/>
        </p:spPr>
        <p:txBody>
          <a:bodyPr wrap="none" rtlCol="0">
            <a:spAutoFit/>
          </a:bodyPr>
          <a:lstStyle/>
          <a:p>
            <a:r>
              <a:rPr lang="en-US" sz="4800" b="1" dirty="0" smtClean="0"/>
              <a:t>$</a:t>
            </a:r>
            <a:endParaRPr lang="en-US" sz="4800" b="1" dirty="0"/>
          </a:p>
        </p:txBody>
      </p:sp>
      <p:sp>
        <p:nvSpPr>
          <p:cNvPr id="10" name="TextBox 9"/>
          <p:cNvSpPr txBox="1"/>
          <p:nvPr/>
        </p:nvSpPr>
        <p:spPr>
          <a:xfrm>
            <a:off x="6004561" y="3835908"/>
            <a:ext cx="497252" cy="830997"/>
          </a:xfrm>
          <a:prstGeom prst="rect">
            <a:avLst/>
          </a:prstGeom>
          <a:noFill/>
        </p:spPr>
        <p:txBody>
          <a:bodyPr wrap="none" rtlCol="0">
            <a:spAutoFit/>
          </a:bodyPr>
          <a:lstStyle/>
          <a:p>
            <a:r>
              <a:rPr lang="en-US" sz="4800" dirty="0" smtClean="0"/>
              <a:t>$</a:t>
            </a:r>
            <a:endParaRPr lang="en-US" sz="4800" dirty="0"/>
          </a:p>
        </p:txBody>
      </p:sp>
      <p:sp>
        <p:nvSpPr>
          <p:cNvPr id="11" name="TextBox 10"/>
          <p:cNvSpPr txBox="1"/>
          <p:nvPr/>
        </p:nvSpPr>
        <p:spPr>
          <a:xfrm>
            <a:off x="6278881" y="3785616"/>
            <a:ext cx="497252" cy="830997"/>
          </a:xfrm>
          <a:prstGeom prst="rect">
            <a:avLst/>
          </a:prstGeom>
          <a:noFill/>
        </p:spPr>
        <p:txBody>
          <a:bodyPr wrap="none" rtlCol="0">
            <a:spAutoFit/>
          </a:bodyPr>
          <a:lstStyle/>
          <a:p>
            <a:r>
              <a:rPr lang="en-US" sz="4800" dirty="0" smtClean="0"/>
              <a:t>$</a:t>
            </a:r>
            <a:endParaRPr lang="en-US" sz="4800" dirty="0"/>
          </a:p>
        </p:txBody>
      </p:sp>
      <p:sp>
        <p:nvSpPr>
          <p:cNvPr id="12" name="TextBox 11"/>
          <p:cNvSpPr txBox="1"/>
          <p:nvPr/>
        </p:nvSpPr>
        <p:spPr>
          <a:xfrm>
            <a:off x="6120385" y="3456432"/>
            <a:ext cx="497252" cy="830997"/>
          </a:xfrm>
          <a:prstGeom prst="rect">
            <a:avLst/>
          </a:prstGeom>
          <a:noFill/>
        </p:spPr>
        <p:txBody>
          <a:bodyPr wrap="none" rtlCol="0">
            <a:spAutoFit/>
          </a:bodyPr>
          <a:lstStyle/>
          <a:p>
            <a:r>
              <a:rPr lang="en-US" sz="4800" dirty="0" smtClean="0"/>
              <a:t>$</a:t>
            </a:r>
            <a:endParaRPr lang="en-US" sz="4800"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+ 2 = 3 ?</a:t>
            </a:r>
            <a:br>
              <a:rPr lang="en-US" dirty="0" smtClean="0"/>
            </a:br>
            <a:r>
              <a:rPr lang="en-US" dirty="0" smtClean="0"/>
              <a:t>2 + 2 + 2 + 2 = 5 ?</a:t>
            </a:r>
            <a:endParaRPr lang="en-US" dirty="0"/>
          </a:p>
        </p:txBody>
      </p:sp>
      <p:sp>
        <p:nvSpPr>
          <p:cNvPr id="3" name="Subtitle 2"/>
          <p:cNvSpPr>
            <a:spLocks noGrp="1"/>
          </p:cNvSpPr>
          <p:nvPr>
            <p:ph type="subTitle" idx="1"/>
          </p:nvPr>
        </p:nvSpPr>
        <p:spPr/>
        <p:txBody>
          <a:bodyPr/>
          <a:lstStyle/>
          <a:p>
            <a:r>
              <a:rPr lang="en-US" dirty="0" smtClean="0"/>
              <a:t>Collaboration Math</a:t>
            </a:r>
          </a:p>
          <a:p>
            <a:endParaRPr lang="en-US" dirty="0"/>
          </a:p>
        </p:txBody>
      </p:sp>
      <p:sp>
        <p:nvSpPr>
          <p:cNvPr id="4" name="TextBox 3"/>
          <p:cNvSpPr txBox="1"/>
          <p:nvPr/>
        </p:nvSpPr>
        <p:spPr>
          <a:xfrm>
            <a:off x="5715000" y="4400550"/>
            <a:ext cx="2742739" cy="338554"/>
          </a:xfrm>
          <a:prstGeom prst="rect">
            <a:avLst/>
          </a:prstGeom>
          <a:noFill/>
        </p:spPr>
        <p:txBody>
          <a:bodyPr wrap="none" rtlCol="0">
            <a:spAutoFit/>
          </a:bodyPr>
          <a:lstStyle/>
          <a:p>
            <a:r>
              <a:rPr lang="en-US" sz="1600" i="1" dirty="0" smtClean="0"/>
              <a:t>John Norman, U. of Cambridge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438150"/>
            <a:ext cx="7620000" cy="3829050"/>
          </a:xfrm>
        </p:spPr>
        <p:txBody>
          <a:bodyPr>
            <a:normAutofit fontScale="77500" lnSpcReduction="20000"/>
          </a:bodyPr>
          <a:lstStyle/>
          <a:p>
            <a:r>
              <a:rPr lang="en-US" dirty="0" smtClean="0"/>
              <a:t>“</a:t>
            </a:r>
            <a:r>
              <a:rPr lang="en-US" dirty="0" err="1" smtClean="0"/>
              <a:t>HathiTrust</a:t>
            </a:r>
            <a:r>
              <a:rPr lang="en-US" dirty="0" smtClean="0"/>
              <a:t> partners = tons of expertise. </a:t>
            </a:r>
            <a:br>
              <a:rPr lang="en-US" dirty="0" smtClean="0"/>
            </a:br>
            <a:r>
              <a:rPr lang="en-US" dirty="0" smtClean="0"/>
              <a:t>A richness of talent at the individual level that we can tap into -- Diversity of opinions and healthy debate leads to more robust processes.</a:t>
            </a:r>
          </a:p>
          <a:p>
            <a:r>
              <a:rPr lang="en-US" dirty="0" smtClean="0"/>
              <a:t>Finding the appropriate level of standardization versus customization is a true challenge (especially in technical matters)”</a:t>
            </a:r>
            <a:endParaRPr lang="en-US" dirty="0"/>
          </a:p>
        </p:txBody>
      </p:sp>
      <p:sp>
        <p:nvSpPr>
          <p:cNvPr id="3" name="Text Placeholder 2"/>
          <p:cNvSpPr>
            <a:spLocks noGrp="1"/>
          </p:cNvSpPr>
          <p:nvPr>
            <p:ph type="body" sz="quarter" idx="11"/>
          </p:nvPr>
        </p:nvSpPr>
        <p:spPr>
          <a:xfrm>
            <a:off x="3733800" y="4514850"/>
            <a:ext cx="4800600" cy="342900"/>
          </a:xfrm>
        </p:spPr>
        <p:txBody>
          <a:bodyPr/>
          <a:lstStyle/>
          <a:p>
            <a:r>
              <a:rPr lang="en-US" dirty="0" smtClean="0"/>
              <a:t>Heather Christenson, U. of California</a:t>
            </a:r>
            <a:endParaRPr lang="en-U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“The aspect of the </a:t>
            </a:r>
            <a:r>
              <a:rPr lang="en-US" dirty="0" err="1" smtClean="0"/>
              <a:t>Kuali</a:t>
            </a:r>
            <a:r>
              <a:rPr lang="en-US" dirty="0" smtClean="0"/>
              <a:t> Community that Colorado State University is perhaps most grateful for is the team of exceptional technical folks who assist one another with problems and issues, on what seems almost a 24x7 schedule. </a:t>
            </a:r>
          </a:p>
          <a:p>
            <a:r>
              <a:rPr lang="en-US" dirty="0" smtClean="0"/>
              <a:t>We are MUCH stronger together than apart, and we have observed the expertise of the group steadily spiral upward as a result.”</a:t>
            </a:r>
            <a:endParaRPr lang="en-US" dirty="0"/>
          </a:p>
        </p:txBody>
      </p:sp>
      <p:sp>
        <p:nvSpPr>
          <p:cNvPr id="3" name="Text Placeholder 2"/>
          <p:cNvSpPr>
            <a:spLocks noGrp="1"/>
          </p:cNvSpPr>
          <p:nvPr>
            <p:ph type="body" sz="quarter" idx="11"/>
          </p:nvPr>
        </p:nvSpPr>
        <p:spPr/>
        <p:txBody>
          <a:bodyPr/>
          <a:lstStyle/>
          <a:p>
            <a:r>
              <a:rPr lang="en-US" dirty="0" smtClean="0"/>
              <a:t>Patrick Burns, Colorado State U.</a:t>
            </a:r>
            <a:endParaRPr lang="en-U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Main Reason to Collaborate…</a:t>
            </a:r>
            <a:endParaRPr lang="en-US" dirty="0"/>
          </a:p>
        </p:txBody>
      </p:sp>
      <p:sp>
        <p:nvSpPr>
          <p:cNvPr id="6" name="Subtitle 5"/>
          <p:cNvSpPr>
            <a:spLocks noGrp="1"/>
          </p:cNvSpPr>
          <p:nvPr>
            <p:ph type="subTitle" idx="1"/>
          </p:nvPr>
        </p:nvSpPr>
        <p:spPr/>
        <p:txBody>
          <a:bodyPr/>
          <a:lstStyle/>
          <a:p>
            <a:r>
              <a:rPr lang="en-US" dirty="0" smtClean="0"/>
              <a:t>It serves our mission</a:t>
            </a:r>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Co-Laboring towards the </a:t>
            </a:r>
            <a:br>
              <a:rPr lang="en-US" dirty="0" smtClean="0"/>
            </a:br>
            <a:r>
              <a:rPr lang="en-US" dirty="0" smtClean="0"/>
              <a:t>Meta-university</a:t>
            </a:r>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Seeking Competitive Advantage</a:t>
            </a:r>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custDataLst>
              <p:tags r:id="rId1"/>
            </p:custDataLst>
          </p:nvPr>
        </p:nvSpPr>
        <p:spPr bwMode="auto">
          <a:xfrm>
            <a:off x="373064" y="1658362"/>
            <a:ext cx="8542337" cy="3046988"/>
          </a:xfrm>
          <a:prstGeom prst="rect">
            <a:avLst/>
          </a:prstGeom>
          <a:noFill/>
          <a:ln w="9525" algn="ctr">
            <a:noFill/>
            <a:miter lim="800000"/>
            <a:headEnd/>
            <a:tailEnd/>
          </a:ln>
        </p:spPr>
        <p:txBody>
          <a:bodyPr anchor="ctr">
            <a:spAutoFit/>
          </a:bodyPr>
          <a:lstStyle/>
          <a:p>
            <a:r>
              <a:rPr lang="en-US" sz="3200" dirty="0"/>
              <a:t>“…we are seeing the early emergence of a </a:t>
            </a:r>
            <a:r>
              <a:rPr lang="en-US" sz="3200" i="1" dirty="0"/>
              <a:t>meta-university – </a:t>
            </a:r>
            <a:r>
              <a:rPr lang="en-US" sz="3200" dirty="0"/>
              <a:t>a transcendent, accessible, </a:t>
            </a:r>
            <a:br>
              <a:rPr lang="en-US" sz="3200" dirty="0"/>
            </a:br>
            <a:r>
              <a:rPr lang="en-US" sz="3200" dirty="0"/>
              <a:t>empowering, dynamic, </a:t>
            </a:r>
            <a:r>
              <a:rPr lang="en-US" sz="3200" u="sng" dirty="0"/>
              <a:t>communally constructed framework of open materials and platforms </a:t>
            </a:r>
            <a:r>
              <a:rPr lang="en-US" sz="3200" dirty="0"/>
              <a:t>on which much of higher education worldwide can be constructed or enhanced.”</a:t>
            </a:r>
          </a:p>
        </p:txBody>
      </p:sp>
      <p:sp>
        <p:nvSpPr>
          <p:cNvPr id="8195" name="Text Box 3"/>
          <p:cNvSpPr txBox="1">
            <a:spLocks noChangeArrowheads="1"/>
          </p:cNvSpPr>
          <p:nvPr>
            <p:custDataLst>
              <p:tags r:id="rId2"/>
            </p:custDataLst>
          </p:nvPr>
        </p:nvSpPr>
        <p:spPr bwMode="auto">
          <a:xfrm>
            <a:off x="4336444" y="4595396"/>
            <a:ext cx="3654077" cy="338554"/>
          </a:xfrm>
          <a:prstGeom prst="rect">
            <a:avLst/>
          </a:prstGeom>
          <a:noFill/>
          <a:ln w="9525" algn="ctr">
            <a:noFill/>
            <a:miter lim="800000"/>
            <a:headEnd/>
            <a:tailEnd/>
          </a:ln>
        </p:spPr>
        <p:txBody>
          <a:bodyPr wrap="none">
            <a:spAutoFit/>
          </a:bodyPr>
          <a:lstStyle/>
          <a:p>
            <a:r>
              <a:rPr lang="en-US" sz="1600" i="1" dirty="0"/>
              <a:t>EDUCAUSE Review, </a:t>
            </a:r>
            <a:r>
              <a:rPr lang="en-US" sz="1600" dirty="0"/>
              <a:t>May/June 2006, p. 30.</a:t>
            </a:r>
          </a:p>
        </p:txBody>
      </p:sp>
      <p:pic>
        <p:nvPicPr>
          <p:cNvPr id="14338" name="Picture 2"/>
          <p:cNvPicPr>
            <a:picLocks noChangeAspect="1" noChangeArrowheads="1"/>
          </p:cNvPicPr>
          <p:nvPr>
            <p:custDataLst>
              <p:tags r:id="rId3"/>
            </p:custDataLst>
          </p:nvPr>
        </p:nvPicPr>
        <p:blipFill>
          <a:blip r:embed="rId7" cstate="print"/>
          <a:srcRect/>
          <a:stretch>
            <a:fillRect/>
          </a:stretch>
        </p:blipFill>
        <p:spPr bwMode="auto">
          <a:xfrm>
            <a:off x="457200" y="171450"/>
            <a:ext cx="1466850" cy="14644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97" name="Rectangle 4"/>
          <p:cNvSpPr>
            <a:spLocks noChangeArrowheads="1"/>
          </p:cNvSpPr>
          <p:nvPr>
            <p:custDataLst>
              <p:tags r:id="rId4"/>
            </p:custDataLst>
          </p:nvPr>
        </p:nvSpPr>
        <p:spPr bwMode="auto">
          <a:xfrm>
            <a:off x="2057400" y="152221"/>
            <a:ext cx="3687163" cy="1077218"/>
          </a:xfrm>
          <a:prstGeom prst="rect">
            <a:avLst/>
          </a:prstGeom>
          <a:noFill/>
          <a:ln w="9525">
            <a:noFill/>
            <a:miter lim="800000"/>
            <a:headEnd/>
            <a:tailEnd/>
          </a:ln>
        </p:spPr>
        <p:txBody>
          <a:bodyPr wrap="none">
            <a:spAutoFit/>
          </a:bodyPr>
          <a:lstStyle/>
          <a:p>
            <a:r>
              <a:rPr lang="en-US" sz="3600" dirty="0"/>
              <a:t>Charles M. Vest</a:t>
            </a:r>
          </a:p>
          <a:p>
            <a:r>
              <a:rPr lang="en-US" sz="2800" dirty="0"/>
              <a:t>President Emeritus, MIT</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52401" y="1800225"/>
            <a:ext cx="1678931" cy="1598057"/>
            <a:chOff x="152400" y="2400300"/>
            <a:chExt cx="1678931" cy="2130743"/>
          </a:xfrm>
        </p:grpSpPr>
        <p:sp>
          <p:nvSpPr>
            <p:cNvPr id="6" name="Rounded Rectangle 5"/>
            <p:cNvSpPr/>
            <p:nvPr/>
          </p:nvSpPr>
          <p:spPr>
            <a:xfrm>
              <a:off x="153665"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5122" name="Picture 2"/>
            <p:cNvPicPr>
              <a:picLocks noChangeAspect="1" noChangeArrowheads="1"/>
            </p:cNvPicPr>
            <p:nvPr/>
          </p:nvPicPr>
          <p:blipFill>
            <a:blip r:embed="rId5" cstate="print"/>
            <a:srcRect l="24110" b="40356"/>
            <a:stretch>
              <a:fillRect/>
            </a:stretch>
          </p:blipFill>
          <p:spPr bwMode="auto">
            <a:xfrm>
              <a:off x="152400" y="3276600"/>
              <a:ext cx="1678931" cy="304800"/>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601340" y="2438400"/>
              <a:ext cx="781050" cy="742950"/>
            </a:xfrm>
            <a:prstGeom prst="rect">
              <a:avLst/>
            </a:prstGeom>
            <a:noFill/>
            <a:ln w="9525">
              <a:noFill/>
              <a:miter lim="800000"/>
              <a:headEnd/>
              <a:tailEnd/>
            </a:ln>
          </p:spPr>
        </p:pic>
        <p:sp>
          <p:nvSpPr>
            <p:cNvPr id="20" name="TextBox 19"/>
            <p:cNvSpPr txBox="1"/>
            <p:nvPr/>
          </p:nvSpPr>
          <p:spPr>
            <a:xfrm>
              <a:off x="278670" y="4038600"/>
              <a:ext cx="1473930" cy="492443"/>
            </a:xfrm>
            <a:prstGeom prst="rect">
              <a:avLst/>
            </a:prstGeom>
            <a:noFill/>
          </p:spPr>
          <p:txBody>
            <a:bodyPr wrap="none" rtlCol="0">
              <a:spAutoFit/>
            </a:bodyPr>
            <a:lstStyle/>
            <a:p>
              <a:r>
                <a:rPr lang="en-US" b="1" dirty="0" smtClean="0"/>
                <a:t>Library Books</a:t>
              </a:r>
            </a:p>
          </p:txBody>
        </p:sp>
      </p:grpSp>
      <p:grpSp>
        <p:nvGrpSpPr>
          <p:cNvPr id="45" name="Group 44"/>
          <p:cNvGrpSpPr/>
          <p:nvPr/>
        </p:nvGrpSpPr>
        <p:grpSpPr>
          <a:xfrm>
            <a:off x="3696966" y="1808976"/>
            <a:ext cx="1676400" cy="1598057"/>
            <a:chOff x="1962150" y="2400300"/>
            <a:chExt cx="1676400" cy="2130743"/>
          </a:xfrm>
        </p:grpSpPr>
        <p:sp>
          <p:nvSpPr>
            <p:cNvPr id="2" name="Rounded Rectangle 1"/>
            <p:cNvSpPr/>
            <p:nvPr/>
          </p:nvSpPr>
          <p:spPr>
            <a:xfrm>
              <a:off x="1962150"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5124" name="Picture 4"/>
            <p:cNvPicPr>
              <a:picLocks noChangeAspect="1" noChangeArrowheads="1"/>
            </p:cNvPicPr>
            <p:nvPr/>
          </p:nvPicPr>
          <p:blipFill>
            <a:blip r:embed="rId7" cstate="print"/>
            <a:srcRect/>
            <a:stretch>
              <a:fillRect/>
            </a:stretch>
          </p:blipFill>
          <p:spPr bwMode="auto">
            <a:xfrm>
              <a:off x="2038350" y="2895600"/>
              <a:ext cx="1524000" cy="393290"/>
            </a:xfrm>
            <a:prstGeom prst="rect">
              <a:avLst/>
            </a:prstGeom>
            <a:noFill/>
            <a:ln w="9525">
              <a:noFill/>
              <a:miter lim="800000"/>
              <a:headEnd/>
              <a:tailEnd/>
            </a:ln>
          </p:spPr>
        </p:pic>
        <p:sp>
          <p:nvSpPr>
            <p:cNvPr id="40" name="TextBox 39"/>
            <p:cNvSpPr txBox="1"/>
            <p:nvPr/>
          </p:nvSpPr>
          <p:spPr>
            <a:xfrm>
              <a:off x="2239010" y="4038600"/>
              <a:ext cx="1146661" cy="492443"/>
            </a:xfrm>
            <a:prstGeom prst="rect">
              <a:avLst/>
            </a:prstGeom>
            <a:noFill/>
          </p:spPr>
          <p:txBody>
            <a:bodyPr wrap="none" rtlCol="0">
              <a:spAutoFit/>
            </a:bodyPr>
            <a:lstStyle/>
            <a:p>
              <a:r>
                <a:rPr lang="en-US" b="1" dirty="0" smtClean="0"/>
                <a:t>Textbooks</a:t>
              </a:r>
            </a:p>
          </p:txBody>
        </p:sp>
      </p:grpSp>
      <p:grpSp>
        <p:nvGrpSpPr>
          <p:cNvPr id="51" name="Group 50"/>
          <p:cNvGrpSpPr/>
          <p:nvPr/>
        </p:nvGrpSpPr>
        <p:grpSpPr>
          <a:xfrm>
            <a:off x="1925949" y="1800225"/>
            <a:ext cx="1676400" cy="1598057"/>
            <a:chOff x="1981200" y="1800225"/>
            <a:chExt cx="1676400" cy="1598057"/>
          </a:xfrm>
        </p:grpSpPr>
        <p:sp>
          <p:nvSpPr>
            <p:cNvPr id="3" name="Rounded Rectangle 2"/>
            <p:cNvSpPr/>
            <p:nvPr/>
          </p:nvSpPr>
          <p:spPr>
            <a:xfrm>
              <a:off x="1981200" y="1800225"/>
              <a:ext cx="1676400" cy="10858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50" name="Group 49"/>
            <p:cNvGrpSpPr/>
            <p:nvPr/>
          </p:nvGrpSpPr>
          <p:grpSpPr>
            <a:xfrm>
              <a:off x="2247900" y="1847850"/>
              <a:ext cx="1143000" cy="990600"/>
              <a:chOff x="2247900" y="1809750"/>
              <a:chExt cx="1143000" cy="990600"/>
            </a:xfrm>
          </p:grpSpPr>
          <p:pic>
            <p:nvPicPr>
              <p:cNvPr id="5125" name="Picture 5"/>
              <p:cNvPicPr>
                <a:picLocks noChangeAspect="1" noChangeArrowheads="1"/>
              </p:cNvPicPr>
              <p:nvPr/>
            </p:nvPicPr>
            <p:blipFill>
              <a:blip r:embed="rId8" cstate="print"/>
              <a:srcRect/>
              <a:stretch>
                <a:fillRect/>
              </a:stretch>
            </p:blipFill>
            <p:spPr bwMode="auto">
              <a:xfrm>
                <a:off x="2247900" y="1809750"/>
                <a:ext cx="1143000" cy="581186"/>
              </a:xfrm>
              <a:prstGeom prst="rect">
                <a:avLst/>
              </a:prstGeom>
              <a:noFill/>
              <a:ln w="9525">
                <a:noFill/>
                <a:miter lim="800000"/>
                <a:headEnd/>
                <a:tailEnd/>
              </a:ln>
            </p:spPr>
          </p:pic>
          <p:sp>
            <p:nvSpPr>
              <p:cNvPr id="19" name="Rectangle 18"/>
              <p:cNvSpPr/>
              <p:nvPr/>
            </p:nvSpPr>
            <p:spPr>
              <a:xfrm>
                <a:off x="2247900" y="2343150"/>
                <a:ext cx="1143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Times New Roman" pitchFamily="18" charset="0"/>
                    <a:cs typeface="Times New Roman" pitchFamily="18" charset="0"/>
                  </a:rPr>
                  <a:t>PUBLIC</a:t>
                </a:r>
                <a:br>
                  <a:rPr lang="en-US" sz="1050" b="1" dirty="0" smtClean="0">
                    <a:latin typeface="Times New Roman" pitchFamily="18" charset="0"/>
                    <a:cs typeface="Times New Roman" pitchFamily="18" charset="0"/>
                  </a:rPr>
                </a:br>
                <a:r>
                  <a:rPr lang="en-US" sz="1050" b="1" dirty="0" smtClean="0">
                    <a:latin typeface="Times New Roman" pitchFamily="18" charset="0"/>
                    <a:cs typeface="Times New Roman" pitchFamily="18" charset="0"/>
                  </a:rPr>
                  <a:t>KNOWLEDGE</a:t>
                </a:r>
              </a:p>
              <a:p>
                <a:pPr algn="ctr"/>
                <a:r>
                  <a:rPr lang="en-US" sz="1050" b="1" dirty="0" smtClean="0">
                    <a:latin typeface="Times New Roman" pitchFamily="18" charset="0"/>
                    <a:cs typeface="Times New Roman" pitchFamily="18" charset="0"/>
                  </a:rPr>
                  <a:t>PROJECT</a:t>
                </a:r>
                <a:endParaRPr lang="en-US" sz="1000" b="1" dirty="0">
                  <a:latin typeface="Times New Roman" pitchFamily="18" charset="0"/>
                  <a:cs typeface="Times New Roman" pitchFamily="18" charset="0"/>
                </a:endParaRPr>
              </a:p>
            </p:txBody>
          </p:sp>
        </p:grpSp>
        <p:sp>
          <p:nvSpPr>
            <p:cNvPr id="41" name="TextBox 40"/>
            <p:cNvSpPr txBox="1"/>
            <p:nvPr/>
          </p:nvSpPr>
          <p:spPr>
            <a:xfrm>
              <a:off x="2340744" y="3028950"/>
              <a:ext cx="974947" cy="369332"/>
            </a:xfrm>
            <a:prstGeom prst="rect">
              <a:avLst/>
            </a:prstGeom>
            <a:noFill/>
          </p:spPr>
          <p:txBody>
            <a:bodyPr wrap="none" rtlCol="0">
              <a:spAutoFit/>
            </a:bodyPr>
            <a:lstStyle/>
            <a:p>
              <a:r>
                <a:rPr lang="en-US" b="1" dirty="0" smtClean="0"/>
                <a:t>Journals</a:t>
              </a:r>
            </a:p>
          </p:txBody>
        </p:sp>
      </p:grpSp>
      <p:grpSp>
        <p:nvGrpSpPr>
          <p:cNvPr id="48" name="Group 47"/>
          <p:cNvGrpSpPr/>
          <p:nvPr/>
        </p:nvGrpSpPr>
        <p:grpSpPr>
          <a:xfrm>
            <a:off x="5467983" y="1800225"/>
            <a:ext cx="1676400" cy="1598057"/>
            <a:chOff x="5596592" y="2400300"/>
            <a:chExt cx="1676400" cy="2130743"/>
          </a:xfrm>
        </p:grpSpPr>
        <p:sp>
          <p:nvSpPr>
            <p:cNvPr id="4" name="Rounded Rectangle 3"/>
            <p:cNvSpPr/>
            <p:nvPr/>
          </p:nvSpPr>
          <p:spPr>
            <a:xfrm>
              <a:off x="5596592"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13" name="Picture 7" descr="Sakai"/>
            <p:cNvPicPr>
              <a:picLocks noChangeAspect="1" noChangeArrowheads="1"/>
            </p:cNvPicPr>
            <p:nvPr>
              <p:custDataLst>
                <p:tags r:id="rId3"/>
              </p:custDataLst>
            </p:nvPr>
          </p:nvPicPr>
          <p:blipFill>
            <a:blip r:embed="rId9" cstate="print"/>
            <a:srcRect/>
            <a:stretch>
              <a:fillRect/>
            </a:stretch>
          </p:blipFill>
          <p:spPr bwMode="auto">
            <a:xfrm>
              <a:off x="5811698" y="2667000"/>
              <a:ext cx="1246188" cy="761074"/>
            </a:xfrm>
            <a:prstGeom prst="rect">
              <a:avLst/>
            </a:prstGeom>
            <a:noFill/>
          </p:spPr>
        </p:pic>
        <p:sp>
          <p:nvSpPr>
            <p:cNvPr id="42" name="TextBox 41"/>
            <p:cNvSpPr txBox="1"/>
            <p:nvPr/>
          </p:nvSpPr>
          <p:spPr>
            <a:xfrm>
              <a:off x="5986380" y="4038600"/>
              <a:ext cx="1005403" cy="492443"/>
            </a:xfrm>
            <a:prstGeom prst="rect">
              <a:avLst/>
            </a:prstGeom>
            <a:noFill/>
          </p:spPr>
          <p:txBody>
            <a:bodyPr wrap="none" rtlCol="0">
              <a:spAutoFit/>
            </a:bodyPr>
            <a:lstStyle/>
            <a:p>
              <a:r>
                <a:rPr lang="en-US" b="1" dirty="0" smtClean="0"/>
                <a:t>Learning</a:t>
              </a:r>
            </a:p>
          </p:txBody>
        </p:sp>
      </p:grpSp>
      <p:grpSp>
        <p:nvGrpSpPr>
          <p:cNvPr id="49" name="Group 48"/>
          <p:cNvGrpSpPr/>
          <p:nvPr/>
        </p:nvGrpSpPr>
        <p:grpSpPr>
          <a:xfrm>
            <a:off x="7239000" y="1800225"/>
            <a:ext cx="1676400" cy="1598057"/>
            <a:chOff x="7391400" y="2400300"/>
            <a:chExt cx="1676400" cy="2130743"/>
          </a:xfrm>
        </p:grpSpPr>
        <p:sp>
          <p:nvSpPr>
            <p:cNvPr id="5" name="Rounded Rectangle 4"/>
            <p:cNvSpPr/>
            <p:nvPr/>
          </p:nvSpPr>
          <p:spPr>
            <a:xfrm>
              <a:off x="7391400" y="2400300"/>
              <a:ext cx="1676400" cy="1447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15" name="Picture 9" descr="kuali_trans"/>
            <p:cNvPicPr>
              <a:picLocks noChangeAspect="1" noChangeArrowheads="1"/>
            </p:cNvPicPr>
            <p:nvPr>
              <p:custDataLst>
                <p:tags r:id="rId1"/>
              </p:custDataLst>
            </p:nvPr>
          </p:nvPicPr>
          <p:blipFill>
            <a:blip r:embed="rId10" cstate="print"/>
            <a:srcRect l="29468"/>
            <a:stretch>
              <a:fillRect/>
            </a:stretch>
          </p:blipFill>
          <p:spPr bwMode="auto">
            <a:xfrm>
              <a:off x="7543800" y="3172028"/>
              <a:ext cx="1371600" cy="561772"/>
            </a:xfrm>
            <a:prstGeom prst="rect">
              <a:avLst/>
            </a:prstGeom>
            <a:noFill/>
          </p:spPr>
        </p:pic>
        <p:pic>
          <p:nvPicPr>
            <p:cNvPr id="16" name="Picture 9" descr="kuali_trans"/>
            <p:cNvPicPr>
              <a:picLocks noChangeAspect="1" noChangeArrowheads="1"/>
            </p:cNvPicPr>
            <p:nvPr>
              <p:custDataLst>
                <p:tags r:id="rId2"/>
              </p:custDataLst>
            </p:nvPr>
          </p:nvPicPr>
          <p:blipFill>
            <a:blip r:embed="rId10" cstate="print"/>
            <a:srcRect r="70532"/>
            <a:stretch>
              <a:fillRect/>
            </a:stretch>
          </p:blipFill>
          <p:spPr bwMode="auto">
            <a:xfrm>
              <a:off x="7840953" y="2514600"/>
              <a:ext cx="777294" cy="762000"/>
            </a:xfrm>
            <a:prstGeom prst="rect">
              <a:avLst/>
            </a:prstGeom>
            <a:noFill/>
          </p:spPr>
        </p:pic>
        <p:sp>
          <p:nvSpPr>
            <p:cNvPr id="43" name="TextBox 42"/>
            <p:cNvSpPr txBox="1"/>
            <p:nvPr/>
          </p:nvSpPr>
          <p:spPr>
            <a:xfrm>
              <a:off x="7456215" y="4038600"/>
              <a:ext cx="1586653" cy="492443"/>
            </a:xfrm>
            <a:prstGeom prst="rect">
              <a:avLst/>
            </a:prstGeom>
            <a:noFill/>
          </p:spPr>
          <p:txBody>
            <a:bodyPr wrap="none" rtlCol="0">
              <a:spAutoFit/>
            </a:bodyPr>
            <a:lstStyle/>
            <a:p>
              <a:r>
                <a:rPr lang="en-US" b="1" dirty="0" smtClean="0"/>
                <a:t>Administrative</a:t>
              </a:r>
            </a:p>
          </p:txBody>
        </p:sp>
      </p:grpSp>
      <p:sp>
        <p:nvSpPr>
          <p:cNvPr id="44" name="Title 43"/>
          <p:cNvSpPr>
            <a:spLocks noGrp="1"/>
          </p:cNvSpPr>
          <p:nvPr>
            <p:ph type="title"/>
          </p:nvPr>
        </p:nvSpPr>
        <p:spPr/>
        <p:txBody>
          <a:bodyPr>
            <a:normAutofit/>
          </a:bodyPr>
          <a:lstStyle/>
          <a:p>
            <a:r>
              <a:rPr lang="en-US" dirty="0" smtClean="0"/>
              <a:t>Meta-university Collaborations</a:t>
            </a:r>
            <a:endParaRPr lang="en-US" dirty="0"/>
          </a:p>
        </p:txBody>
      </p:sp>
      <p:sp>
        <p:nvSpPr>
          <p:cNvPr id="27" name="TextBox 26"/>
          <p:cNvSpPr txBox="1"/>
          <p:nvPr/>
        </p:nvSpPr>
        <p:spPr>
          <a:xfrm>
            <a:off x="6142797" y="4476750"/>
            <a:ext cx="2239203" cy="369332"/>
          </a:xfrm>
          <a:prstGeom prst="rect">
            <a:avLst/>
          </a:prstGeom>
          <a:noFill/>
        </p:spPr>
        <p:txBody>
          <a:bodyPr wrap="none" rtlCol="0">
            <a:spAutoFit/>
          </a:bodyPr>
          <a:lstStyle/>
          <a:p>
            <a:r>
              <a:rPr lang="en-US" dirty="0" smtClean="0"/>
              <a:t>(Just to name a few…)</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custDataLst>
              <p:tags r:id="rId1"/>
            </p:custDataLst>
          </p:nvPr>
        </p:nvSpPr>
        <p:spPr bwMode="auto">
          <a:xfrm>
            <a:off x="373064" y="1658362"/>
            <a:ext cx="8542337" cy="3046988"/>
          </a:xfrm>
          <a:prstGeom prst="rect">
            <a:avLst/>
          </a:prstGeom>
          <a:noFill/>
          <a:ln w="9525" algn="ctr">
            <a:noFill/>
            <a:miter lim="800000"/>
            <a:headEnd/>
            <a:tailEnd/>
          </a:ln>
        </p:spPr>
        <p:txBody>
          <a:bodyPr anchor="ctr">
            <a:spAutoFit/>
          </a:bodyPr>
          <a:lstStyle/>
          <a:p>
            <a:r>
              <a:rPr lang="en-US" sz="3200" dirty="0" smtClean="0"/>
              <a:t>“The meta-university will enable, not replace, residential campuses, especially in wealthier regions. It will bring cost-efficiencies to institutions through the shared development of educational materials. It will be adaptive, not prescriptive.”</a:t>
            </a:r>
            <a:endParaRPr lang="en-US" sz="3200" dirty="0"/>
          </a:p>
        </p:txBody>
      </p:sp>
      <p:sp>
        <p:nvSpPr>
          <p:cNvPr id="8195" name="Text Box 3"/>
          <p:cNvSpPr txBox="1">
            <a:spLocks noChangeArrowheads="1"/>
          </p:cNvSpPr>
          <p:nvPr>
            <p:custDataLst>
              <p:tags r:id="rId2"/>
            </p:custDataLst>
          </p:nvPr>
        </p:nvSpPr>
        <p:spPr bwMode="auto">
          <a:xfrm>
            <a:off x="4336444" y="4595396"/>
            <a:ext cx="3654077" cy="338554"/>
          </a:xfrm>
          <a:prstGeom prst="rect">
            <a:avLst/>
          </a:prstGeom>
          <a:noFill/>
          <a:ln w="9525" algn="ctr">
            <a:noFill/>
            <a:miter lim="800000"/>
            <a:headEnd/>
            <a:tailEnd/>
          </a:ln>
        </p:spPr>
        <p:txBody>
          <a:bodyPr wrap="none">
            <a:spAutoFit/>
          </a:bodyPr>
          <a:lstStyle/>
          <a:p>
            <a:r>
              <a:rPr lang="en-US" sz="1600" i="1" dirty="0"/>
              <a:t>EDUCAUSE Review, </a:t>
            </a:r>
            <a:r>
              <a:rPr lang="en-US" sz="1600" dirty="0"/>
              <a:t>May/June 2006, p. 30.</a:t>
            </a:r>
          </a:p>
        </p:txBody>
      </p:sp>
      <p:pic>
        <p:nvPicPr>
          <p:cNvPr id="14338" name="Picture 2"/>
          <p:cNvPicPr>
            <a:picLocks noChangeAspect="1" noChangeArrowheads="1"/>
          </p:cNvPicPr>
          <p:nvPr>
            <p:custDataLst>
              <p:tags r:id="rId3"/>
            </p:custDataLst>
          </p:nvPr>
        </p:nvPicPr>
        <p:blipFill>
          <a:blip r:embed="rId7" cstate="print"/>
          <a:srcRect/>
          <a:stretch>
            <a:fillRect/>
          </a:stretch>
        </p:blipFill>
        <p:spPr bwMode="auto">
          <a:xfrm>
            <a:off x="7143750" y="171450"/>
            <a:ext cx="1466850" cy="14644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97" name="Rectangle 4"/>
          <p:cNvSpPr>
            <a:spLocks noChangeArrowheads="1"/>
          </p:cNvSpPr>
          <p:nvPr>
            <p:custDataLst>
              <p:tags r:id="rId4"/>
            </p:custDataLst>
          </p:nvPr>
        </p:nvSpPr>
        <p:spPr bwMode="auto">
          <a:xfrm>
            <a:off x="3094637" y="351532"/>
            <a:ext cx="3687163" cy="1077218"/>
          </a:xfrm>
          <a:prstGeom prst="rect">
            <a:avLst/>
          </a:prstGeom>
          <a:noFill/>
          <a:ln w="9525">
            <a:noFill/>
            <a:miter lim="800000"/>
            <a:headEnd/>
            <a:tailEnd/>
          </a:ln>
        </p:spPr>
        <p:txBody>
          <a:bodyPr wrap="none">
            <a:spAutoFit/>
          </a:bodyPr>
          <a:lstStyle/>
          <a:p>
            <a:pPr algn="r"/>
            <a:r>
              <a:rPr lang="en-US" sz="3600" dirty="0"/>
              <a:t>Charles M. Vest</a:t>
            </a:r>
          </a:p>
          <a:p>
            <a:pPr algn="r"/>
            <a:r>
              <a:rPr lang="en-US" sz="2800" dirty="0"/>
              <a:t>President Emeritus, MIT</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Working in the Collaborative Era</a:t>
            </a:r>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Higher Ed Ecosystem</a:t>
            </a:r>
            <a:endParaRPr lang="en-US" dirty="0"/>
          </a:p>
        </p:txBody>
      </p:sp>
      <p:sp>
        <p:nvSpPr>
          <p:cNvPr id="3" name="Subtitle 2"/>
          <p:cNvSpPr>
            <a:spLocks noGrp="1"/>
          </p:cNvSpPr>
          <p:nvPr>
            <p:ph type="subTitle" idx="1"/>
          </p:nvPr>
        </p:nvSpPr>
        <p:spPr/>
        <p:txBody>
          <a:bodyPr/>
          <a:lstStyle/>
          <a:p>
            <a:r>
              <a:rPr lang="en-US" dirty="0" smtClean="0"/>
              <a:t>Academic </a:t>
            </a:r>
            <a:r>
              <a:rPr lang="en-US" u="sng" dirty="0" smtClean="0"/>
              <a:t>and</a:t>
            </a:r>
            <a:r>
              <a:rPr lang="en-US" dirty="0" smtClean="0"/>
              <a:t> Commercial</a:t>
            </a:r>
            <a:endParaRPr lang="en-US"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2000" y="3181350"/>
            <a:ext cx="2209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sp>
        <p:nvSpPr>
          <p:cNvPr id="6" name="Rectangle 5"/>
          <p:cNvSpPr/>
          <p:nvPr/>
        </p:nvSpPr>
        <p:spPr>
          <a:xfrm>
            <a:off x="762000" y="2266950"/>
            <a:ext cx="2133600" cy="628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pic>
        <p:nvPicPr>
          <p:cNvPr id="23554" name="Picture 2" descr="SciQuest"/>
          <p:cNvPicPr>
            <a:picLocks noChangeAspect="1" noChangeArrowheads="1"/>
          </p:cNvPicPr>
          <p:nvPr/>
        </p:nvPicPr>
        <p:blipFill>
          <a:blip r:embed="rId3" cstate="print"/>
          <a:srcRect/>
          <a:stretch>
            <a:fillRect/>
          </a:stretch>
        </p:blipFill>
        <p:spPr bwMode="auto">
          <a:xfrm>
            <a:off x="990601" y="2324101"/>
            <a:ext cx="1694329" cy="502059"/>
          </a:xfrm>
          <a:prstGeom prst="rect">
            <a:avLst/>
          </a:prstGeom>
          <a:noFill/>
          <a:ln w="9525">
            <a:noFill/>
            <a:miter lim="800000"/>
            <a:headEnd/>
            <a:tailEnd/>
          </a:ln>
        </p:spPr>
      </p:pic>
      <p:grpSp>
        <p:nvGrpSpPr>
          <p:cNvPr id="3" name="Group 12"/>
          <p:cNvGrpSpPr/>
          <p:nvPr/>
        </p:nvGrpSpPr>
        <p:grpSpPr>
          <a:xfrm>
            <a:off x="6006921" y="2259806"/>
            <a:ext cx="2057400" cy="628650"/>
            <a:chOff x="5867400" y="2438400"/>
            <a:chExt cx="2057400" cy="838200"/>
          </a:xfrm>
        </p:grpSpPr>
        <p:sp>
          <p:nvSpPr>
            <p:cNvPr id="8" name="Rectangle 7"/>
            <p:cNvSpPr/>
            <p:nvPr/>
          </p:nvSpPr>
          <p:spPr>
            <a:xfrm>
              <a:off x="5867400" y="2438400"/>
              <a:ext cx="20574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pic>
          <p:nvPicPr>
            <p:cNvPr id="7" name="Picture 6" descr="vivan.gif"/>
            <p:cNvPicPr>
              <a:picLocks noChangeAspect="1"/>
            </p:cNvPicPr>
            <p:nvPr/>
          </p:nvPicPr>
          <p:blipFill>
            <a:blip r:embed="rId4" cstate="print"/>
            <a:srcRect l="2856" t="17403" r="5714" b="18788"/>
            <a:stretch>
              <a:fillRect/>
            </a:stretch>
          </p:blipFill>
          <p:spPr bwMode="auto">
            <a:xfrm>
              <a:off x="6152666" y="2593521"/>
              <a:ext cx="1543534" cy="530679"/>
            </a:xfrm>
            <a:prstGeom prst="rect">
              <a:avLst/>
            </a:prstGeom>
            <a:noFill/>
            <a:ln w="9525">
              <a:noFill/>
              <a:miter lim="800000"/>
              <a:headEnd/>
              <a:tailEnd/>
            </a:ln>
          </p:spPr>
        </p:pic>
      </p:grpSp>
      <p:pic>
        <p:nvPicPr>
          <p:cNvPr id="18433" name="Picture 1"/>
          <p:cNvPicPr>
            <a:picLocks noChangeAspect="1" noChangeArrowheads="1"/>
          </p:cNvPicPr>
          <p:nvPr/>
        </p:nvPicPr>
        <p:blipFill>
          <a:blip r:embed="rId5" cstate="print"/>
          <a:srcRect/>
          <a:stretch>
            <a:fillRect/>
          </a:stretch>
        </p:blipFill>
        <p:spPr bwMode="auto">
          <a:xfrm>
            <a:off x="685800" y="1466850"/>
            <a:ext cx="2206939" cy="59055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6" cstate="print"/>
          <a:srcRect/>
          <a:stretch>
            <a:fillRect/>
          </a:stretch>
        </p:blipFill>
        <p:spPr bwMode="auto">
          <a:xfrm>
            <a:off x="3352800" y="1466850"/>
            <a:ext cx="2210336" cy="58850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7" cstate="print"/>
          <a:srcRect/>
          <a:stretch>
            <a:fillRect/>
          </a:stretch>
        </p:blipFill>
        <p:spPr bwMode="auto">
          <a:xfrm>
            <a:off x="5943600" y="1447800"/>
            <a:ext cx="2191201" cy="583407"/>
          </a:xfrm>
          <a:prstGeom prst="rect">
            <a:avLst/>
          </a:prstGeom>
          <a:noFill/>
          <a:ln w="9525">
            <a:noFill/>
            <a:miter lim="800000"/>
            <a:headEnd/>
            <a:tailEnd/>
          </a:ln>
          <a:effectLst/>
        </p:spPr>
      </p:pic>
      <p:pic>
        <p:nvPicPr>
          <p:cNvPr id="18436" name="Picture 4"/>
          <p:cNvPicPr>
            <a:picLocks noChangeAspect="1" noChangeArrowheads="1"/>
          </p:cNvPicPr>
          <p:nvPr/>
        </p:nvPicPr>
        <p:blipFill>
          <a:blip r:embed="rId8" cstate="print"/>
          <a:srcRect/>
          <a:stretch>
            <a:fillRect/>
          </a:stretch>
        </p:blipFill>
        <p:spPr bwMode="auto">
          <a:xfrm>
            <a:off x="3353874" y="2287238"/>
            <a:ext cx="2284927" cy="60836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9" cstate="print"/>
          <a:srcRect/>
          <a:stretch>
            <a:fillRect/>
          </a:stretch>
        </p:blipFill>
        <p:spPr bwMode="auto">
          <a:xfrm>
            <a:off x="3360850" y="3205353"/>
            <a:ext cx="2270975" cy="604647"/>
          </a:xfrm>
          <a:prstGeom prst="rect">
            <a:avLst/>
          </a:prstGeom>
          <a:noFill/>
          <a:ln w="9525">
            <a:noFill/>
            <a:miter lim="800000"/>
            <a:headEnd/>
            <a:tailEnd/>
          </a:ln>
          <a:effectLst/>
        </p:spPr>
      </p:pic>
      <p:pic>
        <p:nvPicPr>
          <p:cNvPr id="18438" name="Picture 6"/>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914400" y="3281362"/>
            <a:ext cx="1905000" cy="471488"/>
          </a:xfrm>
          <a:prstGeom prst="rect">
            <a:avLst/>
          </a:prstGeom>
          <a:noFill/>
          <a:ln w="9525">
            <a:noFill/>
            <a:miter lim="800000"/>
            <a:headEnd/>
            <a:tailEnd/>
          </a:ln>
          <a:effectLst/>
        </p:spPr>
      </p:pic>
      <p:pic>
        <p:nvPicPr>
          <p:cNvPr id="18439" name="Picture 7"/>
          <p:cNvPicPr>
            <a:picLocks noChangeAspect="1" noChangeArrowheads="1"/>
          </p:cNvPicPr>
          <p:nvPr/>
        </p:nvPicPr>
        <p:blipFill>
          <a:blip r:embed="rId11" cstate="print"/>
          <a:srcRect/>
          <a:stretch>
            <a:fillRect/>
          </a:stretch>
        </p:blipFill>
        <p:spPr bwMode="auto">
          <a:xfrm>
            <a:off x="6006921" y="3238500"/>
            <a:ext cx="2146479" cy="571500"/>
          </a:xfrm>
          <a:prstGeom prst="rect">
            <a:avLst/>
          </a:prstGeom>
          <a:noFill/>
          <a:ln w="9525">
            <a:noFill/>
            <a:miter lim="800000"/>
            <a:headEnd/>
            <a:tailEnd/>
          </a:ln>
          <a:effectLst/>
        </p:spPr>
      </p:pic>
      <p:grpSp>
        <p:nvGrpSpPr>
          <p:cNvPr id="4" name="Group 17"/>
          <p:cNvGrpSpPr/>
          <p:nvPr/>
        </p:nvGrpSpPr>
        <p:grpSpPr>
          <a:xfrm>
            <a:off x="3352800" y="4095750"/>
            <a:ext cx="2209800" cy="685800"/>
            <a:chOff x="762000" y="5029200"/>
            <a:chExt cx="2209800" cy="914400"/>
          </a:xfrm>
        </p:grpSpPr>
        <p:sp>
          <p:nvSpPr>
            <p:cNvPr id="17" name="Rectangle 16"/>
            <p:cNvSpPr/>
            <p:nvPr/>
          </p:nvSpPr>
          <p:spPr>
            <a:xfrm>
              <a:off x="762000" y="5029200"/>
              <a:ext cx="22098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dley Hand ITC" pitchFamily="66" charset="0"/>
              </a:endParaRPr>
            </a:p>
          </p:txBody>
        </p:sp>
        <p:pic>
          <p:nvPicPr>
            <p:cNvPr id="17409" name="Picture 1"/>
            <p:cNvPicPr>
              <a:picLocks noChangeAspect="1" noChangeArrowheads="1"/>
            </p:cNvPicPr>
            <p:nvPr/>
          </p:nvPicPr>
          <p:blipFill>
            <a:blip r:embed="rId12" cstate="print"/>
            <a:srcRect/>
            <a:stretch>
              <a:fillRect/>
            </a:stretch>
          </p:blipFill>
          <p:spPr bwMode="auto">
            <a:xfrm>
              <a:off x="838200" y="5288902"/>
              <a:ext cx="2087880" cy="426098"/>
            </a:xfrm>
            <a:prstGeom prst="rect">
              <a:avLst/>
            </a:prstGeom>
            <a:noFill/>
            <a:ln w="9525">
              <a:noFill/>
              <a:miter lim="800000"/>
              <a:headEnd/>
              <a:tailEnd/>
            </a:ln>
          </p:spPr>
        </p:pic>
      </p:grpSp>
      <p:sp>
        <p:nvSpPr>
          <p:cNvPr id="18" name="Title 17"/>
          <p:cNvSpPr>
            <a:spLocks noGrp="1"/>
          </p:cNvSpPr>
          <p:nvPr>
            <p:ph type="title"/>
          </p:nvPr>
        </p:nvSpPr>
        <p:spPr/>
        <p:txBody>
          <a:bodyPr/>
          <a:lstStyle/>
          <a:p>
            <a:r>
              <a:rPr lang="en-US" dirty="0" err="1" smtClean="0"/>
              <a:t>Kuali</a:t>
            </a:r>
            <a:r>
              <a:rPr lang="en-US" dirty="0" smtClean="0"/>
              <a:t> Commercial Affiliates</a:t>
            </a:r>
            <a:endParaRPr 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 Observations</a:t>
            </a:r>
            <a:endParaRPr 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“Overcoming local DIY culture is a constant struggle, though the degree seems to vary according to institutional profile (we could use more Delta Colleges!). </a:t>
            </a:r>
          </a:p>
          <a:p>
            <a:r>
              <a:rPr lang="en-US" dirty="0" smtClean="0"/>
              <a:t>I’m not sure the penny has quite dropped in that majority of minds that it is far preferable to align local efforts with those of our partners than to stray back into purely local solutions.” </a:t>
            </a:r>
            <a:endParaRPr lang="en-US" dirty="0"/>
          </a:p>
        </p:txBody>
      </p:sp>
      <p:sp>
        <p:nvSpPr>
          <p:cNvPr id="3" name="Text Placeholder 2"/>
          <p:cNvSpPr>
            <a:spLocks noGrp="1"/>
          </p:cNvSpPr>
          <p:nvPr>
            <p:ph type="body" sz="quarter" idx="11"/>
          </p:nvPr>
        </p:nvSpPr>
        <p:spPr/>
        <p:txBody>
          <a:bodyPr/>
          <a:lstStyle/>
          <a:p>
            <a:r>
              <a:rPr lang="en-US" dirty="0" smtClean="0"/>
              <a:t>Unattributed</a:t>
            </a:r>
            <a:endParaRPr lang="en-US"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514350"/>
            <a:ext cx="7620000" cy="4191000"/>
          </a:xfrm>
        </p:spPr>
        <p:txBody>
          <a:bodyPr>
            <a:normAutofit fontScale="85000" lnSpcReduction="20000"/>
          </a:bodyPr>
          <a:lstStyle/>
          <a:p>
            <a:r>
              <a:rPr lang="en-US" dirty="0" smtClean="0"/>
              <a:t>“A key part of our strategy is knowing when and where we should be collaborating, and when and where should be competing [striving for differentiation] - it isn't usually real competition anyway).  </a:t>
            </a:r>
          </a:p>
          <a:p>
            <a:r>
              <a:rPr lang="en-US" dirty="0" smtClean="0"/>
              <a:t>And, in today's world, the line is moving quickly in such a way that we need to collaborate more than we compete.”</a:t>
            </a:r>
          </a:p>
        </p:txBody>
      </p:sp>
      <p:sp>
        <p:nvSpPr>
          <p:cNvPr id="3" name="Text Placeholder 2"/>
          <p:cNvSpPr>
            <a:spLocks noGrp="1"/>
          </p:cNvSpPr>
          <p:nvPr>
            <p:ph type="body" sz="quarter" idx="11"/>
          </p:nvPr>
        </p:nvSpPr>
        <p:spPr>
          <a:xfrm>
            <a:off x="4419600" y="4514850"/>
            <a:ext cx="4114800" cy="342900"/>
          </a:xfrm>
        </p:spPr>
        <p:txBody>
          <a:bodyPr/>
          <a:lstStyle/>
          <a:p>
            <a:r>
              <a:rPr lang="en-US" dirty="0" smtClean="0"/>
              <a:t>Kevin </a:t>
            </a:r>
            <a:r>
              <a:rPr lang="en-US" dirty="0" err="1" smtClean="0"/>
              <a:t>Morooney</a:t>
            </a:r>
            <a:r>
              <a:rPr lang="en-US" dirty="0" smtClean="0"/>
              <a:t>, Penn State University</a:t>
            </a:r>
            <a:endParaRPr lang="en-US"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514350"/>
            <a:ext cx="7620000" cy="4191000"/>
          </a:xfrm>
        </p:spPr>
        <p:txBody>
          <a:bodyPr>
            <a:normAutofit fontScale="70000" lnSpcReduction="20000"/>
          </a:bodyPr>
          <a:lstStyle/>
          <a:p>
            <a:r>
              <a:rPr lang="en-US" dirty="0" smtClean="0"/>
              <a:t>“This release is the culmination of everything (and more!) we set out to deliver back in 2005 when the functional and development teams first formed.   At times, it seemed like we would never get here.  </a:t>
            </a:r>
          </a:p>
          <a:p>
            <a:r>
              <a:rPr lang="en-US" dirty="0" smtClean="0"/>
              <a:t>The amazing thing to me is the incredible number of people from our institutions that have had a hand in this accomplishment.   …It certainly wasn’t easy.  No one promised it would be a walk in the park.  The fact remains that we all persevered and made it.”</a:t>
            </a:r>
          </a:p>
        </p:txBody>
      </p:sp>
      <p:sp>
        <p:nvSpPr>
          <p:cNvPr id="3" name="Text Placeholder 2"/>
          <p:cNvSpPr>
            <a:spLocks noGrp="1"/>
          </p:cNvSpPr>
          <p:nvPr>
            <p:ph type="body" sz="quarter" idx="11"/>
          </p:nvPr>
        </p:nvSpPr>
        <p:spPr>
          <a:xfrm>
            <a:off x="4038600" y="4514850"/>
            <a:ext cx="4495800" cy="342900"/>
          </a:xfrm>
        </p:spPr>
        <p:txBody>
          <a:bodyPr/>
          <a:lstStyle/>
          <a:p>
            <a:r>
              <a:rPr lang="en-US" dirty="0" smtClean="0"/>
              <a:t>Jim Thomas, </a:t>
            </a:r>
            <a:r>
              <a:rPr lang="en-US" dirty="0" err="1" smtClean="0"/>
              <a:t>Kuali</a:t>
            </a:r>
            <a:r>
              <a:rPr lang="en-US" dirty="0" smtClean="0"/>
              <a:t> Financials Project Manager</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Michael E. Porter</a:t>
            </a:r>
            <a:endParaRPr lang="en-US" dirty="0"/>
          </a:p>
        </p:txBody>
      </p:sp>
      <p:sp>
        <p:nvSpPr>
          <p:cNvPr id="4" name="Content Placeholder 3"/>
          <p:cNvSpPr>
            <a:spLocks noGrp="1"/>
          </p:cNvSpPr>
          <p:nvPr>
            <p:ph idx="1"/>
          </p:nvPr>
        </p:nvSpPr>
        <p:spPr>
          <a:xfrm>
            <a:off x="457200" y="1200151"/>
            <a:ext cx="8458200" cy="3394472"/>
          </a:xfrm>
        </p:spPr>
        <p:txBody>
          <a:bodyPr>
            <a:normAutofit fontScale="92500" lnSpcReduction="20000"/>
          </a:bodyPr>
          <a:lstStyle/>
          <a:p>
            <a:pPr marL="514350" indent="-514350">
              <a:buFont typeface="+mj-lt"/>
              <a:buAutoNum type="arabicPeriod"/>
            </a:pPr>
            <a:r>
              <a:rPr lang="en-US" dirty="0" smtClean="0"/>
              <a:t>Operational effectiveness is </a:t>
            </a:r>
            <a:r>
              <a:rPr lang="en-US" u="sng" dirty="0" smtClean="0"/>
              <a:t>not</a:t>
            </a:r>
            <a:r>
              <a:rPr lang="en-US" dirty="0" smtClean="0"/>
              <a:t> strategy</a:t>
            </a:r>
            <a:br>
              <a:rPr lang="en-US" dirty="0" smtClean="0"/>
            </a:br>
            <a:endParaRPr lang="en-US" dirty="0" smtClean="0"/>
          </a:p>
          <a:p>
            <a:pPr marL="514350" indent="-514350">
              <a:buFont typeface="+mj-lt"/>
              <a:buAutoNum type="arabicPeriod"/>
            </a:pPr>
            <a:r>
              <a:rPr lang="en-US" dirty="0" smtClean="0"/>
              <a:t>Strategy rests on unique activities</a:t>
            </a:r>
            <a:br>
              <a:rPr lang="en-US" dirty="0" smtClean="0"/>
            </a:br>
            <a:endParaRPr lang="en-US" dirty="0" smtClean="0"/>
          </a:p>
          <a:p>
            <a:pPr marL="514350" indent="-514350">
              <a:buFont typeface="+mj-lt"/>
              <a:buAutoNum type="arabicPeriod"/>
            </a:pPr>
            <a:r>
              <a:rPr lang="en-US" dirty="0" smtClean="0"/>
              <a:t>Inter-relatedness of activities can be inimitable</a:t>
            </a:r>
            <a:br>
              <a:rPr lang="en-US" dirty="0" smtClean="0"/>
            </a:br>
            <a:endParaRPr lang="en-US" dirty="0" smtClean="0"/>
          </a:p>
          <a:p>
            <a:pPr marL="514350" indent="-514350">
              <a:buFont typeface="+mj-lt"/>
              <a:buAutoNum type="arabicPeriod"/>
            </a:pPr>
            <a:r>
              <a:rPr lang="en-US" dirty="0" smtClean="0"/>
              <a:t>Trade-offs are essential</a:t>
            </a:r>
            <a:br>
              <a:rPr lang="en-US" dirty="0" smtClean="0"/>
            </a:br>
            <a:endParaRPr lang="en-US" dirty="0" smtClean="0"/>
          </a:p>
        </p:txBody>
      </p:sp>
      <p:sp>
        <p:nvSpPr>
          <p:cNvPr id="6" name="Text Placeholder 3"/>
          <p:cNvSpPr txBox="1">
            <a:spLocks/>
          </p:cNvSpPr>
          <p:nvPr/>
        </p:nvSpPr>
        <p:spPr>
          <a:xfrm>
            <a:off x="4191000" y="4743450"/>
            <a:ext cx="4114800" cy="342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Porter,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What is Strategy?”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HBR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1996.</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Observations</a:t>
            </a:r>
            <a:endParaRPr lang="en-US" dirty="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Collaboration Essentials</a:t>
            </a:r>
            <a:endParaRPr lang="en-US" dirty="0"/>
          </a:p>
        </p:txBody>
      </p:sp>
      <p:sp>
        <p:nvSpPr>
          <p:cNvPr id="4" name="Content Placeholder 3"/>
          <p:cNvSpPr>
            <a:spLocks noGrp="1"/>
          </p:cNvSpPr>
          <p:nvPr>
            <p:ph idx="1"/>
          </p:nvPr>
        </p:nvSpPr>
        <p:spPr/>
        <p:txBody>
          <a:bodyPr>
            <a:normAutofit lnSpcReduction="10000"/>
          </a:bodyPr>
          <a:lstStyle/>
          <a:p>
            <a:r>
              <a:rPr lang="en-US" dirty="0" smtClean="0"/>
              <a:t>Goal alignment</a:t>
            </a:r>
          </a:p>
          <a:p>
            <a:r>
              <a:rPr lang="en-US" dirty="0" smtClean="0"/>
              <a:t>Values alignment</a:t>
            </a:r>
          </a:p>
          <a:p>
            <a:r>
              <a:rPr lang="en-US" dirty="0" smtClean="0"/>
              <a:t>Temporal alignment</a:t>
            </a:r>
          </a:p>
          <a:p>
            <a:r>
              <a:rPr lang="en-US" dirty="0" smtClean="0"/>
              <a:t>Talent alignment</a:t>
            </a:r>
          </a:p>
          <a:p>
            <a:r>
              <a:rPr lang="en-US" dirty="0" smtClean="0"/>
              <a:t>Governance clarity (input/decision rights)</a:t>
            </a:r>
          </a:p>
          <a:p>
            <a:r>
              <a:rPr lang="en-US" dirty="0" smtClean="0"/>
              <a:t>Problem solving alignment</a:t>
            </a:r>
            <a:endParaRPr lang="en-US"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Collaborations are fundamentally dynamic. Unlike cooperation, I would argue that collaboration can never be a permanent default condition. It requires constant explicit attention. </a:t>
            </a:r>
          </a:p>
          <a:p>
            <a:r>
              <a:rPr lang="en-US" dirty="0" smtClean="0"/>
              <a:t>You can pledge to be nice forever (I.e., cooperate), but not to collaborate forever.</a:t>
            </a:r>
            <a:endParaRPr lang="en-US" dirty="0"/>
          </a:p>
        </p:txBody>
      </p:sp>
      <p:sp>
        <p:nvSpPr>
          <p:cNvPr id="3" name="Text Placeholder 2"/>
          <p:cNvSpPr>
            <a:spLocks noGrp="1"/>
          </p:cNvSpPr>
          <p:nvPr>
            <p:ph type="body" sz="quarter" idx="11"/>
          </p:nvPr>
        </p:nvSpPr>
        <p:spPr/>
        <p:txBody>
          <a:bodyPr/>
          <a:lstStyle/>
          <a:p>
            <a:r>
              <a:rPr lang="en-US" dirty="0" smtClean="0"/>
              <a:t>James Hilton, U. of Virginia</a:t>
            </a:r>
            <a:endParaRPr lang="en-US"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Many</a:t>
            </a:r>
            <a:r>
              <a:rPr lang="en-US" dirty="0" smtClean="0"/>
              <a:t> Ways to Collaborate</a:t>
            </a:r>
            <a:endParaRPr lang="en-US" u="sng" dirty="0"/>
          </a:p>
        </p:txBody>
      </p:sp>
      <p:sp>
        <p:nvSpPr>
          <p:cNvPr id="3" name="Subtitle 2"/>
          <p:cNvSpPr>
            <a:spLocks noGrp="1"/>
          </p:cNvSpPr>
          <p:nvPr>
            <p:ph type="subTitle" idx="1"/>
          </p:nvPr>
        </p:nvSpPr>
        <p:spPr/>
        <p:txBody>
          <a:bodyPr/>
          <a:lstStyle/>
          <a:p>
            <a:r>
              <a:rPr lang="en-US" dirty="0" smtClean="0"/>
              <a:t>Design, Comment, Code, Test, Document, Educate…</a:t>
            </a:r>
            <a:endParaRPr lang="en-US"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Collaborative Capability</a:t>
            </a:r>
            <a:endParaRPr lang="en-US" dirty="0"/>
          </a:p>
        </p:txBody>
      </p:sp>
      <p:sp>
        <p:nvSpPr>
          <p:cNvPr id="5" name="Subtitle 4"/>
          <p:cNvSpPr>
            <a:spLocks noGrp="1"/>
          </p:cNvSpPr>
          <p:nvPr>
            <p:ph type="subTitle" idx="1"/>
          </p:nvPr>
        </p:nvSpPr>
        <p:spPr>
          <a:xfrm>
            <a:off x="1371600" y="2914650"/>
            <a:ext cx="6400800" cy="1638300"/>
          </a:xfrm>
        </p:spPr>
        <p:txBody>
          <a:bodyPr>
            <a:normAutofit fontScale="92500" lnSpcReduction="10000"/>
          </a:bodyPr>
          <a:lstStyle/>
          <a:p>
            <a:r>
              <a:rPr lang="en-US" dirty="0" smtClean="0"/>
              <a:t>Can’t be bought</a:t>
            </a:r>
            <a:br>
              <a:rPr lang="en-US" dirty="0" smtClean="0"/>
            </a:br>
            <a:r>
              <a:rPr lang="en-US" dirty="0" smtClean="0"/>
              <a:t>Must be grown via experience</a:t>
            </a:r>
          </a:p>
          <a:p>
            <a:r>
              <a:rPr lang="en-US" dirty="0" smtClean="0"/>
              <a:t>…Trust?</a:t>
            </a:r>
            <a:endParaRPr lang="en-US" dirty="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514350"/>
            <a:ext cx="8153400" cy="3829050"/>
          </a:xfrm>
        </p:spPr>
        <p:txBody>
          <a:bodyPr>
            <a:normAutofit/>
          </a:bodyPr>
          <a:lstStyle/>
          <a:p>
            <a:r>
              <a:rPr lang="en-US" sz="3600" dirty="0" smtClean="0"/>
              <a:t>“Life’s a dance you learn as you go</a:t>
            </a:r>
          </a:p>
          <a:p>
            <a:r>
              <a:rPr lang="en-US" sz="3600" dirty="0" smtClean="0"/>
              <a:t>Sometimes you lead, sometimes you follow</a:t>
            </a:r>
          </a:p>
          <a:p>
            <a:r>
              <a:rPr lang="en-US" sz="3600" dirty="0" smtClean="0"/>
              <a:t>Don’t worry ‘bout what you don’t know</a:t>
            </a:r>
          </a:p>
          <a:p>
            <a:r>
              <a:rPr lang="en-US" sz="3600" dirty="0" smtClean="0"/>
              <a:t>Life’s a dance you learn as you go”</a:t>
            </a:r>
            <a:endParaRPr lang="en-US" sz="3600" dirty="0"/>
          </a:p>
        </p:txBody>
      </p:sp>
      <p:sp>
        <p:nvSpPr>
          <p:cNvPr id="4" name="Text Placeholder 3"/>
          <p:cNvSpPr>
            <a:spLocks noGrp="1"/>
          </p:cNvSpPr>
          <p:nvPr>
            <p:ph type="body" sz="quarter" idx="11"/>
          </p:nvPr>
        </p:nvSpPr>
        <p:spPr>
          <a:xfrm>
            <a:off x="5029200" y="4400550"/>
            <a:ext cx="3429000" cy="342900"/>
          </a:xfrm>
        </p:spPr>
        <p:txBody>
          <a:bodyPr/>
          <a:lstStyle/>
          <a:p>
            <a:r>
              <a:rPr lang="en-US" sz="1600" dirty="0" smtClean="0"/>
              <a:t>Allen </a:t>
            </a:r>
            <a:r>
              <a:rPr lang="en-US" sz="1600" dirty="0" err="1" smtClean="0"/>
              <a:t>Shamblin</a:t>
            </a:r>
            <a:r>
              <a:rPr lang="en-US" sz="1600" dirty="0" smtClean="0"/>
              <a:t>, Steve </a:t>
            </a:r>
            <a:r>
              <a:rPr lang="en-US" sz="1600" dirty="0" err="1" smtClean="0"/>
              <a:t>Seskin</a:t>
            </a:r>
            <a:endParaRPr lang="en-US" sz="1600" dirty="0" smtClean="0"/>
          </a:p>
          <a:p>
            <a:r>
              <a:rPr lang="en-US" sz="1600" dirty="0" smtClean="0"/>
              <a:t>Sung by Michael Montgomery</a:t>
            </a:r>
            <a:endParaRPr lang="en-US" sz="1600"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Collaborative IT Agenda</a:t>
            </a:r>
            <a:endParaRPr lang="en-US"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257300"/>
            <a:ext cx="5270618" cy="218956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990600" y="0"/>
          <a:ext cx="7336163" cy="4986338"/>
        </p:xfrm>
        <a:graphic>
          <a:graphicData uri="http://schemas.openxmlformats.org/presentationml/2006/ole">
            <p:oleObj spid="_x0000_s51202" name="Acrobat Document" r:id="rId3" imgW="13716000" imgH="9326745" progId="AcroExch.Document.7">
              <p:embed/>
            </p:oleObj>
          </a:graphicData>
        </a:graphic>
      </p:graphicFrame>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Federated Identity…</a:t>
            </a:r>
            <a:r>
              <a:rPr lang="en-US" i="1" dirty="0" smtClean="0"/>
              <a:t>now!</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2057400" y="2876550"/>
            <a:ext cx="5255544" cy="1657350"/>
          </a:xfrm>
          <a:prstGeom prst="rect">
            <a:avLst/>
          </a:prstGeom>
          <a:noFill/>
          <a:ln w="9525">
            <a:noFill/>
            <a:miter lim="800000"/>
            <a:headEnd/>
            <a:tailEnd/>
          </a:ln>
          <a:effectLst>
            <a:softEdge rad="63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4" name="TextBox 3"/>
          <p:cNvSpPr txBox="1"/>
          <p:nvPr/>
        </p:nvSpPr>
        <p:spPr>
          <a:xfrm>
            <a:off x="1066800" y="342900"/>
            <a:ext cx="1982722" cy="369332"/>
          </a:xfrm>
          <a:prstGeom prst="rect">
            <a:avLst/>
          </a:prstGeom>
          <a:noFill/>
        </p:spPr>
        <p:txBody>
          <a:bodyPr wrap="none" rtlCol="0">
            <a:spAutoFit/>
          </a:bodyPr>
          <a:lstStyle/>
          <a:p>
            <a:pPr>
              <a:buFont typeface="Arial" pitchFamily="34" charset="0"/>
              <a:buChar char="•"/>
            </a:pPr>
            <a:r>
              <a:rPr lang="en-US" dirty="0" smtClean="0"/>
              <a:t>Buying equipment</a:t>
            </a:r>
            <a:endParaRPr lang="en-US" dirty="0"/>
          </a:p>
        </p:txBody>
      </p:sp>
      <p:sp>
        <p:nvSpPr>
          <p:cNvPr id="5" name="TextBox 4"/>
          <p:cNvSpPr txBox="1"/>
          <p:nvPr/>
        </p:nvSpPr>
        <p:spPr>
          <a:xfrm>
            <a:off x="3505200" y="800100"/>
            <a:ext cx="1927194" cy="369332"/>
          </a:xfrm>
          <a:prstGeom prst="rect">
            <a:avLst/>
          </a:prstGeom>
          <a:noFill/>
        </p:spPr>
        <p:txBody>
          <a:bodyPr wrap="none" rtlCol="0">
            <a:spAutoFit/>
          </a:bodyPr>
          <a:lstStyle/>
          <a:p>
            <a:pPr>
              <a:buFont typeface="Arial" pitchFamily="34" charset="0"/>
              <a:buChar char="•"/>
            </a:pPr>
            <a:r>
              <a:rPr lang="en-US" dirty="0" smtClean="0"/>
              <a:t>Shipping an order</a:t>
            </a:r>
            <a:endParaRPr lang="en-US" dirty="0"/>
          </a:p>
        </p:txBody>
      </p:sp>
      <p:sp>
        <p:nvSpPr>
          <p:cNvPr id="6" name="TextBox 5"/>
          <p:cNvSpPr txBox="1"/>
          <p:nvPr/>
        </p:nvSpPr>
        <p:spPr>
          <a:xfrm>
            <a:off x="6553201" y="3829050"/>
            <a:ext cx="1871859" cy="369332"/>
          </a:xfrm>
          <a:prstGeom prst="rect">
            <a:avLst/>
          </a:prstGeom>
          <a:noFill/>
        </p:spPr>
        <p:txBody>
          <a:bodyPr wrap="none" rtlCol="0">
            <a:spAutoFit/>
          </a:bodyPr>
          <a:lstStyle/>
          <a:p>
            <a:pPr>
              <a:buFont typeface="Arial" pitchFamily="34" charset="0"/>
              <a:buChar char="•"/>
            </a:pPr>
            <a:r>
              <a:rPr lang="en-US" dirty="0" smtClean="0"/>
              <a:t>Paying an invoice</a:t>
            </a:r>
          </a:p>
        </p:txBody>
      </p:sp>
      <p:sp>
        <p:nvSpPr>
          <p:cNvPr id="7" name="TextBox 6"/>
          <p:cNvSpPr txBox="1"/>
          <p:nvPr/>
        </p:nvSpPr>
        <p:spPr>
          <a:xfrm>
            <a:off x="2514601" y="3200400"/>
            <a:ext cx="2551661" cy="369332"/>
          </a:xfrm>
          <a:prstGeom prst="rect">
            <a:avLst/>
          </a:prstGeom>
          <a:noFill/>
        </p:spPr>
        <p:txBody>
          <a:bodyPr wrap="none" rtlCol="0">
            <a:spAutoFit/>
          </a:bodyPr>
          <a:lstStyle/>
          <a:p>
            <a:pPr>
              <a:buFont typeface="Arial" pitchFamily="34" charset="0"/>
              <a:buChar char="•"/>
            </a:pPr>
            <a:r>
              <a:rPr lang="en-US" dirty="0" smtClean="0"/>
              <a:t>Choosing store locations</a:t>
            </a:r>
          </a:p>
        </p:txBody>
      </p:sp>
      <p:sp>
        <p:nvSpPr>
          <p:cNvPr id="8" name="TextBox 7"/>
          <p:cNvSpPr txBox="1"/>
          <p:nvPr/>
        </p:nvSpPr>
        <p:spPr>
          <a:xfrm>
            <a:off x="914401" y="1657350"/>
            <a:ext cx="1663725" cy="369332"/>
          </a:xfrm>
          <a:prstGeom prst="rect">
            <a:avLst/>
          </a:prstGeom>
          <a:noFill/>
        </p:spPr>
        <p:txBody>
          <a:bodyPr wrap="none" rtlCol="0">
            <a:spAutoFit/>
          </a:bodyPr>
          <a:lstStyle/>
          <a:p>
            <a:pPr>
              <a:buFont typeface="Arial" pitchFamily="34" charset="0"/>
              <a:buChar char="•"/>
            </a:pPr>
            <a:r>
              <a:rPr lang="en-US" dirty="0" smtClean="0"/>
              <a:t>Product design</a:t>
            </a:r>
          </a:p>
        </p:txBody>
      </p:sp>
      <p:sp>
        <p:nvSpPr>
          <p:cNvPr id="9" name="TextBox 8"/>
          <p:cNvSpPr txBox="1"/>
          <p:nvPr/>
        </p:nvSpPr>
        <p:spPr>
          <a:xfrm>
            <a:off x="6934201" y="1771650"/>
            <a:ext cx="1767407" cy="369332"/>
          </a:xfrm>
          <a:prstGeom prst="rect">
            <a:avLst/>
          </a:prstGeom>
          <a:noFill/>
        </p:spPr>
        <p:txBody>
          <a:bodyPr wrap="none" rtlCol="0">
            <a:spAutoFit/>
          </a:bodyPr>
          <a:lstStyle/>
          <a:p>
            <a:pPr>
              <a:buFont typeface="Arial" pitchFamily="34" charset="0"/>
              <a:buChar char="•"/>
            </a:pPr>
            <a:r>
              <a:rPr lang="en-US" dirty="0" smtClean="0"/>
              <a:t>Product rollouts</a:t>
            </a:r>
          </a:p>
        </p:txBody>
      </p:sp>
      <p:sp>
        <p:nvSpPr>
          <p:cNvPr id="10" name="TextBox 9"/>
          <p:cNvSpPr txBox="1"/>
          <p:nvPr/>
        </p:nvSpPr>
        <p:spPr>
          <a:xfrm>
            <a:off x="1524001" y="4286250"/>
            <a:ext cx="1908471" cy="369332"/>
          </a:xfrm>
          <a:prstGeom prst="rect">
            <a:avLst/>
          </a:prstGeom>
          <a:noFill/>
        </p:spPr>
        <p:txBody>
          <a:bodyPr wrap="none" rtlCol="0">
            <a:spAutoFit/>
          </a:bodyPr>
          <a:lstStyle/>
          <a:p>
            <a:pPr>
              <a:buFont typeface="Arial" pitchFamily="34" charset="0"/>
              <a:buChar char="•"/>
            </a:pPr>
            <a:r>
              <a:rPr lang="en-US" dirty="0" smtClean="0"/>
              <a:t>Handling a return</a:t>
            </a:r>
          </a:p>
        </p:txBody>
      </p:sp>
      <p:sp>
        <p:nvSpPr>
          <p:cNvPr id="11" name="TextBox 10"/>
          <p:cNvSpPr txBox="1"/>
          <p:nvPr/>
        </p:nvSpPr>
        <p:spPr>
          <a:xfrm>
            <a:off x="6400801" y="571500"/>
            <a:ext cx="1648208" cy="369332"/>
          </a:xfrm>
          <a:prstGeom prst="rect">
            <a:avLst/>
          </a:prstGeom>
          <a:noFill/>
        </p:spPr>
        <p:txBody>
          <a:bodyPr wrap="none" rtlCol="0">
            <a:spAutoFit/>
          </a:bodyPr>
          <a:lstStyle/>
          <a:p>
            <a:pPr>
              <a:buFont typeface="Arial" pitchFamily="34" charset="0"/>
              <a:buChar char="•"/>
            </a:pPr>
            <a:r>
              <a:rPr lang="en-US" dirty="0" smtClean="0"/>
              <a:t>Pricing choices</a:t>
            </a:r>
          </a:p>
        </p:txBody>
      </p:sp>
      <p:sp>
        <p:nvSpPr>
          <p:cNvPr id="12" name="TextBox 11"/>
          <p:cNvSpPr txBox="1"/>
          <p:nvPr/>
        </p:nvSpPr>
        <p:spPr>
          <a:xfrm>
            <a:off x="5715000" y="4743450"/>
            <a:ext cx="1747914" cy="369332"/>
          </a:xfrm>
          <a:prstGeom prst="rect">
            <a:avLst/>
          </a:prstGeom>
          <a:noFill/>
        </p:spPr>
        <p:txBody>
          <a:bodyPr wrap="none" rtlCol="0">
            <a:spAutoFit/>
          </a:bodyPr>
          <a:lstStyle/>
          <a:p>
            <a:pPr>
              <a:buFont typeface="Arial" pitchFamily="34" charset="0"/>
              <a:buChar char="•"/>
            </a:pPr>
            <a:r>
              <a:rPr lang="en-US" dirty="0" smtClean="0"/>
              <a:t>Adding features</a:t>
            </a:r>
          </a:p>
        </p:txBody>
      </p:sp>
      <p:sp>
        <p:nvSpPr>
          <p:cNvPr id="13" name="TextBox 12"/>
          <p:cNvSpPr txBox="1"/>
          <p:nvPr/>
        </p:nvSpPr>
        <p:spPr>
          <a:xfrm>
            <a:off x="533400" y="2495550"/>
            <a:ext cx="1898597" cy="369332"/>
          </a:xfrm>
          <a:prstGeom prst="rect">
            <a:avLst/>
          </a:prstGeom>
          <a:noFill/>
        </p:spPr>
        <p:txBody>
          <a:bodyPr wrap="none" rtlCol="0">
            <a:spAutoFit/>
          </a:bodyPr>
          <a:lstStyle/>
          <a:p>
            <a:pPr>
              <a:buFont typeface="Arial" pitchFamily="34" charset="0"/>
              <a:buChar char="•"/>
            </a:pPr>
            <a:r>
              <a:rPr lang="en-US" dirty="0" smtClean="0"/>
              <a:t>Avoiding features</a:t>
            </a:r>
          </a:p>
        </p:txBody>
      </p:sp>
      <p:sp>
        <p:nvSpPr>
          <p:cNvPr id="14" name="TextBox 13"/>
          <p:cNvSpPr txBox="1"/>
          <p:nvPr/>
        </p:nvSpPr>
        <p:spPr>
          <a:xfrm>
            <a:off x="6324600" y="2952750"/>
            <a:ext cx="1555234" cy="369332"/>
          </a:xfrm>
          <a:prstGeom prst="rect">
            <a:avLst/>
          </a:prstGeom>
          <a:noFill/>
        </p:spPr>
        <p:txBody>
          <a:bodyPr wrap="none" rtlCol="0">
            <a:spAutoFit/>
          </a:bodyPr>
          <a:lstStyle/>
          <a:p>
            <a:pPr>
              <a:buFont typeface="Arial" pitchFamily="34" charset="0"/>
              <a:buChar char="•"/>
            </a:pPr>
            <a:r>
              <a:rPr lang="en-US" dirty="0" smtClean="0"/>
              <a:t>Labor policies</a:t>
            </a:r>
          </a:p>
        </p:txBody>
      </p:sp>
      <p:sp>
        <p:nvSpPr>
          <p:cNvPr id="15" name="TextBox 14"/>
          <p:cNvSpPr txBox="1"/>
          <p:nvPr/>
        </p:nvSpPr>
        <p:spPr>
          <a:xfrm>
            <a:off x="4495800" y="1428750"/>
            <a:ext cx="2284600" cy="369332"/>
          </a:xfrm>
          <a:prstGeom prst="rect">
            <a:avLst/>
          </a:prstGeom>
          <a:noFill/>
        </p:spPr>
        <p:txBody>
          <a:bodyPr wrap="none" rtlCol="0">
            <a:spAutoFit/>
          </a:bodyPr>
          <a:lstStyle/>
          <a:p>
            <a:pPr>
              <a:buFont typeface="Arial" pitchFamily="34" charset="0"/>
              <a:buChar char="•"/>
            </a:pPr>
            <a:r>
              <a:rPr lang="en-US" dirty="0" smtClean="0"/>
              <a:t>Sales channel choices</a:t>
            </a:r>
          </a:p>
        </p:txBody>
      </p:sp>
      <p:sp>
        <p:nvSpPr>
          <p:cNvPr id="16" name="TextBox 15"/>
          <p:cNvSpPr txBox="1"/>
          <p:nvPr/>
        </p:nvSpPr>
        <p:spPr>
          <a:xfrm>
            <a:off x="762000" y="3638550"/>
            <a:ext cx="1190454" cy="369332"/>
          </a:xfrm>
          <a:prstGeom prst="rect">
            <a:avLst/>
          </a:prstGeom>
          <a:noFill/>
        </p:spPr>
        <p:txBody>
          <a:bodyPr wrap="none" rtlCol="0">
            <a:spAutoFit/>
          </a:bodyPr>
          <a:lstStyle/>
          <a:p>
            <a:pPr>
              <a:buFont typeface="Arial" pitchFamily="34" charset="0"/>
              <a:buChar char="•"/>
            </a:pPr>
            <a:r>
              <a:rPr lang="en-US" dirty="0" smtClean="0"/>
              <a:t>Packaging</a:t>
            </a:r>
          </a:p>
        </p:txBody>
      </p:sp>
      <p:sp>
        <p:nvSpPr>
          <p:cNvPr id="17" name="TextBox 16"/>
          <p:cNvSpPr txBox="1"/>
          <p:nvPr/>
        </p:nvSpPr>
        <p:spPr>
          <a:xfrm>
            <a:off x="4114800" y="4171950"/>
            <a:ext cx="1773242" cy="369332"/>
          </a:xfrm>
          <a:prstGeom prst="rect">
            <a:avLst/>
          </a:prstGeom>
          <a:noFill/>
        </p:spPr>
        <p:txBody>
          <a:bodyPr wrap="none" rtlCol="0">
            <a:spAutoFit/>
          </a:bodyPr>
          <a:lstStyle/>
          <a:p>
            <a:pPr>
              <a:buFont typeface="Arial" pitchFamily="34" charset="0"/>
              <a:buChar char="•"/>
            </a:pPr>
            <a:r>
              <a:rPr lang="en-US" dirty="0" smtClean="0"/>
              <a:t>Support policies</a:t>
            </a:r>
          </a:p>
        </p:txBody>
      </p:sp>
      <p:sp>
        <p:nvSpPr>
          <p:cNvPr id="18" name="TextBox 17"/>
          <p:cNvSpPr txBox="1"/>
          <p:nvPr/>
        </p:nvSpPr>
        <p:spPr>
          <a:xfrm>
            <a:off x="1765275" y="1135618"/>
            <a:ext cx="1972848" cy="369332"/>
          </a:xfrm>
          <a:prstGeom prst="rect">
            <a:avLst/>
          </a:prstGeom>
          <a:noFill/>
        </p:spPr>
        <p:txBody>
          <a:bodyPr wrap="none" rtlCol="0">
            <a:spAutoFit/>
          </a:bodyPr>
          <a:lstStyle/>
          <a:p>
            <a:pPr>
              <a:buFont typeface="Arial" pitchFamily="34" charset="0"/>
              <a:buChar char="•"/>
            </a:pPr>
            <a:r>
              <a:rPr lang="en-US" dirty="0" smtClean="0"/>
              <a:t>Choosing partners</a:t>
            </a:r>
          </a:p>
        </p:txBody>
      </p:sp>
      <p:sp>
        <p:nvSpPr>
          <p:cNvPr id="19" name="TextBox 18"/>
          <p:cNvSpPr txBox="1"/>
          <p:nvPr/>
        </p:nvSpPr>
        <p:spPr>
          <a:xfrm>
            <a:off x="3975075" y="3650218"/>
            <a:ext cx="2486002" cy="369332"/>
          </a:xfrm>
          <a:prstGeom prst="rect">
            <a:avLst/>
          </a:prstGeom>
          <a:noFill/>
        </p:spPr>
        <p:txBody>
          <a:bodyPr wrap="none" rtlCol="0">
            <a:spAutoFit/>
          </a:bodyPr>
          <a:lstStyle/>
          <a:p>
            <a:pPr>
              <a:buFont typeface="Arial" pitchFamily="34" charset="0"/>
              <a:buChar char="•"/>
            </a:pPr>
            <a:r>
              <a:rPr lang="en-US" dirty="0" smtClean="0"/>
              <a:t>Execution with Partners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12000"/>
                            </p:stCondLst>
                            <p:childTnLst>
                              <p:par>
                                <p:cTn id="37" presetID="10" presetClass="entr" presetSubtype="0" fill="hold" grpId="0" nodeType="after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par>
                          <p:cTn id="40" fill="hold">
                            <p:stCondLst>
                              <p:cond delay="13500"/>
                            </p:stCondLst>
                            <p:childTnLst>
                              <p:par>
                                <p:cTn id="41" presetID="10" presetClass="entr" presetSubtype="0" fill="hold" grpId="0" nodeType="after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childTnLst>
                          </p:cTn>
                        </p:par>
                        <p:par>
                          <p:cTn id="44" fill="hold">
                            <p:stCondLst>
                              <p:cond delay="15000"/>
                            </p:stCondLst>
                            <p:childTnLst>
                              <p:par>
                                <p:cTn id="45" presetID="10" presetClass="entr" presetSubtype="0" fill="hold" grpId="0"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par>
                          <p:cTn id="48" fill="hold">
                            <p:stCondLst>
                              <p:cond delay="16500"/>
                            </p:stCondLst>
                            <p:childTnLst>
                              <p:par>
                                <p:cTn id="49" presetID="10" presetClass="entr" presetSubtype="0" fill="hold" grpId="0" nodeType="afterEffect">
                                  <p:stCondLst>
                                    <p:cond delay="5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childTnLst>
                          </p:cTn>
                        </p:par>
                        <p:par>
                          <p:cTn id="52" fill="hold">
                            <p:stCondLst>
                              <p:cond delay="18000"/>
                            </p:stCondLst>
                            <p:childTnLst>
                              <p:par>
                                <p:cTn id="53" presetID="10" presetClass="entr" presetSubtype="0" fill="hold" grpId="0" nodeType="afterEffect">
                                  <p:stCondLst>
                                    <p:cond delay="5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childTnLst>
                                </p:cTn>
                              </p:par>
                            </p:childTnLst>
                          </p:cTn>
                        </p:par>
                        <p:par>
                          <p:cTn id="56" fill="hold">
                            <p:stCondLst>
                              <p:cond delay="19500"/>
                            </p:stCondLst>
                            <p:childTnLst>
                              <p:par>
                                <p:cTn id="57" presetID="10" presetClass="entr" presetSubtype="0" fill="hold" grpId="0" nodeType="afterEffect">
                                  <p:stCondLst>
                                    <p:cond delay="50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childTnLst>
                                </p:cTn>
                              </p:par>
                            </p:childTnLst>
                          </p:cTn>
                        </p:par>
                        <p:par>
                          <p:cTn id="60" fill="hold">
                            <p:stCondLst>
                              <p:cond delay="21000"/>
                            </p:stCondLst>
                            <p:childTnLst>
                              <p:par>
                                <p:cTn id="61" presetID="10" presetClass="entr" presetSubtype="0" fill="hold" grpId="0" nodeType="afterEffect">
                                  <p:stCondLst>
                                    <p:cond delay="5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childTnLst>
                                </p:cTn>
                              </p:par>
                            </p:childTnLst>
                          </p:cTn>
                        </p:par>
                        <p:par>
                          <p:cTn id="64" fill="hold">
                            <p:stCondLst>
                              <p:cond delay="22500"/>
                            </p:stCondLst>
                            <p:childTnLst>
                              <p:par>
                                <p:cTn id="65" presetID="10" presetClass="entr" presetSubtype="0" fill="hold" grpId="0" nodeType="afterEffect">
                                  <p:stCondLst>
                                    <p:cond delay="5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Clouds</a:t>
            </a:r>
            <a:endParaRPr lang="en-US" dirty="0"/>
          </a:p>
        </p:txBody>
      </p:sp>
      <p:sp>
        <p:nvSpPr>
          <p:cNvPr id="3" name="TextBox 2"/>
          <p:cNvSpPr txBox="1"/>
          <p:nvPr/>
        </p:nvSpPr>
        <p:spPr>
          <a:xfrm>
            <a:off x="3726782" y="1809750"/>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4" name="TextBox 3"/>
          <p:cNvSpPr txBox="1"/>
          <p:nvPr/>
        </p:nvSpPr>
        <p:spPr>
          <a:xfrm>
            <a:off x="4183982" y="1828621"/>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5" name="TextBox 4"/>
          <p:cNvSpPr txBox="1"/>
          <p:nvPr/>
        </p:nvSpPr>
        <p:spPr>
          <a:xfrm>
            <a:off x="4641182" y="1828621"/>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6" name="TextBox 5"/>
          <p:cNvSpPr txBox="1"/>
          <p:nvPr/>
        </p:nvSpPr>
        <p:spPr>
          <a:xfrm>
            <a:off x="5098382" y="1809750"/>
            <a:ext cx="692818" cy="1200329"/>
          </a:xfrm>
          <a:prstGeom prst="rect">
            <a:avLst/>
          </a:prstGeom>
          <a:noFill/>
        </p:spPr>
        <p:txBody>
          <a:bodyPr wrap="none" rtlCol="0">
            <a:spAutoFit/>
          </a:bodyPr>
          <a:lstStyle/>
          <a:p>
            <a:r>
              <a:rPr lang="en-US" sz="7200" b="1" dirty="0" smtClean="0">
                <a:solidFill>
                  <a:srgbClr val="FF0000"/>
                </a:solidFill>
              </a:rPr>
              <a:t>X</a:t>
            </a:r>
          </a:p>
        </p:txBody>
      </p:sp>
      <p:sp>
        <p:nvSpPr>
          <p:cNvPr id="7" name="TextBox 6"/>
          <p:cNvSpPr txBox="1"/>
          <p:nvPr/>
        </p:nvSpPr>
        <p:spPr>
          <a:xfrm>
            <a:off x="5555582" y="1809750"/>
            <a:ext cx="692818" cy="1200329"/>
          </a:xfrm>
          <a:prstGeom prst="rect">
            <a:avLst/>
          </a:prstGeom>
          <a:noFill/>
        </p:spPr>
        <p:txBody>
          <a:bodyPr wrap="none" rtlCol="0">
            <a:spAutoFit/>
          </a:bodyPr>
          <a:lstStyle/>
          <a:p>
            <a:r>
              <a:rPr lang="en-US" sz="7200" b="1" dirty="0" smtClean="0">
                <a:solidFill>
                  <a:srgbClr val="FF0000"/>
                </a:solidFill>
              </a:rPr>
              <a:t>X</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1" y="114300"/>
            <a:ext cx="8876951" cy="487832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2" cstate="print">
            <a:lum bright="-10000"/>
          </a:blip>
          <a:srcRect/>
          <a:stretch>
            <a:fillRect/>
          </a:stretch>
        </p:blipFill>
        <p:spPr bwMode="auto">
          <a:xfrm>
            <a:off x="0" y="1"/>
            <a:ext cx="9144000" cy="5178842"/>
          </a:xfrm>
          <a:prstGeom prst="rect">
            <a:avLst/>
          </a:prstGeom>
          <a:noFill/>
          <a:ln w="9525">
            <a:noFill/>
            <a:miter lim="800000"/>
            <a:headEnd/>
            <a:tailEnd/>
          </a:ln>
        </p:spPr>
      </p:pic>
      <p:sp>
        <p:nvSpPr>
          <p:cNvPr id="5" name="Title 4"/>
          <p:cNvSpPr>
            <a:spLocks noGrp="1"/>
          </p:cNvSpPr>
          <p:nvPr>
            <p:ph type="title"/>
          </p:nvPr>
        </p:nvSpPr>
        <p:spPr>
          <a:xfrm>
            <a:off x="300791" y="1852353"/>
            <a:ext cx="8554453" cy="1290897"/>
          </a:xfrm>
        </p:spPr>
        <p:txBody>
          <a:bodyPr>
            <a:normAutofit fontScale="90000"/>
          </a:bodyPr>
          <a:lstStyle/>
          <a:p>
            <a:r>
              <a:rPr lang="en-US" dirty="0" smtClean="0"/>
              <a:t>Above Campus Services</a:t>
            </a:r>
            <a:br>
              <a:rPr lang="en-US" dirty="0" smtClean="0"/>
            </a:br>
            <a:r>
              <a:rPr lang="en-US" sz="2700" dirty="0" smtClean="0"/>
              <a:t>Shaping the Promise of Cloud Computing for Higher Education</a:t>
            </a:r>
            <a:br>
              <a:rPr lang="en-US" sz="2700" dirty="0" smtClean="0"/>
            </a:br>
            <a:r>
              <a:rPr lang="en-US" sz="2700" dirty="0" smtClean="0"/>
              <a:t/>
            </a:r>
            <a:br>
              <a:rPr lang="en-US" sz="2700" dirty="0" smtClean="0"/>
            </a:br>
            <a:r>
              <a:rPr lang="en-US" sz="2200" b="0" i="1" dirty="0" smtClean="0"/>
              <a:t>by Brad Wheeler and Shelton Waggener</a:t>
            </a:r>
            <a:endParaRPr lang="en-US" sz="4900" b="0" i="1" dirty="0"/>
          </a:p>
        </p:txBody>
      </p:sp>
      <p:sp>
        <p:nvSpPr>
          <p:cNvPr id="6" name="TextBox 5"/>
          <p:cNvSpPr txBox="1"/>
          <p:nvPr/>
        </p:nvSpPr>
        <p:spPr>
          <a:xfrm>
            <a:off x="6248400" y="4552950"/>
            <a:ext cx="2685094" cy="523220"/>
          </a:xfrm>
          <a:prstGeom prst="rect">
            <a:avLst/>
          </a:prstGeom>
          <a:noFill/>
        </p:spPr>
        <p:txBody>
          <a:bodyPr wrap="none" rtlCol="0">
            <a:spAutoFit/>
          </a:bodyPr>
          <a:lstStyle/>
          <a:p>
            <a:pPr algn="r"/>
            <a:r>
              <a:rPr lang="en-US" sz="1400" i="1" dirty="0" smtClean="0"/>
              <a:t>Illustration by Randy </a:t>
            </a:r>
            <a:r>
              <a:rPr lang="en-US" sz="1400" i="1" dirty="0" err="1" smtClean="0"/>
              <a:t>Lyhus</a:t>
            </a:r>
            <a:r>
              <a:rPr lang="en-US" sz="1400" i="1" dirty="0" smtClean="0"/>
              <a:t> ©2009</a:t>
            </a:r>
          </a:p>
          <a:p>
            <a:pPr algn="r"/>
            <a:r>
              <a:rPr lang="en-US" sz="1400" i="1" dirty="0" smtClean="0"/>
              <a:t>EDUCAUSE Review, Nov/Dec 2009</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Sourcing Models</a:t>
            </a:r>
            <a:endParaRPr lang="en-US" dirty="0"/>
          </a:p>
        </p:txBody>
      </p:sp>
      <p:sp>
        <p:nvSpPr>
          <p:cNvPr id="3" name="Content Placeholder 2"/>
          <p:cNvSpPr>
            <a:spLocks noGrp="1"/>
          </p:cNvSpPr>
          <p:nvPr>
            <p:ph idx="1"/>
          </p:nvPr>
        </p:nvSpPr>
        <p:spPr>
          <a:xfrm>
            <a:off x="457200" y="1504949"/>
            <a:ext cx="8229600" cy="3089673"/>
          </a:xfrm>
        </p:spPr>
        <p:txBody>
          <a:bodyPr/>
          <a:lstStyle/>
          <a:p>
            <a:pPr>
              <a:buNone/>
            </a:pPr>
            <a:r>
              <a:rPr lang="en-US" dirty="0" smtClean="0"/>
              <a:t>Above Campus Services:</a:t>
            </a:r>
          </a:p>
          <a:p>
            <a:pPr lvl="1"/>
            <a:r>
              <a:rPr lang="en-US" dirty="0" smtClean="0"/>
              <a:t>Commercial Sourcing</a:t>
            </a:r>
          </a:p>
          <a:p>
            <a:pPr lvl="1"/>
            <a:r>
              <a:rPr lang="en-US" dirty="0" smtClean="0"/>
              <a:t>Institutional Sourcing</a:t>
            </a:r>
          </a:p>
          <a:p>
            <a:pPr lvl="1"/>
            <a:r>
              <a:rPr lang="en-US" dirty="0" smtClean="0"/>
              <a:t>Consortium Sourcing</a:t>
            </a:r>
            <a:endParaRPr lang="en-US"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is Strategy</a:t>
            </a:r>
            <a:endParaRPr lang="en-US" dirty="0"/>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Porter…</a:t>
            </a:r>
            <a:endParaRPr lang="en-US" dirty="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514350"/>
            <a:ext cx="8534400" cy="3829050"/>
          </a:xfrm>
        </p:spPr>
        <p:txBody>
          <a:bodyPr/>
          <a:lstStyle/>
          <a:p>
            <a:r>
              <a:rPr lang="en-US" dirty="0" smtClean="0"/>
              <a:t>  The essence of </a:t>
            </a:r>
            <a:r>
              <a:rPr lang="en-US" u="sng" dirty="0" smtClean="0"/>
              <a:t>collaboration as strategy</a:t>
            </a:r>
            <a:r>
              <a:rPr lang="en-US" dirty="0" smtClean="0"/>
              <a:t> is choosing to perform activities </a:t>
            </a:r>
            <a:r>
              <a:rPr lang="en-US" u="sng" dirty="0" smtClean="0"/>
              <a:t>similarly</a:t>
            </a:r>
            <a:r>
              <a:rPr lang="en-US" dirty="0" smtClean="0"/>
              <a:t> to partners</a:t>
            </a:r>
            <a:br>
              <a:rPr lang="en-US" dirty="0" smtClean="0"/>
            </a:br>
            <a:r>
              <a:rPr lang="en-US" dirty="0" smtClean="0"/>
              <a:t/>
            </a:r>
            <a:br>
              <a:rPr lang="en-US" dirty="0" smtClean="0"/>
            </a:br>
            <a:r>
              <a:rPr lang="en-US" dirty="0" smtClean="0"/>
              <a:t>…and driving down costs via leverage.</a:t>
            </a:r>
            <a:endParaRPr lang="en-US" dirty="0"/>
          </a:p>
        </p:txBody>
      </p:sp>
      <p:sp>
        <p:nvSpPr>
          <p:cNvPr id="6" name="Rectangle 5"/>
          <p:cNvSpPr/>
          <p:nvPr/>
        </p:nvSpPr>
        <p:spPr>
          <a:xfrm>
            <a:off x="381000" y="114301"/>
            <a:ext cx="8763000" cy="646331"/>
          </a:xfrm>
          <a:prstGeom prst="rect">
            <a:avLst/>
          </a:prstGeom>
        </p:spPr>
        <p:txBody>
          <a:bodyPr wrap="square">
            <a:spAutoFit/>
          </a:bodyPr>
          <a:lstStyle/>
          <a:p>
            <a:r>
              <a:rPr lang="en-US" dirty="0" smtClean="0">
                <a:solidFill>
                  <a:schemeClr val="tx1">
                    <a:lumMod val="65000"/>
                  </a:schemeClr>
                </a:solidFill>
              </a:rPr>
              <a:t>Competitive Strategy: </a:t>
            </a:r>
            <a:br>
              <a:rPr lang="en-US" dirty="0" smtClean="0">
                <a:solidFill>
                  <a:schemeClr val="tx1">
                    <a:lumMod val="65000"/>
                  </a:schemeClr>
                </a:solidFill>
              </a:rPr>
            </a:br>
            <a:r>
              <a:rPr lang="en-US" dirty="0" smtClean="0">
                <a:solidFill>
                  <a:schemeClr val="tx1">
                    <a:lumMod val="65000"/>
                  </a:schemeClr>
                </a:solidFill>
              </a:rPr>
              <a:t>“The essence of strategy is choosing to perform activities differently than rivals do.”</a:t>
            </a:r>
            <a:endParaRPr lang="en-US" dirty="0">
              <a:solidFill>
                <a:schemeClr val="tx1">
                  <a:lumMod val="65000"/>
                </a:schemeClr>
              </a:solidFill>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Collaborating </a:t>
            </a:r>
            <a:r>
              <a:rPr lang="en-US" i="1" dirty="0" smtClean="0"/>
              <a:t>is</a:t>
            </a:r>
            <a:r>
              <a:rPr lang="en-US" dirty="0" smtClean="0"/>
              <a:t> an </a:t>
            </a:r>
            <a:r>
              <a:rPr lang="en-US" u="sng" dirty="0" smtClean="0"/>
              <a:t>Activity</a:t>
            </a:r>
            <a:endParaRPr lang="en-US" u="sng" dirty="0"/>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Assessing </a:t>
            </a:r>
            <a:r>
              <a:rPr lang="en-US" i="1" dirty="0" smtClean="0"/>
              <a:t>Collaboration as Strategy</a:t>
            </a:r>
            <a:endParaRPr lang="en-US" i="1" dirty="0"/>
          </a:p>
        </p:txBody>
      </p:sp>
      <p:sp>
        <p:nvSpPr>
          <p:cNvPr id="4" name="Content Placeholder 3"/>
          <p:cNvSpPr>
            <a:spLocks noGrp="1"/>
          </p:cNvSpPr>
          <p:nvPr>
            <p:ph idx="1"/>
          </p:nvPr>
        </p:nvSpPr>
        <p:spPr>
          <a:xfrm>
            <a:off x="457200" y="1200151"/>
            <a:ext cx="8458200" cy="3394472"/>
          </a:xfrm>
        </p:spPr>
        <p:txBody>
          <a:bodyPr>
            <a:normAutofit fontScale="92500" lnSpcReduction="20000"/>
          </a:bodyPr>
          <a:lstStyle/>
          <a:p>
            <a:pPr marL="514350" indent="-514350">
              <a:buFont typeface="Wingdings" pitchFamily="2" charset="2"/>
              <a:buChar char="ü"/>
            </a:pPr>
            <a:r>
              <a:rPr lang="en-US" dirty="0" smtClean="0"/>
              <a:t>Operational effectiveness is </a:t>
            </a:r>
            <a:r>
              <a:rPr lang="en-US" u="sng" dirty="0" smtClean="0"/>
              <a:t>not</a:t>
            </a:r>
            <a:r>
              <a:rPr lang="en-US" dirty="0" smtClean="0"/>
              <a:t> strategy</a:t>
            </a:r>
            <a:br>
              <a:rPr lang="en-US" dirty="0" smtClean="0"/>
            </a:br>
            <a:endParaRPr lang="en-US" dirty="0" smtClean="0"/>
          </a:p>
          <a:p>
            <a:pPr marL="514350" indent="-514350">
              <a:buFont typeface="Wingdings" pitchFamily="2" charset="2"/>
              <a:buChar char="ü"/>
            </a:pPr>
            <a:r>
              <a:rPr lang="en-US" dirty="0" smtClean="0"/>
              <a:t>Strategy rests on </a:t>
            </a:r>
            <a:r>
              <a:rPr lang="en-US" u="sng" dirty="0" smtClean="0"/>
              <a:t>unique activities</a:t>
            </a:r>
            <a:r>
              <a:rPr lang="en-US" dirty="0" smtClean="0"/>
              <a:t/>
            </a:r>
            <a:br>
              <a:rPr lang="en-US" dirty="0" smtClean="0"/>
            </a:br>
            <a:endParaRPr lang="en-US" dirty="0" smtClean="0"/>
          </a:p>
          <a:p>
            <a:pPr marL="514350" indent="-514350">
              <a:buFont typeface="Wingdings" pitchFamily="2" charset="2"/>
              <a:buChar char="ü"/>
            </a:pPr>
            <a:r>
              <a:rPr lang="en-US" u="sng" dirty="0" smtClean="0"/>
              <a:t>Inter-relatedness of activities</a:t>
            </a:r>
            <a:r>
              <a:rPr lang="en-US" dirty="0" smtClean="0"/>
              <a:t> can be inimitable</a:t>
            </a:r>
            <a:br>
              <a:rPr lang="en-US" dirty="0" smtClean="0"/>
            </a:br>
            <a:endParaRPr lang="en-US" dirty="0" smtClean="0"/>
          </a:p>
          <a:p>
            <a:pPr marL="514350" indent="-514350">
              <a:buFont typeface="Wingdings" pitchFamily="2" charset="2"/>
              <a:buChar char="ü"/>
            </a:pPr>
            <a:r>
              <a:rPr lang="en-US" u="sng" dirty="0" smtClean="0"/>
              <a:t>Trade-offs</a:t>
            </a:r>
            <a:r>
              <a:rPr lang="en-US" dirty="0" smtClean="0"/>
              <a:t> are essential</a:t>
            </a:r>
            <a:br>
              <a:rPr lang="en-US" dirty="0" smtClean="0"/>
            </a:br>
            <a:endParaRPr lang="en-US" dirty="0" smtClean="0"/>
          </a:p>
        </p:txBody>
      </p:sp>
      <p:sp>
        <p:nvSpPr>
          <p:cNvPr id="6" name="Text Placeholder 3"/>
          <p:cNvSpPr txBox="1">
            <a:spLocks/>
          </p:cNvSpPr>
          <p:nvPr/>
        </p:nvSpPr>
        <p:spPr>
          <a:xfrm>
            <a:off x="4191000" y="4743450"/>
            <a:ext cx="4114800" cy="3429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Porter,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What is Strategy?”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HBR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1996.</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custDataLst>
              <p:tags r:id="rId1"/>
            </p:custDataLst>
          </p:nvPr>
        </p:nvSpPr>
        <p:spPr bwMode="auto">
          <a:xfrm>
            <a:off x="2819400" y="471310"/>
            <a:ext cx="5943600" cy="4247317"/>
          </a:xfrm>
          <a:prstGeom prst="rect">
            <a:avLst/>
          </a:prstGeom>
          <a:noFill/>
          <a:ln w="9525" algn="ctr">
            <a:noFill/>
            <a:miter lim="800000"/>
            <a:headEnd/>
            <a:tailEnd/>
          </a:ln>
          <a:effectLst/>
        </p:spPr>
        <p:txBody>
          <a:bodyPr anchor="ctr">
            <a:spAutoFit/>
          </a:bodyPr>
          <a:lstStyle/>
          <a:p>
            <a:r>
              <a:rPr lang="en-US" sz="2400" dirty="0"/>
              <a:t>“Consistent with this statement of policy, throughout my years of responsibility for administration I have been motivated by a strong belief that the resources of higher education are so insufficient and the opportunities and responsibilities so vast, </a:t>
            </a:r>
            <a:r>
              <a:rPr lang="en-US" sz="2400" u="sng" dirty="0"/>
              <a:t>the only sensible course is to attempt in every way to avoid unnecessary duplication among or with institutions</a:t>
            </a:r>
            <a:r>
              <a:rPr lang="en-US" sz="2400" dirty="0"/>
              <a:t>.” </a:t>
            </a:r>
          </a:p>
          <a:p>
            <a:endParaRPr lang="en-US" dirty="0" smtClean="0"/>
          </a:p>
          <a:p>
            <a:r>
              <a:rPr lang="en-US" dirty="0" smtClean="0"/>
              <a:t>Herman B </a:t>
            </a:r>
            <a:r>
              <a:rPr lang="en-US" dirty="0"/>
              <a:t>Wells, </a:t>
            </a:r>
            <a:r>
              <a:rPr lang="en-US" i="1" dirty="0"/>
              <a:t>Being Lucky, </a:t>
            </a:r>
            <a:r>
              <a:rPr lang="en-US" dirty="0"/>
              <a:t>1980, p. </a:t>
            </a:r>
            <a:r>
              <a:rPr lang="en-US" dirty="0" smtClean="0"/>
              <a:t>135</a:t>
            </a:r>
            <a:br>
              <a:rPr lang="en-US" dirty="0" smtClean="0"/>
            </a:br>
            <a:r>
              <a:rPr lang="en-US" dirty="0" smtClean="0"/>
              <a:t>President of Indiana University, 1938-1962</a:t>
            </a:r>
            <a:endParaRPr lang="en-US" dirty="0"/>
          </a:p>
        </p:txBody>
      </p:sp>
      <p:pic>
        <p:nvPicPr>
          <p:cNvPr id="482307" name="Picture 3" descr="2026"/>
          <p:cNvPicPr>
            <a:picLocks noChangeAspect="1" noChangeArrowheads="1"/>
          </p:cNvPicPr>
          <p:nvPr>
            <p:custDataLst>
              <p:tags r:id="rId2"/>
            </p:custDataLst>
          </p:nvPr>
        </p:nvPicPr>
        <p:blipFill>
          <a:blip r:embed="rId5" cstate="print"/>
          <a:srcRect/>
          <a:stretch>
            <a:fillRect/>
          </a:stretch>
        </p:blipFill>
        <p:spPr bwMode="auto">
          <a:xfrm>
            <a:off x="609600" y="971550"/>
            <a:ext cx="2057400" cy="2971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essence of strategy is choosing to perform activities differently than rivals do.”</a:t>
            </a:r>
            <a:endParaRPr lang="en-US" dirty="0"/>
          </a:p>
        </p:txBody>
      </p:sp>
      <p:sp>
        <p:nvSpPr>
          <p:cNvPr id="4" name="Text Placeholder 3"/>
          <p:cNvSpPr>
            <a:spLocks noGrp="1"/>
          </p:cNvSpPr>
          <p:nvPr>
            <p:ph type="body" sz="quarter" idx="11"/>
          </p:nvPr>
        </p:nvSpPr>
        <p:spPr/>
        <p:txBody>
          <a:bodyPr/>
          <a:lstStyle/>
          <a:p>
            <a:r>
              <a:rPr lang="en-US" dirty="0" smtClean="0"/>
              <a:t>Porter, HBR, 1996, p. 64</a:t>
            </a:r>
            <a:endParaRPr lang="en-US" dirty="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Collaboration</a:t>
            </a:r>
            <a:r>
              <a:rPr lang="en-US" i="1" dirty="0" smtClean="0"/>
              <a:t> is</a:t>
            </a:r>
            <a:r>
              <a:rPr lang="en-US" dirty="0" smtClean="0"/>
              <a:t> Strategy</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Brad Wheeler</a:t>
            </a:r>
          </a:p>
          <a:p>
            <a:r>
              <a:rPr lang="en-US" dirty="0" smtClean="0"/>
              <a:t>Indiana University</a:t>
            </a:r>
            <a:r>
              <a:rPr lang="en-US" sz="2000" dirty="0" smtClean="0"/>
              <a:t/>
            </a:r>
            <a:br>
              <a:rPr lang="en-US" sz="2000" dirty="0" smtClean="0"/>
            </a:br>
            <a:r>
              <a:rPr lang="en-US" sz="2000" dirty="0" smtClean="0"/>
              <a:t>bwheeler@indiana.edu</a:t>
            </a:r>
            <a:endParaRPr lang="en-US" dirty="0"/>
          </a:p>
        </p:txBody>
      </p:sp>
      <p:sp>
        <p:nvSpPr>
          <p:cNvPr id="6" name="Rectangle 5"/>
          <p:cNvSpPr/>
          <p:nvPr/>
        </p:nvSpPr>
        <p:spPr>
          <a:xfrm>
            <a:off x="152401" y="4800601"/>
            <a:ext cx="3408817" cy="276999"/>
          </a:xfrm>
          <a:prstGeom prst="rect">
            <a:avLst/>
          </a:prstGeom>
        </p:spPr>
        <p:txBody>
          <a:bodyPr wrap="none">
            <a:spAutoFit/>
          </a:bodyPr>
          <a:lstStyle/>
          <a:p>
            <a:pPr algn="r"/>
            <a:r>
              <a:rPr lang="en-US" sz="1200" i="1" dirty="0" smtClean="0"/>
              <a:t>© Brad Wheeler, Creative Commons Attribution 3.0 </a:t>
            </a:r>
            <a:endParaRPr lang="en-US" sz="1200" i="1"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52550"/>
            <a:ext cx="7620000" cy="3416320"/>
          </a:xfrm>
          <a:prstGeom prst="rect">
            <a:avLst/>
          </a:prstGeom>
        </p:spPr>
        <p:txBody>
          <a:bodyPr wrap="square">
            <a:spAutoFit/>
          </a:bodyPr>
          <a:lstStyle/>
          <a:p>
            <a:r>
              <a:rPr lang="en-US" sz="2400" dirty="0" smtClean="0"/>
              <a:t>Session Abstract:   As open </a:t>
            </a:r>
            <a:r>
              <a:rPr lang="en-US" sz="2400" u="sng" dirty="0" smtClean="0"/>
              <a:t>content</a:t>
            </a:r>
            <a:r>
              <a:rPr lang="en-US" sz="2400" dirty="0" smtClean="0"/>
              <a:t>, "</a:t>
            </a:r>
            <a:r>
              <a:rPr lang="en-US" sz="2400" u="sng" dirty="0" smtClean="0"/>
              <a:t>above campus</a:t>
            </a:r>
            <a:r>
              <a:rPr lang="en-US" sz="2400" dirty="0" smtClean="0"/>
              <a:t>" economies of scale, and cloud services shape the environment for education and research, effective collaboration becomes an </a:t>
            </a:r>
            <a:r>
              <a:rPr lang="en-US" sz="2400" u="sng" dirty="0" smtClean="0"/>
              <a:t>essential tool</a:t>
            </a:r>
            <a:r>
              <a:rPr lang="en-US" sz="2400" dirty="0" smtClean="0"/>
              <a:t> for IT leaders and leading institutions. Collaboration is more than guarded partnerships or money—it requires a </a:t>
            </a:r>
            <a:r>
              <a:rPr lang="en-US" sz="2400" u="sng" dirty="0" smtClean="0"/>
              <a:t>cohesive vision</a:t>
            </a:r>
            <a:r>
              <a:rPr lang="en-US" sz="2400" dirty="0" smtClean="0"/>
              <a:t>, </a:t>
            </a:r>
            <a:r>
              <a:rPr lang="en-US" sz="2400" u="sng" dirty="0" smtClean="0"/>
              <a:t>new attitudes</a:t>
            </a:r>
            <a:r>
              <a:rPr lang="en-US" sz="2400" dirty="0" smtClean="0"/>
              <a:t>, principled </a:t>
            </a:r>
            <a:r>
              <a:rPr lang="en-US" sz="2400" u="sng" dirty="0" smtClean="0"/>
              <a:t>trust</a:t>
            </a:r>
            <a:r>
              <a:rPr lang="en-US" sz="2400" dirty="0" smtClean="0"/>
              <a:t>, and </a:t>
            </a:r>
            <a:r>
              <a:rPr lang="en-US" sz="2400" u="sng" dirty="0" smtClean="0"/>
              <a:t>execution</a:t>
            </a:r>
            <a:r>
              <a:rPr lang="en-US" sz="2400" dirty="0" smtClean="0"/>
              <a:t> to achieve </a:t>
            </a:r>
            <a:r>
              <a:rPr lang="en-US" sz="2400" u="sng" dirty="0" smtClean="0"/>
              <a:t>valued outcomes </a:t>
            </a:r>
            <a:r>
              <a:rPr lang="en-US" sz="2400" dirty="0" smtClean="0"/>
              <a:t>for institutional goals. Collaborative capabilities cannot be bought; they are developed through behavior. </a:t>
            </a:r>
            <a:endParaRPr lang="en-US" sz="2400" dirty="0"/>
          </a:p>
        </p:txBody>
      </p:sp>
      <p:sp>
        <p:nvSpPr>
          <p:cNvPr id="3" name="Title 2"/>
          <p:cNvSpPr>
            <a:spLocks noGrp="1"/>
          </p:cNvSpPr>
          <p:nvPr>
            <p:ph type="title"/>
          </p:nvPr>
        </p:nvSpPr>
        <p:spPr/>
        <p:txBody>
          <a:bodyPr/>
          <a:lstStyle/>
          <a:p>
            <a:r>
              <a:rPr lang="en-US" dirty="0" smtClean="0"/>
              <a:t>Collaboration is Strategy</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514350"/>
            <a:ext cx="7772400" cy="3829050"/>
          </a:xfrm>
        </p:spPr>
        <p:txBody>
          <a:bodyPr>
            <a:normAutofit fontScale="92500"/>
          </a:bodyPr>
          <a:lstStyle/>
          <a:p>
            <a:r>
              <a:rPr lang="en-US" dirty="0" smtClean="0"/>
              <a:t>“…to achieve </a:t>
            </a:r>
            <a:r>
              <a:rPr lang="en-US" u="sng" dirty="0" smtClean="0"/>
              <a:t>sustainable competitive advantage</a:t>
            </a:r>
            <a:r>
              <a:rPr lang="en-US" dirty="0" smtClean="0"/>
              <a:t> by preserving what is distinctive about a company.  </a:t>
            </a:r>
          </a:p>
          <a:p>
            <a:r>
              <a:rPr lang="en-US" dirty="0" smtClean="0"/>
              <a:t>It means performing </a:t>
            </a:r>
            <a:r>
              <a:rPr lang="en-US" u="sng" dirty="0" smtClean="0"/>
              <a:t>different</a:t>
            </a:r>
            <a:r>
              <a:rPr lang="en-US" dirty="0" smtClean="0"/>
              <a:t> activities from rivals, or performing </a:t>
            </a:r>
            <a:r>
              <a:rPr lang="en-US" u="sng" dirty="0" smtClean="0"/>
              <a:t>similar</a:t>
            </a:r>
            <a:r>
              <a:rPr lang="en-US" dirty="0" smtClean="0"/>
              <a:t> activities in different ways.”</a:t>
            </a:r>
            <a:endParaRPr lang="en-US" dirty="0"/>
          </a:p>
        </p:txBody>
      </p:sp>
      <p:sp>
        <p:nvSpPr>
          <p:cNvPr id="3" name="Text Placeholder 2"/>
          <p:cNvSpPr>
            <a:spLocks noGrp="1"/>
          </p:cNvSpPr>
          <p:nvPr>
            <p:ph type="body" sz="quarter" idx="11"/>
          </p:nvPr>
        </p:nvSpPr>
        <p:spPr/>
        <p:txBody>
          <a:bodyPr/>
          <a:lstStyle/>
          <a:p>
            <a:r>
              <a:rPr lang="en-US" dirty="0" smtClean="0"/>
              <a:t>Porter, 1996</a:t>
            </a:r>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Sustainable Competitive Advantage?  …Higher Ed?</a:t>
            </a:r>
            <a:endParaRPr lang="en-US" dirty="0"/>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buFont typeface="Arial" pitchFamily="34" charset="0"/>
          <a:buChar cha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3536</TotalTime>
  <Words>1198</Words>
  <Application>Microsoft Office PowerPoint</Application>
  <PresentationFormat>On-screen Show (16:9)</PresentationFormat>
  <Paragraphs>183</Paragraphs>
  <Slides>61</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4" baseType="lpstr">
      <vt:lpstr>Office Theme</vt:lpstr>
      <vt:lpstr>Blank</vt:lpstr>
      <vt:lpstr>Acrobat Document</vt:lpstr>
      <vt:lpstr>Collaboration is Strategy</vt:lpstr>
      <vt:lpstr>What is Strategy?</vt:lpstr>
      <vt:lpstr>Seeking Competitive Advantage</vt:lpstr>
      <vt:lpstr>Michael E. Porter</vt:lpstr>
      <vt:lpstr>Activities</vt:lpstr>
      <vt:lpstr>Slide 6</vt:lpstr>
      <vt:lpstr>Slide 7</vt:lpstr>
      <vt:lpstr>But….</vt:lpstr>
      <vt:lpstr>Sustainable Competitive Advantage?  …Higher Ed?</vt:lpstr>
      <vt:lpstr>Education and Research</vt:lpstr>
      <vt:lpstr>Slide 11</vt:lpstr>
      <vt:lpstr>What is Collaboration?</vt:lpstr>
      <vt:lpstr>An Unnatural Act</vt:lpstr>
      <vt:lpstr>Slide 14</vt:lpstr>
      <vt:lpstr>Slide 15</vt:lpstr>
      <vt:lpstr>To “co – labor”</vt:lpstr>
      <vt:lpstr>Domains for Collaboration</vt:lpstr>
      <vt:lpstr>Experience Yields Improvement</vt:lpstr>
      <vt:lpstr>Why Collaborate?</vt:lpstr>
      <vt:lpstr>Slide 20</vt:lpstr>
      <vt:lpstr>Slide 21</vt:lpstr>
      <vt:lpstr>The New Normal</vt:lpstr>
      <vt:lpstr>Essential Tool for the New Normal</vt:lpstr>
      <vt:lpstr>Leverage </vt:lpstr>
      <vt:lpstr>2 + 2 = 3 ? 2 + 2 + 2 + 2 = 5 ?</vt:lpstr>
      <vt:lpstr>Slide 26</vt:lpstr>
      <vt:lpstr>Slide 27</vt:lpstr>
      <vt:lpstr>Main Reason to Collaborate…</vt:lpstr>
      <vt:lpstr>Co-Laboring towards the  Meta-university</vt:lpstr>
      <vt:lpstr>Slide 30</vt:lpstr>
      <vt:lpstr>Meta-university Collaborations</vt:lpstr>
      <vt:lpstr>Slide 32</vt:lpstr>
      <vt:lpstr>Working in the Collaborative Era</vt:lpstr>
      <vt:lpstr>Higher Ed Ecosystem</vt:lpstr>
      <vt:lpstr>Kuali Commercial Affiliates</vt:lpstr>
      <vt:lpstr>Personal Observations</vt:lpstr>
      <vt:lpstr>Slide 37</vt:lpstr>
      <vt:lpstr>Slide 38</vt:lpstr>
      <vt:lpstr>Slide 39</vt:lpstr>
      <vt:lpstr>My Observations</vt:lpstr>
      <vt:lpstr>Collaboration Essentials</vt:lpstr>
      <vt:lpstr>Slide 42</vt:lpstr>
      <vt:lpstr>Many Ways to Collaborate</vt:lpstr>
      <vt:lpstr>Collaborative Capability</vt:lpstr>
      <vt:lpstr>Slide 45</vt:lpstr>
      <vt:lpstr>The Collaborative IT Agenda</vt:lpstr>
      <vt:lpstr>Slide 47</vt:lpstr>
      <vt:lpstr>Slide 48</vt:lpstr>
      <vt:lpstr>1. Federated Identity…now!</vt:lpstr>
      <vt:lpstr>2. Clouds</vt:lpstr>
      <vt:lpstr>Slide 51</vt:lpstr>
      <vt:lpstr>Above Campus Services Shaping the Promise of Cloud Computing for Higher Education  by Brad Wheeler and Shelton Waggener</vt:lpstr>
      <vt:lpstr>Sourcing Models</vt:lpstr>
      <vt:lpstr>Collaboration is Strategy</vt:lpstr>
      <vt:lpstr>Back to Porter…</vt:lpstr>
      <vt:lpstr>Slide 56</vt:lpstr>
      <vt:lpstr>Collaborating is an Activity</vt:lpstr>
      <vt:lpstr>Assessing Collaboration as Strategy</vt:lpstr>
      <vt:lpstr>Slide 59</vt:lpstr>
      <vt:lpstr>Collaboration is Strategy</vt:lpstr>
      <vt:lpstr>Collaboration is Strategy</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Is Strategy</dc:title>
  <dc:creator>Brad Wheeler</dc:creator>
  <cp:keywords>EDUCAUSE2009</cp:keywords>
  <dc:description>As open content, "above campus" economies of scale, and cloud services shape the environment for education and research, effective collaboration becomes an essential tool for IT leaders and leading institutions. Collaboration is more than guarded partnerships or money—it requires a cohesive vision, new attitudes, principled trust, and execution to achieve valued outcomes for institutional goals. Collaborative capabilities cannot be bought; they are developed through behavior.</dc:description>
  <cp:lastModifiedBy>Brad Wheeler</cp:lastModifiedBy>
  <cp:revision>220</cp:revision>
  <dcterms:created xsi:type="dcterms:W3CDTF">2009-09-29T16:19:12Z</dcterms:created>
  <dcterms:modified xsi:type="dcterms:W3CDTF">2009-11-04T23:31:04Z</dcterms:modified>
</cp:coreProperties>
</file>