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90" r:id="rId4"/>
    <p:sldId id="291" r:id="rId5"/>
    <p:sldId id="292" r:id="rId6"/>
    <p:sldId id="293" r:id="rId7"/>
    <p:sldId id="294" r:id="rId8"/>
    <p:sldId id="298" r:id="rId9"/>
    <p:sldId id="259" r:id="rId10"/>
    <p:sldId id="295" r:id="rId11"/>
    <p:sldId id="296" r:id="rId12"/>
    <p:sldId id="260" r:id="rId13"/>
    <p:sldId id="266" r:id="rId14"/>
    <p:sldId id="304" r:id="rId15"/>
    <p:sldId id="268" r:id="rId16"/>
    <p:sldId id="307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5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9" r:id="rId36"/>
    <p:sldId id="267" r:id="rId37"/>
    <p:sldId id="297" r:id="rId38"/>
    <p:sldId id="308" r:id="rId39"/>
    <p:sldId id="306" r:id="rId40"/>
    <p:sldId id="264" r:id="rId41"/>
    <p:sldId id="263" r:id="rId42"/>
    <p:sldId id="265" r:id="rId43"/>
    <p:sldId id="310" r:id="rId44"/>
    <p:sldId id="309" r:id="rId45"/>
    <p:sldId id="301" r:id="rId46"/>
    <p:sldId id="261" r:id="rId47"/>
    <p:sldId id="302" r:id="rId48"/>
    <p:sldId id="258" r:id="rId4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BC82B"/>
    <a:srgbClr val="7BA62B"/>
    <a:srgbClr val="8A8889"/>
    <a:srgbClr val="FC7F1D"/>
    <a:srgbClr val="4C4C4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168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handoutMaster" Target="handoutMasters/handout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F837FCE8-34D8-4D9D-8E60-DCE42F1A7550}" type="datetimeFigureOut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033D0AC8-FAFB-44BC-AC32-D6F9CB9AA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ACE34D4-88B8-40C2-8E8D-E5219347B2E4}" type="datetimeFigureOut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45D61757-27E0-4CDD-9C84-BAC447CEE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6261E7-DC99-40F3-B8B1-4AD776DFCB98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457222-F5E7-4A43-A902-0BD3A7676756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33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0773CB-48EF-4B24-AFC3-BDAA40333FBC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34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Ted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3D1CD4-C905-4548-8B02-7BF2523A584A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35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John &amp; Michael present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6F1E81-FF23-49CB-B35C-BB448F8930F9}" type="slidenum">
              <a:rPr lang="en-US">
                <a:latin typeface="Arial" pitchFamily="34" charset="0"/>
                <a:ea typeface="ＭＳ Ｐゴシック" pitchFamily="34" charset="-128"/>
              </a:rPr>
              <a:pPr/>
              <a:t>36</a:t>
            </a:fld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Ted leading into video 3&amp;4</a:t>
            </a:r>
          </a:p>
        </p:txBody>
      </p:sp>
      <p:sp>
        <p:nvSpPr>
          <p:cNvPr id="1003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456B34-1300-42B8-9653-0E9864476E16}" type="slidenum">
              <a:rPr lang="en-US" sz="1200"/>
              <a:pPr algn="r"/>
              <a:t>37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6218238"/>
            <a:ext cx="9144000" cy="639762"/>
          </a:xfrm>
          <a:prstGeom prst="rect">
            <a:avLst/>
          </a:prstGeom>
          <a:solidFill>
            <a:srgbClr val="FBC8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34" charset="0"/>
              <a:ea typeface="ＭＳ Ｐゴシック" pitchFamily="80" charset="-128"/>
            </a:endParaRPr>
          </a:p>
        </p:txBody>
      </p:sp>
      <p:pic>
        <p:nvPicPr>
          <p:cNvPr id="5" name="Picture 13" descr="Dotsorange.png"/>
          <p:cNvPicPr>
            <a:picLocks noChangeAspect="1"/>
          </p:cNvPicPr>
          <p:nvPr userDrawn="1"/>
        </p:nvPicPr>
        <p:blipFill>
          <a:blip r:embed="rId2"/>
          <a:srcRect l="833" t="88850"/>
          <a:stretch>
            <a:fillRect/>
          </a:stretch>
        </p:blipFill>
        <p:spPr bwMode="auto">
          <a:xfrm>
            <a:off x="76200" y="6356350"/>
            <a:ext cx="90678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5853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80" charset="-128"/>
            </a:endParaRPr>
          </a:p>
        </p:txBody>
      </p:sp>
      <p:pic>
        <p:nvPicPr>
          <p:cNvPr id="7" name="Picture 14" descr="09Conference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0"/>
            <a:ext cx="43894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29718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/>
          </p:cNvPicPr>
          <p:nvPr/>
        </p:nvPicPr>
        <p:blipFill>
          <a:blip r:embed="rId5">
            <a:lum bright="-28000" contrast="20000"/>
          </a:blip>
          <a:srcRect b="56917"/>
          <a:stretch>
            <a:fillRect/>
          </a:stretch>
        </p:blipFill>
        <p:spPr bwMode="auto">
          <a:xfrm>
            <a:off x="3790950" y="6369050"/>
            <a:ext cx="15636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949575"/>
            <a:ext cx="7772400" cy="1470025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13225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4C4C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 userDrawn="1"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6131-94EC-45EE-92FC-9EF168676322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21CCB-F95A-4ADE-8384-49A650717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414D0-37A0-4BA7-8023-BEF2DE41BF35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DA62-8DBC-4312-AE9D-056A7F5D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3F92BD-5FD7-45D1-9D06-E86168041E8E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FF17BD-1879-4160-A616-DB93654F7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82D2A-717C-403C-A490-BA89D2A5DFC0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A7AB4-4D72-4B71-9AC3-ACF52CD999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08219-4B5D-4EA5-9798-1F083BA70703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4E574-6AD6-4FB1-93DE-1F4CCD422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C84D5-797B-4092-A8B9-AB1D7B6F9328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F6F9-1141-4357-8E44-BACE2F283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63D3-76E9-4E7E-92BB-A9BCD15AD944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C2CD-72D8-492A-AB87-6F55AA743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2E11B-11D1-4A3B-88B9-CF8191EAF230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7B7D4-8230-4CAC-A521-FD1C0F849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DF9F-28CD-41A1-954F-885A8066F1E5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5D2E-FFB4-4D23-A22B-E4C694615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2369-151D-4870-B4F5-2F31E060A906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485B-1DD2-4585-B9DC-29CB587FA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754F-C45E-4899-BC7A-C38735A73BD6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4101A-BEA7-4AD6-92F8-41B2B316E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1143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382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62F4AF15-2B27-4FA7-8FD0-16C4DB47FAC2}" type="datetime1">
              <a:rPr lang="en-US"/>
              <a:pPr>
                <a:defRPr/>
              </a:pPr>
              <a:t>10/29/09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80" charset="-128"/>
              </a:defRPr>
            </a:lvl1pPr>
          </a:lstStyle>
          <a:p>
            <a:pPr>
              <a:defRPr/>
            </a:pPr>
            <a:fld id="{F217FF13-018A-47A3-AE8C-2B1DCE9DC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Dotsorange.png"/>
          <p:cNvPicPr>
            <a:picLocks noChangeAspect="1"/>
          </p:cNvPicPr>
          <p:nvPr userDrawn="1"/>
        </p:nvPicPr>
        <p:blipFill>
          <a:blip r:embed="rId13"/>
          <a:srcRect l="833" t="88017"/>
          <a:stretch>
            <a:fillRect/>
          </a:stretch>
        </p:blipFill>
        <p:spPr bwMode="auto">
          <a:xfrm>
            <a:off x="76200" y="6324600"/>
            <a:ext cx="906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0" descr="09Conferencelogo.pn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39000" y="152400"/>
            <a:ext cx="17526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6100" y="152400"/>
            <a:ext cx="977900" cy="8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000" b="1" kern="1200" cap="all">
          <a:solidFill>
            <a:srgbClr val="FC7F1D"/>
          </a:solidFill>
          <a:latin typeface="Arial"/>
          <a:ea typeface="ＭＳ Ｐゴシック" pitchFamily="48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FC7F1D"/>
          </a:solidFill>
          <a:latin typeface="Arial" pitchFamily="48" charset="0"/>
          <a:ea typeface="ＭＳ Ｐゴシック" pitchFamily="48" charset="-128"/>
        </a:defRPr>
      </a:lvl9pPr>
    </p:titleStyle>
    <p:bodyStyle>
      <a:lvl1pPr marL="230188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34" charset="0"/>
        <a:buChar char="•"/>
        <a:defRPr sz="28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1pPr>
      <a:lvl2pPr marL="511175" indent="-222250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34" charset="0"/>
        <a:buChar char="•"/>
        <a:defRPr sz="24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2pPr>
      <a:lvl3pPr marL="857250" indent="-23018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34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3pPr>
      <a:lvl4pPr marL="1146175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34" charset="0"/>
        <a:buChar char="•"/>
        <a:defRPr sz="20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4pPr>
      <a:lvl5pPr marL="1427163" indent="-173038" algn="l" defTabSz="457200" rtl="0" eaLnBrk="0" fontAlgn="base" hangingPunct="0">
        <a:spcBef>
          <a:spcPct val="20000"/>
        </a:spcBef>
        <a:spcAft>
          <a:spcPct val="0"/>
        </a:spcAft>
        <a:buClr>
          <a:srgbClr val="7BA62B"/>
        </a:buClr>
        <a:buSzPct val="80000"/>
        <a:buFont typeface="Arial" pitchFamily="34" charset="0"/>
        <a:buChar char="•"/>
        <a:defRPr sz="1600" kern="1200">
          <a:solidFill>
            <a:srgbClr val="4C4C4F"/>
          </a:solidFill>
          <a:latin typeface="Arial"/>
          <a:ea typeface="ＭＳ Ｐゴシック" pitchFamily="48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1" Type="http://schemas.openxmlformats.org/officeDocument/2006/relationships/video" Target="file://localhost/Users/hendo/Desktop/Citrix%201%20&amp;%202AVI.avi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3" Type="http://schemas.openxmlformats.org/officeDocument/2006/relationships/image" Target="../media/image22.png"/><Relationship Id="rId1" Type="http://schemas.openxmlformats.org/officeDocument/2006/relationships/video" Target="file://localhost/Users/hendo/Desktop/Citrix%203%20&amp;%204AVI.avi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1" Type="http://schemas.openxmlformats.org/officeDocument/2006/relationships/video" Target="file://localhost/Users/hendo/Desktop/1.%20Logging%20In.avi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hyperlink" Target="mailto:mlmcbride@eiu.edu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3.xml"/><Relationship Id="rId3" Type="http://schemas.openxmlformats.org/officeDocument/2006/relationships/hyperlink" Target="mailto:tegenders@eiu.edu" TargetMode="External"/><Relationship Id="rId5" Type="http://schemas.openxmlformats.org/officeDocument/2006/relationships/hyperlink" Target="http://www.eiu.edu/~cats/citrix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 bwMode="auto">
          <a:xfrm>
            <a:off x="0" y="2247900"/>
            <a:ext cx="9144000" cy="838200"/>
          </a:xfrm>
        </p:spPr>
        <p:txBody>
          <a:bodyPr/>
          <a:lstStyle/>
          <a:p>
            <a:pPr eaLnBrk="1" hangingPunct="1"/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"</a:t>
            </a:r>
            <a:r>
              <a:rPr lang="en-US" sz="280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TRANSFORMING TO A VIRTUAL ENVIRONMENT"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447800" y="4038600"/>
            <a:ext cx="64008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Dr. Michael Hoadley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John Henderson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Ted Genders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Michael McBride 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Eastern Illinois University </a:t>
            </a:r>
          </a:p>
          <a:p>
            <a:pPr eaLnBrk="1" hangingPunct="1">
              <a:lnSpc>
                <a:spcPct val="80000"/>
              </a:lnSpc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November 4, 2009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EIU HISTORICAL TIMELINE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2002: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EIU purchased 180 Citrix licenses to accommodate English Students (about 2,000 per semester)</a:t>
            </a:r>
          </a:p>
          <a:p>
            <a:pPr marL="742950" lvl="1" indent="-285750">
              <a:buFont typeface="Arial" pitchFamily="34" charset="0"/>
              <a:buNone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2003: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School of Business wanted more access to computers, but not increase the number of labs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30 laptops on cart purchased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60 more Citrix licenses purchased</a:t>
            </a:r>
          </a:p>
          <a:p>
            <a:pPr>
              <a:buFont typeface="Arial" pitchFamily="34" charset="0"/>
              <a:buNone/>
            </a:pP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EIU HISTORICAL TIMELINE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43050"/>
            <a:ext cx="8382000" cy="459105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2004 to 2006: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Citrix system in-place with 9 servers spread out across three farms (English, Business, and Triad)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Opportunity for EIU staff to gain valuable experience with Citrix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Ongoing feedback from campus to identify strengths and issues of concern about Citrix use</a:t>
            </a:r>
          </a:p>
          <a:p>
            <a:pPr marL="742950" lvl="1" indent="-285750"/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2007:</a:t>
            </a:r>
          </a:p>
          <a:p>
            <a:pPr marL="742950" lvl="1" indent="-285750"/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Decision made to explore virtualization options</a:t>
            </a: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PROBLEMS EXPERIENCED @ EIU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382000" cy="432435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Students not allowed in Active Directory by ITS due to security concerns and cost of licenses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LDAP was ITS solution, but it never worked properly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Philosophy that as usage increased, more servers should be added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More management required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Potential for more mechanical failures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PROBLEMS EXPERIENCED @ EIU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Loading and access to particular software applications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Other issues: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Saving work on thumb drives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Remote access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Installing the Citrix client</a:t>
            </a:r>
          </a:p>
          <a:p>
            <a:pPr marL="742950" lvl="1" indent="-285750"/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Wi-fi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access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Off-campus students needed to logon twice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1238250" y="2305050"/>
            <a:ext cx="6762750" cy="1143000"/>
          </a:xfrm>
          <a:noFill/>
        </p:spPr>
        <p:txBody>
          <a:bodyPr/>
          <a:lstStyle/>
          <a:p>
            <a:pPr eaLnBrk="1" hangingPunct="1"/>
            <a:r>
              <a:rPr lang="en-US" sz="3200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DESIGN AND DELIVER PHASES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CONSULTANT PERSPECTIVE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26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Key Questions:</a:t>
            </a:r>
          </a:p>
          <a:p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interested you the most about  taking on this project?</a:t>
            </a:r>
          </a:p>
          <a:p>
            <a:pPr marL="742950" lvl="1" indent="-285750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would you describe the process of converting a legacy Citrix environment into a Dynamic Delivery Center?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itrix 1 &amp; 2AVI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1408" y="1600200"/>
            <a:ext cx="8033584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4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IS SERVER VIRTUALIZATION?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Fundamentally, virtualization is the decoupling of logical computing resources from the physical hardware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Enables 1 physical server to support multiple workloads in simultaneously running virtual machines</a:t>
            </a:r>
          </a:p>
          <a:p>
            <a:endParaRPr lang="en-US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a Workload?</a:t>
            </a:r>
            <a:endParaRPr lang="en-US" dirty="0"/>
          </a:p>
        </p:txBody>
      </p:sp>
      <p:sp>
        <p:nvSpPr>
          <p:cNvPr id="33794" name="Rectangle 3"/>
          <p:cNvSpPr txBox="1">
            <a:spLocks noChangeArrowheads="1"/>
          </p:cNvSpPr>
          <p:nvPr/>
        </p:nvSpPr>
        <p:spPr bwMode="auto">
          <a:xfrm>
            <a:off x="457200" y="2211388"/>
            <a:ext cx="8229600" cy="392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Bef>
                <a:spcPct val="20000"/>
              </a:spcBef>
              <a:buClr>
                <a:srgbClr val="7BA62B"/>
              </a:buClr>
              <a:buSzPct val="80000"/>
              <a:buFont typeface="Arial" pitchFamily="34" charset="0"/>
              <a:buChar char="•"/>
            </a:pPr>
            <a:r>
              <a:rPr lang="en-US" sz="2800">
                <a:solidFill>
                  <a:srgbClr val="4C4C4F"/>
                </a:solidFill>
                <a:cs typeface="Arial" pitchFamily="34" charset="0"/>
              </a:rPr>
              <a:t>     </a:t>
            </a:r>
            <a:r>
              <a:rPr lang="en-US" sz="3600" u="sng">
                <a:solidFill>
                  <a:srgbClr val="4C4C4F"/>
                </a:solidFill>
                <a:cs typeface="Arial" pitchFamily="34" charset="0"/>
              </a:rPr>
              <a:t>Operating System</a:t>
            </a:r>
            <a:r>
              <a:rPr lang="en-US" sz="3600">
                <a:solidFill>
                  <a:srgbClr val="4C4C4F"/>
                </a:solidFill>
                <a:cs typeface="Arial" pitchFamily="34" charset="0"/>
              </a:rPr>
              <a:t>  				</a:t>
            </a:r>
            <a:r>
              <a:rPr lang="en-US" sz="3600" u="sng">
                <a:solidFill>
                  <a:srgbClr val="4C4C4F"/>
                </a:solidFill>
                <a:cs typeface="Arial" pitchFamily="34" charset="0"/>
              </a:rPr>
              <a:t>Application Set</a:t>
            </a:r>
            <a:r>
              <a:rPr lang="en-US" sz="3600">
                <a:solidFill>
                  <a:srgbClr val="4C4C4F"/>
                </a:solidFill>
                <a:cs typeface="Arial" pitchFamily="34" charset="0"/>
              </a:rPr>
              <a:t> 			   	     +   </a:t>
            </a:r>
            <a:r>
              <a:rPr lang="en-US" sz="3600" u="sng">
                <a:solidFill>
                  <a:srgbClr val="4C4C4F"/>
                </a:solidFill>
                <a:cs typeface="Arial" pitchFamily="34" charset="0"/>
              </a:rPr>
              <a:t>Configurations</a:t>
            </a:r>
            <a:r>
              <a:rPr lang="en-US" sz="2800">
                <a:solidFill>
                  <a:srgbClr val="4C4C4F"/>
                </a:solidFill>
                <a:cs typeface="Arial" pitchFamily="34" charset="0"/>
              </a:rPr>
              <a:t> 					</a:t>
            </a:r>
          </a:p>
          <a:p>
            <a:pPr marL="230188" indent="-230188" eaLnBrk="0" hangingPunct="0">
              <a:spcBef>
                <a:spcPct val="20000"/>
              </a:spcBef>
              <a:buClr>
                <a:srgbClr val="7BA62B"/>
              </a:buClr>
              <a:buSzPct val="80000"/>
              <a:buFont typeface="Arial" pitchFamily="34" charset="0"/>
              <a:buChar char="•"/>
            </a:pPr>
            <a:r>
              <a:rPr lang="en-US" sz="3600">
                <a:solidFill>
                  <a:srgbClr val="4C4C4F"/>
                </a:solidFill>
                <a:cs typeface="Arial" pitchFamily="34" charset="0"/>
              </a:rPr>
              <a:t>Server Workload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81200"/>
            <a:ext cx="2390775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895600"/>
            <a:ext cx="22860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9550" y="3535363"/>
            <a:ext cx="12382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is </a:t>
            </a:r>
            <a:r>
              <a:rPr lang="en-US" dirty="0" err="1" smtClean="0"/>
              <a:t>citrix</a:t>
            </a:r>
            <a:r>
              <a:rPr lang="en-US" dirty="0" smtClean="0"/>
              <a:t> </a:t>
            </a:r>
            <a:r>
              <a:rPr lang="en-US" dirty="0" err="1" smtClean="0"/>
              <a:t>xenserver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30188" indent="-230188" eaLnBrk="0" hangingPunct="0">
              <a:spcBef>
                <a:spcPct val="20000"/>
              </a:spcBef>
              <a:buClr>
                <a:srgbClr val="7BA62B"/>
              </a:buClr>
              <a:buSzPct val="80000"/>
              <a:buFont typeface="Arial" pitchFamily="34" charset="0"/>
              <a:buChar char="•"/>
            </a:pPr>
            <a:r>
              <a:rPr lang="en-US" sz="2800" dirty="0" err="1">
                <a:solidFill>
                  <a:srgbClr val="4C4C4F"/>
                </a:solidFill>
                <a:cs typeface="Arial" pitchFamily="34" charset="0"/>
              </a:rPr>
              <a:t>XenServer</a:t>
            </a:r>
            <a:r>
              <a:rPr lang="en-US" sz="2800" dirty="0">
                <a:solidFill>
                  <a:srgbClr val="4C4C4F"/>
                </a:solidFill>
                <a:cs typeface="Arial" pitchFamily="34" charset="0"/>
              </a:rPr>
              <a:t> is Citrix’s version of server virtualization and dynamic workload delivery management software that </a:t>
            </a:r>
            <a:r>
              <a:rPr lang="en-US" sz="2800">
                <a:solidFill>
                  <a:srgbClr val="4C4C4F"/>
                </a:solidFill>
                <a:cs typeface="Arial" pitchFamily="34" charset="0"/>
              </a:rPr>
              <a:t>includes </a:t>
            </a:r>
            <a:r>
              <a:rPr lang="en-US" sz="2800" smtClean="0">
                <a:solidFill>
                  <a:srgbClr val="4C4C4F"/>
                </a:solidFill>
                <a:cs typeface="Arial" pitchFamily="34" charset="0"/>
              </a:rPr>
              <a:t>two important  </a:t>
            </a:r>
            <a:r>
              <a:rPr lang="en-US" sz="2800" dirty="0">
                <a:solidFill>
                  <a:srgbClr val="4C4C4F"/>
                </a:solidFill>
                <a:cs typeface="Arial" pitchFamily="34" charset="0"/>
              </a:rPr>
              <a:t>elements  of  virtualization:</a:t>
            </a:r>
          </a:p>
          <a:p>
            <a:pPr marL="511175" lvl="1" indent="-222250" eaLnBrk="0" hangingPunct="0">
              <a:spcBef>
                <a:spcPct val="20000"/>
              </a:spcBef>
              <a:buClr>
                <a:srgbClr val="7BA62B"/>
              </a:buClr>
              <a:buSzPct val="80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4C4C4F"/>
                </a:solidFill>
                <a:cs typeface="Arial" pitchFamily="34" charset="0"/>
              </a:rPr>
              <a:t>Isolation</a:t>
            </a:r>
            <a:r>
              <a:rPr lang="en-US" sz="2400" dirty="0">
                <a:solidFill>
                  <a:srgbClr val="4C4C4F"/>
                </a:solidFill>
                <a:cs typeface="Arial" pitchFamily="34" charset="0"/>
              </a:rPr>
              <a:t> – running multiple workloads safely and securely on a single computing platform</a:t>
            </a:r>
          </a:p>
          <a:p>
            <a:pPr marL="511175" lvl="1" indent="-222250" eaLnBrk="0" hangingPunct="0">
              <a:spcBef>
                <a:spcPct val="20000"/>
              </a:spcBef>
              <a:buClr>
                <a:srgbClr val="7BA62B"/>
              </a:buClr>
              <a:buSzPct val="80000"/>
              <a:buFont typeface="Arial" pitchFamily="34" charset="0"/>
              <a:buChar char="•"/>
            </a:pPr>
            <a:r>
              <a:rPr lang="en-US" sz="2400" b="1" dirty="0">
                <a:solidFill>
                  <a:srgbClr val="4C4C4F"/>
                </a:solidFill>
                <a:cs typeface="Arial" pitchFamily="34" charset="0"/>
              </a:rPr>
              <a:t>Workload Portability</a:t>
            </a:r>
            <a:r>
              <a:rPr lang="en-US" sz="2400" dirty="0">
                <a:solidFill>
                  <a:srgbClr val="4C4C4F"/>
                </a:solidFill>
                <a:cs typeface="Arial" pitchFamily="34" charset="0"/>
              </a:rPr>
              <a:t> – moving the workload across different physical computing platforms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eaLnBrk="1" hangingPunct="1"/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OVERVIEW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95450"/>
            <a:ext cx="8229600" cy="297180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Transformation to the virtual environment in      higher education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Planning is paramount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Key factors:  security, costs, technical support, and management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Uniqueness of academic setting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DID WE TRANSITION FROM OUR OLD ENVIRONMENT TO A VIRTUAL ENVIRONMENT?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33400" y="2362200"/>
            <a:ext cx="8229600" cy="54133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eaLnBrk="0" hangingPunct="0">
              <a:defRPr/>
            </a:pPr>
            <a:r>
              <a:rPr lang="en-US" sz="3000" b="1" cap="all" dirty="0">
                <a:solidFill>
                  <a:srgbClr val="FC7F1D"/>
                </a:solidFill>
                <a:latin typeface="Arial"/>
                <a:ea typeface="ＭＳ Ｐゴシック" pitchFamily="48" charset="-128"/>
                <a:cs typeface="Arial"/>
              </a:rPr>
              <a:t>Consolidation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933700"/>
            <a:ext cx="83820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transition from legacy system</a:t>
            </a:r>
            <a:endParaRPr lang="en-US" dirty="0"/>
          </a:p>
        </p:txBody>
      </p:sp>
      <p:pic>
        <p:nvPicPr>
          <p:cNvPr id="3686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3550" y="1304925"/>
            <a:ext cx="540543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transition from legacy system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09713"/>
            <a:ext cx="46386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transition to a virtual environment</a:t>
            </a:r>
            <a:endParaRPr lang="en-US" dirty="0"/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524000"/>
            <a:ext cx="5224463" cy="5026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VIRTUAL SERVER IMPLEMENTATION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SQL Server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License server (Utility Server)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Web Interface Servers (redundant)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Provisioning Server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XenApp Servers (Production Servers)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Delivering software as a service </a:t>
            </a:r>
            <a:endParaRPr lang="en-US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00600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SaaS – The separation of software from an operating system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Application Virtualization through the Citrix Streaming Profiler packages apps to a net share.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AMC – Access Management Console publishes apps to specific users to be streamed to specific XenApp servers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Active directory allows access to Faculty &amp; Staff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CCA – Citrix Class Accounts are created for students who authenticate through LDAP.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362200" y="2305050"/>
            <a:ext cx="4876800" cy="1143000"/>
          </a:xfrm>
          <a:noFill/>
        </p:spPr>
        <p:txBody>
          <a:bodyPr/>
          <a:lstStyle/>
          <a:p>
            <a:pPr eaLnBrk="1" hangingPunct="1"/>
            <a:r>
              <a:rPr lang="en-US" sz="320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MANAGEMENT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3200" dirty="0" smtClean="0"/>
              <a:t> </a:t>
            </a:r>
            <a:r>
              <a:rPr lang="en-US" sz="2800" dirty="0" smtClean="0"/>
              <a:t>Advantages of citrix virtualization</a:t>
            </a:r>
            <a:endParaRPr lang="en-US" sz="2800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2275" y="2228850"/>
            <a:ext cx="8212138" cy="4191000"/>
          </a:xfrm>
        </p:spPr>
      </p:pic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857250" y="1524000"/>
            <a:ext cx="712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Rapid Transition from one Virtual Server to Another for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</a:t>
            </a:r>
            <a:r>
              <a:rPr lang="en-US" sz="2800" dirty="0" smtClean="0"/>
              <a:t>Advantages of citrix virtualization</a:t>
            </a:r>
            <a:endParaRPr lang="en-US" sz="2800" dirty="0"/>
          </a:p>
        </p:txBody>
      </p:sp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971550" y="1200150"/>
            <a:ext cx="7334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Anywhere access to XenCenter Management Console</a:t>
            </a:r>
          </a:p>
        </p:txBody>
      </p:sp>
      <p:pic>
        <p:nvPicPr>
          <p:cNvPr id="430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570038"/>
            <a:ext cx="5705475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Infrastructure components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Hardware/Software Components</a:t>
            </a:r>
          </a:p>
          <a:p>
            <a:pPr>
              <a:buFont typeface="Arial" pitchFamily="34" charset="0"/>
              <a:buNone/>
            </a:pPr>
            <a:endParaRPr lang="en-US" sz="20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 	HP DL360 G5 Servers	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32GB RAM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Dual Intel Quad‐Core Xeon 5450 Processors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 73GB 15K RPM internal SAS drives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Six Gigabit NICs </a:t>
            </a:r>
          </a:p>
          <a:p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HP 3yr, 4hr 24x7 support </a:t>
            </a:r>
          </a:p>
          <a:p>
            <a:pPr>
              <a:buFont typeface="Arial" pitchFamily="34" charset="0"/>
              <a:buNone/>
            </a:pPr>
            <a:r>
              <a:rPr lang="en-US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</a:p>
        </p:txBody>
      </p:sp>
      <p:pic>
        <p:nvPicPr>
          <p:cNvPr id="4403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917825"/>
            <a:ext cx="4038600" cy="630238"/>
          </a:xfrm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39988"/>
            <a:ext cx="4038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7"/>
          <p:cNvSpPr>
            <a:spLocks noChangeArrowheads="1"/>
          </p:cNvSpPr>
          <p:nvPr/>
        </p:nvSpPr>
        <p:spPr bwMode="auto">
          <a:xfrm>
            <a:off x="4648200" y="4267200"/>
            <a:ext cx="37909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cs typeface="Arial" pitchFamily="34" charset="0"/>
              </a:rPr>
              <a:t>SOFTWARE</a:t>
            </a:r>
          </a:p>
          <a:p>
            <a:r>
              <a:rPr lang="en-US">
                <a:cs typeface="Arial" pitchFamily="34" charset="0"/>
              </a:rPr>
              <a:t>2 Citrix XenServer Platinum –Embedded Edition for HP 	</a:t>
            </a:r>
          </a:p>
          <a:p>
            <a:r>
              <a:rPr lang="en-US">
                <a:cs typeface="Arial" pitchFamily="34" charset="0"/>
              </a:rPr>
              <a:t>1 	Citrix Access Gateway –Standard Edition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EIU VISION FOR PROJECT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Deliver applications to faculty, staff, and students desktops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Lower disk capacity/utilization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Reduce overall costs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Effectively manage services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Infrastructure components</a:t>
            </a:r>
            <a:endParaRPr lang="en-US" dirty="0"/>
          </a:p>
        </p:txBody>
      </p:sp>
      <p:sp>
        <p:nvSpPr>
          <p:cNvPr id="4505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Storage Management Hardware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b="1" u="sng" smtClean="0">
                <a:solidFill>
                  <a:srgbClr val="00008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NetApp FAS2050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8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2 Controllers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8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10 Disks and 2 Spares Each 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8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SAS 268.4GB 15k RPM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8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Total ~5.4 TB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smtClean="0">
                <a:solidFill>
                  <a:srgbClr val="000080"/>
                </a:solidFill>
                <a:latin typeface="Calibri" pitchFamily="34" charset="0"/>
                <a:ea typeface="ＭＳ Ｐゴシック" pitchFamily="34" charset="-128"/>
                <a:cs typeface="Arial" pitchFamily="34" charset="0"/>
              </a:rPr>
              <a:t>Usable ~ 4.3 TB</a:t>
            </a:r>
            <a:endParaRPr lang="en-US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505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3144838"/>
            <a:ext cx="4038600" cy="1436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Virtual Infrastructure components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2705100"/>
            <a:ext cx="8382000" cy="3421063"/>
          </a:xfrm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Cisco Catalyst 3750  - next generation energy-efficient Layer 3 Fast Ethernet stackable switch.</a:t>
            </a:r>
          </a:p>
          <a:p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Allows port teaming configurations to double the bandwidth used in streaming applications from the storage appliance to the production servers.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6388" y="1524000"/>
            <a:ext cx="59912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User authentication</a:t>
            </a:r>
            <a:endParaRPr lang="en-US" dirty="0"/>
          </a:p>
        </p:txBody>
      </p:sp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71750" cy="4525963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LDAP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AD</a:t>
            </a:r>
          </a:p>
          <a:p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AD Structure</a:t>
            </a:r>
          </a:p>
        </p:txBody>
      </p:sp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8950" y="1514475"/>
            <a:ext cx="581025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8572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Web Authentication options</a:t>
            </a:r>
            <a:endParaRPr lang="en-US" dirty="0"/>
          </a:p>
        </p:txBody>
      </p:sp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119188"/>
            <a:ext cx="88011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Software applications on citrix</a:t>
            </a:r>
            <a:endParaRPr lang="en-US" dirty="0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524000"/>
            <a:ext cx="8551862" cy="4857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Virtualization Project costs</a:t>
            </a:r>
            <a:br>
              <a:rPr lang="en-US" dirty="0" smtClean="0"/>
            </a:br>
            <a:r>
              <a:rPr lang="en-US" dirty="0" smtClean="0"/>
              <a:t>		hardware &amp; software</a:t>
            </a:r>
            <a:endParaRPr lang="en-US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42950" y="1858963"/>
            <a:ext cx="78105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Citrix </a:t>
            </a:r>
            <a:r>
              <a:rPr lang="en-US" sz="2800" dirty="0" err="1"/>
              <a:t>XenServer</a:t>
            </a:r>
            <a:r>
              <a:rPr lang="en-US" sz="2800" dirty="0"/>
              <a:t> Platinum Embedded –Hardware &amp; Software 	                         $24,500 Citrix Access Gateway –Hardware	       $  2,800 </a:t>
            </a:r>
          </a:p>
          <a:p>
            <a:r>
              <a:rPr lang="en-US" sz="2800" dirty="0" err="1"/>
              <a:t>NetApp</a:t>
            </a:r>
            <a:r>
              <a:rPr lang="en-US" sz="2800" dirty="0"/>
              <a:t>  FAS2050 Storage Appliance   $40,000	</a:t>
            </a:r>
          </a:p>
          <a:p>
            <a:r>
              <a:rPr lang="en-US" sz="2800" b="1" dirty="0"/>
              <a:t>                                                Total	   $67,300 </a:t>
            </a:r>
          </a:p>
          <a:p>
            <a:r>
              <a:rPr lang="en-US" sz="2800" b="1" dirty="0"/>
              <a:t>	</a:t>
            </a:r>
            <a:endParaRPr lang="en-US" sz="2800" b="1" dirty="0" smtClean="0"/>
          </a:p>
          <a:p>
            <a:r>
              <a:rPr lang="en-US" sz="2800" b="1" i="1" dirty="0" smtClean="0"/>
              <a:t>NOTE: </a:t>
            </a:r>
            <a:r>
              <a:rPr lang="en-US" sz="2800" i="1" dirty="0" smtClean="0"/>
              <a:t>Storage Repository was not part of the original quote.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Virtualization Project costs</a:t>
            </a:r>
            <a:br>
              <a:rPr lang="en-US" dirty="0" smtClean="0"/>
            </a:br>
            <a:r>
              <a:rPr lang="en-US" dirty="0" smtClean="0"/>
              <a:t>				professional fees</a:t>
            </a:r>
            <a:endParaRPr lang="en-US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04850" y="1524000"/>
            <a:ext cx="7772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i="1" dirty="0"/>
          </a:p>
          <a:p>
            <a:r>
              <a:rPr lang="en-US" sz="2800" dirty="0"/>
              <a:t>Citrix Access Gateway ‐Configuration</a:t>
            </a:r>
            <a:r>
              <a:rPr lang="en-US" sz="2800" dirty="0" smtClean="0"/>
              <a:t> 	$	200</a:t>
            </a:r>
            <a:endParaRPr lang="en-US" sz="2800" dirty="0"/>
          </a:p>
          <a:p>
            <a:r>
              <a:rPr lang="en-US" sz="2800" dirty="0" err="1"/>
              <a:t>XenServer</a:t>
            </a:r>
            <a:r>
              <a:rPr lang="en-US" sz="2800" dirty="0"/>
              <a:t> Install &amp; Configuration		     $4,500 </a:t>
            </a:r>
            <a:r>
              <a:rPr lang="en-US" sz="2800" dirty="0" err="1"/>
              <a:t>XenApp</a:t>
            </a:r>
            <a:r>
              <a:rPr lang="en-US" sz="2800" dirty="0"/>
              <a:t> Install &amp; Configuration		          $3,300 </a:t>
            </a:r>
          </a:p>
          <a:p>
            <a:r>
              <a:rPr lang="en-US" sz="2800" dirty="0"/>
              <a:t>PVS Server Install &amp; Configuration	          $2,500 </a:t>
            </a:r>
          </a:p>
          <a:p>
            <a:r>
              <a:rPr lang="en-US" sz="2800" dirty="0"/>
              <a:t>Application Packaging 				              $5,000 Project Documentation				              $4,000 </a:t>
            </a:r>
          </a:p>
          <a:p>
            <a:r>
              <a:rPr lang="en-US" sz="2800" dirty="0"/>
              <a:t>	                                        </a:t>
            </a:r>
            <a:r>
              <a:rPr lang="en-US" sz="2800" b="1" dirty="0"/>
              <a:t>TOTAL	   $19,500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VIRTUAL INFRASTRUCTURE PROJECT                 </a:t>
            </a:r>
          </a:p>
          <a:p>
            <a:r>
              <a:rPr lang="en-US" sz="2800" b="1" dirty="0"/>
              <a:t>                                             TOTAL      $86,800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CONSULTANT PERSPECTIVE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2672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Key Questions:</a:t>
            </a:r>
          </a:p>
          <a:p>
            <a:pPr>
              <a:buFont typeface="Arial" pitchFamily="34" charset="0"/>
              <a:buNone/>
            </a:pP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scalable 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is our current environment for future demand without adding significant cost?</a:t>
            </a:r>
          </a:p>
          <a:p>
            <a:pPr marL="742950" lvl="1" indent="-285750"/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How do you see EIU leveraging this infrastructure for the future? </a:t>
            </a:r>
          </a:p>
          <a:p>
            <a:pPr marL="742950" lvl="1" indent="-285750"/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                      </a:t>
            </a: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itrix 3 &amp; 4AVI.avi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3225"/>
            <a:ext cx="9144000" cy="5151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5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3505200" y="2305050"/>
            <a:ext cx="2819400" cy="1143000"/>
          </a:xfrm>
          <a:noFill/>
        </p:spPr>
        <p:txBody>
          <a:bodyPr/>
          <a:lstStyle/>
          <a:p>
            <a:pPr eaLnBrk="1" hangingPunct="1"/>
            <a:r>
              <a:rPr lang="en-US" sz="320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647700"/>
            <a:ext cx="8382000" cy="781050"/>
          </a:xfrm>
          <a:noFill/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 EXPECTATIONS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66850"/>
            <a:ext cx="8229600" cy="474345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Simplified deployment and management of applications 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Best means in which to provide faculty, staff, and students of EIU simple, fast, and efficient application access. 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High availability and redundancy to ensure an “always on” environment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Lower costs to deploy, manage, and support an enterprise that will deliver a myriad of applications</a:t>
            </a:r>
          </a:p>
          <a:p>
            <a:pPr>
              <a:buFont typeface="Arial" pitchFamily="34" charset="0"/>
              <a:buNone/>
            </a:pPr>
            <a:endParaRPr lang="en-US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Challenges for University setting</a:t>
            </a:r>
            <a:endParaRPr lang="en-US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Difference between academic needs and technical perspective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Large annual turnover of new users             (i.e., classes and employees)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Dealing with University schedule of classes and the need to maintain current service during transition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COSTS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1485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Start-up costs are high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Citrix software and hardware initially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Professional services</a:t>
            </a:r>
          </a:p>
          <a:p>
            <a:pPr marL="742950" lvl="1" indent="-285750">
              <a:buFont typeface="Arial" pitchFamily="34" charset="0"/>
              <a:buNone/>
            </a:pPr>
            <a:endParaRPr 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Ongoing costs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$18,000 for software maintenance and upgrades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$20,000 for consulting services</a:t>
            </a:r>
          </a:p>
          <a:p>
            <a:pPr marL="742950" lvl="1" indent="-285750"/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Not all software applications can be loaded and used on Citrix, so other alternatives must be in-place to address diverse curricular and program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EDUCATING THE CAMPUS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28625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More info about Citrix and how to use it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Training faculty one-on-one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Group workshops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Presentations in classes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Provide online resources</a:t>
            </a:r>
          </a:p>
          <a:p>
            <a:pPr marL="742950" lvl="1" indent="-285750"/>
            <a:r>
              <a:rPr lang="en-US" dirty="0" err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TECnet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developed training and information videos </a:t>
            </a:r>
          </a:p>
          <a:p>
            <a:pPr marL="742950" lvl="1" indent="-285750"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  (no video resources available from Citrix)</a:t>
            </a:r>
          </a:p>
          <a:p>
            <a:pPr marL="742950" lvl="1" indent="-285750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None/>
            </a:pPr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itrix video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3263" b="-1326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1. Logging In.avi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51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WORKING WITH EXTERNAL GROUPS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28800"/>
            <a:ext cx="8382000" cy="4087813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Vendor and consultants do not really understand the University model and its needs          (compared to business model)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Constant communication is necessary in order to accomplish academic goals in a timely manner, while still making the technology transparent</a:t>
            </a:r>
          </a:p>
          <a:p>
            <a:pPr>
              <a:buFont typeface="Arial" pitchFamily="34" charset="0"/>
              <a:buNone/>
            </a:pPr>
            <a:endParaRPr lang="en-US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BENEFITS WITH CITRIX @ EIU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62100"/>
            <a:ext cx="8382000" cy="46863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Never maxed out number of concurrent users (currently 300 Citrix concurrent license seats, but more will be added)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Latest versions of software available to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faculty,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staff and students (on- and off-campus)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Support for software loaded on Citrix</a:t>
            </a: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As part of integrative learning opportunities at EIU, students are able to experience a balance in transition from “education to workforce” to help prepare them for the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CITRIX TEAM @ EIU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699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Ted Genders					</a:t>
            </a:r>
          </a:p>
          <a:p>
            <a:pPr marL="742950" lvl="1" indent="-285750"/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3"/>
              </a:rPr>
              <a:t>tegenders@eiu.edu</a:t>
            </a: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217-581-7021</a:t>
            </a:r>
          </a:p>
          <a:p>
            <a:pPr marL="742950" lvl="1" indent="-285750"/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Michael McBride</a:t>
            </a:r>
          </a:p>
          <a:p>
            <a:pPr marL="742950" lvl="1" indent="-285750"/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4"/>
              </a:rPr>
              <a:t>mlmcbride@eiu.edu</a:t>
            </a:r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217-581-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7632</a:t>
            </a:r>
          </a:p>
          <a:p>
            <a:pPr marL="742950" lvl="1" indent="-285750"/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>
              <a:buNone/>
            </a:pP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Visit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: 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http://www.eiu.edu/~cats/citrix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  <a:hlinkClick r:id="rId5"/>
              </a:rPr>
              <a:t>/</a:t>
            </a:r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marL="742950" lvl="1" indent="-285750"/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742950" lvl="1" indent="-285750"/>
            <a:endParaRPr lang="en-US" b="1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3260725"/>
            <a:ext cx="8382000" cy="3025775"/>
          </a:xfrm>
        </p:spPr>
        <p:txBody>
          <a:bodyPr/>
          <a:lstStyle/>
          <a:p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What did you think about this session?</a:t>
            </a:r>
          </a:p>
          <a:p>
            <a:endParaRPr lang="en-US" sz="10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Your input is important to us!</a:t>
            </a:r>
          </a:p>
          <a:p>
            <a:endParaRPr lang="en-US" sz="1000" b="1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sz="3200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Click on “Evaluate This Session” on the conference program page.</a:t>
            </a:r>
          </a:p>
          <a:p>
            <a:endParaRPr lang="en-US" sz="32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81000"/>
            <a:ext cx="8382000" cy="895350"/>
          </a:xfrm>
          <a:noFill/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 EXPECTATIONS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28750"/>
            <a:ext cx="8229600" cy="428625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Consolidated universal print driver which creates a much more manageable print environment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Strict control on who can access, what they can access, and when they can access 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Capability to centrally monitor and manage the server farm, with real-time graphing and alerting, capacity planning, and reporting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Ability to easily expand capacity without affecting performance	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381000"/>
            <a:ext cx="8382000" cy="857250"/>
          </a:xfrm>
          <a:noFill/>
        </p:spPr>
        <p:txBody>
          <a:bodyPr/>
          <a:lstStyle/>
          <a:p>
            <a:pPr eaLnBrk="1" hangingPunct="1"/>
            <a:r>
              <a:rPr lang="en-US" cap="none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PROJECT REALIZATION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15290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Major investment needed for upgrade to virtualization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Minimal disruption to EIU community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Limited technical expertise at EIU relative to Citrix implementation and support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Need for contractual services with external group for transformation to virtual environment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VIRTUAL CONSULTING METHODOLOGY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33550"/>
            <a:ext cx="8229600" cy="3086100"/>
          </a:xfrm>
        </p:spPr>
        <p:txBody>
          <a:bodyPr/>
          <a:lstStyle/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Vision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Discover Phase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Design Phase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Delivery Phase</a:t>
            </a:r>
          </a:p>
          <a:p>
            <a:r>
              <a:rPr lang="en-US" b="1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Management</a:t>
            </a:r>
            <a:r>
              <a:rPr lang="en-US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362200" y="2305050"/>
            <a:ext cx="4876800" cy="1143000"/>
          </a:xfrm>
          <a:noFill/>
        </p:spPr>
        <p:txBody>
          <a:bodyPr/>
          <a:lstStyle/>
          <a:p>
            <a:pPr eaLnBrk="1" hangingPunct="1"/>
            <a:r>
              <a:rPr lang="en-US" sz="3200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DISCOVER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EIU HISTORICAL TIMELINE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2001:</a:t>
            </a:r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  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Review costs for computer lab upgrades on campus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Various versions of software available</a:t>
            </a:r>
          </a:p>
          <a:p>
            <a:endParaRPr lang="en-US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r>
              <a:rPr lang="en-US" b="1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2002: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Two English labs scheduled for upgrade (50 computers @ $1800, not including software)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Thin clients at $600/unit and $240/seat for Citrix</a:t>
            </a:r>
          </a:p>
          <a:p>
            <a:pPr marL="742950" lvl="1" indent="-285750"/>
            <a:r>
              <a:rPr lang="en-US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Software applications and keyboard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2400</TotalTime>
  <Words>1504</Words>
  <Application>Microsoft Macintosh PowerPoint</Application>
  <PresentationFormat>On-screen Show (4:3)</PresentationFormat>
  <Paragraphs>232</Paragraphs>
  <Slides>48</Slides>
  <Notes>44</Notes>
  <HiddenSlides>0</HiddenSlides>
  <MMClips>3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"TRANSFORMING TO A VIRTUAL ENVIRONMENT"</vt:lpstr>
      <vt:lpstr>OVERVIEW</vt:lpstr>
      <vt:lpstr>EIU VISION FOR PROJECT</vt:lpstr>
      <vt:lpstr>PROJECT EXPECTATIONS</vt:lpstr>
      <vt:lpstr>PROJECT EXPECTATIONS</vt:lpstr>
      <vt:lpstr>PROJECT REALIZATION</vt:lpstr>
      <vt:lpstr>VIRTUAL CONSULTING METHODOLOGY</vt:lpstr>
      <vt:lpstr>DISCOVER PHASE</vt:lpstr>
      <vt:lpstr>EIU HISTORICAL TIMELINE </vt:lpstr>
      <vt:lpstr>EIU HISTORICAL TIMELINE</vt:lpstr>
      <vt:lpstr>EIU HISTORICAL TIMELINE</vt:lpstr>
      <vt:lpstr>PROBLEMS EXPERIENCED @ EIU</vt:lpstr>
      <vt:lpstr>PROBLEMS EXPERIENCED @ EIU</vt:lpstr>
      <vt:lpstr>DESIGN AND DELIVER PHASES</vt:lpstr>
      <vt:lpstr>CONSULTANT PERSPECTIVE</vt:lpstr>
      <vt:lpstr>Slide 16</vt:lpstr>
      <vt:lpstr>WHAT IS SERVER VIRTUALIZATION?</vt:lpstr>
      <vt:lpstr>What is a Workload?</vt:lpstr>
      <vt:lpstr>What is citrix xenserver?</vt:lpstr>
      <vt:lpstr>HOW DID WE TRANSITION FROM OUR OLD ENVIRONMENT TO A VIRTUAL ENVIRONMENT?</vt:lpstr>
      <vt:lpstr> transition from legacy system</vt:lpstr>
      <vt:lpstr>     transition from legacy system</vt:lpstr>
      <vt:lpstr>transition to a virtual environment</vt:lpstr>
      <vt:lpstr>VIRTUAL SERVER IMPLEMENTATION</vt:lpstr>
      <vt:lpstr>Delivering software as a service </vt:lpstr>
      <vt:lpstr>MANAGEMENT PHASE</vt:lpstr>
      <vt:lpstr>  Advantages of citrix virtualization</vt:lpstr>
      <vt:lpstr> Advantages of citrix virtualization</vt:lpstr>
      <vt:lpstr>Virtual Infrastructure components</vt:lpstr>
      <vt:lpstr>Virtual Infrastructure components</vt:lpstr>
      <vt:lpstr>Virtual Infrastructure components</vt:lpstr>
      <vt:lpstr>User authentication</vt:lpstr>
      <vt:lpstr>Web Authentication options</vt:lpstr>
      <vt:lpstr>Software applications on citrix</vt:lpstr>
      <vt:lpstr> Virtualization Project costs   hardware &amp; software</vt:lpstr>
      <vt:lpstr> Virtualization Project costs     professional fees</vt:lpstr>
      <vt:lpstr>CONSULTANT PERSPECTIVE</vt:lpstr>
      <vt:lpstr>Slide 38</vt:lpstr>
      <vt:lpstr>SUMMARY</vt:lpstr>
      <vt:lpstr>Challenges for University setting</vt:lpstr>
      <vt:lpstr>COSTS</vt:lpstr>
      <vt:lpstr>EDUCATING THE CAMPUS</vt:lpstr>
      <vt:lpstr>Slide 43</vt:lpstr>
      <vt:lpstr>Slide 44</vt:lpstr>
      <vt:lpstr>WORKING WITH EXTERNAL GROUPS</vt:lpstr>
      <vt:lpstr>BENEFITS WITH CITRIX @ EIU</vt:lpstr>
      <vt:lpstr>CITRIX TEAM @ EIU</vt:lpstr>
      <vt:lpstr>Slide 48</vt:lpstr>
    </vt:vector>
  </TitlesOfParts>
  <Company>brain bolts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boelts</dc:creator>
  <cp:lastModifiedBy>John Henderson</cp:lastModifiedBy>
  <cp:revision>55</cp:revision>
  <dcterms:created xsi:type="dcterms:W3CDTF">2009-10-29T16:12:25Z</dcterms:created>
  <dcterms:modified xsi:type="dcterms:W3CDTF">2009-10-29T18:23:36Z</dcterms:modified>
</cp:coreProperties>
</file>