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7077075" cy="94265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59358" autoAdjust="0"/>
  </p:normalViewPr>
  <p:slideViewPr>
    <p:cSldViewPr>
      <p:cViewPr varScale="1">
        <p:scale>
          <a:sx n="73" d="100"/>
          <a:sy n="73" d="100"/>
        </p:scale>
        <p:origin x="-15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71329"/>
          </a:xfrm>
          <a:prstGeom prst="rect">
            <a:avLst/>
          </a:prstGeom>
        </p:spPr>
        <p:txBody>
          <a:bodyPr vert="horz" lIns="94302" tIns="47151" rIns="94302" bIns="4715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71329"/>
          </a:xfrm>
          <a:prstGeom prst="rect">
            <a:avLst/>
          </a:prstGeom>
        </p:spPr>
        <p:txBody>
          <a:bodyPr vert="horz" lIns="94302" tIns="47151" rIns="94302" bIns="47151" rtlCol="0"/>
          <a:lstStyle>
            <a:lvl1pPr algn="r">
              <a:defRPr sz="1200"/>
            </a:lvl1pPr>
          </a:lstStyle>
          <a:p>
            <a:fld id="{1C2D2CB7-6F61-4294-8EDD-ADB6D746902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706438"/>
            <a:ext cx="4714875" cy="35353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302" tIns="47151" rIns="94302" bIns="4715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77623"/>
            <a:ext cx="5661660" cy="4241959"/>
          </a:xfrm>
          <a:prstGeom prst="rect">
            <a:avLst/>
          </a:prstGeom>
        </p:spPr>
        <p:txBody>
          <a:bodyPr vert="horz" lIns="94302" tIns="47151" rIns="94302" bIns="4715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53610"/>
            <a:ext cx="3066733" cy="471329"/>
          </a:xfrm>
          <a:prstGeom prst="rect">
            <a:avLst/>
          </a:prstGeom>
        </p:spPr>
        <p:txBody>
          <a:bodyPr vert="horz" lIns="94302" tIns="47151" rIns="94302" bIns="4715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953610"/>
            <a:ext cx="3066733" cy="471329"/>
          </a:xfrm>
          <a:prstGeom prst="rect">
            <a:avLst/>
          </a:prstGeom>
        </p:spPr>
        <p:txBody>
          <a:bodyPr vert="horz" lIns="94302" tIns="47151" rIns="94302" bIns="47151" rtlCol="0" anchor="b"/>
          <a:lstStyle>
            <a:lvl1pPr algn="r">
              <a:defRPr sz="1200"/>
            </a:lvl1pPr>
          </a:lstStyle>
          <a:p>
            <a:fld id="{DC9C628F-83B5-4484-90EF-8E7A5B327E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C628F-83B5-4484-90EF-8E7A5B327EB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C628F-83B5-4484-90EF-8E7A5B327EB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C628F-83B5-4484-90EF-8E7A5B327EB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C628F-83B5-4484-90EF-8E7A5B327EB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C628F-83B5-4484-90EF-8E7A5B327EB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C628F-83B5-4484-90EF-8E7A5B327EB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C628F-83B5-4484-90EF-8E7A5B327EB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9C628F-83B5-4484-90EF-8E7A5B327EB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795914-1E13-4F77-B868-9ADFE762E073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6B14C-3CFC-4B4F-A4F0-C09F8CE49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795914-1E13-4F77-B868-9ADFE762E073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6B14C-3CFC-4B4F-A4F0-C09F8CE49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795914-1E13-4F77-B868-9ADFE762E073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6B14C-3CFC-4B4F-A4F0-C09F8CE49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795914-1E13-4F77-B868-9ADFE762E073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6B14C-3CFC-4B4F-A4F0-C09F8CE49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795914-1E13-4F77-B868-9ADFE762E073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6B14C-3CFC-4B4F-A4F0-C09F8CE49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19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0" y="1981200"/>
            <a:ext cx="3619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795914-1E13-4F77-B868-9ADFE762E073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6B14C-3CFC-4B4F-A4F0-C09F8CE49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795914-1E13-4F77-B868-9ADFE762E073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6B14C-3CFC-4B4F-A4F0-C09F8CE49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795914-1E13-4F77-B868-9ADFE762E073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6B14C-3CFC-4B4F-A4F0-C09F8CE49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795914-1E13-4F77-B868-9ADFE762E073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6B14C-3CFC-4B4F-A4F0-C09F8CE49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795914-1E13-4F77-B868-9ADFE762E073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6B14C-3CFC-4B4F-A4F0-C09F8CE49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795914-1E13-4F77-B868-9ADFE762E073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6B14C-3CFC-4B4F-A4F0-C09F8CE49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391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67795914-1E13-4F77-B868-9ADFE762E073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477000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770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fld id="{73C6B14C-3CFC-4B4F-A4F0-C09F8CE49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internet2.edu/confluence/display/itsg2/Information+Security+Incident+Manageme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jane-drews@uiowa.edu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Incident Management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Jane Drews</a:t>
            </a:r>
          </a:p>
          <a:p>
            <a:r>
              <a:rPr lang="en-US" sz="2400" dirty="0" smtClean="0"/>
              <a:t>University IT Security Officer </a:t>
            </a:r>
          </a:p>
          <a:p>
            <a:r>
              <a:rPr lang="en-US" sz="2400" dirty="0" smtClean="0"/>
              <a:t>EDUCAUSE On-line 2009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Elements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Policy</a:t>
            </a:r>
          </a:p>
          <a:p>
            <a:r>
              <a:rPr lang="en-US" dirty="0" smtClean="0"/>
              <a:t>Training</a:t>
            </a:r>
          </a:p>
          <a:p>
            <a:r>
              <a:rPr lang="en-US" dirty="0" smtClean="0"/>
              <a:t>Technical and operational issues  </a:t>
            </a:r>
          </a:p>
          <a:p>
            <a:r>
              <a:rPr lang="en-US" dirty="0" smtClean="0"/>
              <a:t>Procedures and decision making</a:t>
            </a:r>
          </a:p>
          <a:p>
            <a:r>
              <a:rPr lang="en-US" dirty="0" smtClean="0"/>
              <a:t>Quality Improvement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EDUCAUSE/I2</a:t>
            </a:r>
            <a:br>
              <a:rPr lang="en-US" dirty="0" smtClean="0"/>
            </a:br>
            <a:r>
              <a:rPr lang="en-US" dirty="0" smtClean="0"/>
              <a:t>Information Security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Aligns with ISO-27002 standards for Information Security Management</a:t>
            </a:r>
          </a:p>
          <a:p>
            <a:r>
              <a:rPr lang="en-US" dirty="0" smtClean="0"/>
              <a:t>Chapter 13: Information Security Incident Management </a:t>
            </a:r>
          </a:p>
          <a:p>
            <a:pPr lvl="1">
              <a:buNone/>
            </a:pPr>
            <a:r>
              <a:rPr lang="en-US" u="sng" dirty="0" smtClean="0">
                <a:hlinkClick r:id="rId3"/>
              </a:rPr>
              <a:t>https://wiki.internet2.edu/confluence/display/itsg2/Information+Security+Incident+Management</a:t>
            </a:r>
            <a:r>
              <a:rPr lang="en-US" dirty="0" smtClean="0"/>
              <a:t> 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Security Incident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Some policy was in place</a:t>
            </a:r>
          </a:p>
          <a:p>
            <a:r>
              <a:rPr lang="en-US" sz="2800" dirty="0" smtClean="0"/>
              <a:t>Decision making authority and depth </a:t>
            </a:r>
          </a:p>
          <a:p>
            <a:pPr lvl="1"/>
            <a:r>
              <a:rPr lang="en-US" sz="2400" dirty="0" smtClean="0"/>
              <a:t>Technical decisions</a:t>
            </a:r>
          </a:p>
          <a:p>
            <a:pPr lvl="1"/>
            <a:r>
              <a:rPr lang="en-US" sz="2400" dirty="0" smtClean="0"/>
              <a:t>Political decisions</a:t>
            </a:r>
          </a:p>
          <a:p>
            <a:pPr lvl="1"/>
            <a:r>
              <a:rPr lang="en-US" sz="2400" dirty="0" smtClean="0"/>
              <a:t>Operational decisions </a:t>
            </a:r>
          </a:p>
          <a:p>
            <a:r>
              <a:rPr lang="en-US" sz="2800" dirty="0" smtClean="0"/>
              <a:t>Insufficient security services</a:t>
            </a:r>
          </a:p>
          <a:p>
            <a:r>
              <a:rPr lang="en-US" sz="2800" dirty="0" smtClean="0"/>
              <a:t>Notification questions not fully </a:t>
            </a:r>
            <a:r>
              <a:rPr lang="en-US" sz="2800" dirty="0" smtClean="0"/>
              <a:t>understood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 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Notification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Applicable policy, and/or local, state, or federal laws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Physical possession (lost or stolen device?)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Credible evidence the information was copied/removed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Length of time between intrusion and detection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Purpose of the intrusion was acquisition of information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Credible evidence the information was in a useable format (unencrypted)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Ability to reach the affected individuals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Preparation, Detection, and Reporting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Policy for reporting, containment, notifications, communications</a:t>
            </a:r>
          </a:p>
          <a:p>
            <a:r>
              <a:rPr lang="en-US" dirty="0" smtClean="0"/>
              <a:t>Training – End users, IT </a:t>
            </a:r>
            <a:r>
              <a:rPr lang="en-US" dirty="0" err="1" smtClean="0"/>
              <a:t>admins</a:t>
            </a:r>
            <a:r>
              <a:rPr lang="en-US" dirty="0" smtClean="0"/>
              <a:t>, and Security personnel</a:t>
            </a:r>
          </a:p>
          <a:p>
            <a:r>
              <a:rPr lang="en-US" dirty="0" smtClean="0"/>
              <a:t>Technical resources/services</a:t>
            </a:r>
          </a:p>
          <a:p>
            <a:pPr lvl="1"/>
            <a:r>
              <a:rPr lang="en-US" dirty="0" smtClean="0"/>
              <a:t>Detection, analysis, forensics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Security Incident Response and Process Improvement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Response team members vary by incident </a:t>
            </a:r>
          </a:p>
          <a:p>
            <a:pPr lvl="1"/>
            <a:r>
              <a:rPr lang="en-US" sz="2400" dirty="0" smtClean="0"/>
              <a:t>Security, </a:t>
            </a:r>
            <a:r>
              <a:rPr lang="en-US" sz="2400" dirty="0" err="1" smtClean="0"/>
              <a:t>Sysadmins</a:t>
            </a:r>
            <a:endParaRPr lang="en-US" sz="2400" dirty="0" smtClean="0"/>
          </a:p>
          <a:p>
            <a:pPr lvl="1"/>
            <a:r>
              <a:rPr lang="en-US" sz="2400" dirty="0" smtClean="0"/>
              <a:t>Affected Unit, Legal, LE, Media/Relations, Administration, CIO, CISO</a:t>
            </a:r>
          </a:p>
          <a:p>
            <a:r>
              <a:rPr lang="en-US" sz="2800" dirty="0" smtClean="0"/>
              <a:t>Clearly defined expectations at all levels</a:t>
            </a:r>
          </a:p>
          <a:p>
            <a:pPr lvl="1"/>
            <a:r>
              <a:rPr lang="en-US" sz="2400" dirty="0" smtClean="0"/>
              <a:t>Responsibility, timing, recovery</a:t>
            </a:r>
          </a:p>
          <a:p>
            <a:r>
              <a:rPr lang="en-US" sz="2800" dirty="0" smtClean="0"/>
              <a:t>Debriefing (lessons learned) 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>
              <a:buNone/>
            </a:pPr>
            <a:r>
              <a:rPr lang="en-US" dirty="0" smtClean="0">
                <a:hlinkClick r:id="rId3"/>
              </a:rPr>
              <a:t>jane-drews@uiowa.edu</a:t>
            </a:r>
            <a:r>
              <a:rPr lang="en-US" dirty="0" smtClean="0"/>
              <a:t> 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hit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white</Template>
  <TotalTime>501</TotalTime>
  <Words>221</Words>
  <Application>Microsoft Office PowerPoint</Application>
  <PresentationFormat>On-screen Show (4:3)</PresentationFormat>
  <Paragraphs>54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white</vt:lpstr>
      <vt:lpstr>Incident Management </vt:lpstr>
      <vt:lpstr>General Elements</vt:lpstr>
      <vt:lpstr>EDUCAUSE/I2 Information Security Guide</vt:lpstr>
      <vt:lpstr>Sample Security Incident </vt:lpstr>
      <vt:lpstr>Notification Considerations</vt:lpstr>
      <vt:lpstr>Preparation, Detection, and Reporting </vt:lpstr>
      <vt:lpstr>Security Incident Response and Process Improvement </vt:lpstr>
      <vt:lpstr>Questions ?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Jane Drews</dc:creator>
  <cp:lastModifiedBy>Jane Drews</cp:lastModifiedBy>
  <cp:revision>50</cp:revision>
  <dcterms:created xsi:type="dcterms:W3CDTF">2009-10-28T17:34:43Z</dcterms:created>
  <dcterms:modified xsi:type="dcterms:W3CDTF">2009-11-02T14:33:17Z</dcterms:modified>
</cp:coreProperties>
</file>