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9" r:id="rId3"/>
    <p:sldId id="272" r:id="rId4"/>
    <p:sldId id="274" r:id="rId5"/>
    <p:sldId id="257" r:id="rId6"/>
    <p:sldId id="275" r:id="rId7"/>
    <p:sldId id="258" r:id="rId8"/>
    <p:sldId id="259" r:id="rId9"/>
    <p:sldId id="271" r:id="rId10"/>
    <p:sldId id="277" r:id="rId11"/>
    <p:sldId id="278" r:id="rId12"/>
    <p:sldId id="280" r:id="rId13"/>
    <p:sldId id="264" r:id="rId14"/>
    <p:sldId id="276" r:id="rId15"/>
    <p:sldId id="260" r:id="rId16"/>
    <p:sldId id="285" r:id="rId17"/>
    <p:sldId id="286" r:id="rId18"/>
    <p:sldId id="262" r:id="rId19"/>
    <p:sldId id="261" r:id="rId20"/>
    <p:sldId id="281" r:id="rId21"/>
    <p:sldId id="282" r:id="rId22"/>
    <p:sldId id="283" r:id="rId23"/>
    <p:sldId id="284" r:id="rId24"/>
    <p:sldId id="266" r:id="rId25"/>
    <p:sldId id="268" r:id="rId26"/>
    <p:sldId id="287" r:id="rId27"/>
    <p:sldId id="270" r:id="rId28"/>
    <p:sldId id="269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7" autoAdjust="0"/>
  </p:normalViewPr>
  <p:slideViewPr>
    <p:cSldViewPr>
      <p:cViewPr varScale="1">
        <p:scale>
          <a:sx n="51" d="100"/>
          <a:sy n="51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duffy\Desktop\lns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eirce%20Mobility%20Survey%2071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I:\Peirce%20Mobility%20Survey%2071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3333333333333402E-2"/>
          <c:y val="7.4829931972789351E-2"/>
          <c:w val="0.67593197725284526"/>
          <c:h val="0.92517006802721058"/>
        </c:manualLayout>
      </c:layout>
      <c:pie3DChart>
        <c:varyColors val="1"/>
        <c:ser>
          <c:idx val="0"/>
          <c:order val="0"/>
          <c:cat>
            <c:strRef>
              <c:f>Sheet1!$A$2:$A$8</c:f>
              <c:strCache>
                <c:ptCount val="7"/>
                <c:pt idx="0">
                  <c:v>Andriod 357</c:v>
                </c:pt>
                <c:pt idx="1">
                  <c:v>iPhone 528</c:v>
                </c:pt>
                <c:pt idx="2">
                  <c:v>iPod 249</c:v>
                </c:pt>
                <c:pt idx="3">
                  <c:v>iPad 0</c:v>
                </c:pt>
                <c:pt idx="4">
                  <c:v>Blackberry 63</c:v>
                </c:pt>
                <c:pt idx="5">
                  <c:v>Windows 61</c:v>
                </c:pt>
                <c:pt idx="6">
                  <c:v>Danger Hiptop 45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357</c:v>
                </c:pt>
                <c:pt idx="1">
                  <c:v>528</c:v>
                </c:pt>
                <c:pt idx="2">
                  <c:v>249</c:v>
                </c:pt>
                <c:pt idx="3">
                  <c:v>0</c:v>
                </c:pt>
                <c:pt idx="4">
                  <c:v>63</c:v>
                </c:pt>
                <c:pt idx="5">
                  <c:v>61</c:v>
                </c:pt>
                <c:pt idx="6">
                  <c:v>45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Sheet1!$C$2:$C$8</c:f>
              <c:strCache>
                <c:ptCount val="7"/>
                <c:pt idx="0">
                  <c:v>Andriod 425</c:v>
                </c:pt>
                <c:pt idx="1">
                  <c:v>iPhone 465</c:v>
                </c:pt>
                <c:pt idx="2">
                  <c:v>iPod 103</c:v>
                </c:pt>
                <c:pt idx="3">
                  <c:v>iPad  87</c:v>
                </c:pt>
                <c:pt idx="4">
                  <c:v>Blackberry 99</c:v>
                </c:pt>
                <c:pt idx="5">
                  <c:v>Windows 38</c:v>
                </c:pt>
                <c:pt idx="6">
                  <c:v>Danger Hiptop 26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425</c:v>
                </c:pt>
                <c:pt idx="1">
                  <c:v>465</c:v>
                </c:pt>
                <c:pt idx="2">
                  <c:v>103</c:v>
                </c:pt>
                <c:pt idx="3">
                  <c:v>87</c:v>
                </c:pt>
                <c:pt idx="4">
                  <c:v>99</c:v>
                </c:pt>
                <c:pt idx="5">
                  <c:v>38</c:v>
                </c:pt>
                <c:pt idx="6">
                  <c:v>26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Sheet1!$C$13:$C$19</c:f>
              <c:strCache>
                <c:ptCount val="7"/>
                <c:pt idx="0">
                  <c:v>Andriod 550</c:v>
                </c:pt>
                <c:pt idx="1">
                  <c:v>iPhone 332</c:v>
                </c:pt>
                <c:pt idx="2">
                  <c:v>iPod 103</c:v>
                </c:pt>
                <c:pt idx="3">
                  <c:v>iPad  49</c:v>
                </c:pt>
                <c:pt idx="4">
                  <c:v>Blackberry 63</c:v>
                </c:pt>
                <c:pt idx="5">
                  <c:v>Windows 48</c:v>
                </c:pt>
                <c:pt idx="6">
                  <c:v>Danger Hiptop 4</c:v>
                </c:pt>
              </c:strCache>
            </c:strRef>
          </c:cat>
          <c:val>
            <c:numRef>
              <c:f>Sheet1!$D$13:$D$19</c:f>
              <c:numCache>
                <c:formatCode>General</c:formatCode>
                <c:ptCount val="7"/>
                <c:pt idx="0">
                  <c:v>550</c:v>
                </c:pt>
                <c:pt idx="1">
                  <c:v>332</c:v>
                </c:pt>
                <c:pt idx="2">
                  <c:v>103</c:v>
                </c:pt>
                <c:pt idx="3">
                  <c:v>49</c:v>
                </c:pt>
                <c:pt idx="4">
                  <c:v>63</c:v>
                </c:pt>
                <c:pt idx="5">
                  <c:v>48</c:v>
                </c:pt>
                <c:pt idx="6">
                  <c:v>4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Sheet1!$A$13:$A$19</c:f>
              <c:strCache>
                <c:ptCount val="7"/>
                <c:pt idx="0">
                  <c:v>Andriod 131</c:v>
                </c:pt>
                <c:pt idx="1">
                  <c:v>iPhone 113</c:v>
                </c:pt>
                <c:pt idx="2">
                  <c:v>iPod 103</c:v>
                </c:pt>
                <c:pt idx="3">
                  <c:v>iPad 0</c:v>
                </c:pt>
                <c:pt idx="4">
                  <c:v>Blackberry 3</c:v>
                </c:pt>
                <c:pt idx="5">
                  <c:v>Windows 20</c:v>
                </c:pt>
                <c:pt idx="6">
                  <c:v>Danger Hiptop 22</c:v>
                </c:pt>
              </c:strCache>
            </c:strRef>
          </c:cat>
          <c:val>
            <c:numRef>
              <c:f>Sheet1!$B$13:$B$19</c:f>
              <c:numCache>
                <c:formatCode>General</c:formatCode>
                <c:ptCount val="7"/>
                <c:pt idx="0">
                  <c:v>131</c:v>
                </c:pt>
                <c:pt idx="1">
                  <c:v>113</c:v>
                </c:pt>
                <c:pt idx="2">
                  <c:v>103</c:v>
                </c:pt>
                <c:pt idx="3">
                  <c:v>0</c:v>
                </c:pt>
                <c:pt idx="4">
                  <c:v>3</c:v>
                </c:pt>
                <c:pt idx="5">
                  <c:v>20</c:v>
                </c:pt>
                <c:pt idx="6">
                  <c:v>22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multiLvlStrRef>
              <c:f>'Summary Sheet'!$A$10:$B$15</c:f>
              <c:multiLvlStrCache>
                <c:ptCount val="6"/>
                <c:lvl>
                  <c:pt idx="0">
                    <c:v>Apple iPhone</c:v>
                  </c:pt>
                  <c:pt idx="1">
                    <c:v>Google Droid</c:v>
                  </c:pt>
                  <c:pt idx="2">
                    <c:v>Blackberry</c:v>
                  </c:pt>
                  <c:pt idx="3">
                    <c:v>Windows Mobile</c:v>
                  </c:pt>
                  <c:pt idx="4">
                    <c:v>Palm</c:v>
                  </c:pt>
                  <c:pt idx="5">
                    <c:v>Samsung</c:v>
                  </c:pt>
                </c:lvl>
                <c:lvl>
                  <c:pt idx="0">
                    <c:v>30%</c:v>
                  </c:pt>
                  <c:pt idx="1">
                    <c:v>19%</c:v>
                  </c:pt>
                  <c:pt idx="2">
                    <c:v>38.1</c:v>
                  </c:pt>
                  <c:pt idx="3">
                    <c:v> </c:v>
                  </c:pt>
                  <c:pt idx="4">
                    <c:v>3%</c:v>
                  </c:pt>
                  <c:pt idx="5">
                    <c:v>7%</c:v>
                  </c:pt>
                </c:lvl>
              </c:multiLvlStrCache>
            </c:multiLvlStrRef>
          </c:cat>
          <c:val>
            <c:numRef>
              <c:f>'Summary Sheet'!$C$10:$C$15</c:f>
              <c:numCache>
                <c:formatCode>0.0%</c:formatCode>
                <c:ptCount val="6"/>
                <c:pt idx="0">
                  <c:v>0.30215827338129614</c:v>
                </c:pt>
                <c:pt idx="1">
                  <c:v>0.18345323741007263</c:v>
                </c:pt>
                <c:pt idx="2">
                  <c:v>0.38129496402877738</c:v>
                </c:pt>
                <c:pt idx="3">
                  <c:v>3.2374100719424613E-2</c:v>
                </c:pt>
                <c:pt idx="4">
                  <c:v>3.2374100719424613E-2</c:v>
                </c:pt>
                <c:pt idx="5">
                  <c:v>6.83453237410072E-2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multiLvlStrRef>
              <c:f>'Summary Sheet'!$A$20:$B$26</c:f>
              <c:multiLvlStrCache>
                <c:ptCount val="7"/>
                <c:lvl>
                  <c:pt idx="0">
                    <c:v>Faculty &amp; Staff Directory</c:v>
                  </c:pt>
                  <c:pt idx="1">
                    <c:v>Map of Peirce by Department</c:v>
                  </c:pt>
                  <c:pt idx="2">
                    <c:v>Class List</c:v>
                  </c:pt>
                  <c:pt idx="3">
                    <c:v>Student Email on phone</c:v>
                  </c:pt>
                  <c:pt idx="4">
                    <c:v>Class Search</c:v>
                  </c:pt>
                  <c:pt idx="5">
                    <c:v>Drop &amp; Add</c:v>
                  </c:pt>
                  <c:pt idx="6">
                    <c:v>Unofficial Transcripts</c:v>
                  </c:pt>
                </c:lvl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</c:lvl>
              </c:multiLvlStrCache>
            </c:multiLvlStrRef>
          </c:cat>
          <c:val>
            <c:numRef>
              <c:f>'Summary Sheet'!$C$20:$C$26</c:f>
              <c:numCache>
                <c:formatCode>0.0%</c:formatCode>
                <c:ptCount val="7"/>
                <c:pt idx="0">
                  <c:v>0.43700000000000089</c:v>
                </c:pt>
                <c:pt idx="1">
                  <c:v>0.23100000000000001</c:v>
                </c:pt>
                <c:pt idx="2">
                  <c:v>0.504</c:v>
                </c:pt>
                <c:pt idx="3">
                  <c:v>0.77300000000000191</c:v>
                </c:pt>
                <c:pt idx="4">
                  <c:v>0.52900000000000003</c:v>
                </c:pt>
                <c:pt idx="5">
                  <c:v>0.55500000000000005</c:v>
                </c:pt>
                <c:pt idx="6">
                  <c:v>0.40300000000000002</c:v>
                </c:pt>
              </c:numCache>
            </c:numRef>
          </c:val>
        </c:ser>
        <c:shape val="cylinder"/>
        <c:axId val="57269248"/>
        <c:axId val="59290368"/>
        <c:axId val="0"/>
      </c:bar3DChart>
      <c:catAx>
        <c:axId val="57269248"/>
        <c:scaling>
          <c:orientation val="minMax"/>
        </c:scaling>
        <c:axPos val="l"/>
        <c:tickLblPos val="nextTo"/>
        <c:crossAx val="59290368"/>
        <c:crosses val="autoZero"/>
        <c:auto val="1"/>
        <c:lblAlgn val="ctr"/>
        <c:lblOffset val="100"/>
      </c:catAx>
      <c:valAx>
        <c:axId val="59290368"/>
        <c:scaling>
          <c:orientation val="minMax"/>
        </c:scaling>
        <c:axPos val="b"/>
        <c:majorGridlines/>
        <c:numFmt formatCode="0.0%" sourceLinked="1"/>
        <c:tickLblPos val="nextTo"/>
        <c:crossAx val="57269248"/>
        <c:crosses val="autoZero"/>
        <c:crossBetween val="between"/>
      </c:valAx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BFD8-F483-4FB8-BB1F-6C2AACFA5185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0B3D-0B50-4C4D-8585-18030A466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384A2-A2F9-424B-BDBF-AA5C9BFA46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0B3D-0B50-4C4D-8585-18030A4664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0B3D-0B50-4C4D-8585-18030A4664C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w2009SpiralDesign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7D10F9-0904-4F3C-98EC-6A1851FE7FC3}" type="datetimeFigureOut">
              <a:rPr lang="en-US" smtClean="0"/>
              <a:pPr/>
              <a:t>10/12/2010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3A0911-5844-4F1A-B0B5-D51527364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152400" y="6477000"/>
            <a:ext cx="152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 ©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2009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Jenzabar, Inc.</a:t>
            </a:r>
          </a:p>
        </p:txBody>
      </p:sp>
      <p:pic>
        <p:nvPicPr>
          <p:cNvPr id="8" name="Picture 7" descr="New2009SpiralDesign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0" y="6642100"/>
            <a:ext cx="152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 © 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2009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  <a:cs typeface="Arial" charset="0"/>
              </a:rPr>
              <a:t>Jenzabar,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8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duffy\Desktop\Peirce%20Android%20App.mp4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nity3d.com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negap.com/" TargetMode="External"/><Relationship Id="rId5" Type="http://schemas.openxmlformats.org/officeDocument/2006/relationships/hyperlink" Target="http://www.appcelerator.com/" TargetMode="External"/><Relationship Id="rId4" Type="http://schemas.openxmlformats.org/officeDocument/2006/relationships/hyperlink" Target="http://monotouch.net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developer.apple.com/devcenter/ios/index.action" TargetMode="External"/><Relationship Id="rId7" Type="http://schemas.openxmlformats.org/officeDocument/2006/relationships/hyperlink" Target="http://na.blackberry.com/eng/developers/blackberry6/" TargetMode="External"/><Relationship Id="rId2" Type="http://schemas.openxmlformats.org/officeDocument/2006/relationships/hyperlink" Target="http://apps.business.ualberta.ca/mlounsbury/techcom/readings/disruptive%20technologi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eloper.android.com/guide" TargetMode="External"/><Relationship Id="rId5" Type="http://schemas.openxmlformats.org/officeDocument/2006/relationships/hyperlink" Target="http://developer.android.com/index.html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://www.appleinsider.com/articles/10/09/09" TargetMode="External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>Mobility in the Student Information System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chemeClr val="tx2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6962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Christopher Duffy, CISSP       &amp;     Sam Burgio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Peirce College                              Jenzabar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" name="Picture 7" descr="404467-smartphones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4419600"/>
            <a:ext cx="8077200" cy="3289459"/>
          </a:xfrm>
          <a:prstGeom prst="rect">
            <a:avLst/>
          </a:prstGeom>
        </p:spPr>
      </p:pic>
      <p:pic>
        <p:nvPicPr>
          <p:cNvPr id="9" name="Picture 8" descr="ha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990600"/>
            <a:ext cx="32575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57000" contrast="-86000"/>
          </a:blip>
          <a:srcRect l="24583" t="13333" r="34931" b="40159"/>
          <a:stretch>
            <a:fillRect/>
          </a:stretch>
        </p:blipFill>
        <p:spPr bwMode="auto">
          <a:xfrm>
            <a:off x="0" y="0"/>
            <a:ext cx="9525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Student Portal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2500+ Visits Per Day</a:t>
            </a:r>
          </a:p>
          <a:p>
            <a:r>
              <a:rPr lang="en-US" dirty="0" smtClean="0"/>
              <a:t>Single Sign On:</a:t>
            </a:r>
          </a:p>
          <a:p>
            <a:pPr lvl="1"/>
            <a:r>
              <a:rPr lang="en-US" dirty="0" smtClean="0"/>
              <a:t>LMS</a:t>
            </a:r>
          </a:p>
          <a:p>
            <a:pPr lvl="1"/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Student Email</a:t>
            </a:r>
          </a:p>
          <a:p>
            <a:pPr lvl="1"/>
            <a:r>
              <a:rPr lang="en-US" dirty="0" smtClean="0"/>
              <a:t>Financial Aid</a:t>
            </a:r>
          </a:p>
          <a:p>
            <a:r>
              <a:rPr lang="en-US" dirty="0" smtClean="0"/>
              <a:t>Customized Based on Student Needs</a:t>
            </a:r>
          </a:p>
          <a:p>
            <a:endParaRPr lang="en-US" dirty="0"/>
          </a:p>
        </p:txBody>
      </p:sp>
      <p:pic>
        <p:nvPicPr>
          <p:cNvPr id="8" name="Picture 7" descr="NEWJenzabarLogoBlueRGB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2743200" cy="6626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57000" contrast="-86000"/>
          </a:blip>
          <a:srcRect l="24583" t="13333" r="34931" b="40159"/>
          <a:stretch>
            <a:fillRect/>
          </a:stretch>
        </p:blipFill>
        <p:spPr bwMode="auto">
          <a:xfrm>
            <a:off x="0" y="0"/>
            <a:ext cx="9525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/>
          <p:nvPr/>
        </p:nvGraphicFramePr>
        <p:xfrm>
          <a:off x="0" y="3733800"/>
          <a:ext cx="5715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Student Portal Mobile Traffic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371600"/>
          <a:ext cx="5791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19500" y="1524000"/>
            <a:ext cx="332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Jan 1-March 31, 2010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17448" y="43434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April 1, June 30, 2010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umber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7000" contrast="-74000"/>
          </a:blip>
          <a:srcRect t="7930" b="150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to The Numbers</a:t>
            </a:r>
            <a:endParaRPr lang="en-US" dirty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Website Yearly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Growth for Mobile: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3200" dirty="0" smtClean="0"/>
              <a:t>2009:  .04%		2010:  2.6%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Student Portal Mobile Growth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3200" dirty="0" smtClean="0"/>
              <a:t>2009:   1.1%		2010:  4.5%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Average Student: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Spends 5m:39s on Smartphone Browser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Visits 4.71 pages per visit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3200" dirty="0" smtClean="0"/>
          </a:p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1001-O-9999G-005_P38Lightning.jpg"/>
          <p:cNvPicPr>
            <a:picLocks noChangeAspect="1"/>
          </p:cNvPicPr>
          <p:nvPr/>
        </p:nvPicPr>
        <p:blipFill>
          <a:blip r:embed="rId2" cstate="print">
            <a:lum bright="43000" contrast="-43000"/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Skunkworks</a:t>
            </a:r>
            <a:endParaRPr lang="en-US" dirty="0"/>
          </a:p>
        </p:txBody>
      </p:sp>
      <p:pic>
        <p:nvPicPr>
          <p:cNvPr id="4" name="Content Placeholder 3" descr="Lockheed_Skunk_Works_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0400" y="4572000"/>
            <a:ext cx="2316163" cy="2316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The Skunk Works</a:t>
            </a:r>
            <a:r>
              <a:rPr lang="en-US" sz="3200" baseline="30000" dirty="0" smtClean="0"/>
              <a:t>®</a:t>
            </a:r>
            <a:r>
              <a:rPr lang="en-US" sz="3200" dirty="0" smtClean="0"/>
              <a:t> Was Formed in June 1943 in Burbank, Ca by Engineer Clarence Kelly Johnson with Lockheed.</a:t>
            </a:r>
          </a:p>
          <a:p>
            <a:endParaRPr lang="en-US" sz="3200" dirty="0" smtClean="0"/>
          </a:p>
          <a:p>
            <a:r>
              <a:rPr lang="en-US" sz="3200" dirty="0" smtClean="0"/>
              <a:t>Team was Successful Due to Unconventional Organizational Approach, Breaking Rules and Challenging System That Stifled Innovation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.bed_.sheets.jpg"/>
          <p:cNvPicPr>
            <a:picLocks noChangeAspect="1"/>
          </p:cNvPicPr>
          <p:nvPr/>
        </p:nvPicPr>
        <p:blipFill>
          <a:blip r:embed="rId2" cstate="print">
            <a:lum bright="30000" contrast="-41000"/>
          </a:blip>
          <a:srcRect r="35288"/>
          <a:stretch>
            <a:fillRect/>
          </a:stretch>
        </p:blipFill>
        <p:spPr>
          <a:xfrm>
            <a:off x="-533400" y="-1752600"/>
            <a:ext cx="9906000" cy="861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Peirce </a:t>
            </a:r>
            <a:r>
              <a:rPr lang="en-US" dirty="0" err="1" smtClean="0"/>
              <a:t>Skunkworks</a:t>
            </a:r>
            <a:endParaRPr lang="en-US" dirty="0"/>
          </a:p>
        </p:txBody>
      </p:sp>
      <p:pic>
        <p:nvPicPr>
          <p:cNvPr id="4" name="Content Placeholder 3" descr="Lockheed_Skunk_Works_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15200" y="0"/>
            <a:ext cx="1935163" cy="19351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smtClean="0"/>
              <a:t>Application Development Team “Pet Project”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Small Consulting Budget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Self Oversight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Minimize Development Across Platforms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Fixed Timeframe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Open Solution</a:t>
            </a:r>
          </a:p>
          <a:p>
            <a:endParaRPr lang="en-US" sz="3200" dirty="0" smtClean="0"/>
          </a:p>
          <a:p>
            <a:r>
              <a:rPr lang="en-US" sz="3200" dirty="0" smtClean="0"/>
              <a:t> 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 in the 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92063"/>
            <a:ext cx="9144000" cy="7550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Sent to Current Student to Identify Mobile Planning, Growth &amp; Demand</a:t>
            </a:r>
          </a:p>
          <a:p>
            <a:r>
              <a:rPr lang="en-US" dirty="0" smtClean="0"/>
              <a:t>Over 100 Respondents in 5 Minutes</a:t>
            </a:r>
          </a:p>
          <a:p>
            <a:r>
              <a:rPr lang="en-US" dirty="0" smtClean="0"/>
              <a:t>3 Core Mobility Questions </a:t>
            </a:r>
          </a:p>
          <a:p>
            <a:r>
              <a:rPr lang="en-US" dirty="0" smtClean="0"/>
              <a:t>100+ Responses per Open Ended Question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 in the sky.jpg"/>
          <p:cNvPicPr>
            <a:picLocks noChangeAspect="1"/>
          </p:cNvPicPr>
          <p:nvPr/>
        </p:nvPicPr>
        <p:blipFill>
          <a:blip r:embed="rId2" cstate="print">
            <a:lum bright="49000" contrast="-56000"/>
          </a:blip>
          <a:stretch>
            <a:fillRect/>
          </a:stretch>
        </p:blipFill>
        <p:spPr>
          <a:xfrm>
            <a:off x="0" y="-692063"/>
            <a:ext cx="9144000" cy="7550063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990600" y="1752600"/>
          <a:ext cx="5638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Snapshot of What Students 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tion in the sky.jpg"/>
          <p:cNvPicPr>
            <a:picLocks noChangeAspect="1"/>
          </p:cNvPicPr>
          <p:nvPr/>
        </p:nvPicPr>
        <p:blipFill>
          <a:blip r:embed="rId2" cstate="print">
            <a:lum bright="49000" contrast="-56000"/>
          </a:blip>
          <a:stretch>
            <a:fillRect/>
          </a:stretch>
        </p:blipFill>
        <p:spPr>
          <a:xfrm>
            <a:off x="0" y="-692063"/>
            <a:ext cx="9144000" cy="7550063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457200" y="1371600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Snapshot of What Students Want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lville Howells holding milk crat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55000" contrast="-58000"/>
          </a:blip>
          <a:stretch>
            <a:fillRect/>
          </a:stretch>
        </p:blipFill>
        <p:spPr>
          <a:xfrm>
            <a:off x="1" y="0"/>
            <a:ext cx="937260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Dev  Team Planned Delivery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600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Prospective &amp; Current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Peirce Blog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Student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Faculty &amp; Staff Directory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 List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mility.jpg"/>
          <p:cNvPicPr>
            <a:picLocks noChangeAspect="1"/>
          </p:cNvPicPr>
          <p:nvPr/>
        </p:nvPicPr>
        <p:blipFill>
          <a:blip r:embed="rId2" cstate="print">
            <a:lum bright="-7000" contrast="3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Expanding the Universe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“Disruptive Technology”  Education for: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Marketing &amp; Communications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Administration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FACULTY!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Create Vision &amp;Understanding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Build Excitement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Collaboration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Planned Deployment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irce-college.jpg"/>
          <p:cNvPicPr>
            <a:picLocks noChangeAspect="1"/>
          </p:cNvPicPr>
          <p:nvPr/>
        </p:nvPicPr>
        <p:blipFill>
          <a:blip r:embed="rId3" cstate="print">
            <a:lum bright="21000" contrast="-49000"/>
          </a:blip>
          <a:stretch>
            <a:fillRect/>
          </a:stretch>
        </p:blipFill>
        <p:spPr>
          <a:xfrm>
            <a:off x="0" y="-2177"/>
            <a:ext cx="9144000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Peirce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953000"/>
          </a:xfrm>
        </p:spPr>
        <p:txBody>
          <a:bodyPr/>
          <a:lstStyle/>
          <a:p>
            <a:r>
              <a:rPr lang="en-US" dirty="0" smtClean="0"/>
              <a:t>Founded In 1865</a:t>
            </a:r>
          </a:p>
          <a:p>
            <a:r>
              <a:rPr lang="en-US" dirty="0" smtClean="0"/>
              <a:t>Urban Campus</a:t>
            </a:r>
          </a:p>
          <a:p>
            <a:r>
              <a:rPr lang="en-US" dirty="0" smtClean="0"/>
              <a:t>Moved To Online In 2001</a:t>
            </a:r>
          </a:p>
          <a:p>
            <a:r>
              <a:rPr lang="en-US" dirty="0" smtClean="0"/>
              <a:t>2200 Students In 43 states &amp; 13 countries</a:t>
            </a:r>
          </a:p>
          <a:p>
            <a:r>
              <a:rPr lang="en-US" dirty="0" smtClean="0"/>
              <a:t>Rolling Admissions</a:t>
            </a:r>
          </a:p>
          <a:p>
            <a:r>
              <a:rPr lang="en-US" dirty="0" smtClean="0"/>
              <a:t>Focused on Adult Working Learning</a:t>
            </a:r>
          </a:p>
          <a:p>
            <a:r>
              <a:rPr lang="en-US" dirty="0" smtClean="0"/>
              <a:t>Average age dropping from 34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gramming.jpg"/>
          <p:cNvPicPr>
            <a:picLocks noChangeAspect="1"/>
          </p:cNvPicPr>
          <p:nvPr/>
        </p:nvPicPr>
        <p:blipFill>
          <a:blip r:embed="rId2" cstate="print">
            <a:lum bright="70000" contrast="-6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Layer</a:t>
            </a:r>
          </a:p>
          <a:p>
            <a:pPr lvl="1"/>
            <a:r>
              <a:rPr lang="en-US" dirty="0" smtClean="0"/>
              <a:t>How the Data is Displayed  “Look &amp; Feel”</a:t>
            </a:r>
          </a:p>
          <a:p>
            <a:r>
              <a:rPr lang="en-US" dirty="0" smtClean="0"/>
              <a:t>Business Logic</a:t>
            </a:r>
          </a:p>
          <a:p>
            <a:pPr lvl="1"/>
            <a:r>
              <a:rPr lang="en-US" dirty="0" smtClean="0"/>
              <a:t>Controlling the Data for Input &amp; Output</a:t>
            </a:r>
          </a:p>
          <a:p>
            <a:pPr lvl="2"/>
            <a:r>
              <a:rPr lang="en-US" dirty="0" smtClean="0"/>
              <a:t>Class Search ACC * = Input</a:t>
            </a:r>
          </a:p>
          <a:p>
            <a:pPr lvl="2"/>
            <a:r>
              <a:rPr lang="en-US" dirty="0" smtClean="0"/>
              <a:t>Match= Output</a:t>
            </a:r>
          </a:p>
          <a:p>
            <a:r>
              <a:rPr lang="en-US" dirty="0" smtClean="0"/>
              <a:t>Web Server</a:t>
            </a:r>
          </a:p>
          <a:p>
            <a:pPr lvl="1"/>
            <a:r>
              <a:rPr lang="en-US" dirty="0" smtClean="0"/>
              <a:t>“Middleware” between Database &amp; Device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6172200" y="2895600"/>
            <a:ext cx="1676400" cy="10668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Database</a:t>
            </a:r>
            <a:endParaRPr lang="en-US" sz="1100" dirty="0"/>
          </a:p>
        </p:txBody>
      </p:sp>
      <p:pic>
        <p:nvPicPr>
          <p:cNvPr id="13" name="Picture 12" descr="jenzabar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3561" y="3429000"/>
            <a:ext cx="1598839" cy="4476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158663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1219200" cy="140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-Right Arrow 11"/>
          <p:cNvSpPr/>
          <p:nvPr/>
        </p:nvSpPr>
        <p:spPr>
          <a:xfrm rot="607887">
            <a:off x="1551520" y="1688909"/>
            <a:ext cx="1044531" cy="40548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Conventional Development Infrastructure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2743200" y="1600200"/>
            <a:ext cx="914400" cy="914400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Interface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676400" y="3200400"/>
            <a:ext cx="1143000" cy="379096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895600" y="2819400"/>
            <a:ext cx="914400" cy="914400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Interface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1609725" cy="108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t-Right Arrow 18"/>
          <p:cNvSpPr/>
          <p:nvPr/>
        </p:nvSpPr>
        <p:spPr>
          <a:xfrm rot="20370996">
            <a:off x="1858995" y="4836205"/>
            <a:ext cx="1143000" cy="379096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3048000" y="4267200"/>
            <a:ext cx="914400" cy="914400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Interface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982050">
            <a:off x="3647309" y="2481823"/>
            <a:ext cx="2512910" cy="288338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20286508">
            <a:off x="4026934" y="4054629"/>
            <a:ext cx="1986735" cy="321658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>
            <a:off x="3847497" y="3163762"/>
            <a:ext cx="1867503" cy="265238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Development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Application Server</a:t>
            </a:r>
          </a:p>
          <a:p>
            <a:pPr lvl="1"/>
            <a:r>
              <a:rPr lang="en-US" dirty="0" smtClean="0"/>
              <a:t>Houses the Business Logic</a:t>
            </a:r>
          </a:p>
          <a:p>
            <a:pPr lvl="1"/>
            <a:r>
              <a:rPr lang="en-US" dirty="0" smtClean="0"/>
              <a:t>Produces “Generic” Web Services</a:t>
            </a:r>
          </a:p>
          <a:p>
            <a:pPr lvl="1"/>
            <a:r>
              <a:rPr lang="en-US" dirty="0" smtClean="0"/>
              <a:t>Handles I/O:  </a:t>
            </a:r>
          </a:p>
          <a:p>
            <a:pPr lvl="2"/>
            <a:r>
              <a:rPr lang="en-US" dirty="0" smtClean="0"/>
              <a:t>JavaScript Object Notation (JSON)</a:t>
            </a:r>
          </a:p>
          <a:p>
            <a:pPr lvl="3"/>
            <a:r>
              <a:rPr lang="en-US" sz="2400" dirty="0" smtClean="0"/>
              <a:t>A way to represent data as an object in JavaScript.</a:t>
            </a:r>
          </a:p>
          <a:p>
            <a:pPr lvl="3"/>
            <a:r>
              <a:rPr lang="en-US" sz="2400" dirty="0" smtClean="0"/>
              <a:t>Primarily for client-side scripting; useful for sending/retrieving data via AJAX</a:t>
            </a:r>
          </a:p>
          <a:p>
            <a:pPr lvl="2"/>
            <a:r>
              <a:rPr lang="en-US" dirty="0" err="1" smtClean="0"/>
              <a:t>eXtensible</a:t>
            </a:r>
            <a:r>
              <a:rPr lang="en-US" dirty="0" smtClean="0"/>
              <a:t> Markup Language (XML) </a:t>
            </a:r>
          </a:p>
          <a:p>
            <a:pPr lvl="3"/>
            <a:r>
              <a:rPr lang="en-US" sz="2400" dirty="0" smtClean="0"/>
              <a:t>A way to describe data through element tags and attributes to be used across a wide range of applications and programming languages.</a:t>
            </a:r>
          </a:p>
          <a:p>
            <a:r>
              <a:rPr lang="en-US" dirty="0" smtClean="0"/>
              <a:t>ORM</a:t>
            </a:r>
          </a:p>
          <a:p>
            <a:pPr lvl="1"/>
            <a:r>
              <a:rPr lang="en-US" dirty="0" smtClean="0"/>
              <a:t>Object Relational Model :</a:t>
            </a:r>
          </a:p>
          <a:p>
            <a:pPr lvl="2"/>
            <a:r>
              <a:rPr lang="en-US" dirty="0" smtClean="0"/>
              <a:t>A programming layer that allows you to access and manipulate data from the database using object notation rather than data readers and dictionary keys.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76200" y="238780"/>
            <a:ext cx="6053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Skunkworks</a:t>
            </a:r>
            <a:r>
              <a:rPr lang="en-US" sz="2800" dirty="0" smtClean="0"/>
              <a:t> Development Infrastructure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56388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App server hosts all business logic, interacting with DB’s via ORM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Outside applications interact with app server via web services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Web applications, mobile applications etc. consumer web services and handle </a:t>
            </a:r>
            <a:r>
              <a:rPr lang="en-US" sz="1600" b="1" dirty="0" smtClean="0"/>
              <a:t>only</a:t>
            </a:r>
            <a:r>
              <a:rPr lang="en-US" sz="1600" dirty="0" smtClean="0"/>
              <a:t> presentation</a:t>
            </a:r>
            <a:endParaRPr lang="en-US" sz="1600" dirty="0"/>
          </a:p>
        </p:txBody>
      </p:sp>
      <p:sp>
        <p:nvSpPr>
          <p:cNvPr id="21" name="Flowchart: Magnetic Disk 20"/>
          <p:cNvSpPr/>
          <p:nvPr/>
        </p:nvSpPr>
        <p:spPr>
          <a:xfrm>
            <a:off x="228600" y="2895600"/>
            <a:ext cx="1676400" cy="10668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Database</a:t>
            </a:r>
            <a:endParaRPr lang="en-US" sz="1100" dirty="0"/>
          </a:p>
        </p:txBody>
      </p:sp>
      <p:pic>
        <p:nvPicPr>
          <p:cNvPr id="22" name="Picture 21" descr="jenzabar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961" y="3276600"/>
            <a:ext cx="1598839" cy="447675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276600"/>
            <a:ext cx="8967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743200"/>
            <a:ext cx="689987" cy="7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962400"/>
            <a:ext cx="1043884" cy="7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Left-Right Arrow 33"/>
          <p:cNvSpPr/>
          <p:nvPr/>
        </p:nvSpPr>
        <p:spPr>
          <a:xfrm rot="1691745">
            <a:off x="4260551" y="4304132"/>
            <a:ext cx="2175708" cy="334756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4648200" y="3352800"/>
            <a:ext cx="2743200" cy="38100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-Right Arrow 36"/>
          <p:cNvSpPr/>
          <p:nvPr/>
        </p:nvSpPr>
        <p:spPr>
          <a:xfrm rot="19577972">
            <a:off x="4259475" y="2151310"/>
            <a:ext cx="1874538" cy="265238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7244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257800" y="30480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phones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9570328">
            <a:off x="4079528" y="1870605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website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743294">
            <a:off x="4319462" y="4598544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Desktop Applets</a:t>
            </a:r>
            <a:endParaRPr lang="en-US" dirty="0"/>
          </a:p>
        </p:txBody>
      </p:sp>
      <p:sp>
        <p:nvSpPr>
          <p:cNvPr id="42" name="Flowchart: Magnetic Disk 41"/>
          <p:cNvSpPr/>
          <p:nvPr/>
        </p:nvSpPr>
        <p:spPr>
          <a:xfrm>
            <a:off x="228600" y="1295400"/>
            <a:ext cx="1219200" cy="1066800"/>
          </a:xfrm>
          <a:prstGeom prst="flowChartMagneticDisk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CRM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Left-Right Arrow 42"/>
          <p:cNvSpPr/>
          <p:nvPr/>
        </p:nvSpPr>
        <p:spPr>
          <a:xfrm>
            <a:off x="1828800" y="3581400"/>
            <a:ext cx="685800" cy="265238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-Right Arrow 43"/>
          <p:cNvSpPr/>
          <p:nvPr/>
        </p:nvSpPr>
        <p:spPr>
          <a:xfrm rot="2593196">
            <a:off x="1380850" y="2402952"/>
            <a:ext cx="1260388" cy="265238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Magnetic Disk 25"/>
          <p:cNvSpPr/>
          <p:nvPr/>
        </p:nvSpPr>
        <p:spPr>
          <a:xfrm>
            <a:off x="2514600" y="3048000"/>
            <a:ext cx="1295400" cy="10668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Application Server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(hosts business logic)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3429000" y="2590800"/>
            <a:ext cx="1143000" cy="1143000"/>
          </a:xfrm>
          <a:prstGeom prst="flowChartConnector">
            <a:avLst/>
          </a:prstGeom>
          <a:solidFill>
            <a:schemeClr val="accent1">
              <a:alpha val="6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XML/JSON</a:t>
            </a:r>
          </a:p>
          <a:p>
            <a:pPr algn="ctr"/>
            <a:r>
              <a:rPr lang="en-US" sz="1100" dirty="0"/>
              <a:t>p</a:t>
            </a:r>
            <a:r>
              <a:rPr lang="en-US" sz="1100" dirty="0" smtClean="0"/>
              <a:t>roducing Web Services</a:t>
            </a:r>
            <a:endParaRPr lang="en-US" sz="1100" dirty="0"/>
          </a:p>
        </p:txBody>
      </p:sp>
      <p:pic>
        <p:nvPicPr>
          <p:cNvPr id="24" name="Picture 23" descr="JICS_Mobile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9349" y="76200"/>
            <a:ext cx="1534451" cy="2895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28800" y="3810000"/>
            <a:ext cx="65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21" grpId="0" animBg="1"/>
      <p:bldP spid="34" grpId="0" animBg="1"/>
      <p:bldP spid="35" grpId="0" animBg="1"/>
      <p:bldP spid="37" grpId="0" animBg="1"/>
      <p:bldP spid="38" grpId="0"/>
      <p:bldP spid="39" grpId="0"/>
      <p:bldP spid="40" grpId="0"/>
      <p:bldP spid="42" grpId="0" animBg="1"/>
      <p:bldP spid="43" grpId="0" animBg="1"/>
      <p:bldP spid="44" grpId="0" animBg="1"/>
      <p:bldP spid="26" grpId="0" animBg="1"/>
      <p:bldP spid="14" grpId="0" animBg="1"/>
      <p:bldP spid="28" grpId="0"/>
      <p:bldP spid="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irce Android Ap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3048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 Version 1.0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3333" t="19333" r="22083" b="40000"/>
          <a:stretch>
            <a:fillRect/>
          </a:stretch>
        </p:blipFill>
        <p:spPr bwMode="auto">
          <a:xfrm>
            <a:off x="3505200" y="1371600"/>
            <a:ext cx="53914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49167" t="46000" r="32500" b="12667"/>
          <a:stretch>
            <a:fillRect/>
          </a:stretch>
        </p:blipFill>
        <p:spPr bwMode="auto">
          <a:xfrm>
            <a:off x="152400" y="1219200"/>
            <a:ext cx="302833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Programming in Objective-C language</a:t>
            </a:r>
          </a:p>
          <a:p>
            <a:pPr lvl="1"/>
            <a:r>
              <a:rPr lang="en-US" dirty="0" smtClean="0"/>
              <a:t>Less intuitive than C# or Java</a:t>
            </a:r>
          </a:p>
          <a:p>
            <a:pPr lvl="0">
              <a:buNone/>
            </a:pPr>
            <a:r>
              <a:rPr lang="en-US" dirty="0" smtClean="0"/>
              <a:t>    Apple’s App Store process is slow, while the potential for applications to be rejected without too detailed a reason why is high.</a:t>
            </a:r>
          </a:p>
          <a:p>
            <a:pPr lvl="0">
              <a:buNone/>
            </a:pPr>
            <a:r>
              <a:rPr lang="en-US" dirty="0" smtClean="0"/>
              <a:t>    As with many open source solutions, Android lacks the control, refinement and intuitive tools that a closed source OS would have out of the box.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61387" cy="53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461387" cy="53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1538" t="6964" r="11538" b="9470"/>
          <a:stretch>
            <a:fillRect/>
          </a:stretch>
        </p:blipFill>
        <p:spPr bwMode="auto">
          <a:xfrm>
            <a:off x="381000" y="39624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en-US" dirty="0" smtClean="0"/>
              <a:t>     Android applications are written in Java with the primary IDE being Eclipse with an Android </a:t>
            </a:r>
            <a:r>
              <a:rPr lang="en-US" dirty="0" err="1" smtClean="0"/>
              <a:t>plugin</a:t>
            </a:r>
            <a:r>
              <a:rPr lang="en-US" dirty="0" smtClean="0"/>
              <a:t>. Eclipse can be cumbersome and clunky taking up a lot of memory.</a:t>
            </a:r>
          </a:p>
          <a:p>
            <a:pPr lvl="0">
              <a:buNone/>
            </a:pPr>
            <a:r>
              <a:rPr lang="en-US" dirty="0" smtClean="0"/>
              <a:t>     Android’s marketplace is not as robustly built as the </a:t>
            </a:r>
            <a:r>
              <a:rPr lang="en-US" dirty="0" err="1" smtClean="0"/>
              <a:t>iPhone’s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    Standard UI controls are sometimes ugly and limited.</a:t>
            </a:r>
          </a:p>
          <a:p>
            <a:pPr lvl="0">
              <a:buNone/>
            </a:pPr>
            <a:r>
              <a:rPr lang="en-US" dirty="0" smtClean="0"/>
              <a:t>     As with many open source solutions, Android lacks the control, refinement and intuitive tools that a closed source OS would have out of the box.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1538" t="6964" r="11538" b="9470"/>
          <a:stretch>
            <a:fillRect/>
          </a:stretch>
        </p:blipFill>
        <p:spPr bwMode="auto">
          <a:xfrm>
            <a:off x="304800" y="15240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1538" t="6964" r="11538" b="9470"/>
          <a:stretch>
            <a:fillRect/>
          </a:stretch>
        </p:blipFill>
        <p:spPr bwMode="auto">
          <a:xfrm>
            <a:off x="304800" y="30480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11538" t="6964" r="11538" b="9470"/>
          <a:stretch>
            <a:fillRect/>
          </a:stretch>
        </p:blipFill>
        <p:spPr bwMode="auto">
          <a:xfrm>
            <a:off x="304800" y="38862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11538" t="6964" r="11538" b="9470"/>
          <a:stretch>
            <a:fillRect/>
          </a:stretch>
        </p:blipFill>
        <p:spPr bwMode="auto">
          <a:xfrm>
            <a:off x="304800" y="44958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_train_platform_coney_island.jpg"/>
          <p:cNvPicPr>
            <a:picLocks noChangeAspect="1"/>
          </p:cNvPicPr>
          <p:nvPr/>
        </p:nvPicPr>
        <p:blipFill>
          <a:blip r:embed="rId2" cstate="print">
            <a:lum bright="47000" contrast="-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Platform 3</a:t>
            </a:r>
            <a:r>
              <a:rPr lang="en-US" baseline="30000" dirty="0" smtClean="0"/>
              <a:t>rd</a:t>
            </a:r>
            <a:r>
              <a:rPr lang="en-US" dirty="0" smtClean="0"/>
              <a:t> Party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hlinkClick r:id="rId3"/>
              </a:rPr>
              <a:t>Unity 3D </a:t>
            </a:r>
            <a:r>
              <a:rPr lang="en-US" dirty="0" smtClean="0"/>
              <a:t>:Games Development Engine Supporting JavaScript, C# and Boo Programming Languages and targeting </a:t>
            </a:r>
            <a:r>
              <a:rPr lang="en-US" dirty="0" err="1" smtClean="0"/>
              <a:t>iOS</a:t>
            </a:r>
            <a:r>
              <a:rPr lang="en-US" dirty="0" smtClean="0"/>
              <a:t>, Android, Mac, Windows</a:t>
            </a:r>
          </a:p>
          <a:p>
            <a:pPr lvl="0"/>
            <a:r>
              <a:rPr lang="en-US" dirty="0" err="1" smtClean="0">
                <a:hlinkClick r:id="rId4"/>
              </a:rPr>
              <a:t>MonoTouch</a:t>
            </a:r>
            <a:r>
              <a:rPr lang="en-US" dirty="0" smtClean="0"/>
              <a:t> – Application Development Supporting C# &amp; Targeting the </a:t>
            </a:r>
            <a:r>
              <a:rPr lang="en-US" dirty="0" err="1" smtClean="0"/>
              <a:t>iOS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>
                <a:hlinkClick r:id="rId5"/>
              </a:rPr>
              <a:t>Appcelerator</a:t>
            </a:r>
            <a:r>
              <a:rPr lang="en-US" dirty="0" smtClean="0">
                <a:hlinkClick r:id="rId5"/>
              </a:rPr>
              <a:t> Titanium </a:t>
            </a:r>
            <a:r>
              <a:rPr lang="en-US" dirty="0" smtClean="0"/>
              <a:t>– Application Development Supporting JavaScript &amp; Targeting </a:t>
            </a:r>
            <a:r>
              <a:rPr lang="en-US" dirty="0" err="1" smtClean="0"/>
              <a:t>iOS</a:t>
            </a:r>
            <a:r>
              <a:rPr lang="en-US" dirty="0" smtClean="0"/>
              <a:t> and Android.</a:t>
            </a:r>
          </a:p>
          <a:p>
            <a:pPr lvl="0"/>
            <a:r>
              <a:rPr lang="en-US" dirty="0" err="1" smtClean="0">
                <a:hlinkClick r:id="rId6"/>
              </a:rPr>
              <a:t>PhoneGap</a:t>
            </a:r>
            <a:r>
              <a:rPr lang="en-US" dirty="0" smtClean="0"/>
              <a:t> – Application Development in HTML, CSS &amp; JavaScript Targeting </a:t>
            </a:r>
            <a:r>
              <a:rPr lang="en-US" dirty="0" err="1" smtClean="0"/>
              <a:t>iOS</a:t>
            </a:r>
            <a:r>
              <a:rPr lang="en-US" dirty="0" smtClean="0"/>
              <a:t>, Android, Blackberry, </a:t>
            </a:r>
            <a:r>
              <a:rPr lang="en-US" dirty="0" err="1" smtClean="0"/>
              <a:t>Symbian</a:t>
            </a:r>
            <a:r>
              <a:rPr lang="en-US" dirty="0" smtClean="0"/>
              <a:t> and </a:t>
            </a:r>
            <a:r>
              <a:rPr lang="en-US" dirty="0" err="1" smtClean="0"/>
              <a:t>WebOS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hlinkClick r:id="rId2"/>
              </a:rPr>
              <a:t>Harvard Business Review: Disruptive Technologies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Apple </a:t>
            </a:r>
            <a:r>
              <a:rPr lang="en-US" sz="2800" dirty="0" err="1" smtClean="0"/>
              <a:t>iOS</a:t>
            </a:r>
            <a:r>
              <a:rPr lang="en-US" sz="2800" dirty="0" smtClean="0"/>
              <a:t> Dev Center:</a:t>
            </a:r>
          </a:p>
          <a:p>
            <a:pPr>
              <a:buNone/>
            </a:pPr>
            <a:r>
              <a:rPr lang="en-US" sz="2800" u="sng" dirty="0" smtClean="0">
                <a:hlinkClick r:id="rId3"/>
              </a:rPr>
              <a:t>http://developer.apple.com/devcenter/ios/index.action</a:t>
            </a:r>
            <a:endParaRPr lang="en-US" sz="2800" u="sng" dirty="0" smtClean="0"/>
          </a:p>
          <a:p>
            <a:pPr>
              <a:buNone/>
            </a:pPr>
            <a:r>
              <a:rPr lang="en-US" sz="2800" dirty="0" smtClean="0"/>
              <a:t>       Apple App Store Review Guidelines:</a:t>
            </a:r>
          </a:p>
          <a:p>
            <a:pPr>
              <a:buNone/>
            </a:pPr>
            <a:r>
              <a:rPr lang="en-US" sz="2800" u="sng" dirty="0" smtClean="0">
                <a:hlinkClick r:id="rId4"/>
              </a:rPr>
              <a:t>http://www.appleinsider.com/articles/10/09/09</a:t>
            </a:r>
            <a:endParaRPr lang="en-US" sz="2800" u="sng" dirty="0" smtClean="0"/>
          </a:p>
          <a:p>
            <a:pPr>
              <a:buNone/>
            </a:pPr>
            <a:r>
              <a:rPr lang="en-US" sz="2800" dirty="0" smtClean="0"/>
              <a:t>    Android Developer Resources:</a:t>
            </a:r>
          </a:p>
          <a:p>
            <a:pPr>
              <a:buNone/>
            </a:pPr>
            <a:r>
              <a:rPr lang="en-US" sz="2800" u="sng" dirty="0" smtClean="0">
                <a:hlinkClick r:id="rId5"/>
              </a:rPr>
              <a:t>http://developer.android.com/index.html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Eclipse with the Android Developer Tools:</a:t>
            </a:r>
          </a:p>
          <a:p>
            <a:pPr>
              <a:buNone/>
            </a:pPr>
            <a:r>
              <a:rPr lang="en-US" sz="2800" u="sng" dirty="0" smtClean="0">
                <a:hlinkClick r:id="rId6"/>
              </a:rPr>
              <a:t>http://developer.android.com/guide</a:t>
            </a:r>
            <a:endParaRPr lang="en-US" sz="2800" u="sng" dirty="0" smtClean="0"/>
          </a:p>
          <a:p>
            <a:pPr>
              <a:buNone/>
            </a:pPr>
            <a:r>
              <a:rPr lang="en-US" sz="2800" dirty="0" smtClean="0"/>
              <a:t>       Blackberry 6:</a:t>
            </a:r>
          </a:p>
          <a:p>
            <a:pPr>
              <a:buNone/>
            </a:pPr>
            <a:r>
              <a:rPr lang="en-US" sz="2800" u="sng" dirty="0" smtClean="0">
                <a:hlinkClick r:id="rId7"/>
              </a:rPr>
              <a:t>http://na.blackberry.com/eng/developers/blackberry6/</a:t>
            </a:r>
            <a:endParaRPr lang="en-US" sz="2800" u="sng" dirty="0" smtClean="0"/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752600"/>
            <a:ext cx="461387" cy="53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667000"/>
            <a:ext cx="461387" cy="53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/>
          <a:srcRect l="11538" t="6964" r="11538" b="9470"/>
          <a:stretch>
            <a:fillRect/>
          </a:stretch>
        </p:blipFill>
        <p:spPr bwMode="auto">
          <a:xfrm>
            <a:off x="228600" y="35052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 l="11538" t="6964" r="11538" b="9470"/>
          <a:stretch>
            <a:fillRect/>
          </a:stretch>
        </p:blipFill>
        <p:spPr bwMode="auto">
          <a:xfrm>
            <a:off x="228600" y="43434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334000"/>
            <a:ext cx="817547" cy="5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066800"/>
            <a:ext cx="4867275" cy="41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5791200"/>
            <a:ext cx="197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Christopher Duffy</a:t>
            </a:r>
          </a:p>
          <a:p>
            <a:r>
              <a:rPr lang="en-US" dirty="0" smtClean="0"/>
              <a:t>cduffy@peirce.edu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The Wave</a:t>
            </a:r>
            <a:endParaRPr lang="en-US" dirty="0"/>
          </a:p>
        </p:txBody>
      </p:sp>
      <p:pic>
        <p:nvPicPr>
          <p:cNvPr id="6" name="Content Placeholder 5" descr="Inside_Out__Baja_Malib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457200" y="31242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Managers must beware of ignoring new technologies that don't initially meet the needs of their mainstream customers.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2116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Disruptive Technologies: Catching the Wave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Joseph L. Bower and Clayton M. Christensen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65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082390"/>
            <a:ext cx="2265891" cy="27756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b="1" dirty="0" smtClean="0"/>
              <a:t>disruptive innovation</a:t>
            </a:r>
            <a:r>
              <a:rPr lang="en-US" dirty="0" smtClean="0"/>
              <a:t> is an innovation that disrupts an existing market. The term is used in business and technology literature to describe innovations that improve a product or service in ways that the market does not expect, typically by lowering price or designing for a different set of consumers.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</a:t>
            </a:r>
            <a:r>
              <a:rPr lang="en-US" baseline="0" dirty="0" smtClean="0"/>
              <a:t>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Starts Small</a:t>
            </a:r>
          </a:p>
          <a:p>
            <a:r>
              <a:rPr lang="en-US" dirty="0" smtClean="0"/>
              <a:t>Customer or Consumer Driven*</a:t>
            </a:r>
          </a:p>
          <a:p>
            <a:r>
              <a:rPr lang="en-US" dirty="0" smtClean="0"/>
              <a:t>Can Be Ignored (To Start)</a:t>
            </a:r>
          </a:p>
          <a:p>
            <a:r>
              <a:rPr lang="en-US" dirty="0" smtClean="0"/>
              <a:t>Novelty Approach</a:t>
            </a:r>
          </a:p>
          <a:p>
            <a:r>
              <a:rPr lang="en-US" dirty="0" smtClean="0"/>
              <a:t>Need to Divert Resources</a:t>
            </a:r>
          </a:p>
          <a:p>
            <a:r>
              <a:rPr lang="en-US" dirty="0" smtClean="0"/>
              <a:t>Not Planned </a:t>
            </a:r>
          </a:p>
          <a:p>
            <a:r>
              <a:rPr lang="en-US" dirty="0" smtClean="0"/>
              <a:t>Not Budgeted</a:t>
            </a:r>
          </a:p>
          <a:p>
            <a:r>
              <a:rPr lang="en-US" dirty="0" smtClean="0"/>
              <a:t>Not Understood!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200" dirty="0" smtClean="0"/>
              <a:t>* Technology </a:t>
            </a:r>
            <a:r>
              <a:rPr lang="en-US" sz="2200" i="1" u="sng" dirty="0" smtClean="0"/>
              <a:t> IS </a:t>
            </a:r>
            <a:r>
              <a:rPr lang="en-US" sz="2200" dirty="0" smtClean="0"/>
              <a:t>Disruptive Innovations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urprise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575" y="3352800"/>
            <a:ext cx="3400425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SPA-7.2-Smartphone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1324">
            <a:off x="17929" y="1207406"/>
            <a:ext cx="5098799" cy="361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DISRUPTIVE?</a:t>
            </a:r>
            <a:endParaRPr lang="en-US" dirty="0"/>
          </a:p>
        </p:txBody>
      </p:sp>
      <p:pic>
        <p:nvPicPr>
          <p:cNvPr id="5" name="Picture 4" descr="img_95261_samsung_i7110_1.jpg"/>
          <p:cNvPicPr>
            <a:picLocks noChangeAspect="1"/>
          </p:cNvPicPr>
          <p:nvPr/>
        </p:nvPicPr>
        <p:blipFill>
          <a:blip r:embed="rId3" cstate="print"/>
          <a:srcRect l="28448" r="25000"/>
          <a:stretch>
            <a:fillRect/>
          </a:stretch>
        </p:blipFill>
        <p:spPr>
          <a:xfrm>
            <a:off x="6248400" y="2209800"/>
            <a:ext cx="1371600" cy="2209800"/>
          </a:xfrm>
          <a:prstGeom prst="rect">
            <a:avLst/>
          </a:prstGeom>
        </p:spPr>
      </p:pic>
      <p:pic>
        <p:nvPicPr>
          <p:cNvPr id="6" name="Picture 5" descr="img_199892_iphone3g_pai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724400"/>
            <a:ext cx="2844800" cy="2133600"/>
          </a:xfrm>
          <a:prstGeom prst="rect">
            <a:avLst/>
          </a:prstGeom>
        </p:spPr>
      </p:pic>
      <p:pic>
        <p:nvPicPr>
          <p:cNvPr id="7" name="Picture 6" descr="Nokia-N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105400"/>
            <a:ext cx="2286000" cy="1411605"/>
          </a:xfrm>
          <a:prstGeom prst="rect">
            <a:avLst/>
          </a:prstGeom>
        </p:spPr>
      </p:pic>
      <p:pic>
        <p:nvPicPr>
          <p:cNvPr id="11" name="Picture 10" descr="IMG_0318_treo.jpg"/>
          <p:cNvPicPr>
            <a:picLocks noChangeAspect="1"/>
          </p:cNvPicPr>
          <p:nvPr/>
        </p:nvPicPr>
        <p:blipFill>
          <a:blip r:embed="rId6" cstate="print"/>
          <a:srcRect l="9485" t="8000" r="11476" b="8000"/>
          <a:stretch>
            <a:fillRect/>
          </a:stretch>
        </p:blipFill>
        <p:spPr>
          <a:xfrm>
            <a:off x="6705600" y="228600"/>
            <a:ext cx="2209800" cy="1856232"/>
          </a:xfrm>
          <a:prstGeom prst="rect">
            <a:avLst/>
          </a:prstGeom>
        </p:spPr>
      </p:pic>
      <p:pic>
        <p:nvPicPr>
          <p:cNvPr id="12" name="Picture 11" descr="motus_l_video.jpg"/>
          <p:cNvPicPr>
            <a:picLocks noChangeAspect="1"/>
          </p:cNvPicPr>
          <p:nvPr/>
        </p:nvPicPr>
        <p:blipFill>
          <a:blip r:embed="rId7" cstate="print"/>
          <a:srcRect l="6877" t="8453" r="3724"/>
          <a:stretch>
            <a:fillRect/>
          </a:stretch>
        </p:blipFill>
        <p:spPr>
          <a:xfrm>
            <a:off x="3276600" y="4953000"/>
            <a:ext cx="2971800" cy="165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47185714_2b4ecd88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Early Alerts 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Visibility in: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Cafeteria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Classrooms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Wireless Network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google-analytics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572000"/>
            <a:ext cx="3434938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94429294-C6C5-F2E0-6C0FFAD1157FB304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4000" contrast="-24000"/>
          </a:blip>
          <a:stretch>
            <a:fillRect/>
          </a:stretch>
        </p:blipFill>
        <p:spPr>
          <a:xfrm>
            <a:off x="-914400" y="0"/>
            <a:ext cx="10366773" cy="69111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Landscape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219200"/>
            <a:ext cx="563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Peirce Website Analytics for Mobile Devices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5802868"/>
            <a:ext cx="257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Hiptop</a:t>
            </a:r>
            <a:r>
              <a:rPr lang="en-US" dirty="0" smtClean="0"/>
              <a:t>= </a:t>
            </a:r>
            <a:r>
              <a:rPr lang="en-US" dirty="0" err="1" smtClean="0"/>
              <a:t>TMobile</a:t>
            </a:r>
            <a:r>
              <a:rPr lang="en-US" dirty="0" smtClean="0"/>
              <a:t> Sidekick</a:t>
            </a:r>
            <a:endParaRPr lang="en-US" dirty="0"/>
          </a:p>
        </p:txBody>
      </p:sp>
      <p:graphicFrame>
        <p:nvGraphicFramePr>
          <p:cNvPr id="15" name="Chart 14"/>
          <p:cNvGraphicFramePr/>
          <p:nvPr/>
        </p:nvGraphicFramePr>
        <p:xfrm>
          <a:off x="-152400" y="1688068"/>
          <a:ext cx="4572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267200" y="1916668"/>
          <a:ext cx="4572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2133600"/>
            <a:ext cx="3324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Jan 1-March 31, 2010</a:t>
            </a:r>
            <a:endParaRPr lang="en-US" sz="2800" dirty="0"/>
          </a:p>
        </p:txBody>
      </p:sp>
      <p:pic>
        <p:nvPicPr>
          <p:cNvPr id="14" name="Picture 13" descr="Hiptop-300x271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763770"/>
            <a:ext cx="2476500" cy="22371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45848" y="2133600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April 1, June 30, 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5" grpId="0">
        <p:bldAsOne/>
      </p:bldGraphic>
      <p:bldGraphic spid="16" grpId="0">
        <p:bldAsOne/>
      </p:bldGraphic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583" t="13333" r="26034" b="32934"/>
          <a:stretch>
            <a:fillRect/>
          </a:stretch>
        </p:blipFill>
        <p:spPr bwMode="auto">
          <a:xfrm>
            <a:off x="0" y="0"/>
            <a:ext cx="9372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885</Words>
  <Application>Microsoft Office PowerPoint</Application>
  <PresentationFormat>On-screen Show (4:3)</PresentationFormat>
  <Paragraphs>178</Paragraphs>
  <Slides>29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Mobility in the Student Information System</vt:lpstr>
      <vt:lpstr>Peirce Background</vt:lpstr>
      <vt:lpstr>Catch The Wave</vt:lpstr>
      <vt:lpstr>Slide 4</vt:lpstr>
      <vt:lpstr>Disruptive Technologies</vt:lpstr>
      <vt:lpstr>DISRUPTIVE?</vt:lpstr>
      <vt:lpstr>         Early Alerts </vt:lpstr>
      <vt:lpstr>Changing Landscape</vt:lpstr>
      <vt:lpstr>Slide 9</vt:lpstr>
      <vt:lpstr>             Student Portal</vt:lpstr>
      <vt:lpstr>Student Portal Mobile Traffic</vt:lpstr>
      <vt:lpstr>Speaking to The Numbers</vt:lpstr>
      <vt:lpstr>Skunkworks</vt:lpstr>
      <vt:lpstr>Peirce Skunkworks</vt:lpstr>
      <vt:lpstr>Affirmation</vt:lpstr>
      <vt:lpstr>Snapshot of What Students Own</vt:lpstr>
      <vt:lpstr>Snapshot of What Students Want</vt:lpstr>
      <vt:lpstr>App Dev  Team Planned Delivery</vt:lpstr>
      <vt:lpstr>Expanding the Universe</vt:lpstr>
      <vt:lpstr>Development Terminology</vt:lpstr>
      <vt:lpstr>Slide 21</vt:lpstr>
      <vt:lpstr>Additional Development Terminology</vt:lpstr>
      <vt:lpstr>Slide 23</vt:lpstr>
      <vt:lpstr>Mobile Apps Version 1.0</vt:lpstr>
      <vt:lpstr>Lessons Learned</vt:lpstr>
      <vt:lpstr>Lessons Learned</vt:lpstr>
      <vt:lpstr>Cross Platform 3rd Party Tools</vt:lpstr>
      <vt:lpstr>Resources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</dc:title>
  <dc:creator>Duffy,  Christopher</dc:creator>
  <cp:keywords>mobility Jenzabar</cp:keywords>
  <cp:lastModifiedBy>Duffy,  Christopher</cp:lastModifiedBy>
  <cp:revision>157</cp:revision>
  <dcterms:created xsi:type="dcterms:W3CDTF">2010-09-21T16:50:17Z</dcterms:created>
  <dcterms:modified xsi:type="dcterms:W3CDTF">2010-10-12T18:47:23Z</dcterms:modified>
</cp:coreProperties>
</file>