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sldIdLst>
    <p:sldId id="256" r:id="rId2"/>
    <p:sldId id="257" r:id="rId3"/>
    <p:sldId id="276" r:id="rId4"/>
    <p:sldId id="264" r:id="rId5"/>
    <p:sldId id="267" r:id="rId6"/>
    <p:sldId id="268" r:id="rId7"/>
    <p:sldId id="274" r:id="rId8"/>
    <p:sldId id="275" r:id="rId9"/>
    <p:sldId id="273" r:id="rId10"/>
    <p:sldId id="261" r:id="rId1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0021"/>
    <a:srgbClr val="45811B"/>
    <a:srgbClr val="DDE8D5"/>
    <a:srgbClr val="FBC82B"/>
    <a:srgbClr val="7BA62B"/>
    <a:srgbClr val="8A8889"/>
    <a:srgbClr val="FD9712"/>
    <a:srgbClr val="006D9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583" autoAdjust="0"/>
  </p:normalViewPr>
  <p:slideViewPr>
    <p:cSldViewPr snapToGrid="0" snapToObjects="1">
      <p:cViewPr varScale="1">
        <p:scale>
          <a:sx n="38" d="100"/>
          <a:sy n="38" d="100"/>
        </p:scale>
        <p:origin x="-136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59126B-04E3-9A41-BA52-8B63608A74A4}" type="datetimeFigureOut">
              <a:rPr lang="en-US" smtClean="0"/>
              <a:pPr/>
              <a:t>10/7/2010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D3A597F-983B-0D4E-B855-AFE70017DB0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smtClean="0"/>
              <a:t>Quick survey #1</a:t>
            </a:r>
          </a:p>
          <a:p>
            <a:pPr lvl="3"/>
            <a:r>
              <a:rPr lang="en-US" dirty="0" smtClean="0"/>
              <a:t>Public		Private</a:t>
            </a:r>
          </a:p>
          <a:p>
            <a:pPr lvl="3"/>
            <a:r>
              <a:rPr lang="en-US" dirty="0" smtClean="0"/>
              <a:t>2 year		4 year</a:t>
            </a:r>
          </a:p>
          <a:p>
            <a:pPr lvl="3"/>
            <a:r>
              <a:rPr lang="en-US" dirty="0" smtClean="0"/>
              <a:t>Under 1,000 FTE student		1,001 – 2,000 FTE student</a:t>
            </a:r>
          </a:p>
          <a:p>
            <a:pPr lvl="3"/>
            <a:r>
              <a:rPr lang="en-US" dirty="0" smtClean="0"/>
              <a:t>2,001 – 3,000 FTE students	3,001 – 4,000 FTE students</a:t>
            </a:r>
          </a:p>
          <a:p>
            <a:pPr lvl="3"/>
            <a:r>
              <a:rPr lang="en-US" dirty="0" smtClean="0"/>
              <a:t>4,001 – 5,000 FTE students (</a:t>
            </a:r>
            <a:r>
              <a:rPr lang="en-US" dirty="0" err="1" smtClean="0"/>
              <a:t>smallcol</a:t>
            </a:r>
            <a:r>
              <a:rPr lang="en-US" dirty="0" smtClean="0"/>
              <a:t> group is for under 5,000)</a:t>
            </a:r>
          </a:p>
          <a:p>
            <a:pPr lvl="3"/>
            <a:r>
              <a:rPr lang="en-US" dirty="0" smtClean="0"/>
              <a:t>Staff of 1		Staff between 2 – 10</a:t>
            </a:r>
          </a:p>
          <a:p>
            <a:pPr lvl="3"/>
            <a:r>
              <a:rPr lang="en-US" dirty="0" smtClean="0"/>
              <a:t>Staff of 11 – 20	Staff of 21 – 30</a:t>
            </a:r>
          </a:p>
          <a:p>
            <a:pPr lvl="3"/>
            <a:r>
              <a:rPr lang="en-US" dirty="0" smtClean="0"/>
              <a:t>Staff of 31 – 40	staff of 41-50</a:t>
            </a:r>
          </a:p>
          <a:p>
            <a:pPr lvl="3"/>
            <a:r>
              <a:rPr lang="en-US" dirty="0" smtClean="0"/>
              <a:t>Staff over 51</a:t>
            </a:r>
          </a:p>
          <a:p>
            <a:pPr lvl="3"/>
            <a:r>
              <a:rPr lang="en-US" dirty="0" smtClean="0"/>
              <a:t>How many have been to a small </a:t>
            </a:r>
            <a:r>
              <a:rPr lang="en-US" dirty="0" err="1" smtClean="0"/>
              <a:t>coll</a:t>
            </a:r>
            <a:r>
              <a:rPr lang="en-US" dirty="0" smtClean="0"/>
              <a:t> meeting before?</a:t>
            </a:r>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smtClean="0"/>
              <a:t>Quick survey #1</a:t>
            </a:r>
          </a:p>
          <a:p>
            <a:pPr lvl="3"/>
            <a:r>
              <a:rPr lang="en-US" dirty="0" smtClean="0"/>
              <a:t>Public		Private</a:t>
            </a:r>
          </a:p>
          <a:p>
            <a:pPr lvl="3"/>
            <a:r>
              <a:rPr lang="en-US" dirty="0" smtClean="0"/>
              <a:t>2 year		4 year</a:t>
            </a:r>
          </a:p>
          <a:p>
            <a:pPr lvl="3"/>
            <a:r>
              <a:rPr lang="en-US" dirty="0" smtClean="0"/>
              <a:t>Under 1,000 FTE student		1,001 – 2,000 FTE student</a:t>
            </a:r>
          </a:p>
          <a:p>
            <a:pPr lvl="3"/>
            <a:r>
              <a:rPr lang="en-US" dirty="0" smtClean="0"/>
              <a:t>2,001 – 3,000 FTE students	3,001 – 4,000 FTE students</a:t>
            </a:r>
          </a:p>
          <a:p>
            <a:pPr lvl="3"/>
            <a:r>
              <a:rPr lang="en-US" dirty="0" smtClean="0"/>
              <a:t>4,001 – 5,000 FTE students (</a:t>
            </a:r>
            <a:r>
              <a:rPr lang="en-US" dirty="0" err="1" smtClean="0"/>
              <a:t>smallcol</a:t>
            </a:r>
            <a:r>
              <a:rPr lang="en-US" dirty="0" smtClean="0"/>
              <a:t> group is for under 5,000)</a:t>
            </a:r>
          </a:p>
          <a:p>
            <a:pPr lvl="3"/>
            <a:r>
              <a:rPr lang="en-US" dirty="0" smtClean="0"/>
              <a:t>Staff of 1		Staff between 2 – 10</a:t>
            </a:r>
          </a:p>
          <a:p>
            <a:pPr lvl="3"/>
            <a:r>
              <a:rPr lang="en-US" dirty="0" smtClean="0"/>
              <a:t>Staff of 11 – 20	Staff of 21 – 30</a:t>
            </a:r>
          </a:p>
          <a:p>
            <a:pPr lvl="3"/>
            <a:r>
              <a:rPr lang="en-US" dirty="0" smtClean="0"/>
              <a:t>Staff of 31 – 40	staff of 41-50</a:t>
            </a:r>
          </a:p>
          <a:p>
            <a:pPr lvl="3"/>
            <a:r>
              <a:rPr lang="en-US" dirty="0" smtClean="0"/>
              <a:t>Staff over 51</a:t>
            </a:r>
          </a:p>
          <a:p>
            <a:pPr lvl="3"/>
            <a:r>
              <a:rPr lang="en-US" dirty="0" smtClean="0"/>
              <a:t>How many have been to a small </a:t>
            </a:r>
            <a:r>
              <a:rPr lang="en-US" dirty="0" err="1" smtClean="0"/>
              <a:t>coll</a:t>
            </a:r>
            <a:r>
              <a:rPr lang="en-US" dirty="0" smtClean="0"/>
              <a:t> meeting before?</a:t>
            </a:r>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87">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87">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87">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87">
              <a:defRPr/>
            </a:pPr>
            <a:r>
              <a:rPr lang="en-US" dirty="0" smtClean="0"/>
              <a:t> </a:t>
            </a:r>
          </a:p>
        </p:txBody>
      </p:sp>
      <p:sp>
        <p:nvSpPr>
          <p:cNvPr id="4" name="Slide Number Placeholder 3"/>
          <p:cNvSpPr>
            <a:spLocks noGrp="1"/>
          </p:cNvSpPr>
          <p:nvPr>
            <p:ph type="sldNum" sz="quarter" idx="10"/>
          </p:nvPr>
        </p:nvSpPr>
        <p:spPr/>
        <p:txBody>
          <a:bodyPr/>
          <a:lstStyle/>
          <a:p>
            <a:fld id="{3D3A597F-983B-0D4E-B855-AFE70017DB0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87">
              <a:defRPr/>
            </a:pPr>
            <a:r>
              <a:rPr lang="en-US" dirty="0" smtClean="0"/>
              <a:t> </a:t>
            </a:r>
          </a:p>
          <a:p>
            <a:pPr marL="0" lvl="2" defTabSz="931774">
              <a:defRPr/>
            </a:pPr>
            <a:r>
              <a:rPr lang="en-US" b="1" i="1" dirty="0" smtClean="0"/>
              <a:t>How we deal with network connected and mobile devices in general, both pedagogically and recreationally. I saw something recently from one of the larger tech universities that said students are arriving with an average of 5 network connected devices this year. That ranges from </a:t>
            </a:r>
            <a:r>
              <a:rPr lang="en-US" b="1" i="1" dirty="0" err="1" smtClean="0"/>
              <a:t>iPads</a:t>
            </a:r>
            <a:r>
              <a:rPr lang="en-US" b="1" i="1" dirty="0" smtClean="0"/>
              <a:t> to </a:t>
            </a:r>
            <a:r>
              <a:rPr lang="en-US" b="1" i="1" dirty="0" err="1" smtClean="0"/>
              <a:t>Wii's</a:t>
            </a:r>
            <a:r>
              <a:rPr lang="en-US" b="1" i="1" dirty="0" smtClean="0"/>
              <a:t>. Do we allow them? Why not? What is our responsibility to provide residential students with recreational network access? After all, we're their home as well as their school. And what about the handicap access issues?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65887">
              <a:defRPr/>
            </a:pPr>
            <a:r>
              <a:rPr lang="en-US" dirty="0" smtClean="0"/>
              <a:t> </a:t>
            </a:r>
          </a:p>
          <a:p>
            <a:endParaRPr lang="en-US" dirty="0"/>
          </a:p>
        </p:txBody>
      </p:sp>
      <p:sp>
        <p:nvSpPr>
          <p:cNvPr id="4" name="Slide Number Placeholder 3"/>
          <p:cNvSpPr>
            <a:spLocks noGrp="1"/>
          </p:cNvSpPr>
          <p:nvPr>
            <p:ph type="sldNum" sz="quarter" idx="10"/>
          </p:nvPr>
        </p:nvSpPr>
        <p:spPr/>
        <p:txBody>
          <a:bodyPr/>
          <a:lstStyle/>
          <a:p>
            <a:fld id="{3D3A597F-983B-0D4E-B855-AFE70017DB0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0"/>
            <a:ext cx="9144000" cy="585311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pic>
        <p:nvPicPr>
          <p:cNvPr id="5" name="Picture 14" descr="09Conferencelogo.png"/>
          <p:cNvPicPr>
            <a:picLocks noChangeAspect="1"/>
          </p:cNvPicPr>
          <p:nvPr userDrawn="1"/>
        </p:nvPicPr>
        <p:blipFill>
          <a:blip r:embed="rId2"/>
          <a:srcRect/>
          <a:stretch>
            <a:fillRect/>
          </a:stretch>
        </p:blipFill>
        <p:spPr bwMode="auto">
          <a:xfrm>
            <a:off x="2446338" y="990600"/>
            <a:ext cx="4373562" cy="1038225"/>
          </a:xfrm>
          <a:prstGeom prst="rect">
            <a:avLst/>
          </a:prstGeom>
          <a:noFill/>
          <a:ln w="9525">
            <a:noFill/>
            <a:miter lim="800000"/>
            <a:headEnd/>
            <a:tailEnd/>
          </a:ln>
        </p:spPr>
      </p:pic>
      <p:pic>
        <p:nvPicPr>
          <p:cNvPr id="6" name="Picture 14" descr="EDUCAUSEB&amp;W.jpg"/>
          <p:cNvPicPr>
            <a:picLocks noChangeAspect="1"/>
          </p:cNvPicPr>
          <p:nvPr userDrawn="1"/>
        </p:nvPicPr>
        <p:blipFill>
          <a:blip r:embed="rId3"/>
          <a:srcRect/>
          <a:stretch>
            <a:fillRect/>
          </a:stretch>
        </p:blipFill>
        <p:spPr bwMode="auto">
          <a:xfrm>
            <a:off x="4019550" y="6407150"/>
            <a:ext cx="1203325" cy="268288"/>
          </a:xfrm>
          <a:prstGeom prst="rect">
            <a:avLst/>
          </a:prstGeom>
          <a:noFill/>
          <a:ln w="9525">
            <a:noFill/>
            <a:miter lim="800000"/>
            <a:headEnd/>
            <a:tailEnd/>
          </a:ln>
        </p:spPr>
      </p:pic>
      <p:grpSp>
        <p:nvGrpSpPr>
          <p:cNvPr id="7" name="Group 12"/>
          <p:cNvGrpSpPr>
            <a:grpSpLocks noChangeAspect="1"/>
          </p:cNvGrpSpPr>
          <p:nvPr userDrawn="1"/>
        </p:nvGrpSpPr>
        <p:grpSpPr bwMode="auto">
          <a:xfrm>
            <a:off x="4173538" y="2717800"/>
            <a:ext cx="860425" cy="80963"/>
            <a:chOff x="546100" y="289687"/>
            <a:chExt cx="960374" cy="91313"/>
          </a:xfrm>
        </p:grpSpPr>
        <p:sp>
          <p:nvSpPr>
            <p:cNvPr id="8" name="Oval 7"/>
            <p:cNvSpPr>
              <a:spLocks noChangeAspect="1"/>
            </p:cNvSpPr>
            <p:nvPr userDrawn="1"/>
          </p:nvSpPr>
          <p:spPr bwMode="auto">
            <a:xfrm>
              <a:off x="546100" y="289687"/>
              <a:ext cx="92139" cy="91313"/>
            </a:xfrm>
            <a:prstGeom prst="ellipse">
              <a:avLst/>
            </a:prstGeom>
            <a:solidFill>
              <a:srgbClr val="A90021"/>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9" name="Oval 8"/>
            <p:cNvSpPr>
              <a:spLocks noChangeAspect="1"/>
            </p:cNvSpPr>
            <p:nvPr userDrawn="1"/>
          </p:nvSpPr>
          <p:spPr bwMode="auto">
            <a:xfrm>
              <a:off x="834920" y="289687"/>
              <a:ext cx="92139" cy="91313"/>
            </a:xfrm>
            <a:prstGeom prst="ellipse">
              <a:avLst/>
            </a:prstGeom>
            <a:solidFill>
              <a:srgbClr val="45811B"/>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0" name="Oval 9"/>
            <p:cNvSpPr>
              <a:spLocks noChangeAspect="1"/>
            </p:cNvSpPr>
            <p:nvPr userDrawn="1"/>
          </p:nvSpPr>
          <p:spPr bwMode="auto">
            <a:xfrm>
              <a:off x="1125513" y="289687"/>
              <a:ext cx="92139" cy="91313"/>
            </a:xfrm>
            <a:prstGeom prst="ellipse">
              <a:avLst/>
            </a:prstGeom>
            <a:solidFill>
              <a:srgbClr val="006D97"/>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1" name="Oval 10"/>
            <p:cNvSpPr>
              <a:spLocks noChangeAspect="1"/>
            </p:cNvSpPr>
            <p:nvPr userDrawn="1"/>
          </p:nvSpPr>
          <p:spPr bwMode="auto">
            <a:xfrm>
              <a:off x="1414335" y="289687"/>
              <a:ext cx="92139" cy="91313"/>
            </a:xfrm>
            <a:prstGeom prst="ellipse">
              <a:avLst/>
            </a:prstGeom>
            <a:solidFill>
              <a:srgbClr val="FD9712"/>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grpSp>
      <p:sp>
        <p:nvSpPr>
          <p:cNvPr id="2" name="Title 1"/>
          <p:cNvSpPr>
            <a:spLocks noGrp="1"/>
          </p:cNvSpPr>
          <p:nvPr>
            <p:ph type="ctrTitle"/>
          </p:nvPr>
        </p:nvSpPr>
        <p:spPr>
          <a:xfrm>
            <a:off x="762000" y="2949575"/>
            <a:ext cx="7772400" cy="1470025"/>
          </a:xfrm>
        </p:spPr>
        <p:txBody>
          <a:bodyPr/>
          <a:lstStyle>
            <a:lvl1pPr algn="ctr">
              <a:defRPr sz="3000"/>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4213225"/>
            <a:ext cx="6400800" cy="1219200"/>
          </a:xfrm>
        </p:spPr>
        <p:txBody>
          <a:bodyPr>
            <a:normAutofit/>
          </a:bodyPr>
          <a:lstStyle>
            <a:lvl1pPr marL="0" indent="0" algn="ctr">
              <a:buNone/>
              <a:defRPr sz="2000">
                <a:solidFill>
                  <a:srgbClr val="4C4C4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Date Placeholder 3"/>
          <p:cNvSpPr>
            <a:spLocks noGrp="1"/>
          </p:cNvSpPr>
          <p:nvPr userDrawn="1">
            <p:ph type="dt" sz="half" idx="10"/>
          </p:nvPr>
        </p:nvSpPr>
        <p:spPr/>
        <p:txBody>
          <a:bodyPr/>
          <a:lstStyle>
            <a:lvl1pPr>
              <a:defRPr/>
            </a:lvl1pPr>
          </a:lstStyle>
          <a:p>
            <a:fld id="{E9099D9C-651A-46D0-836F-7780176AD4A2}" type="datetime1">
              <a:rPr lang="en-US" smtClean="0"/>
              <a:pPr/>
              <a:t>10/7/2010</a:t>
            </a:fld>
            <a:endParaRPr lang="en-US"/>
          </a:p>
        </p:txBody>
      </p:sp>
      <p:sp>
        <p:nvSpPr>
          <p:cNvPr id="13" name="Slide Number Placeholder 5"/>
          <p:cNvSpPr>
            <a:spLocks noGrp="1"/>
          </p:cNvSpPr>
          <p:nvPr userDrawn="1">
            <p:ph type="sldNum" sz="quarter" idx="11"/>
          </p:nvPr>
        </p:nvSpPr>
        <p:spPr/>
        <p:txBody>
          <a:bodyPr/>
          <a:lstStyle>
            <a:lvl1pPr>
              <a:defRPr/>
            </a:lvl1pPr>
          </a:lstStyle>
          <a:p>
            <a:fld id="{F1B5B72C-3E37-464E-8C4E-861587EEB11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611D1A0-7680-4F75-BE3D-F73BCC299194}" type="datetime1">
              <a:rPr lang="en-US" smtClean="0"/>
              <a:pPr/>
              <a:t>10/7/2010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7149CD2-53CA-AD47-8691-E377615A94E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F9D0F0E-EB0B-4519-B5AA-EBD96C329C76}" type="datetime1">
              <a:rPr lang="en-US" smtClean="0"/>
              <a:pPr/>
              <a:t>10/7/2010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A0831CB-48C5-F940-9589-75E5BB1B04F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B565E7A-5666-49E5-B274-67DE60D6CD6F}" type="datetime1">
              <a:rPr lang="en-US" smtClean="0"/>
              <a:pPr/>
              <a:t>10/7/2010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7F38F63-FA44-EA4F-AAE3-72ADA730B8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08183FE-AB43-4CE0-B45D-52D98C0FAD82}" type="datetime1">
              <a:rPr lang="en-US" smtClean="0"/>
              <a:pPr/>
              <a:t>10/7/2010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F26D9E2-D0A9-DA4E-8AC4-247D85B04E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6D3AB884-AAA4-4CB6-ADD8-8125971BD370}" type="datetime1">
              <a:rPr lang="en-US" smtClean="0"/>
              <a:pPr/>
              <a:t>10/7/2010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149C0AF-FDB7-824E-BDD8-56AAA0E2A6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B3885ABA-E348-4373-98F5-07A2F82D8E7B}" type="datetime1">
              <a:rPr lang="en-US" smtClean="0"/>
              <a:pPr/>
              <a:t>10/7/2010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FD7FD0C-986D-5747-BB19-023330F3B02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264494B-ADB8-49CC-B60E-15966799EB50}" type="datetime1">
              <a:rPr lang="en-US" smtClean="0"/>
              <a:pPr/>
              <a:t>10/7/2010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0883529-6541-4845-B822-CE509F94C67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6019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charset="-128"/>
              <a:cs typeface="ＭＳ Ｐゴシック" charset="-128"/>
            </a:endParaRPr>
          </a:p>
        </p:txBody>
      </p:sp>
      <p:sp>
        <p:nvSpPr>
          <p:cNvPr id="3" name="Date Placeholder 1"/>
          <p:cNvSpPr>
            <a:spLocks noGrp="1"/>
          </p:cNvSpPr>
          <p:nvPr>
            <p:ph type="dt" sz="half" idx="10"/>
          </p:nvPr>
        </p:nvSpPr>
        <p:spPr/>
        <p:txBody>
          <a:bodyPr/>
          <a:lstStyle>
            <a:lvl1pPr>
              <a:defRPr/>
            </a:lvl1pPr>
          </a:lstStyle>
          <a:p>
            <a:fld id="{8005161D-E0C8-4DF6-850C-0E98A260AD2C}" type="datetime1">
              <a:rPr lang="en-US" smtClean="0"/>
              <a:pPr/>
              <a:t>10/7/2010</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fld id="{7E4E2A75-7171-E04F-9C7F-741C8B5E0FF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6579D1B-696C-46DF-A17B-9E4E2D340274}" type="datetime1">
              <a:rPr lang="en-US" smtClean="0"/>
              <a:pPr/>
              <a:t>10/7/2010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81A32EF-8F07-A843-9FD1-27464182419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F462838-7D9D-495C-9C36-6AB4386EAFE0}" type="datetime1">
              <a:rPr lang="en-US" smtClean="0"/>
              <a:pPr/>
              <a:t>10/7/2010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8C14B7D-653B-104D-9AB2-359E589FCA7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alpha val="43000"/>
          </a:schemeClr>
        </a:solidFill>
        <a:effectLst/>
      </p:bgPr>
    </p:bg>
    <p:spTree>
      <p:nvGrpSpPr>
        <p:cNvPr id="1" name=""/>
        <p:cNvGrpSpPr/>
        <p:nvPr/>
      </p:nvGrpSpPr>
      <p:grpSpPr>
        <a:xfrm>
          <a:off x="0" y="0"/>
          <a:ext cx="0" cy="0"/>
          <a:chOff x="0" y="0"/>
          <a:chExt cx="0" cy="0"/>
        </a:xfrm>
      </p:grpSpPr>
      <p:pic>
        <p:nvPicPr>
          <p:cNvPr id="1026" name="Picture 14" descr="Silverbar.jpg"/>
          <p:cNvPicPr>
            <a:picLocks noChangeAspect="1"/>
          </p:cNvPicPr>
          <p:nvPr userDrawn="1"/>
        </p:nvPicPr>
        <p:blipFill>
          <a:blip r:embed="rId13"/>
          <a:srcRect/>
          <a:stretch>
            <a:fillRect/>
          </a:stretch>
        </p:blipFill>
        <p:spPr bwMode="auto">
          <a:xfrm>
            <a:off x="0" y="6134100"/>
            <a:ext cx="9144000" cy="728663"/>
          </a:xfrm>
          <a:prstGeom prst="rect">
            <a:avLst/>
          </a:prstGeom>
          <a:noFill/>
          <a:ln w="9525">
            <a:noFill/>
            <a:miter lim="800000"/>
            <a:headEnd/>
            <a:tailEnd/>
          </a:ln>
        </p:spPr>
      </p:pic>
      <p:sp>
        <p:nvSpPr>
          <p:cNvPr id="2" name="Title Placeholder 1"/>
          <p:cNvSpPr>
            <a:spLocks noGrp="1"/>
          </p:cNvSpPr>
          <p:nvPr>
            <p:ph type="title"/>
          </p:nvPr>
        </p:nvSpPr>
        <p:spPr>
          <a:xfrm>
            <a:off x="457200" y="381000"/>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8"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B937CB3B-C0E4-40E5-AD75-A400BCB556CD}" type="datetime1">
              <a:rPr lang="en-US" smtClean="0"/>
              <a:pPr/>
              <a:t>10/7/2010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E4D47AED-0DB2-6C4F-B9FF-E7E00C669E20}" type="slidenum">
              <a:rPr lang="en-US"/>
              <a:pPr/>
              <a:t>‹#›</a:t>
            </a:fld>
            <a:endParaRPr lang="en-US"/>
          </a:p>
        </p:txBody>
      </p:sp>
      <p:grpSp>
        <p:nvGrpSpPr>
          <p:cNvPr id="1032" name="Group 13"/>
          <p:cNvGrpSpPr>
            <a:grpSpLocks noChangeAspect="1"/>
          </p:cNvGrpSpPr>
          <p:nvPr userDrawn="1"/>
        </p:nvGrpSpPr>
        <p:grpSpPr bwMode="auto">
          <a:xfrm>
            <a:off x="558800" y="193675"/>
            <a:ext cx="860425" cy="80963"/>
            <a:chOff x="546100" y="289687"/>
            <a:chExt cx="960374" cy="91313"/>
          </a:xfrm>
        </p:grpSpPr>
        <p:sp>
          <p:nvSpPr>
            <p:cNvPr id="10" name="Oval 9"/>
            <p:cNvSpPr>
              <a:spLocks noChangeAspect="1"/>
            </p:cNvSpPr>
            <p:nvPr userDrawn="1"/>
          </p:nvSpPr>
          <p:spPr bwMode="auto">
            <a:xfrm>
              <a:off x="546100" y="289687"/>
              <a:ext cx="92139" cy="91313"/>
            </a:xfrm>
            <a:prstGeom prst="ellipse">
              <a:avLst/>
            </a:prstGeom>
            <a:solidFill>
              <a:srgbClr val="A90021"/>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1" name="Oval 10"/>
            <p:cNvSpPr>
              <a:spLocks noChangeAspect="1"/>
            </p:cNvSpPr>
            <p:nvPr userDrawn="1"/>
          </p:nvSpPr>
          <p:spPr bwMode="auto">
            <a:xfrm>
              <a:off x="834922" y="289687"/>
              <a:ext cx="92139" cy="91313"/>
            </a:xfrm>
            <a:prstGeom prst="ellipse">
              <a:avLst/>
            </a:prstGeom>
            <a:solidFill>
              <a:srgbClr val="45811B"/>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2" name="Oval 11"/>
            <p:cNvSpPr>
              <a:spLocks noChangeAspect="1"/>
            </p:cNvSpPr>
            <p:nvPr userDrawn="1"/>
          </p:nvSpPr>
          <p:spPr bwMode="auto">
            <a:xfrm>
              <a:off x="1125514" y="289687"/>
              <a:ext cx="92139" cy="91313"/>
            </a:xfrm>
            <a:prstGeom prst="ellipse">
              <a:avLst/>
            </a:prstGeom>
            <a:solidFill>
              <a:srgbClr val="006D97"/>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sp>
          <p:nvSpPr>
            <p:cNvPr id="13" name="Oval 12"/>
            <p:cNvSpPr>
              <a:spLocks noChangeAspect="1"/>
            </p:cNvSpPr>
            <p:nvPr userDrawn="1"/>
          </p:nvSpPr>
          <p:spPr bwMode="auto">
            <a:xfrm>
              <a:off x="1414335" y="289687"/>
              <a:ext cx="92139" cy="91313"/>
            </a:xfrm>
            <a:prstGeom prst="ellipse">
              <a:avLst/>
            </a:prstGeom>
            <a:solidFill>
              <a:srgbClr val="FD9712"/>
            </a:solidFill>
            <a:ln w="9525">
              <a:noFill/>
              <a:round/>
              <a:headEnd/>
              <a:tailEnd/>
            </a:ln>
            <a:effectLst>
              <a:outerShdw dist="12700" dir="5400000" rotWithShape="0">
                <a:srgbClr val="808080">
                  <a:alpha val="34999"/>
                </a:srgbClr>
              </a:outerShdw>
            </a:effectLst>
          </p:spPr>
          <p:txBody>
            <a:bodyPr anchor="ctr"/>
            <a:lstStyle/>
            <a:p>
              <a:pPr algn="ctr">
                <a:defRPr/>
              </a:pPr>
              <a:endParaRPr lang="en-US">
                <a:solidFill>
                  <a:schemeClr val="lt1"/>
                </a:solidFill>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736" r:id="rId1"/>
    <p:sldLayoutId id="2147483727" r:id="rId2"/>
    <p:sldLayoutId id="2147483728" r:id="rId3"/>
    <p:sldLayoutId id="2147483729" r:id="rId4"/>
    <p:sldLayoutId id="2147483730" r:id="rId5"/>
    <p:sldLayoutId id="2147483731" r:id="rId6"/>
    <p:sldLayoutId id="2147483737" r:id="rId7"/>
    <p:sldLayoutId id="2147483732" r:id="rId8"/>
    <p:sldLayoutId id="2147483733" r:id="rId9"/>
    <p:sldLayoutId id="2147483734" r:id="rId10"/>
    <p:sldLayoutId id="2147483735" r:id="rId11"/>
  </p:sldLayoutIdLst>
  <p:hf hdr="0" ftr="0" dt="0"/>
  <p:txStyles>
    <p:titleStyle>
      <a:lvl1pPr algn="l" defTabSz="457200" rtl="0" eaLnBrk="0" fontAlgn="base" hangingPunct="0">
        <a:spcBef>
          <a:spcPct val="0"/>
        </a:spcBef>
        <a:spcAft>
          <a:spcPct val="0"/>
        </a:spcAft>
        <a:defRPr sz="3000" b="1" kern="1200" cap="all">
          <a:solidFill>
            <a:srgbClr val="45811B"/>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rgbClr val="45811B"/>
          </a:solidFill>
          <a:latin typeface="Arial" pitchFamily="48" charset="0"/>
          <a:ea typeface="ＭＳ Ｐゴシック" pitchFamily="48" charset="-128"/>
          <a:cs typeface="Arial" charset="0"/>
        </a:defRPr>
      </a:lvl2pPr>
      <a:lvl3pPr algn="l" defTabSz="457200" rtl="0" eaLnBrk="0" fontAlgn="base" hangingPunct="0">
        <a:spcBef>
          <a:spcPct val="0"/>
        </a:spcBef>
        <a:spcAft>
          <a:spcPct val="0"/>
        </a:spcAft>
        <a:defRPr sz="3000" b="1">
          <a:solidFill>
            <a:srgbClr val="45811B"/>
          </a:solidFill>
          <a:latin typeface="Arial" pitchFamily="48" charset="0"/>
          <a:ea typeface="ＭＳ Ｐゴシック" pitchFamily="48" charset="-128"/>
          <a:cs typeface="Arial" charset="0"/>
        </a:defRPr>
      </a:lvl3pPr>
      <a:lvl4pPr algn="l" defTabSz="457200" rtl="0" eaLnBrk="0" fontAlgn="base" hangingPunct="0">
        <a:spcBef>
          <a:spcPct val="0"/>
        </a:spcBef>
        <a:spcAft>
          <a:spcPct val="0"/>
        </a:spcAft>
        <a:defRPr sz="3000" b="1">
          <a:solidFill>
            <a:srgbClr val="45811B"/>
          </a:solidFill>
          <a:latin typeface="Arial" pitchFamily="48" charset="0"/>
          <a:ea typeface="ＭＳ Ｐゴシック" pitchFamily="48" charset="-128"/>
          <a:cs typeface="Arial" charset="0"/>
        </a:defRPr>
      </a:lvl4pPr>
      <a:lvl5pPr algn="l" defTabSz="457200" rtl="0" eaLnBrk="0" fontAlgn="base" hangingPunct="0">
        <a:spcBef>
          <a:spcPct val="0"/>
        </a:spcBef>
        <a:spcAft>
          <a:spcPct val="0"/>
        </a:spcAft>
        <a:defRPr sz="3000" b="1">
          <a:solidFill>
            <a:srgbClr val="45811B"/>
          </a:solidFill>
          <a:latin typeface="Arial" pitchFamily="48" charset="0"/>
          <a:ea typeface="ＭＳ Ｐゴシック" pitchFamily="48" charset="-128"/>
          <a:cs typeface="Arial" charset="0"/>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A90021"/>
        </a:buClr>
        <a:buSzPct val="80000"/>
        <a:buFont typeface="Arial" charset="0"/>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A90021"/>
        </a:buClr>
        <a:buSzPct val="80000"/>
        <a:buFont typeface="Arial" charset="0"/>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A90021"/>
        </a:buClr>
        <a:buSzPct val="80000"/>
        <a:buFont typeface="Arial" charset="0"/>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A90021"/>
        </a:buClr>
        <a:buSzPct val="80000"/>
        <a:buFont typeface="Arial" charset="0"/>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A90021"/>
        </a:buClr>
        <a:buSzPct val="80000"/>
        <a:buFont typeface="Arial" charset="0"/>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ingerman@vassar.edu" TargetMode="External"/><Relationship Id="rId2" Type="http://schemas.openxmlformats.org/officeDocument/2006/relationships/hyperlink" Target="mailto:rpaterson@molloy.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educause.edu/c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p:txBody>
          <a:bodyPr/>
          <a:lstStyle/>
          <a:p>
            <a:pPr eaLnBrk="1" hangingPunct="1"/>
            <a:r>
              <a:rPr lang="en-US" dirty="0" smtClean="0"/>
              <a:t>SMALL COLLEGES CONSTITUENT GROUP </a:t>
            </a:r>
            <a:r>
              <a:rPr lang="en-US" cap="none" dirty="0" smtClean="0">
                <a:latin typeface="Arial" charset="0"/>
                <a:ea typeface="ＭＳ Ｐゴシック" charset="-128"/>
                <a:cs typeface="Arial" charset="0"/>
              </a:rPr>
              <a:t>MEETING</a:t>
            </a:r>
            <a:endParaRPr lang="en-US" cap="none" dirty="0">
              <a:latin typeface="Arial" charset="0"/>
              <a:ea typeface="ＭＳ Ｐゴシック" charset="-128"/>
              <a:cs typeface="Arial" charset="0"/>
            </a:endParaRPr>
          </a:p>
        </p:txBody>
      </p:sp>
      <p:sp>
        <p:nvSpPr>
          <p:cNvPr id="4099" name="Subtitle 2"/>
          <p:cNvSpPr>
            <a:spLocks noGrp="1"/>
          </p:cNvSpPr>
          <p:nvPr>
            <p:ph type="subTitle" idx="1"/>
          </p:nvPr>
        </p:nvSpPr>
        <p:spPr/>
        <p:txBody>
          <a:bodyPr>
            <a:normAutofit/>
          </a:bodyPr>
          <a:lstStyle/>
          <a:p>
            <a:pPr eaLnBrk="1" hangingPunct="1"/>
            <a:r>
              <a:rPr lang="en-US" dirty="0" smtClean="0">
                <a:latin typeface="Arial" charset="0"/>
                <a:ea typeface="ＭＳ Ｐゴシック" charset="-128"/>
                <a:cs typeface="Arial" charset="0"/>
              </a:rPr>
              <a:t>Robert Paterson</a:t>
            </a:r>
          </a:p>
          <a:p>
            <a:pPr eaLnBrk="1" hangingPunct="1"/>
            <a:r>
              <a:rPr lang="en-US" dirty="0" smtClean="0">
                <a:latin typeface="Arial" charset="0"/>
                <a:ea typeface="ＭＳ Ｐゴシック" charset="-128"/>
                <a:cs typeface="Arial" charset="0"/>
              </a:rPr>
              <a:t>October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bwMode="auto">
          <a:xfrm>
            <a:off x="762000" y="3260035"/>
            <a:ext cx="7772400" cy="2198895"/>
          </a:xfrm>
        </p:spPr>
        <p:txBody>
          <a:bodyPr>
            <a:normAutofit fontScale="90000"/>
          </a:bodyPr>
          <a:lstStyle/>
          <a:p>
            <a:pPr eaLnBrk="1" hangingPunct="1"/>
            <a:r>
              <a:rPr lang="en-US" cap="none" dirty="0">
                <a:latin typeface="Arial" charset="0"/>
                <a:ea typeface="ＭＳ Ｐゴシック" charset="-128"/>
                <a:cs typeface="Arial" charset="0"/>
              </a:rPr>
              <a:t>THANK </a:t>
            </a:r>
            <a:r>
              <a:rPr lang="en-US" cap="none" dirty="0" smtClean="0">
                <a:latin typeface="Arial" charset="0"/>
                <a:ea typeface="ＭＳ Ｐゴシック" charset="-128"/>
                <a:cs typeface="Arial" charset="0"/>
              </a:rPr>
              <a:t>YOU</a:t>
            </a:r>
            <a:br>
              <a:rPr lang="en-US" cap="none" dirty="0" smtClean="0">
                <a:latin typeface="Arial" charset="0"/>
                <a:ea typeface="ＭＳ Ｐゴシック" charset="-128"/>
                <a:cs typeface="Arial" charset="0"/>
              </a:rPr>
            </a:br>
            <a:r>
              <a:rPr lang="en-US" sz="2700" cap="none" dirty="0" smtClean="0">
                <a:latin typeface="Arial" charset="0"/>
                <a:ea typeface="ＭＳ Ｐゴシック" charset="-128"/>
                <a:cs typeface="Arial" charset="0"/>
              </a:rPr>
              <a:t>Robert Paterson – </a:t>
            </a:r>
            <a:r>
              <a:rPr lang="en-US" sz="2700" cap="none" dirty="0" smtClean="0">
                <a:latin typeface="Arial" charset="0"/>
                <a:ea typeface="ＭＳ Ｐゴシック" charset="-128"/>
                <a:cs typeface="Arial" charset="0"/>
                <a:hlinkClick r:id="rId2"/>
              </a:rPr>
              <a:t>rpaterson@molloy.edu</a:t>
            </a:r>
            <a:r>
              <a:rPr lang="en-US" cap="none" dirty="0" smtClean="0">
                <a:latin typeface="Arial" charset="0"/>
                <a:ea typeface="ＭＳ Ｐゴシック" charset="-128"/>
                <a:cs typeface="Arial" charset="0"/>
              </a:rPr>
              <a:t/>
            </a:r>
            <a:br>
              <a:rPr lang="en-US" cap="none" dirty="0" smtClean="0">
                <a:latin typeface="Arial" charset="0"/>
                <a:ea typeface="ＭＳ Ｐゴシック" charset="-128"/>
                <a:cs typeface="Arial" charset="0"/>
              </a:rPr>
            </a:br>
            <a:r>
              <a:rPr lang="en-US" cap="none" dirty="0" smtClean="0">
                <a:latin typeface="Arial" charset="0"/>
                <a:ea typeface="ＭＳ Ｐゴシック" charset="-128"/>
                <a:cs typeface="Arial" charset="0"/>
              </a:rPr>
              <a:t>For</a:t>
            </a:r>
            <a:br>
              <a:rPr lang="en-US" cap="none" dirty="0" smtClean="0">
                <a:latin typeface="Arial" charset="0"/>
                <a:ea typeface="ＭＳ Ｐゴシック" charset="-128"/>
                <a:cs typeface="Arial" charset="0"/>
              </a:rPr>
            </a:br>
            <a:r>
              <a:rPr lang="en-US" cap="none" dirty="0" smtClean="0">
                <a:latin typeface="Arial" charset="0"/>
                <a:ea typeface="ＭＳ Ｐゴシック" charset="-128"/>
                <a:cs typeface="Arial" charset="0"/>
              </a:rPr>
              <a:t>Bret </a:t>
            </a:r>
            <a:r>
              <a:rPr lang="en-US" cap="none" dirty="0" err="1" smtClean="0">
                <a:latin typeface="Arial" charset="0"/>
                <a:ea typeface="ＭＳ Ｐゴシック" charset="-128"/>
                <a:cs typeface="Arial" charset="0"/>
              </a:rPr>
              <a:t>Ingermam</a:t>
            </a:r>
            <a:r>
              <a:rPr lang="en-US" cap="none" dirty="0" smtClean="0">
                <a:latin typeface="Arial" charset="0"/>
                <a:ea typeface="ＭＳ Ｐゴシック" charset="-128"/>
                <a:cs typeface="Arial" charset="0"/>
              </a:rPr>
              <a:t> – </a:t>
            </a:r>
            <a:r>
              <a:rPr lang="en-US" cap="none" dirty="0" smtClean="0">
                <a:latin typeface="Arial" charset="0"/>
                <a:ea typeface="ＭＳ Ｐゴシック" charset="-128"/>
                <a:cs typeface="Arial" charset="0"/>
                <a:hlinkClick r:id="rId3"/>
              </a:rPr>
              <a:t>ingerman@vassar.edu</a:t>
            </a:r>
            <a:r>
              <a:rPr lang="en-US" cap="none" dirty="0" smtClean="0">
                <a:latin typeface="Arial" charset="0"/>
                <a:ea typeface="ＭＳ Ｐゴシック" charset="-128"/>
                <a:cs typeface="Arial" charset="0"/>
              </a:rPr>
              <a:t/>
            </a:r>
            <a:br>
              <a:rPr lang="en-US" cap="none" dirty="0" smtClean="0">
                <a:latin typeface="Arial" charset="0"/>
                <a:ea typeface="ＭＳ Ｐゴシック" charset="-128"/>
                <a:cs typeface="Arial" charset="0"/>
              </a:rPr>
            </a:br>
            <a:endParaRPr lang="en-US" cap="none" dirty="0">
              <a:latin typeface="Arial" charset="0"/>
              <a:ea typeface="ＭＳ Ｐゴシック" charset="-128"/>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Introduction</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600200"/>
            <a:ext cx="8229600" cy="4525963"/>
          </a:xfrm>
        </p:spPr>
        <p:txBody>
          <a:bodyPr/>
          <a:lstStyle/>
          <a:p>
            <a:pPr lvl="1"/>
            <a:r>
              <a:rPr lang="en-US" sz="3200" dirty="0" smtClean="0"/>
              <a:t>Phones off? </a:t>
            </a:r>
          </a:p>
          <a:p>
            <a:pPr lvl="1"/>
            <a:r>
              <a:rPr lang="en-US" sz="3200" dirty="0" smtClean="0"/>
              <a:t>Who am I? and why am I here </a:t>
            </a:r>
          </a:p>
          <a:p>
            <a:pPr lvl="1"/>
            <a:r>
              <a:rPr lang="en-US" sz="3200" dirty="0" smtClean="0"/>
              <a:t>Need someone to take notes </a:t>
            </a:r>
          </a:p>
          <a:p>
            <a:pPr lvl="1"/>
            <a:r>
              <a:rPr lang="en-US" sz="3200" dirty="0" smtClean="0"/>
              <a:t>Historically we have a brief “show-of-hands” survey to start the </a:t>
            </a:r>
            <a:r>
              <a:rPr lang="en-US" sz="3200" dirty="0" smtClean="0"/>
              <a:t>meeting</a:t>
            </a:r>
          </a:p>
          <a:p>
            <a:pPr eaLnBrk="1" hangingPunct="1">
              <a:buNone/>
            </a:pPr>
            <a:endParaRPr lang="en-US" dirty="0" smtClean="0">
              <a:latin typeface="Arial" charset="0"/>
              <a:ea typeface="ＭＳ Ｐゴシック" charset="-128"/>
              <a:cs typeface="Arial" charset="0"/>
            </a:endParaRPr>
          </a:p>
        </p:txBody>
      </p:sp>
      <p:sp>
        <p:nvSpPr>
          <p:cNvPr id="4" name="Slide Number Placeholder 3"/>
          <p:cNvSpPr>
            <a:spLocks noGrp="1"/>
          </p:cNvSpPr>
          <p:nvPr>
            <p:ph type="sldNum" sz="quarter" idx="12"/>
          </p:nvPr>
        </p:nvSpPr>
        <p:spPr/>
        <p:txBody>
          <a:bodyPr/>
          <a:lstStyle/>
          <a:p>
            <a:fld id="{20883529-6541-4845-B822-CE509F94C676}"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agenda</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600200"/>
            <a:ext cx="8229600" cy="4525963"/>
          </a:xfrm>
        </p:spPr>
        <p:txBody>
          <a:bodyPr/>
          <a:lstStyle/>
          <a:p>
            <a:pPr lvl="1"/>
            <a:r>
              <a:rPr lang="en-US" sz="3200" dirty="0" smtClean="0"/>
              <a:t>About EDUCAUSE </a:t>
            </a:r>
            <a:r>
              <a:rPr lang="en-US" sz="3200" dirty="0" err="1" smtClean="0"/>
              <a:t>listservs</a:t>
            </a:r>
            <a:endParaRPr lang="en-US" sz="3200" dirty="0" smtClean="0"/>
          </a:p>
          <a:p>
            <a:pPr lvl="1"/>
            <a:r>
              <a:rPr lang="en-US" sz="3200" dirty="0" smtClean="0"/>
              <a:t>Perennial Question</a:t>
            </a:r>
          </a:p>
          <a:p>
            <a:pPr lvl="1"/>
            <a:r>
              <a:rPr lang="en-US" sz="3200" dirty="0" smtClean="0"/>
              <a:t>Topics we migh</a:t>
            </a:r>
            <a:r>
              <a:rPr lang="en-US" sz="3200" dirty="0" smtClean="0"/>
              <a:t>t discuss</a:t>
            </a:r>
          </a:p>
          <a:p>
            <a:pPr lvl="2"/>
            <a:r>
              <a:rPr lang="en-US" sz="3200" dirty="0" smtClean="0"/>
              <a:t>Overarching topics</a:t>
            </a:r>
          </a:p>
          <a:p>
            <a:pPr lvl="2"/>
            <a:r>
              <a:rPr lang="en-US" sz="3200" dirty="0" smtClean="0"/>
              <a:t>General topics</a:t>
            </a:r>
          </a:p>
          <a:p>
            <a:pPr lvl="2"/>
            <a:r>
              <a:rPr lang="en-US" sz="3200" dirty="0" smtClean="0"/>
              <a:t>Specific topics</a:t>
            </a:r>
          </a:p>
          <a:p>
            <a:pPr eaLnBrk="1" hangingPunct="1">
              <a:buNone/>
            </a:pPr>
            <a:endParaRPr lang="en-US" dirty="0" smtClean="0">
              <a:latin typeface="Arial" charset="0"/>
              <a:ea typeface="ＭＳ Ｐゴシック" charset="-128"/>
              <a:cs typeface="Arial" charset="0"/>
            </a:endParaRPr>
          </a:p>
        </p:txBody>
      </p:sp>
      <p:sp>
        <p:nvSpPr>
          <p:cNvPr id="4" name="Slide Number Placeholder 3"/>
          <p:cNvSpPr>
            <a:spLocks noGrp="1"/>
          </p:cNvSpPr>
          <p:nvPr>
            <p:ph type="sldNum" sz="quarter" idx="12"/>
          </p:nvPr>
        </p:nvSpPr>
        <p:spPr/>
        <p:txBody>
          <a:bodyPr/>
          <a:lstStyle/>
          <a:p>
            <a:fld id="{20883529-6541-4845-B822-CE509F94C67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About EDUCAUSE </a:t>
            </a:r>
            <a:r>
              <a:rPr lang="en-US" dirty="0" err="1" smtClean="0"/>
              <a:t>listserv</a:t>
            </a:r>
            <a:r>
              <a:rPr lang="en-US" sz="2000" dirty="0" err="1" smtClean="0"/>
              <a:t>S</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600200"/>
            <a:ext cx="8229600" cy="4525963"/>
          </a:xfrm>
        </p:spPr>
        <p:txBody>
          <a:bodyPr/>
          <a:lstStyle/>
          <a:p>
            <a:pPr lvl="1"/>
            <a:r>
              <a:rPr lang="en-US" sz="3200" dirty="0" smtClean="0"/>
              <a:t>Subscribe by going to </a:t>
            </a:r>
            <a:r>
              <a:rPr lang="en-US" sz="3200" dirty="0" smtClean="0">
                <a:hlinkClick r:id="rId3"/>
              </a:rPr>
              <a:t>www.educause.edu/cg</a:t>
            </a:r>
            <a:r>
              <a:rPr lang="en-US" sz="3200" dirty="0" smtClean="0"/>
              <a:t> select “</a:t>
            </a:r>
            <a:r>
              <a:rPr lang="en-US" sz="3200" dirty="0" err="1" smtClean="0"/>
              <a:t>smallcol</a:t>
            </a:r>
            <a:r>
              <a:rPr lang="en-US" sz="3200" dirty="0" smtClean="0"/>
              <a:t>”</a:t>
            </a:r>
          </a:p>
          <a:p>
            <a:pPr lvl="1"/>
            <a:r>
              <a:rPr lang="en-US" sz="3200" dirty="0" smtClean="0"/>
              <a:t>Open to </a:t>
            </a:r>
            <a:r>
              <a:rPr lang="en-US" sz="3200" b="1" dirty="0" smtClean="0"/>
              <a:t>any </a:t>
            </a:r>
            <a:r>
              <a:rPr lang="en-US" sz="3200" dirty="0" smtClean="0"/>
              <a:t>members</a:t>
            </a:r>
          </a:p>
          <a:p>
            <a:pPr lvl="1"/>
            <a:r>
              <a:rPr lang="en-US" sz="3200" dirty="0" smtClean="0"/>
              <a:t>EDUCAUSE staff lurk on list</a:t>
            </a:r>
          </a:p>
          <a:p>
            <a:pPr lvl="1"/>
            <a:r>
              <a:rPr lang="en-US" sz="3200" dirty="0" smtClean="0"/>
              <a:t>Vendors may join, but not allowed to solicit</a:t>
            </a:r>
          </a:p>
          <a:p>
            <a:pPr lvl="1"/>
            <a:r>
              <a:rPr lang="en-US" sz="3200" dirty="0" smtClean="0"/>
              <a:t>There are also over 30 other CGs and lists to join</a:t>
            </a:r>
          </a:p>
          <a:p>
            <a:pPr eaLnBrk="1" hangingPunct="1">
              <a:buNone/>
            </a:pPr>
            <a:r>
              <a:rPr lang="en-US" dirty="0" smtClean="0">
                <a:latin typeface="Arial" charset="0"/>
                <a:ea typeface="ＭＳ Ｐゴシック" charset="-128"/>
                <a:cs typeface="Arial" charset="0"/>
              </a:rPr>
              <a:t>		 </a:t>
            </a:r>
          </a:p>
        </p:txBody>
      </p:sp>
      <p:sp>
        <p:nvSpPr>
          <p:cNvPr id="4" name="Slide Number Placeholder 3"/>
          <p:cNvSpPr>
            <a:spLocks noGrp="1"/>
          </p:cNvSpPr>
          <p:nvPr>
            <p:ph type="sldNum" sz="quarter" idx="12"/>
          </p:nvPr>
        </p:nvSpPr>
        <p:spPr/>
        <p:txBody>
          <a:bodyPr/>
          <a:lstStyle/>
          <a:p>
            <a:fld id="{20883529-6541-4845-B822-CE509F94C67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perennial question</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600200"/>
            <a:ext cx="8229600" cy="4525963"/>
          </a:xfrm>
        </p:spPr>
        <p:txBody>
          <a:bodyPr/>
          <a:lstStyle/>
          <a:p>
            <a:pPr lvl="1"/>
            <a:r>
              <a:rPr lang="en-US" sz="3200" dirty="0" smtClean="0"/>
              <a:t>Relationship of SMALLCOL to CIO list. </a:t>
            </a:r>
          </a:p>
          <a:p>
            <a:pPr lvl="1"/>
            <a:r>
              <a:rPr lang="en-US" sz="3200" dirty="0" smtClean="0"/>
              <a:t>To what lists do you subscribe? </a:t>
            </a:r>
          </a:p>
          <a:p>
            <a:pPr lvl="1"/>
            <a:r>
              <a:rPr lang="en-US" sz="3200" dirty="0" smtClean="0"/>
              <a:t>Is there an interest in using the SMALLCOL list for more discussions?</a:t>
            </a:r>
          </a:p>
          <a:p>
            <a:pPr lvl="2"/>
            <a:r>
              <a:rPr lang="en-US" dirty="0" smtClean="0"/>
              <a:t>Bret’s comment: “Seems that although CIO topics are of interest, the CIO list is dominated by large universities, “big name IT folks”</a:t>
            </a:r>
          </a:p>
          <a:p>
            <a:pPr lvl="1"/>
            <a:r>
              <a:rPr lang="en-US" sz="3200" dirty="0" smtClean="0"/>
              <a:t>Ideas for moving/continuing discussion started on CIO to SMALLCOL</a:t>
            </a:r>
          </a:p>
          <a:p>
            <a:pPr>
              <a:buFontTx/>
              <a:buNone/>
            </a:pPr>
            <a:endParaRPr lang="en-US" dirty="0" smtClean="0"/>
          </a:p>
          <a:p>
            <a:endParaRPr lang="en-US" sz="2400" b="1" dirty="0" smtClean="0">
              <a:solidFill>
                <a:schemeClr val="tx1">
                  <a:lumMod val="65000"/>
                  <a:lumOff val="35000"/>
                </a:schemeClr>
              </a:solidFill>
            </a:endParaRPr>
          </a:p>
          <a:p>
            <a:pPr eaLnBrk="1" hangingPunct="1">
              <a:buNone/>
            </a:pPr>
            <a:r>
              <a:rPr lang="en-US" dirty="0" smtClean="0">
                <a:latin typeface="Arial" charset="0"/>
                <a:ea typeface="ＭＳ Ｐゴシック" charset="-128"/>
                <a:cs typeface="Arial" charset="0"/>
              </a:rPr>
              <a:t>		 </a:t>
            </a:r>
          </a:p>
        </p:txBody>
      </p:sp>
      <p:sp>
        <p:nvSpPr>
          <p:cNvPr id="4" name="Slide Number Placeholder 3"/>
          <p:cNvSpPr>
            <a:spLocks noGrp="1"/>
          </p:cNvSpPr>
          <p:nvPr>
            <p:ph type="sldNum" sz="quarter" idx="12"/>
          </p:nvPr>
        </p:nvSpPr>
        <p:spPr/>
        <p:txBody>
          <a:bodyPr/>
          <a:lstStyle/>
          <a:p>
            <a:fld id="{20883529-6541-4845-B822-CE509F94C67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Topics we might discuss</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224366"/>
            <a:ext cx="8229600" cy="4525963"/>
          </a:xfrm>
        </p:spPr>
        <p:txBody>
          <a:bodyPr/>
          <a:lstStyle/>
          <a:p>
            <a:pPr lvl="1">
              <a:buNone/>
            </a:pPr>
            <a:r>
              <a:rPr lang="en-US" sz="3200" b="1" dirty="0" smtClean="0"/>
              <a:t>Overarching topics:</a:t>
            </a:r>
          </a:p>
          <a:p>
            <a:pPr lvl="1"/>
            <a:r>
              <a:rPr lang="en-US" sz="3200" dirty="0" smtClean="0"/>
              <a:t>How can small college become part of the higher education technology discussion?</a:t>
            </a:r>
          </a:p>
          <a:p>
            <a:pPr lvl="1"/>
            <a:r>
              <a:rPr lang="en-US" sz="3200" dirty="0" smtClean="0"/>
              <a:t>Role of “CLACK” type schools vs. other small schools in the discussion</a:t>
            </a:r>
          </a:p>
          <a:p>
            <a:pPr lvl="1"/>
            <a:r>
              <a:rPr lang="en-US" sz="3200" dirty="0" smtClean="0"/>
              <a:t>Unique small college management issues - like separation of duties</a:t>
            </a:r>
          </a:p>
          <a:p>
            <a:pPr>
              <a:buFontTx/>
              <a:buNone/>
            </a:pPr>
            <a:endParaRPr lang="en-US" dirty="0" smtClean="0"/>
          </a:p>
          <a:p>
            <a:endParaRPr lang="en-US" sz="2400" b="1" dirty="0" smtClean="0">
              <a:solidFill>
                <a:schemeClr val="tx1">
                  <a:lumMod val="65000"/>
                  <a:lumOff val="35000"/>
                </a:schemeClr>
              </a:solidFill>
            </a:endParaRPr>
          </a:p>
          <a:p>
            <a:pPr eaLnBrk="1" hangingPunct="1">
              <a:buNone/>
            </a:pPr>
            <a:r>
              <a:rPr lang="en-US" dirty="0" smtClean="0">
                <a:latin typeface="Arial" charset="0"/>
                <a:ea typeface="ＭＳ Ｐゴシック" charset="-128"/>
                <a:cs typeface="Arial" charset="0"/>
              </a:rPr>
              <a:t>		 </a:t>
            </a:r>
          </a:p>
        </p:txBody>
      </p:sp>
      <p:sp>
        <p:nvSpPr>
          <p:cNvPr id="4" name="Slide Number Placeholder 3"/>
          <p:cNvSpPr>
            <a:spLocks noGrp="1"/>
          </p:cNvSpPr>
          <p:nvPr>
            <p:ph type="sldNum" sz="quarter" idx="12"/>
          </p:nvPr>
        </p:nvSpPr>
        <p:spPr/>
        <p:txBody>
          <a:bodyPr/>
          <a:lstStyle/>
          <a:p>
            <a:fld id="{20883529-6541-4845-B822-CE509F94C67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Topics we might discuss</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224366"/>
            <a:ext cx="8229600" cy="4918017"/>
          </a:xfrm>
        </p:spPr>
        <p:txBody>
          <a:bodyPr/>
          <a:lstStyle/>
          <a:p>
            <a:pPr lvl="1">
              <a:buNone/>
            </a:pPr>
            <a:r>
              <a:rPr lang="en-US" sz="3200" b="1" dirty="0" smtClean="0"/>
              <a:t>General Topics:</a:t>
            </a:r>
          </a:p>
          <a:p>
            <a:pPr lvl="1"/>
            <a:r>
              <a:rPr lang="en-US" sz="3200" dirty="0" err="1" smtClean="0"/>
              <a:t>Cybersecurity</a:t>
            </a:r>
            <a:endParaRPr lang="en-US" sz="3200" dirty="0" smtClean="0"/>
          </a:p>
          <a:p>
            <a:pPr lvl="1"/>
            <a:r>
              <a:rPr lang="en-US" sz="3200" dirty="0" smtClean="0"/>
              <a:t>Academic support: Classroom technologies, learning management systems </a:t>
            </a:r>
          </a:p>
          <a:p>
            <a:pPr lvl="1"/>
            <a:r>
              <a:rPr lang="en-US" sz="3200" dirty="0" smtClean="0"/>
              <a:t>Learning commons</a:t>
            </a:r>
          </a:p>
          <a:p>
            <a:pPr lvl="1"/>
            <a:r>
              <a:rPr lang="en-US" sz="3200" dirty="0" smtClean="0"/>
              <a:t>Models of 24 hr support i.e.: reimburse staff for the technology they use and support while working off campus?</a:t>
            </a:r>
          </a:p>
          <a:p>
            <a:pPr lvl="1"/>
            <a:endParaRPr lang="en-US" sz="3200" dirty="0" smtClean="0"/>
          </a:p>
          <a:p>
            <a:pPr lvl="1"/>
            <a:endParaRPr lang="en-US" sz="3200" dirty="0" smtClean="0"/>
          </a:p>
          <a:p>
            <a:pPr>
              <a:buFontTx/>
              <a:buNone/>
            </a:pPr>
            <a:endParaRPr lang="en-US" dirty="0" smtClean="0"/>
          </a:p>
          <a:p>
            <a:endParaRPr lang="en-US" sz="2400" b="1" dirty="0" smtClean="0">
              <a:solidFill>
                <a:schemeClr val="tx1">
                  <a:lumMod val="65000"/>
                  <a:lumOff val="35000"/>
                </a:schemeClr>
              </a:solidFill>
            </a:endParaRPr>
          </a:p>
          <a:p>
            <a:pPr eaLnBrk="1" hangingPunct="1">
              <a:buNone/>
            </a:pPr>
            <a:r>
              <a:rPr lang="en-US" dirty="0" smtClean="0">
                <a:latin typeface="Arial" charset="0"/>
                <a:ea typeface="ＭＳ Ｐゴシック" charset="-128"/>
                <a:cs typeface="Arial" charset="0"/>
              </a:rPr>
              <a:t>		 </a:t>
            </a:r>
          </a:p>
        </p:txBody>
      </p:sp>
      <p:sp>
        <p:nvSpPr>
          <p:cNvPr id="4" name="Slide Number Placeholder 3"/>
          <p:cNvSpPr>
            <a:spLocks noGrp="1"/>
          </p:cNvSpPr>
          <p:nvPr>
            <p:ph type="sldNum" sz="quarter" idx="12"/>
          </p:nvPr>
        </p:nvSpPr>
        <p:spPr/>
        <p:txBody>
          <a:bodyPr/>
          <a:lstStyle/>
          <a:p>
            <a:fld id="{20883529-6541-4845-B822-CE509F94C67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Topics we might discuss</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224366"/>
            <a:ext cx="8229600" cy="4525963"/>
          </a:xfrm>
        </p:spPr>
        <p:txBody>
          <a:bodyPr/>
          <a:lstStyle/>
          <a:p>
            <a:pPr lvl="1">
              <a:buNone/>
            </a:pPr>
            <a:r>
              <a:rPr lang="en-US" sz="3200" b="1" dirty="0" smtClean="0"/>
              <a:t>Specific technologies:</a:t>
            </a:r>
          </a:p>
          <a:p>
            <a:pPr lvl="1"/>
            <a:r>
              <a:rPr lang="en-US" sz="3200" dirty="0" smtClean="0"/>
              <a:t>Impact of PDAs like </a:t>
            </a:r>
            <a:r>
              <a:rPr lang="en-US" sz="3200" dirty="0" err="1" smtClean="0"/>
              <a:t>iPads</a:t>
            </a:r>
            <a:r>
              <a:rPr lang="en-US" sz="3200" dirty="0" smtClean="0"/>
              <a:t> on both the IT infrastructure and academic/pedagogical changes in the near future</a:t>
            </a:r>
          </a:p>
          <a:p>
            <a:pPr lvl="1"/>
            <a:r>
              <a:rPr lang="en-US" sz="3200" i="1" dirty="0" smtClean="0"/>
              <a:t> </a:t>
            </a:r>
            <a:r>
              <a:rPr lang="en-US" sz="3200" dirty="0" smtClean="0"/>
              <a:t>Email - platform selection, mailing lists, email for life</a:t>
            </a:r>
          </a:p>
          <a:p>
            <a:pPr lvl="1"/>
            <a:r>
              <a:rPr lang="en-US" sz="3200" dirty="0" smtClean="0"/>
              <a:t>Fund-raising systems - platform selection, management issues</a:t>
            </a:r>
          </a:p>
          <a:p>
            <a:pPr lvl="1"/>
            <a:endParaRPr lang="en-US" dirty="0" smtClean="0"/>
          </a:p>
          <a:p>
            <a:endParaRPr lang="en-US" sz="2400" b="1" dirty="0" smtClean="0">
              <a:solidFill>
                <a:schemeClr val="tx1">
                  <a:lumMod val="65000"/>
                  <a:lumOff val="35000"/>
                </a:schemeClr>
              </a:solidFill>
            </a:endParaRPr>
          </a:p>
          <a:p>
            <a:pPr eaLnBrk="1" hangingPunct="1">
              <a:buNone/>
            </a:pPr>
            <a:r>
              <a:rPr lang="en-US" dirty="0" smtClean="0">
                <a:latin typeface="Arial" charset="0"/>
                <a:ea typeface="ＭＳ Ｐゴシック" charset="-128"/>
                <a:cs typeface="Arial" charset="0"/>
              </a:rPr>
              <a:t>		 </a:t>
            </a:r>
          </a:p>
        </p:txBody>
      </p:sp>
      <p:sp>
        <p:nvSpPr>
          <p:cNvPr id="4" name="Slide Number Placeholder 3"/>
          <p:cNvSpPr>
            <a:spLocks noGrp="1"/>
          </p:cNvSpPr>
          <p:nvPr>
            <p:ph type="sldNum" sz="quarter" idx="12"/>
          </p:nvPr>
        </p:nvSpPr>
        <p:spPr/>
        <p:txBody>
          <a:bodyPr/>
          <a:lstStyle/>
          <a:p>
            <a:fld id="{20883529-6541-4845-B822-CE509F94C676}"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p:txBody>
          <a:bodyPr/>
          <a:lstStyle/>
          <a:p>
            <a:pPr eaLnBrk="1" hangingPunct="1"/>
            <a:r>
              <a:rPr lang="en-US" dirty="0" smtClean="0"/>
              <a:t>Thanks for your participation </a:t>
            </a:r>
            <a:endParaRPr lang="en-US" cap="none" dirty="0">
              <a:latin typeface="Arial" charset="0"/>
              <a:ea typeface="ＭＳ Ｐゴシック" charset="-128"/>
              <a:cs typeface="Arial" charset="0"/>
            </a:endParaRPr>
          </a:p>
        </p:txBody>
      </p:sp>
      <p:sp>
        <p:nvSpPr>
          <p:cNvPr id="5123" name="Content Placeholder 2"/>
          <p:cNvSpPr>
            <a:spLocks noGrp="1"/>
          </p:cNvSpPr>
          <p:nvPr>
            <p:ph idx="4294967295"/>
          </p:nvPr>
        </p:nvSpPr>
        <p:spPr>
          <a:xfrm>
            <a:off x="533400" y="1600200"/>
            <a:ext cx="8229600" cy="4525963"/>
          </a:xfrm>
        </p:spPr>
        <p:txBody>
          <a:bodyPr/>
          <a:lstStyle/>
          <a:p>
            <a:r>
              <a:rPr lang="en-US" sz="3200" b="1" dirty="0" smtClean="0"/>
              <a:t>See you next year –</a:t>
            </a:r>
          </a:p>
          <a:p>
            <a:endParaRPr lang="en-US" sz="2400" b="1" dirty="0" smtClean="0">
              <a:solidFill>
                <a:schemeClr val="tx1">
                  <a:lumMod val="65000"/>
                  <a:lumOff val="35000"/>
                </a:schemeClr>
              </a:solidFill>
            </a:endParaRPr>
          </a:p>
          <a:p>
            <a:pPr>
              <a:buNone/>
            </a:pPr>
            <a:r>
              <a:rPr lang="en-US" b="1" dirty="0" smtClean="0"/>
              <a:t>EDUCAUSE 2011</a:t>
            </a:r>
            <a:br>
              <a:rPr lang="en-US" b="1" dirty="0" smtClean="0"/>
            </a:br>
            <a:r>
              <a:rPr lang="en-US" b="1" dirty="0" smtClean="0"/>
              <a:t>October 18–21, 2011</a:t>
            </a:r>
            <a:br>
              <a:rPr lang="en-US" b="1" dirty="0" smtClean="0"/>
            </a:br>
            <a:r>
              <a:rPr lang="en-US" b="1" dirty="0" smtClean="0"/>
              <a:t>Philadelphia, Pennsylvania</a:t>
            </a:r>
            <a:endParaRPr lang="en-US" b="1" dirty="0" smtClean="0">
              <a:solidFill>
                <a:schemeClr val="tx1">
                  <a:lumMod val="65000"/>
                  <a:lumOff val="35000"/>
                </a:schemeClr>
              </a:solidFill>
            </a:endParaRPr>
          </a:p>
          <a:p>
            <a:pPr eaLnBrk="1" hangingPunct="1">
              <a:buNone/>
            </a:pPr>
            <a:r>
              <a:rPr lang="en-US" dirty="0" smtClean="0">
                <a:latin typeface="Arial" charset="0"/>
                <a:ea typeface="ＭＳ Ｐゴシック" charset="-128"/>
                <a:cs typeface="Arial" charset="0"/>
              </a:rPr>
              <a:t>		 </a:t>
            </a:r>
          </a:p>
        </p:txBody>
      </p:sp>
      <p:sp>
        <p:nvSpPr>
          <p:cNvPr id="4" name="Slide Number Placeholder 3"/>
          <p:cNvSpPr>
            <a:spLocks noGrp="1"/>
          </p:cNvSpPr>
          <p:nvPr>
            <p:ph type="sldNum" sz="quarter" idx="12"/>
          </p:nvPr>
        </p:nvSpPr>
        <p:spPr/>
        <p:txBody>
          <a:bodyPr/>
          <a:lstStyle/>
          <a:p>
            <a:fld id="{20883529-6541-4845-B822-CE509F94C67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18758</TotalTime>
  <Words>429</Words>
  <Application>Microsoft Office PowerPoint</Application>
  <PresentationFormat>On-screen Show (4:3)</PresentationFormat>
  <Paragraphs>109</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SMALL COLLEGES CONSTITUENT GROUP MEETING</vt:lpstr>
      <vt:lpstr>Introduction</vt:lpstr>
      <vt:lpstr>agenda</vt:lpstr>
      <vt:lpstr>About EDUCAUSE listservS</vt:lpstr>
      <vt:lpstr>perennial question</vt:lpstr>
      <vt:lpstr>Topics we might discuss</vt:lpstr>
      <vt:lpstr>Topics we might discuss</vt:lpstr>
      <vt:lpstr>Topics we might discuss</vt:lpstr>
      <vt:lpstr>Thanks for your participation </vt:lpstr>
      <vt:lpstr>THANK YOU Robert Paterson – rpaterson@molloy.edu For Bret Ingermam – ingerman@vassar.edu </vt:lpstr>
    </vt:vector>
  </TitlesOfParts>
  <Company>brain bolts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Authorized User</cp:lastModifiedBy>
  <cp:revision>36</cp:revision>
  <dcterms:created xsi:type="dcterms:W3CDTF">2010-10-05T19:29:38Z</dcterms:created>
  <dcterms:modified xsi:type="dcterms:W3CDTF">2010-10-07T15:03:22Z</dcterms:modified>
</cp:coreProperties>
</file>