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heme/theme2.xml" ContentType="application/vnd.openxmlformats-officedocument.theme+xml"/>
  <Override PartName="/ppt/theme/theme4.xml" ContentType="application/vnd.openxmlformats-officedocument.theme+xml"/>
  <Override PartName="/ppt/notesSlides/notesSlide11.xml" ContentType="application/vnd.openxmlformats-officedocument.presentationml.notesSlide+xml"/>
  <Override PartName="/ppt/slides/slide2.xml" ContentType="application/vnd.openxmlformats-officedocument.presentationml.slide+xml"/>
  <Override PartName="/ppt/diagrams/colors1.xml" ContentType="application/vnd.openxmlformats-officedocument.drawingml.diagramColors+xml"/>
  <Override PartName="/docProps/app.xml" ContentType="application/vnd.openxmlformats-officedocument.extended-properties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slides/slide11.xml" ContentType="application/vnd.openxmlformats-officedocument.presentationml.slide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diagrams/data1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4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Layouts/slideLayout18.xml" ContentType="application/vnd.openxmlformats-officedocument.presentationml.slideLayout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quickStyle1.xml" ContentType="application/vnd.openxmlformats-officedocument.drawingml.diagramStyl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ppt/slideLayouts/slideLayout16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s/slide8.xml" ContentType="application/vnd.openxmlformats-officedocument.presentationml.slide+xml"/>
  <Default Extension="bin" ContentType="application/vnd.openxmlformats-officedocument.presentationml.printerSettings"/>
  <Override PartName="/ppt/slideMasters/slideMaster2.xml" ContentType="application/vnd.openxmlformats-officedocument.presentationml.slideMaster+xml"/>
  <Override PartName="/ppt/slideLayouts/slideLayout15.xml" ContentType="application/vnd.openxmlformats-officedocument.presentationml.slideLayout+xml"/>
  <Override PartName="/ppt/slides/slide9.xml" ContentType="application/vnd.openxmlformats-officedocument.presentationml.slide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tags/tag1.xml" ContentType="application/vnd.openxmlformats-officedocument.presentationml.tags+xml"/>
  <Override PartName="/ppt/slideLayouts/slideLayout19.xml" ContentType="application/vnd.openxmlformats-officedocument.presentationml.slideLayout+xml"/>
  <Default Extension="rels" ContentType="application/vnd.openxmlformats-package.relationships+xml"/>
  <Override PartName="/ppt/slides/slide6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60" r:id="rId1"/>
    <p:sldMasterId id="2147483672" r:id="rId2"/>
  </p:sldMasterIdLst>
  <p:notesMasterIdLst>
    <p:notesMasterId r:id="rId16"/>
  </p:notesMasterIdLst>
  <p:handoutMasterIdLst>
    <p:handoutMasterId r:id="rId17"/>
  </p:handoutMasterIdLst>
  <p:sldIdLst>
    <p:sldId id="256" r:id="rId3"/>
    <p:sldId id="310" r:id="rId4"/>
    <p:sldId id="312" r:id="rId5"/>
    <p:sldId id="263" r:id="rId6"/>
    <p:sldId id="306" r:id="rId7"/>
    <p:sldId id="278" r:id="rId8"/>
    <p:sldId id="279" r:id="rId9"/>
    <p:sldId id="296" r:id="rId10"/>
    <p:sldId id="311" r:id="rId11"/>
    <p:sldId id="302" r:id="rId12"/>
    <p:sldId id="303" r:id="rId13"/>
    <p:sldId id="309" r:id="rId14"/>
    <p:sldId id="313" r:id="rId15"/>
  </p:sldIdLst>
  <p:sldSz cx="9144000" cy="6858000" type="screen4x3"/>
  <p:notesSz cx="6858000" cy="9199563"/>
  <p:custDataLst>
    <p:tags r:id="rId1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28" charset="0"/>
        <a:ea typeface="SimHei" pitchFamily="2" charset="-122"/>
        <a:cs typeface="SimHei" pitchFamily="2" charset="-122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28" charset="0"/>
        <a:ea typeface="SimHei" pitchFamily="2" charset="-122"/>
        <a:cs typeface="SimHei" pitchFamily="2" charset="-122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28" charset="0"/>
        <a:ea typeface="SimHei" pitchFamily="2" charset="-122"/>
        <a:cs typeface="SimHei" pitchFamily="2" charset="-122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28" charset="0"/>
        <a:ea typeface="SimHei" pitchFamily="2" charset="-122"/>
        <a:cs typeface="SimHei" pitchFamily="2" charset="-122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28" charset="0"/>
        <a:ea typeface="SimHei" pitchFamily="2" charset="-122"/>
        <a:cs typeface="SimHei" pitchFamily="2" charset="-122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28" charset="0"/>
        <a:ea typeface="SimHei" pitchFamily="2" charset="-122"/>
        <a:cs typeface="SimHei" pitchFamily="2" charset="-122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28" charset="0"/>
        <a:ea typeface="SimHei" pitchFamily="2" charset="-122"/>
        <a:cs typeface="SimHei" pitchFamily="2" charset="-122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28" charset="0"/>
        <a:ea typeface="SimHei" pitchFamily="2" charset="-122"/>
        <a:cs typeface="SimHei" pitchFamily="2" charset="-122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28" charset="0"/>
        <a:ea typeface="SimHei" pitchFamily="2" charset="-122"/>
        <a:cs typeface="SimHei" pitchFamily="2" charset="-122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9900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vertBarState="maximized">
    <p:restoredLeft sz="34587" autoAdjust="0"/>
    <p:restoredTop sz="66237" autoAdjust="0"/>
  </p:normalViewPr>
  <p:slideViewPr>
    <p:cSldViewPr>
      <p:cViewPr varScale="1">
        <p:scale>
          <a:sx n="101" d="100"/>
          <a:sy n="101" d="100"/>
        </p:scale>
        <p:origin x="-1448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12" y="-84"/>
      </p:cViewPr>
      <p:guideLst>
        <p:guide orient="horz" pos="2898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2.xml"/><Relationship Id="rId20" Type="http://schemas.openxmlformats.org/officeDocument/2006/relationships/presProps" Target="presProps.xml"/><Relationship Id="rId4" Type="http://schemas.openxmlformats.org/officeDocument/2006/relationships/slide" Target="slides/slide2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7" Type="http://schemas.openxmlformats.org/officeDocument/2006/relationships/slide" Target="slides/slide5.xml"/><Relationship Id="rId11" Type="http://schemas.openxmlformats.org/officeDocument/2006/relationships/slide" Target="slides/slide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6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0" Type="http://schemas.openxmlformats.org/officeDocument/2006/relationships/slide" Target="slides/slide8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19" Type="http://schemas.openxmlformats.org/officeDocument/2006/relationships/tags" Target="tags/tag1.xml"/><Relationship Id="rId2" Type="http://schemas.openxmlformats.org/officeDocument/2006/relationships/slideMaster" Target="slideMasters/slideMaster2.xml"/><Relationship Id="rId9" Type="http://schemas.openxmlformats.org/officeDocument/2006/relationships/slide" Target="slides/slide7.xml"/><Relationship Id="rId3" Type="http://schemas.openxmlformats.org/officeDocument/2006/relationships/slide" Target="slides/slide1.xml"/><Relationship Id="rId18" Type="http://schemas.openxmlformats.org/officeDocument/2006/relationships/printerSettings" Target="printerSettings/printerSettings1.bin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02F483-2488-4ABC-8EB6-DA12B4855F97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A54E017-0B0D-499D-921D-CD7674492A9F}">
      <dgm:prSet phldrT="[Text]" custT="1"/>
      <dgm:spPr>
        <a:solidFill>
          <a:srgbClr val="990033"/>
        </a:solidFill>
      </dgm:spPr>
      <dgm:t>
        <a:bodyPr/>
        <a:lstStyle/>
        <a:p>
          <a:r>
            <a:rPr lang="en-US" sz="2400" dirty="0" smtClean="0"/>
            <a:t>Ideas</a:t>
          </a:r>
          <a:endParaRPr lang="en-US" sz="2400" dirty="0"/>
        </a:p>
      </dgm:t>
    </dgm:pt>
    <dgm:pt modelId="{E62A8F0C-BCA0-49D3-B70A-85C77A21172B}" type="parTrans" cxnId="{81A4BABD-8AA7-4436-94F0-AC709DE80DE5}">
      <dgm:prSet/>
      <dgm:spPr/>
      <dgm:t>
        <a:bodyPr/>
        <a:lstStyle/>
        <a:p>
          <a:endParaRPr lang="en-US"/>
        </a:p>
      </dgm:t>
    </dgm:pt>
    <dgm:pt modelId="{D83E6285-9D1F-43CD-9062-39AFC2DFD0A2}" type="sibTrans" cxnId="{81A4BABD-8AA7-4436-94F0-AC709DE80DE5}">
      <dgm:prSet/>
      <dgm:spPr/>
      <dgm:t>
        <a:bodyPr/>
        <a:lstStyle/>
        <a:p>
          <a:endParaRPr lang="en-US"/>
        </a:p>
      </dgm:t>
    </dgm:pt>
    <dgm:pt modelId="{F2A534ED-36D3-49B8-A281-BE62152026EB}">
      <dgm:prSet phldrT="[Text]" custT="1"/>
      <dgm:spPr>
        <a:solidFill>
          <a:srgbClr val="990033"/>
        </a:solidFill>
      </dgm:spPr>
      <dgm:t>
        <a:bodyPr/>
        <a:lstStyle/>
        <a:p>
          <a:r>
            <a:rPr lang="en-US" sz="2400" dirty="0" smtClean="0"/>
            <a:t>Talking Points</a:t>
          </a:r>
          <a:endParaRPr lang="en-US" sz="2400" dirty="0"/>
        </a:p>
      </dgm:t>
    </dgm:pt>
    <dgm:pt modelId="{020AB1E1-8120-42CD-A3A1-2B7923218033}" type="parTrans" cxnId="{A421666D-9E78-46E4-B0EC-886778748905}">
      <dgm:prSet/>
      <dgm:spPr/>
      <dgm:t>
        <a:bodyPr/>
        <a:lstStyle/>
        <a:p>
          <a:endParaRPr lang="en-US"/>
        </a:p>
      </dgm:t>
    </dgm:pt>
    <dgm:pt modelId="{8C844CDA-388C-47F0-9419-4A1BFFCD9FF5}" type="sibTrans" cxnId="{A421666D-9E78-46E4-B0EC-886778748905}">
      <dgm:prSet/>
      <dgm:spPr/>
      <dgm:t>
        <a:bodyPr/>
        <a:lstStyle/>
        <a:p>
          <a:endParaRPr lang="en-US"/>
        </a:p>
      </dgm:t>
    </dgm:pt>
    <dgm:pt modelId="{55960A27-33A7-4FAF-BEF9-BA178A6808FC}">
      <dgm:prSet phldrT="[Text]" custT="1"/>
      <dgm:spPr>
        <a:solidFill>
          <a:srgbClr val="990033"/>
        </a:solidFill>
      </dgm:spPr>
      <dgm:t>
        <a:bodyPr/>
        <a:lstStyle/>
        <a:p>
          <a:r>
            <a:rPr lang="en-US" sz="2400" dirty="0" smtClean="0"/>
            <a:t>Recording/Production</a:t>
          </a:r>
          <a:endParaRPr lang="en-US" sz="2400" dirty="0"/>
        </a:p>
      </dgm:t>
    </dgm:pt>
    <dgm:pt modelId="{A7413C7C-5FA6-4EEB-90E7-B11DB7FFD1D5}" type="parTrans" cxnId="{3F3BC582-C682-4DB7-AA6D-75ABD4524DE4}">
      <dgm:prSet/>
      <dgm:spPr/>
      <dgm:t>
        <a:bodyPr/>
        <a:lstStyle/>
        <a:p>
          <a:endParaRPr lang="en-US"/>
        </a:p>
      </dgm:t>
    </dgm:pt>
    <dgm:pt modelId="{C0120DD1-E936-404E-AF7B-52DA749E3D0A}" type="sibTrans" cxnId="{3F3BC582-C682-4DB7-AA6D-75ABD4524DE4}">
      <dgm:prSet/>
      <dgm:spPr/>
      <dgm:t>
        <a:bodyPr/>
        <a:lstStyle/>
        <a:p>
          <a:endParaRPr lang="en-US"/>
        </a:p>
      </dgm:t>
    </dgm:pt>
    <dgm:pt modelId="{A7D2596C-DCFA-4393-866B-DD4C4421D626}">
      <dgm:prSet phldrT="[Text]" custT="1"/>
      <dgm:spPr>
        <a:solidFill>
          <a:srgbClr val="990033"/>
        </a:solidFill>
      </dgm:spPr>
      <dgm:t>
        <a:bodyPr/>
        <a:lstStyle/>
        <a:p>
          <a:r>
            <a:rPr lang="en-US" sz="2400" dirty="0" smtClean="0"/>
            <a:t>Distribute</a:t>
          </a:r>
          <a:endParaRPr lang="en-US" sz="2400" dirty="0"/>
        </a:p>
      </dgm:t>
    </dgm:pt>
    <dgm:pt modelId="{2422707F-2286-483F-9084-E6EA99950766}" type="parTrans" cxnId="{F18DF940-E3CB-46CC-8D4C-60C9EA2761A8}">
      <dgm:prSet/>
      <dgm:spPr/>
      <dgm:t>
        <a:bodyPr/>
        <a:lstStyle/>
        <a:p>
          <a:endParaRPr lang="en-US"/>
        </a:p>
      </dgm:t>
    </dgm:pt>
    <dgm:pt modelId="{C96FC7D5-A8B0-47D6-AEFB-2A8210E77C91}" type="sibTrans" cxnId="{F18DF940-E3CB-46CC-8D4C-60C9EA2761A8}">
      <dgm:prSet/>
      <dgm:spPr/>
      <dgm:t>
        <a:bodyPr/>
        <a:lstStyle/>
        <a:p>
          <a:endParaRPr lang="en-US"/>
        </a:p>
      </dgm:t>
    </dgm:pt>
    <dgm:pt modelId="{FF7602F6-7869-4AE9-8C23-1299A4A811BA}">
      <dgm:prSet phldrT="[Text]" custT="1"/>
      <dgm:spPr>
        <a:solidFill>
          <a:srgbClr val="990033"/>
        </a:solidFill>
      </dgm:spPr>
      <dgm:t>
        <a:bodyPr/>
        <a:lstStyle/>
        <a:p>
          <a:r>
            <a:rPr lang="en-US" sz="2400" dirty="0" smtClean="0"/>
            <a:t>Editing </a:t>
          </a:r>
          <a:endParaRPr lang="en-US" sz="2400" dirty="0"/>
        </a:p>
      </dgm:t>
    </dgm:pt>
    <dgm:pt modelId="{00A9CE10-CD86-47B7-98C6-5B9C0D5421B3}" type="parTrans" cxnId="{38C67909-3A77-431B-B9BC-1F5DA6F68F81}">
      <dgm:prSet/>
      <dgm:spPr/>
      <dgm:t>
        <a:bodyPr/>
        <a:lstStyle/>
        <a:p>
          <a:endParaRPr lang="en-US"/>
        </a:p>
      </dgm:t>
    </dgm:pt>
    <dgm:pt modelId="{5CEA9BE6-B18F-4A5B-B9C6-126A4AB42732}" type="sibTrans" cxnId="{38C67909-3A77-431B-B9BC-1F5DA6F68F81}">
      <dgm:prSet/>
      <dgm:spPr/>
      <dgm:t>
        <a:bodyPr/>
        <a:lstStyle/>
        <a:p>
          <a:endParaRPr lang="en-US"/>
        </a:p>
      </dgm:t>
    </dgm:pt>
    <dgm:pt modelId="{5B0BB521-9406-4792-9AA2-553F090B851D}" type="pres">
      <dgm:prSet presAssocID="{5002F483-2488-4ABC-8EB6-DA12B4855F9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CCCB743-348A-44DF-A1EB-D4B61137D1E1}" type="pres">
      <dgm:prSet presAssocID="{A7D2596C-DCFA-4393-866B-DD4C4421D626}" presName="boxAndChildren" presStyleCnt="0"/>
      <dgm:spPr/>
    </dgm:pt>
    <dgm:pt modelId="{A99FB853-65B7-4155-8DBC-3321B516D5A9}" type="pres">
      <dgm:prSet presAssocID="{A7D2596C-DCFA-4393-866B-DD4C4421D626}" presName="parentTextBox" presStyleLbl="node1" presStyleIdx="0" presStyleCnt="5"/>
      <dgm:spPr/>
      <dgm:t>
        <a:bodyPr/>
        <a:lstStyle/>
        <a:p>
          <a:endParaRPr lang="en-US"/>
        </a:p>
      </dgm:t>
    </dgm:pt>
    <dgm:pt modelId="{FD8B168C-1887-4477-AE18-CC6D5712C831}" type="pres">
      <dgm:prSet presAssocID="{5CEA9BE6-B18F-4A5B-B9C6-126A4AB42732}" presName="sp" presStyleCnt="0"/>
      <dgm:spPr/>
    </dgm:pt>
    <dgm:pt modelId="{1DE9330D-34BA-4A63-BCED-BFB203DE4B01}" type="pres">
      <dgm:prSet presAssocID="{FF7602F6-7869-4AE9-8C23-1299A4A811BA}" presName="arrowAndChildren" presStyleCnt="0"/>
      <dgm:spPr/>
    </dgm:pt>
    <dgm:pt modelId="{34E10D88-6824-410B-A1FF-0A883277594F}" type="pres">
      <dgm:prSet presAssocID="{FF7602F6-7869-4AE9-8C23-1299A4A811BA}" presName="parentTextArrow" presStyleLbl="node1" presStyleIdx="1" presStyleCnt="5"/>
      <dgm:spPr/>
      <dgm:t>
        <a:bodyPr/>
        <a:lstStyle/>
        <a:p>
          <a:endParaRPr lang="en-US"/>
        </a:p>
      </dgm:t>
    </dgm:pt>
    <dgm:pt modelId="{0EEE4782-2218-457E-B98B-46DB1B6B2D37}" type="pres">
      <dgm:prSet presAssocID="{C0120DD1-E936-404E-AF7B-52DA749E3D0A}" presName="sp" presStyleCnt="0"/>
      <dgm:spPr/>
    </dgm:pt>
    <dgm:pt modelId="{25D89455-6DE9-4888-8BC6-1C40A1151702}" type="pres">
      <dgm:prSet presAssocID="{55960A27-33A7-4FAF-BEF9-BA178A6808FC}" presName="arrowAndChildren" presStyleCnt="0"/>
      <dgm:spPr/>
    </dgm:pt>
    <dgm:pt modelId="{CE780BB7-32FD-48C2-AD08-C7C1BEDE7C99}" type="pres">
      <dgm:prSet presAssocID="{55960A27-33A7-4FAF-BEF9-BA178A6808FC}" presName="parentTextArrow" presStyleLbl="node1" presStyleIdx="2" presStyleCnt="5"/>
      <dgm:spPr/>
      <dgm:t>
        <a:bodyPr/>
        <a:lstStyle/>
        <a:p>
          <a:endParaRPr lang="en-US"/>
        </a:p>
      </dgm:t>
    </dgm:pt>
    <dgm:pt modelId="{D52A219C-A20B-4DC1-AB59-A724176F63DC}" type="pres">
      <dgm:prSet presAssocID="{8C844CDA-388C-47F0-9419-4A1BFFCD9FF5}" presName="sp" presStyleCnt="0"/>
      <dgm:spPr/>
    </dgm:pt>
    <dgm:pt modelId="{E22CE0AC-0F89-4554-8F09-3CACA426DE34}" type="pres">
      <dgm:prSet presAssocID="{F2A534ED-36D3-49B8-A281-BE62152026EB}" presName="arrowAndChildren" presStyleCnt="0"/>
      <dgm:spPr/>
    </dgm:pt>
    <dgm:pt modelId="{F721FFFC-A7B4-4006-8192-9AD6AB2F65B0}" type="pres">
      <dgm:prSet presAssocID="{F2A534ED-36D3-49B8-A281-BE62152026EB}" presName="parentTextArrow" presStyleLbl="node1" presStyleIdx="3" presStyleCnt="5"/>
      <dgm:spPr/>
      <dgm:t>
        <a:bodyPr/>
        <a:lstStyle/>
        <a:p>
          <a:endParaRPr lang="en-US"/>
        </a:p>
      </dgm:t>
    </dgm:pt>
    <dgm:pt modelId="{A9EB5B18-7B2C-4E1E-9F7B-915122A6FAF8}" type="pres">
      <dgm:prSet presAssocID="{D83E6285-9D1F-43CD-9062-39AFC2DFD0A2}" presName="sp" presStyleCnt="0"/>
      <dgm:spPr/>
    </dgm:pt>
    <dgm:pt modelId="{B9D45AA4-B98D-40E5-A98A-92D1B851BF5C}" type="pres">
      <dgm:prSet presAssocID="{5A54E017-0B0D-499D-921D-CD7674492A9F}" presName="arrowAndChildren" presStyleCnt="0"/>
      <dgm:spPr/>
    </dgm:pt>
    <dgm:pt modelId="{C7B5B952-0BC7-424D-A8D9-AB4669ADF1CE}" type="pres">
      <dgm:prSet presAssocID="{5A54E017-0B0D-499D-921D-CD7674492A9F}" presName="parentTextArrow" presStyleLbl="node1" presStyleIdx="4" presStyleCnt="5"/>
      <dgm:spPr/>
      <dgm:t>
        <a:bodyPr/>
        <a:lstStyle/>
        <a:p>
          <a:endParaRPr lang="en-US"/>
        </a:p>
      </dgm:t>
    </dgm:pt>
  </dgm:ptLst>
  <dgm:cxnLst>
    <dgm:cxn modelId="{2604F2B4-3682-497A-9121-6E1823BAD7C0}" type="presOf" srcId="{5A54E017-0B0D-499D-921D-CD7674492A9F}" destId="{C7B5B952-0BC7-424D-A8D9-AB4669ADF1CE}" srcOrd="0" destOrd="0" presId="urn:microsoft.com/office/officeart/2005/8/layout/process4"/>
    <dgm:cxn modelId="{A421666D-9E78-46E4-B0EC-886778748905}" srcId="{5002F483-2488-4ABC-8EB6-DA12B4855F97}" destId="{F2A534ED-36D3-49B8-A281-BE62152026EB}" srcOrd="1" destOrd="0" parTransId="{020AB1E1-8120-42CD-A3A1-2B7923218033}" sibTransId="{8C844CDA-388C-47F0-9419-4A1BFFCD9FF5}"/>
    <dgm:cxn modelId="{E748C563-F776-4F5E-AA05-9928CE894A34}" type="presOf" srcId="{5002F483-2488-4ABC-8EB6-DA12B4855F97}" destId="{5B0BB521-9406-4792-9AA2-553F090B851D}" srcOrd="0" destOrd="0" presId="urn:microsoft.com/office/officeart/2005/8/layout/process4"/>
    <dgm:cxn modelId="{F18DF940-E3CB-46CC-8D4C-60C9EA2761A8}" srcId="{5002F483-2488-4ABC-8EB6-DA12B4855F97}" destId="{A7D2596C-DCFA-4393-866B-DD4C4421D626}" srcOrd="4" destOrd="0" parTransId="{2422707F-2286-483F-9084-E6EA99950766}" sibTransId="{C96FC7D5-A8B0-47D6-AEFB-2A8210E77C91}"/>
    <dgm:cxn modelId="{81A4BABD-8AA7-4436-94F0-AC709DE80DE5}" srcId="{5002F483-2488-4ABC-8EB6-DA12B4855F97}" destId="{5A54E017-0B0D-499D-921D-CD7674492A9F}" srcOrd="0" destOrd="0" parTransId="{E62A8F0C-BCA0-49D3-B70A-85C77A21172B}" sibTransId="{D83E6285-9D1F-43CD-9062-39AFC2DFD0A2}"/>
    <dgm:cxn modelId="{49F72326-F07B-4E93-8882-FC87A89F8683}" type="presOf" srcId="{A7D2596C-DCFA-4393-866B-DD4C4421D626}" destId="{A99FB853-65B7-4155-8DBC-3321B516D5A9}" srcOrd="0" destOrd="0" presId="urn:microsoft.com/office/officeart/2005/8/layout/process4"/>
    <dgm:cxn modelId="{9DB808B5-68B4-4D07-87C1-394DC1B5EF87}" type="presOf" srcId="{55960A27-33A7-4FAF-BEF9-BA178A6808FC}" destId="{CE780BB7-32FD-48C2-AD08-C7C1BEDE7C99}" srcOrd="0" destOrd="0" presId="urn:microsoft.com/office/officeart/2005/8/layout/process4"/>
    <dgm:cxn modelId="{38C67909-3A77-431B-B9BC-1F5DA6F68F81}" srcId="{5002F483-2488-4ABC-8EB6-DA12B4855F97}" destId="{FF7602F6-7869-4AE9-8C23-1299A4A811BA}" srcOrd="3" destOrd="0" parTransId="{00A9CE10-CD86-47B7-98C6-5B9C0D5421B3}" sibTransId="{5CEA9BE6-B18F-4A5B-B9C6-126A4AB42732}"/>
    <dgm:cxn modelId="{47A95296-E6D3-43BC-8C7C-991D6967C80B}" type="presOf" srcId="{FF7602F6-7869-4AE9-8C23-1299A4A811BA}" destId="{34E10D88-6824-410B-A1FF-0A883277594F}" srcOrd="0" destOrd="0" presId="urn:microsoft.com/office/officeart/2005/8/layout/process4"/>
    <dgm:cxn modelId="{3F3BC582-C682-4DB7-AA6D-75ABD4524DE4}" srcId="{5002F483-2488-4ABC-8EB6-DA12B4855F97}" destId="{55960A27-33A7-4FAF-BEF9-BA178A6808FC}" srcOrd="2" destOrd="0" parTransId="{A7413C7C-5FA6-4EEB-90E7-B11DB7FFD1D5}" sibTransId="{C0120DD1-E936-404E-AF7B-52DA749E3D0A}"/>
    <dgm:cxn modelId="{2E6E1302-1FF4-4025-864D-7BB7515E9A28}" type="presOf" srcId="{F2A534ED-36D3-49B8-A281-BE62152026EB}" destId="{F721FFFC-A7B4-4006-8192-9AD6AB2F65B0}" srcOrd="0" destOrd="0" presId="urn:microsoft.com/office/officeart/2005/8/layout/process4"/>
    <dgm:cxn modelId="{01DB3810-F146-41B7-92AA-49C107DCCA8B}" type="presParOf" srcId="{5B0BB521-9406-4792-9AA2-553F090B851D}" destId="{3CCCB743-348A-44DF-A1EB-D4B61137D1E1}" srcOrd="0" destOrd="0" presId="urn:microsoft.com/office/officeart/2005/8/layout/process4"/>
    <dgm:cxn modelId="{F3E37BB0-240E-4E38-AB85-21187F724FC5}" type="presParOf" srcId="{3CCCB743-348A-44DF-A1EB-D4B61137D1E1}" destId="{A99FB853-65B7-4155-8DBC-3321B516D5A9}" srcOrd="0" destOrd="0" presId="urn:microsoft.com/office/officeart/2005/8/layout/process4"/>
    <dgm:cxn modelId="{DD2F508C-5FAE-4E68-AD0C-B7FCED631548}" type="presParOf" srcId="{5B0BB521-9406-4792-9AA2-553F090B851D}" destId="{FD8B168C-1887-4477-AE18-CC6D5712C831}" srcOrd="1" destOrd="0" presId="urn:microsoft.com/office/officeart/2005/8/layout/process4"/>
    <dgm:cxn modelId="{C6EB4B96-4EA1-4BF2-95D7-DD5D94C7C955}" type="presParOf" srcId="{5B0BB521-9406-4792-9AA2-553F090B851D}" destId="{1DE9330D-34BA-4A63-BCED-BFB203DE4B01}" srcOrd="2" destOrd="0" presId="urn:microsoft.com/office/officeart/2005/8/layout/process4"/>
    <dgm:cxn modelId="{48341F4F-5C9E-4B53-967D-B27A01BE19B3}" type="presParOf" srcId="{1DE9330D-34BA-4A63-BCED-BFB203DE4B01}" destId="{34E10D88-6824-410B-A1FF-0A883277594F}" srcOrd="0" destOrd="0" presId="urn:microsoft.com/office/officeart/2005/8/layout/process4"/>
    <dgm:cxn modelId="{4E6C6D8D-3296-4EBD-8145-1F7C7DC9FCEB}" type="presParOf" srcId="{5B0BB521-9406-4792-9AA2-553F090B851D}" destId="{0EEE4782-2218-457E-B98B-46DB1B6B2D37}" srcOrd="3" destOrd="0" presId="urn:microsoft.com/office/officeart/2005/8/layout/process4"/>
    <dgm:cxn modelId="{89114803-76B4-4BDA-B663-5399EE4EC581}" type="presParOf" srcId="{5B0BB521-9406-4792-9AA2-553F090B851D}" destId="{25D89455-6DE9-4888-8BC6-1C40A1151702}" srcOrd="4" destOrd="0" presId="urn:microsoft.com/office/officeart/2005/8/layout/process4"/>
    <dgm:cxn modelId="{C9988367-829E-4191-A3DE-FBEBD12BA972}" type="presParOf" srcId="{25D89455-6DE9-4888-8BC6-1C40A1151702}" destId="{CE780BB7-32FD-48C2-AD08-C7C1BEDE7C99}" srcOrd="0" destOrd="0" presId="urn:microsoft.com/office/officeart/2005/8/layout/process4"/>
    <dgm:cxn modelId="{9D37D452-4F86-4356-88F7-7E6B0E9DE062}" type="presParOf" srcId="{5B0BB521-9406-4792-9AA2-553F090B851D}" destId="{D52A219C-A20B-4DC1-AB59-A724176F63DC}" srcOrd="5" destOrd="0" presId="urn:microsoft.com/office/officeart/2005/8/layout/process4"/>
    <dgm:cxn modelId="{446DED9E-07AE-46B8-9480-5E6DE383A3F3}" type="presParOf" srcId="{5B0BB521-9406-4792-9AA2-553F090B851D}" destId="{E22CE0AC-0F89-4554-8F09-3CACA426DE34}" srcOrd="6" destOrd="0" presId="urn:microsoft.com/office/officeart/2005/8/layout/process4"/>
    <dgm:cxn modelId="{11969E76-F958-4BD9-A7E5-A51D80AE5EAB}" type="presParOf" srcId="{E22CE0AC-0F89-4554-8F09-3CACA426DE34}" destId="{F721FFFC-A7B4-4006-8192-9AD6AB2F65B0}" srcOrd="0" destOrd="0" presId="urn:microsoft.com/office/officeart/2005/8/layout/process4"/>
    <dgm:cxn modelId="{2083A8A2-8572-4BCC-BC54-2F4E0491FF7C}" type="presParOf" srcId="{5B0BB521-9406-4792-9AA2-553F090B851D}" destId="{A9EB5B18-7B2C-4E1E-9F7B-915122A6FAF8}" srcOrd="7" destOrd="0" presId="urn:microsoft.com/office/officeart/2005/8/layout/process4"/>
    <dgm:cxn modelId="{93802D72-6111-4358-86D7-F16B11610D33}" type="presParOf" srcId="{5B0BB521-9406-4792-9AA2-553F090B851D}" destId="{B9D45AA4-B98D-40E5-A98A-92D1B851BF5C}" srcOrd="8" destOrd="0" presId="urn:microsoft.com/office/officeart/2005/8/layout/process4"/>
    <dgm:cxn modelId="{BD0D3BBA-C9AB-4148-A8C9-C31AF23A4726}" type="presParOf" srcId="{B9D45AA4-B98D-40E5-A98A-92D1B851BF5C}" destId="{C7B5B952-0BC7-424D-A8D9-AB4669ADF1CE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99FB853-65B7-4155-8DBC-3321B516D5A9}">
      <dsp:nvSpPr>
        <dsp:cNvPr id="0" name=""/>
        <dsp:cNvSpPr/>
      </dsp:nvSpPr>
      <dsp:spPr>
        <a:xfrm>
          <a:off x="0" y="4056619"/>
          <a:ext cx="8458200" cy="665522"/>
        </a:xfrm>
        <a:prstGeom prst="rect">
          <a:avLst/>
        </a:prstGeom>
        <a:solidFill>
          <a:srgbClr val="99003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Distribute</a:t>
          </a:r>
          <a:endParaRPr lang="en-US" sz="2400" kern="1200" dirty="0"/>
        </a:p>
      </dsp:txBody>
      <dsp:txXfrm>
        <a:off x="0" y="4056619"/>
        <a:ext cx="8458200" cy="665522"/>
      </dsp:txXfrm>
    </dsp:sp>
    <dsp:sp modelId="{34E10D88-6824-410B-A1FF-0A883277594F}">
      <dsp:nvSpPr>
        <dsp:cNvPr id="0" name=""/>
        <dsp:cNvSpPr/>
      </dsp:nvSpPr>
      <dsp:spPr>
        <a:xfrm rot="10800000">
          <a:off x="0" y="3043029"/>
          <a:ext cx="8458200" cy="1023573"/>
        </a:xfrm>
        <a:prstGeom prst="upArrowCallout">
          <a:avLst/>
        </a:prstGeom>
        <a:solidFill>
          <a:srgbClr val="99003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Editing </a:t>
          </a:r>
          <a:endParaRPr lang="en-US" sz="2400" kern="1200" dirty="0"/>
        </a:p>
      </dsp:txBody>
      <dsp:txXfrm rot="10800000">
        <a:off x="0" y="3043029"/>
        <a:ext cx="8458200" cy="1023573"/>
      </dsp:txXfrm>
    </dsp:sp>
    <dsp:sp modelId="{CE780BB7-32FD-48C2-AD08-C7C1BEDE7C99}">
      <dsp:nvSpPr>
        <dsp:cNvPr id="0" name=""/>
        <dsp:cNvSpPr/>
      </dsp:nvSpPr>
      <dsp:spPr>
        <a:xfrm rot="10800000">
          <a:off x="0" y="2029438"/>
          <a:ext cx="8458200" cy="1023573"/>
        </a:xfrm>
        <a:prstGeom prst="upArrowCallout">
          <a:avLst/>
        </a:prstGeom>
        <a:solidFill>
          <a:srgbClr val="99003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Recording/Production</a:t>
          </a:r>
          <a:endParaRPr lang="en-US" sz="2400" kern="1200" dirty="0"/>
        </a:p>
      </dsp:txBody>
      <dsp:txXfrm rot="10800000">
        <a:off x="0" y="2029438"/>
        <a:ext cx="8458200" cy="1023573"/>
      </dsp:txXfrm>
    </dsp:sp>
    <dsp:sp modelId="{F721FFFC-A7B4-4006-8192-9AD6AB2F65B0}">
      <dsp:nvSpPr>
        <dsp:cNvPr id="0" name=""/>
        <dsp:cNvSpPr/>
      </dsp:nvSpPr>
      <dsp:spPr>
        <a:xfrm rot="10800000">
          <a:off x="0" y="1015848"/>
          <a:ext cx="8458200" cy="1023573"/>
        </a:xfrm>
        <a:prstGeom prst="upArrowCallout">
          <a:avLst/>
        </a:prstGeom>
        <a:solidFill>
          <a:srgbClr val="99003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Talking Points</a:t>
          </a:r>
          <a:endParaRPr lang="en-US" sz="2400" kern="1200" dirty="0"/>
        </a:p>
      </dsp:txBody>
      <dsp:txXfrm rot="10800000">
        <a:off x="0" y="1015848"/>
        <a:ext cx="8458200" cy="1023573"/>
      </dsp:txXfrm>
    </dsp:sp>
    <dsp:sp modelId="{C7B5B952-0BC7-424D-A8D9-AB4669ADF1CE}">
      <dsp:nvSpPr>
        <dsp:cNvPr id="0" name=""/>
        <dsp:cNvSpPr/>
      </dsp:nvSpPr>
      <dsp:spPr>
        <a:xfrm rot="10800000">
          <a:off x="0" y="2258"/>
          <a:ext cx="8458200" cy="1023573"/>
        </a:xfrm>
        <a:prstGeom prst="upArrowCallout">
          <a:avLst/>
        </a:prstGeom>
        <a:solidFill>
          <a:srgbClr val="99003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Ideas</a:t>
          </a:r>
          <a:endParaRPr lang="en-US" sz="2400" kern="1200" dirty="0"/>
        </a:p>
      </dsp:txBody>
      <dsp:txXfrm rot="10800000">
        <a:off x="0" y="2258"/>
        <a:ext cx="8458200" cy="10235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03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03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5C890E-9DAE-7E4E-8E07-1F3BA7C4FB7C}" type="datetimeFigureOut">
              <a:rPr lang="en-US"/>
              <a:pPr/>
              <a:t>10/26/10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37600"/>
            <a:ext cx="2971800" cy="4603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737600"/>
            <a:ext cx="2971800" cy="4603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7A2A30A-5B82-2D4B-9358-EC242EA19F3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03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03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79E0A62-F8BD-D343-9447-2C4AB6C7ED7D}" type="datetimeFigureOut">
              <a:rPr lang="en-US"/>
              <a:pPr/>
              <a:t>10/26/10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30300" y="690563"/>
            <a:ext cx="4597400" cy="34496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70388"/>
            <a:ext cx="5486400" cy="41386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37600"/>
            <a:ext cx="2971800" cy="4603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737600"/>
            <a:ext cx="2971800" cy="4603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CAA3082-3EE6-F745-852F-BA1891EC09D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2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2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2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2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dirty="0"/>
              <a:t>Hello and introduce ourselves (</a:t>
            </a:r>
            <a:r>
              <a:rPr lang="en-US" dirty="0" err="1"/>
              <a:t>mimmo</a:t>
            </a:r>
            <a:r>
              <a:rPr lang="en-US" dirty="0"/>
              <a:t>/matt)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dirty="0"/>
              <a:t>We will give you brief over the process and elements of making our series of short subject videos promoting the library which includes our library minute.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dirty="0"/>
              <a:t>So what is the library minute?  It may be best to just show you?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22D99FF-D7AA-4B45-9E6C-2940107EC9F3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30300" y="690563"/>
            <a:ext cx="4598988" cy="34496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Plan compression</a:t>
            </a:r>
          </a:p>
          <a:p>
            <a:r>
              <a:rPr lang="en-US"/>
              <a:t>Must if at all possible think about accessibility</a:t>
            </a:r>
          </a:p>
          <a:p>
            <a:r>
              <a:rPr lang="en-US"/>
              <a:t>Closed or Open captions necessary for hearing impaired </a:t>
            </a:r>
          </a:p>
          <a:p>
            <a:r>
              <a:rPr lang="en-US"/>
              <a:t>Side benefit is YouTube Auto Translation  (fans in Netherlands)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30300" y="690563"/>
            <a:ext cx="4598988" cy="34496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What do we do with them … this drives production</a:t>
            </a:r>
          </a:p>
          <a:p>
            <a:endParaRPr lang="en-US"/>
          </a:p>
          <a:p>
            <a:r>
              <a:rPr lang="en-US"/>
              <a:t>The need to be discoverable</a:t>
            </a:r>
          </a:p>
          <a:p>
            <a:r>
              <a:rPr lang="en-US"/>
              <a:t>We need to allowing sharing and exchange</a:t>
            </a:r>
          </a:p>
          <a:p>
            <a:r>
              <a:rPr lang="en-US"/>
              <a:t>Not only on the web and signage but embedded in Libguides, Blackboard, and used in the classroom</a:t>
            </a:r>
          </a:p>
          <a:p>
            <a:endParaRPr lang="en-US"/>
          </a:p>
          <a:p>
            <a:r>
              <a:rPr lang="en-US"/>
              <a:t>FeedbacK? Has been great not only from our librarians but the students as well. </a:t>
            </a:r>
          </a:p>
          <a:p>
            <a:endParaRPr lang="en-US"/>
          </a:p>
          <a:p>
            <a:r>
              <a:rPr lang="en-US"/>
              <a:t>Awesome</a:t>
            </a:r>
          </a:p>
          <a:p>
            <a:r>
              <a:rPr lang="en-US"/>
              <a:t>Instructors…. Students (via twitter) laugh in right place and remember things (instant feedback)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Vision: need to clearly know for whom and why like target our students… and scope: work within time limit for LM for a topic – don’t want to cram too much.</a:t>
            </a:r>
          </a:p>
          <a:p>
            <a:r>
              <a:rPr lang="en-US"/>
              <a:t>People: Have to have the resources to make it happen not a one person process (could be but better results with distribution of roles)</a:t>
            </a:r>
          </a:p>
          <a:p>
            <a:r>
              <a:rPr lang="en-US"/>
              <a:t>Time: Not just time to record but edit, review, improve, compress, and distribute</a:t>
            </a:r>
          </a:p>
          <a:p>
            <a:r>
              <a:rPr lang="en-US"/>
              <a:t>Budget: allocated staff time to make the videos.  We do purchase equipment business scope.</a:t>
            </a:r>
          </a:p>
          <a:p>
            <a:r>
              <a:rPr lang="en-US"/>
              <a:t>Enthusiasm: We have to have fun, creative, and have support.  We  need to respond to our users and adapt organically</a:t>
            </a:r>
          </a:p>
          <a:p>
            <a:endParaRPr lang="en-US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B4FB5B6-2DD2-284D-A6BF-794E2052F113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5A661A8-CAC7-9045-AEA7-7CAECE1A3399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Give brief intro: this is a video about our open linker url service.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9F919C8-BB3D-9B46-948B-369C885C39B3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Brief intro: this video is an example the library working with partners.  We were asked by ASU Police to inform our patrons of theft.</a:t>
            </a: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AF79DA6-18D5-3A4B-9086-ECD38E36ECAB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/>
              <a:t>Where did it come from?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/>
              <a:t>Wanted to make our resources known to non-librarians in a language understandable to our targeted to student community.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/>
              <a:t>History: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/>
              <a:t>Began 5 years ago in 2005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/>
              <a:t>Library website evolved from static HTML pages to dynamic content platforms.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/>
              <a:t>Library Minute is a part of the Library Channel.  Our audio, video, and news information hub.  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/>
              <a:t>Accessible through our website, digital signage, ASU TV.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/>
              <a:t>It is discoverable in popular social networking tools like YouTube, and twitter, and it is also available discoverable though iTunes.</a:t>
            </a:r>
          </a:p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2D9249D-B389-9842-B3D6-C2DF64BBBAE0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Char char="•"/>
            </a:pPr>
            <a:r>
              <a:rPr lang="en-US"/>
              <a:t>It is a 5 step process.</a:t>
            </a:r>
          </a:p>
          <a:p>
            <a:pPr>
              <a:buFontTx/>
              <a:buChar char="•"/>
            </a:pPr>
            <a:endParaRPr lang="en-US"/>
          </a:p>
          <a:p>
            <a:pPr>
              <a:buFontTx/>
              <a:buChar char="•"/>
            </a:pPr>
            <a:r>
              <a:rPr lang="en-US"/>
              <a:t>Fairly Linear process</a:t>
            </a:r>
          </a:p>
          <a:p>
            <a:pPr>
              <a:buFontTx/>
              <a:buChar char="•"/>
            </a:pPr>
            <a:r>
              <a:rPr lang="en-US"/>
              <a:t>Let’s go into a bit more detail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8244369-199C-FC46-B380-82B14E5A1155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How do we get our ideas?</a:t>
            </a:r>
          </a:p>
          <a:p>
            <a:r>
              <a:rPr lang="en-US"/>
              <a:t>Anali use to come up with the early topics on her own. </a:t>
            </a:r>
          </a:p>
          <a:p>
            <a:r>
              <a:rPr lang="en-US"/>
              <a:t>Began working collaboratively with  Marketing Director and…</a:t>
            </a:r>
          </a:p>
          <a:p>
            <a:r>
              <a:rPr lang="en-US"/>
              <a:t>Ask a Librarian – Faculty and most importantly student questions</a:t>
            </a:r>
          </a:p>
          <a:p>
            <a:r>
              <a:rPr lang="en-US"/>
              <a:t>Staff – what needs do think need to be address (example: printing and security)</a:t>
            </a:r>
          </a:p>
          <a:p>
            <a:r>
              <a:rPr lang="en-US"/>
              <a:t>Archivist send us exhibits and events info</a:t>
            </a:r>
          </a:p>
          <a:p>
            <a:r>
              <a:rPr lang="en-US"/>
              <a:t>We even get special requests from library departments and units within the University</a:t>
            </a:r>
          </a:p>
          <a:p>
            <a:endParaRPr lang="en-US"/>
          </a:p>
          <a:p>
            <a:r>
              <a:rPr lang="en-US"/>
              <a:t>The trick is nailing down the ideas to snippets (not brochure length dialogue) forming a brief narrative (talking points) hardest part in planning</a:t>
            </a:r>
          </a:p>
          <a:p>
            <a:endParaRPr lang="en-US"/>
          </a:p>
          <a:p>
            <a:r>
              <a:rPr lang="en-US" b="1"/>
              <a:t>NO SCRIPT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/>
              <a:t>Gathering your material</a:t>
            </a:r>
          </a:p>
          <a:p>
            <a:pPr eaLnBrk="1" hangingPunct="1">
              <a:spcBef>
                <a:spcPct val="0"/>
              </a:spcBef>
            </a:pPr>
            <a:r>
              <a:rPr lang="en-US"/>
              <a:t>Recording within our cube farm</a:t>
            </a:r>
          </a:p>
          <a:p>
            <a:pPr eaLnBrk="1" hangingPunct="1">
              <a:spcBef>
                <a:spcPct val="0"/>
              </a:spcBef>
            </a:pPr>
            <a:r>
              <a:rPr lang="en-US"/>
              <a:t>Have to work within the environment we are given</a:t>
            </a:r>
          </a:p>
          <a:p>
            <a:pPr eaLnBrk="1" hangingPunct="1">
              <a:spcBef>
                <a:spcPct val="0"/>
              </a:spcBef>
            </a:pPr>
            <a:r>
              <a:rPr lang="en-US"/>
              <a:t>Noise issues always a problem…lighting not optimal</a:t>
            </a:r>
          </a:p>
          <a:p>
            <a:pPr eaLnBrk="1" hangingPunct="1">
              <a:spcBef>
                <a:spcPct val="0"/>
              </a:spcBef>
            </a:pPr>
            <a:endParaRPr lang="en-US"/>
          </a:p>
          <a:p>
            <a:pPr eaLnBrk="1" hangingPunct="1">
              <a:spcBef>
                <a:spcPct val="0"/>
              </a:spcBef>
            </a:pPr>
            <a:r>
              <a:rPr lang="en-US"/>
              <a:t>Things to consider:</a:t>
            </a:r>
          </a:p>
          <a:p>
            <a:pPr eaLnBrk="1" hangingPunct="1">
              <a:spcBef>
                <a:spcPct val="0"/>
              </a:spcBef>
            </a:pPr>
            <a:r>
              <a:rPr lang="en-US"/>
              <a:t>Lighting</a:t>
            </a:r>
          </a:p>
          <a:p>
            <a:pPr eaLnBrk="1" hangingPunct="1">
              <a:spcBef>
                <a:spcPct val="0"/>
              </a:spcBef>
            </a:pPr>
            <a:r>
              <a:rPr lang="en-US"/>
              <a:t>Audio</a:t>
            </a:r>
          </a:p>
          <a:p>
            <a:pPr eaLnBrk="1" hangingPunct="1">
              <a:spcBef>
                <a:spcPct val="0"/>
              </a:spcBef>
            </a:pPr>
            <a:r>
              <a:rPr lang="en-US"/>
              <a:t>Equipment</a:t>
            </a:r>
          </a:p>
          <a:p>
            <a:pPr eaLnBrk="1" hangingPunct="1">
              <a:spcBef>
                <a:spcPct val="0"/>
              </a:spcBef>
            </a:pPr>
            <a:r>
              <a:rPr lang="en-US"/>
              <a:t>Talent energy and focus</a:t>
            </a: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BBDCBA7-9B06-0546-AC0C-F4E121534490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30300" y="690563"/>
            <a:ext cx="4598988" cy="34496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Most cyclic of process</a:t>
            </a:r>
          </a:p>
          <a:p>
            <a:r>
              <a:rPr lang="en-US"/>
              <a:t>Multi staged</a:t>
            </a:r>
          </a:p>
          <a:p>
            <a:r>
              <a:rPr lang="en-US"/>
              <a:t>Assemble</a:t>
            </a:r>
          </a:p>
          <a:p>
            <a:r>
              <a:rPr lang="en-US"/>
              <a:t>Refine</a:t>
            </a:r>
          </a:p>
          <a:p>
            <a:r>
              <a:rPr lang="en-US"/>
              <a:t>Reorganize</a:t>
            </a:r>
          </a:p>
          <a:p>
            <a:r>
              <a:rPr lang="en-US"/>
              <a:t>Add graphics and text </a:t>
            </a:r>
          </a:p>
          <a:p>
            <a:r>
              <a:rPr lang="en-US"/>
              <a:t>Re shoot or record additional audio if necessary 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This best illustrates the process of editing from a rough draft that could technically be released but does not meet the needs of our audience</a:t>
            </a:r>
          </a:p>
          <a:p>
            <a:endParaRPr lang="en-US"/>
          </a:p>
          <a:p>
            <a:r>
              <a:rPr lang="en-US"/>
              <a:t>Here’s why</a:t>
            </a:r>
          </a:p>
          <a:p>
            <a:r>
              <a:rPr lang="en-US"/>
              <a:t>Compile</a:t>
            </a:r>
          </a:p>
          <a:p>
            <a:r>
              <a:rPr lang="en-US"/>
              <a:t>Evaluate</a:t>
            </a:r>
          </a:p>
          <a:p>
            <a:r>
              <a:rPr lang="en-US"/>
              <a:t>Mix</a:t>
            </a:r>
          </a:p>
          <a:p>
            <a:r>
              <a:rPr lang="en-US"/>
              <a:t>Evaluate</a:t>
            </a:r>
          </a:p>
          <a:p>
            <a:r>
              <a:rPr lang="en-US"/>
              <a:t>Re-Mix</a:t>
            </a:r>
          </a:p>
          <a:p>
            <a:r>
              <a:rPr lang="en-US"/>
              <a:t>Evaluate</a:t>
            </a:r>
          </a:p>
          <a:p>
            <a:r>
              <a:rPr lang="en-US"/>
              <a:t>Soundtrack</a:t>
            </a:r>
          </a:p>
          <a:p>
            <a:r>
              <a:rPr lang="en-US"/>
              <a:t>Final Eval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8EE7D6D-ED7B-1E45-9A53-C2AC69664219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3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baseline="0"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>
                    <a:tint val="75000"/>
                  </a:schemeClr>
                </a:solidFill>
                <a:latin typeface="Tahoma" pitchFamily="34" charset="0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C0A9B3-F848-9745-8CA1-7D36D73AFA1B}" type="datetimeFigureOut">
              <a:rPr lang="en-US"/>
              <a:pPr/>
              <a:t>10/26/10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58303C-DD57-AD49-8878-5DE1F93726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D68178B-03F8-264B-9059-30B67755D840}" type="datetimeFigureOut">
              <a:rPr lang="en-US"/>
              <a:pPr/>
              <a:t>10/26/10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01CC4F-6F5C-264C-8E4C-AA5AC3F3FF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0FEF11-F166-7840-9665-51605D19C09C}" type="datetimeFigureOut">
              <a:rPr lang="en-US"/>
              <a:pPr/>
              <a:t>10/26/10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A4408D-9159-114C-9F40-D9FBD769A4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853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pic>
        <p:nvPicPr>
          <p:cNvPr id="5" name="Picture 14" descr="09Conference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46338" y="990600"/>
            <a:ext cx="4373562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4" descr="EDUCAUSEB&amp;W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19550" y="6407150"/>
            <a:ext cx="1203325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12"/>
          <p:cNvGrpSpPr>
            <a:grpSpLocks noChangeAspect="1"/>
          </p:cNvGrpSpPr>
          <p:nvPr/>
        </p:nvGrpSpPr>
        <p:grpSpPr bwMode="auto">
          <a:xfrm>
            <a:off x="4173538" y="2717800"/>
            <a:ext cx="860425" cy="80963"/>
            <a:chOff x="546100" y="289687"/>
            <a:chExt cx="960374" cy="91313"/>
          </a:xfrm>
        </p:grpSpPr>
        <p:sp>
          <p:nvSpPr>
            <p:cNvPr id="8" name="Oval 7"/>
            <p:cNvSpPr>
              <a:spLocks noChangeAspect="1"/>
            </p:cNvSpPr>
            <p:nvPr userDrawn="1"/>
          </p:nvSpPr>
          <p:spPr bwMode="auto">
            <a:xfrm>
              <a:off x="546100" y="289687"/>
              <a:ext cx="92139" cy="91313"/>
            </a:xfrm>
            <a:prstGeom prst="ellipse">
              <a:avLst/>
            </a:prstGeom>
            <a:solidFill>
              <a:srgbClr val="A90021"/>
            </a:solidFill>
            <a:ln w="9525">
              <a:noFill/>
              <a:round/>
              <a:headEnd/>
              <a:tailEnd/>
            </a:ln>
            <a:effectLst>
              <a:outerShdw dist="127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9" name="Oval 8"/>
            <p:cNvSpPr>
              <a:spLocks noChangeAspect="1"/>
            </p:cNvSpPr>
            <p:nvPr userDrawn="1"/>
          </p:nvSpPr>
          <p:spPr bwMode="auto">
            <a:xfrm>
              <a:off x="834920" y="289687"/>
              <a:ext cx="92139" cy="91313"/>
            </a:xfrm>
            <a:prstGeom prst="ellipse">
              <a:avLst/>
            </a:prstGeom>
            <a:solidFill>
              <a:srgbClr val="45811B"/>
            </a:solidFill>
            <a:ln w="9525">
              <a:noFill/>
              <a:round/>
              <a:headEnd/>
              <a:tailEnd/>
            </a:ln>
            <a:effectLst>
              <a:outerShdw dist="127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10" name="Oval 9"/>
            <p:cNvSpPr>
              <a:spLocks noChangeAspect="1"/>
            </p:cNvSpPr>
            <p:nvPr userDrawn="1"/>
          </p:nvSpPr>
          <p:spPr bwMode="auto">
            <a:xfrm>
              <a:off x="1125513" y="289687"/>
              <a:ext cx="92139" cy="91313"/>
            </a:xfrm>
            <a:prstGeom prst="ellipse">
              <a:avLst/>
            </a:prstGeom>
            <a:solidFill>
              <a:srgbClr val="006D97"/>
            </a:solidFill>
            <a:ln w="9525">
              <a:noFill/>
              <a:round/>
              <a:headEnd/>
              <a:tailEnd/>
            </a:ln>
            <a:effectLst>
              <a:outerShdw dist="127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11" name="Oval 10"/>
            <p:cNvSpPr>
              <a:spLocks noChangeAspect="1"/>
            </p:cNvSpPr>
            <p:nvPr userDrawn="1"/>
          </p:nvSpPr>
          <p:spPr bwMode="auto">
            <a:xfrm>
              <a:off x="1414335" y="289687"/>
              <a:ext cx="92139" cy="91313"/>
            </a:xfrm>
            <a:prstGeom prst="ellipse">
              <a:avLst/>
            </a:prstGeom>
            <a:solidFill>
              <a:srgbClr val="FD9712"/>
            </a:solidFill>
            <a:ln w="9525">
              <a:noFill/>
              <a:round/>
              <a:headEnd/>
              <a:tailEnd/>
            </a:ln>
            <a:effectLst>
              <a:outerShdw dist="127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949575"/>
            <a:ext cx="7772400" cy="1470025"/>
          </a:xfrm>
        </p:spPr>
        <p:txBody>
          <a:bodyPr/>
          <a:lstStyle>
            <a:lvl1pPr algn="ctr"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4213225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4C4C4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C0A9B3-F848-9745-8CA1-7D36D73AFA1B}" type="datetimeFigureOut">
              <a:rPr lang="en-US" smtClean="0"/>
              <a:pPr/>
              <a:t>10/26/10</a:t>
            </a:fld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058303C-DD57-AD49-8878-5DE1F93726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6EB2BB-AC11-9441-A4F6-3368B0BFC39F}" type="datetimeFigureOut">
              <a:rPr lang="en-US" smtClean="0"/>
              <a:pPr/>
              <a:t>10/26/10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8480DB-5537-0C43-BADA-AA763C55CA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3375E7-25BB-9542-80A7-E131F5DF9C98}" type="datetimeFigureOut">
              <a:rPr lang="en-US" smtClean="0"/>
              <a:pPr/>
              <a:t>10/26/10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1D3D55-019F-6F47-AF3D-7FCB934301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31A5C9-520D-F446-94F8-6FB5FCFDF9C0}" type="datetimeFigureOut">
              <a:rPr lang="en-US" smtClean="0"/>
              <a:pPr/>
              <a:t>10/26/10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273A10-D88E-7846-AE2B-343E1DD6E3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C60922-CE18-8C45-88ED-D3ED879C6A07}" type="datetimeFigureOut">
              <a:rPr lang="en-US" smtClean="0"/>
              <a:pPr/>
              <a:t>10/26/10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9C7617-5984-1845-9587-292E6D6AE4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7B1EF3-E7DD-B34E-B271-2BCC0A50998B}" type="datetimeFigureOut">
              <a:rPr lang="en-US" smtClean="0"/>
              <a:pPr/>
              <a:t>10/26/10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E604C3-D882-A045-B0DE-B2BDF7A299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0198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237EA0-AF74-0E4D-9289-B2B2DB986160}" type="datetimeFigureOut">
              <a:rPr lang="en-US" smtClean="0"/>
              <a:pPr/>
              <a:t>10/26/10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67518B-0014-E34E-B58B-931B1DFBFE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3CEDFD3-C532-7C4A-A714-F0316FA36338}" type="datetimeFigureOut">
              <a:rPr lang="en-US" smtClean="0"/>
              <a:pPr/>
              <a:t>10/26/10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E5C0E9-83FC-2445-8303-E98DCDE859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ahoma" pitchFamily="34" charset="0"/>
                <a:cs typeface="Tahoma" pitchFamily="34" charset="0"/>
              </a:defRPr>
            </a:lvl1pPr>
            <a:lvl2pPr>
              <a:defRPr>
                <a:latin typeface="Tahoma" pitchFamily="34" charset="0"/>
                <a:cs typeface="Tahoma" pitchFamily="34" charset="0"/>
              </a:defRPr>
            </a:lvl2pPr>
            <a:lvl3pPr>
              <a:defRPr>
                <a:latin typeface="Tahoma" pitchFamily="34" charset="0"/>
                <a:cs typeface="Tahoma" pitchFamily="34" charset="0"/>
              </a:defRPr>
            </a:lvl3pPr>
            <a:lvl4pPr>
              <a:defRPr>
                <a:latin typeface="Tahoma" pitchFamily="34" charset="0"/>
                <a:cs typeface="Tahoma" pitchFamily="34" charset="0"/>
              </a:defRPr>
            </a:lvl4pPr>
            <a:lvl5pPr>
              <a:defRPr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6EB2BB-AC11-9441-A4F6-3368B0BFC39F}" type="datetimeFigureOut">
              <a:rPr lang="en-US"/>
              <a:pPr/>
              <a:t>10/26/10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8480DB-5537-0C43-BADA-AA763C55CA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D28DA1-CD3F-6E41-997A-629773E8F682}" type="datetimeFigureOut">
              <a:rPr lang="en-US" smtClean="0"/>
              <a:pPr/>
              <a:t>10/26/10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4DCD96-6301-1C4B-A168-48D7AB1B64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D68178B-03F8-264B-9059-30B67755D840}" type="datetimeFigureOut">
              <a:rPr lang="en-US" smtClean="0"/>
              <a:pPr/>
              <a:t>10/26/10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01CC4F-6F5C-264C-8E4C-AA5AC3F3FF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0FEF11-F166-7840-9665-51605D19C09C}" type="datetimeFigureOut">
              <a:rPr lang="en-US" smtClean="0"/>
              <a:pPr/>
              <a:t>10/26/10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A4408D-9159-114C-9F40-D9FBD769A4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3375E7-25BB-9542-80A7-E131F5DF9C98}" type="datetimeFigureOut">
              <a:rPr lang="en-US"/>
              <a:pPr/>
              <a:t>10/26/10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1D3D55-019F-6F47-AF3D-7FCB934301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31A5C9-520D-F446-94F8-6FB5FCFDF9C0}" type="datetimeFigureOut">
              <a:rPr lang="en-US"/>
              <a:pPr/>
              <a:t>10/26/10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273A10-D88E-7846-AE2B-343E1DD6E3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C60922-CE18-8C45-88ED-D3ED879C6A07}" type="datetimeFigureOut">
              <a:rPr lang="en-US"/>
              <a:pPr/>
              <a:t>10/26/10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9C7617-5984-1845-9587-292E6D6AE4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7B1EF3-E7DD-B34E-B271-2BCC0A50998B}" type="datetimeFigureOut">
              <a:rPr lang="en-US"/>
              <a:pPr/>
              <a:t>10/26/10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E604C3-D882-A045-B0DE-B2BDF7A299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237EA0-AF74-0E4D-9289-B2B2DB986160}" type="datetimeFigureOut">
              <a:rPr lang="en-US"/>
              <a:pPr/>
              <a:t>10/26/10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67518B-0014-E34E-B58B-931B1DFBFE6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3CEDFD3-C532-7C4A-A714-F0316FA36338}" type="datetimeFigureOut">
              <a:rPr lang="en-US"/>
              <a:pPr/>
              <a:t>10/26/10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E5C0E9-83FC-2445-8303-E98DCDE859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D28DA1-CD3F-6E41-997A-629773E8F682}" type="datetimeFigureOut">
              <a:rPr lang="en-US"/>
              <a:pPr/>
              <a:t>10/26/10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4DCD96-6301-1C4B-A168-48D7AB1B64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10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9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609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981200"/>
            <a:ext cx="8229600" cy="3352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Akzidenz-Grotesk Pro Med" pitchFamily="28" charset="0"/>
              </a:defRPr>
            </a:lvl1pPr>
          </a:lstStyle>
          <a:p>
            <a:fld id="{F2C9D501-20CA-0C4F-A4AF-D80195FB16D3}" type="datetimeFigureOut">
              <a:rPr lang="en-US"/>
              <a:pPr/>
              <a:t>10/26/10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Akzidenz-Grotesk Pro Med" pitchFamily="2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Akzidenz-Grotesk Pro Med" pitchFamily="28" charset="0"/>
              </a:defRPr>
            </a:lvl1pPr>
          </a:lstStyle>
          <a:p>
            <a:fld id="{E3D0FF74-0049-224E-B797-DEDAF459B95E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1" name="Picture 7" descr="LIB_mg copy.jp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400800" y="6172200"/>
            <a:ext cx="2327275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SimHei" pitchFamily="2" charset="-122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kzidenz-Grotesk Pro Bold" pitchFamily="50" charset="0"/>
          <a:ea typeface="SimHei" pitchFamily="2" charset="-122"/>
          <a:cs typeface="SimHei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kzidenz-Grotesk Pro Bold" pitchFamily="50" charset="0"/>
          <a:ea typeface="SimHei" pitchFamily="2" charset="-122"/>
          <a:cs typeface="SimHei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kzidenz-Grotesk Pro Bold" pitchFamily="50" charset="0"/>
          <a:ea typeface="SimHei" pitchFamily="2" charset="-122"/>
          <a:cs typeface="SimHei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kzidenz-Grotesk Pro Bold" pitchFamily="50" charset="0"/>
          <a:ea typeface="SimHei" pitchFamily="2" charset="-122"/>
          <a:cs typeface="SimHei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28" charset="0"/>
        <a:buChar char="•"/>
        <a:defRPr sz="3200" kern="1200">
          <a:solidFill>
            <a:schemeClr val="tx1"/>
          </a:solidFill>
          <a:latin typeface="+mn-lt"/>
          <a:ea typeface="+mn-ea"/>
          <a:cs typeface="SimHei" pitchFamily="2" charset="-122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28" charset="0"/>
        <a:buChar char="–"/>
        <a:defRPr sz="2800" kern="1200">
          <a:solidFill>
            <a:schemeClr val="tx1"/>
          </a:solidFill>
          <a:latin typeface="+mn-lt"/>
          <a:ea typeface="+mn-ea"/>
          <a:cs typeface="SimHei" pitchFamily="2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28" charset="0"/>
        <a:buChar char="•"/>
        <a:defRPr sz="2400" kern="1200">
          <a:solidFill>
            <a:schemeClr val="tx1"/>
          </a:solidFill>
          <a:latin typeface="+mn-lt"/>
          <a:ea typeface="+mn-ea"/>
          <a:cs typeface="SimHei" pitchFamily="2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28" charset="0"/>
        <a:buChar char="–"/>
        <a:defRPr sz="2000" kern="1200">
          <a:solidFill>
            <a:schemeClr val="tx1"/>
          </a:solidFill>
          <a:latin typeface="+mn-lt"/>
          <a:ea typeface="+mn-ea"/>
          <a:cs typeface="SimHei" pitchFamily="2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28" charset="0"/>
        <a:buChar char="»"/>
        <a:defRPr sz="2000" kern="1200">
          <a:solidFill>
            <a:schemeClr val="tx1"/>
          </a:solidFill>
          <a:latin typeface="+mn-lt"/>
          <a:ea typeface="+mn-ea"/>
          <a:cs typeface="SimHei" pitchFamily="2" charset="-122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4" descr="Silverbar.jp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6134100"/>
            <a:ext cx="9144000" cy="7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3820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382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F2C9D501-20CA-0C4F-A4AF-D80195FB16D3}" type="datetimeFigureOut">
              <a:rPr lang="en-US" smtClean="0"/>
              <a:pPr/>
              <a:t>10/26/10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E3D0FF74-0049-224E-B797-DEDAF459B95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3" name="Group 13"/>
          <p:cNvGrpSpPr>
            <a:grpSpLocks noChangeAspect="1"/>
          </p:cNvGrpSpPr>
          <p:nvPr/>
        </p:nvGrpSpPr>
        <p:grpSpPr bwMode="auto">
          <a:xfrm>
            <a:off x="558800" y="193675"/>
            <a:ext cx="860425" cy="80963"/>
            <a:chOff x="546100" y="289687"/>
            <a:chExt cx="960374" cy="91313"/>
          </a:xfrm>
        </p:grpSpPr>
        <p:sp>
          <p:nvSpPr>
            <p:cNvPr id="10" name="Oval 9"/>
            <p:cNvSpPr>
              <a:spLocks noChangeAspect="1"/>
            </p:cNvSpPr>
            <p:nvPr userDrawn="1"/>
          </p:nvSpPr>
          <p:spPr bwMode="auto">
            <a:xfrm>
              <a:off x="546100" y="289687"/>
              <a:ext cx="92139" cy="91313"/>
            </a:xfrm>
            <a:prstGeom prst="ellipse">
              <a:avLst/>
            </a:prstGeom>
            <a:solidFill>
              <a:srgbClr val="A90021"/>
            </a:solidFill>
            <a:ln w="9525">
              <a:noFill/>
              <a:round/>
              <a:headEnd/>
              <a:tailEnd/>
            </a:ln>
            <a:effectLst>
              <a:outerShdw dist="127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11" name="Oval 10"/>
            <p:cNvSpPr>
              <a:spLocks noChangeAspect="1"/>
            </p:cNvSpPr>
            <p:nvPr userDrawn="1"/>
          </p:nvSpPr>
          <p:spPr bwMode="auto">
            <a:xfrm>
              <a:off x="834922" y="289687"/>
              <a:ext cx="92139" cy="91313"/>
            </a:xfrm>
            <a:prstGeom prst="ellipse">
              <a:avLst/>
            </a:prstGeom>
            <a:solidFill>
              <a:srgbClr val="45811B"/>
            </a:solidFill>
            <a:ln w="9525">
              <a:noFill/>
              <a:round/>
              <a:headEnd/>
              <a:tailEnd/>
            </a:ln>
            <a:effectLst>
              <a:outerShdw dist="127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12" name="Oval 11"/>
            <p:cNvSpPr>
              <a:spLocks noChangeAspect="1"/>
            </p:cNvSpPr>
            <p:nvPr userDrawn="1"/>
          </p:nvSpPr>
          <p:spPr bwMode="auto">
            <a:xfrm>
              <a:off x="1125514" y="289687"/>
              <a:ext cx="92139" cy="91313"/>
            </a:xfrm>
            <a:prstGeom prst="ellipse">
              <a:avLst/>
            </a:prstGeom>
            <a:solidFill>
              <a:srgbClr val="006D97"/>
            </a:solidFill>
            <a:ln w="9525">
              <a:noFill/>
              <a:round/>
              <a:headEnd/>
              <a:tailEnd/>
            </a:ln>
            <a:effectLst>
              <a:outerShdw dist="127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13" name="Oval 12"/>
            <p:cNvSpPr>
              <a:spLocks noChangeAspect="1"/>
            </p:cNvSpPr>
            <p:nvPr userDrawn="1"/>
          </p:nvSpPr>
          <p:spPr bwMode="auto">
            <a:xfrm>
              <a:off x="1414335" y="289687"/>
              <a:ext cx="92139" cy="91313"/>
            </a:xfrm>
            <a:prstGeom prst="ellipse">
              <a:avLst/>
            </a:prstGeom>
            <a:solidFill>
              <a:srgbClr val="FD9712"/>
            </a:solidFill>
            <a:ln w="9525">
              <a:noFill/>
              <a:round/>
              <a:headEnd/>
              <a:tailEnd/>
            </a:ln>
            <a:effectLst>
              <a:outerShdw dist="127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1" kern="1200" cap="all">
          <a:solidFill>
            <a:srgbClr val="45811B"/>
          </a:solidFill>
          <a:latin typeface="Arial"/>
          <a:ea typeface="ＭＳ Ｐゴシック" pitchFamily="48" charset="-128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45811B"/>
          </a:solidFill>
          <a:latin typeface="Arial" pitchFamily="48" charset="0"/>
          <a:ea typeface="ＭＳ Ｐゴシック" pitchFamily="48" charset="-128"/>
          <a:cs typeface="Arial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45811B"/>
          </a:solidFill>
          <a:latin typeface="Arial" pitchFamily="48" charset="0"/>
          <a:ea typeface="ＭＳ Ｐゴシック" pitchFamily="48" charset="-128"/>
          <a:cs typeface="Arial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45811B"/>
          </a:solidFill>
          <a:latin typeface="Arial" pitchFamily="48" charset="0"/>
          <a:ea typeface="ＭＳ Ｐゴシック" pitchFamily="48" charset="-128"/>
          <a:cs typeface="Arial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45811B"/>
          </a:solidFill>
          <a:latin typeface="Arial" pitchFamily="48" charset="0"/>
          <a:ea typeface="ＭＳ Ｐゴシック" pitchFamily="48" charset="-128"/>
          <a:cs typeface="Arial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FC7F1D"/>
          </a:solidFill>
          <a:latin typeface="Arial" pitchFamily="48" charset="0"/>
          <a:ea typeface="ＭＳ Ｐゴシック" pitchFamily="48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FC7F1D"/>
          </a:solidFill>
          <a:latin typeface="Arial" pitchFamily="48" charset="0"/>
          <a:ea typeface="ＭＳ Ｐゴシック" pitchFamily="48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FC7F1D"/>
          </a:solidFill>
          <a:latin typeface="Arial" pitchFamily="48" charset="0"/>
          <a:ea typeface="ＭＳ Ｐゴシック" pitchFamily="48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FC7F1D"/>
          </a:solidFill>
          <a:latin typeface="Arial" pitchFamily="48" charset="0"/>
          <a:ea typeface="ＭＳ Ｐゴシック" pitchFamily="48" charset="-128"/>
        </a:defRPr>
      </a:lvl9pPr>
    </p:titleStyle>
    <p:bodyStyle>
      <a:lvl1pPr marL="230188" indent="-230188" algn="l" defTabSz="457200" rtl="0" eaLnBrk="1" fontAlgn="base" hangingPunct="1">
        <a:spcBef>
          <a:spcPct val="20000"/>
        </a:spcBef>
        <a:spcAft>
          <a:spcPct val="0"/>
        </a:spcAft>
        <a:buClr>
          <a:srgbClr val="A90021"/>
        </a:buClr>
        <a:buSzPct val="80000"/>
        <a:buFont typeface="Arial" charset="0"/>
        <a:buChar char="•"/>
        <a:defRPr sz="2800" kern="1200">
          <a:solidFill>
            <a:srgbClr val="4C4C4F"/>
          </a:solidFill>
          <a:latin typeface="Arial"/>
          <a:ea typeface="ＭＳ Ｐゴシック" pitchFamily="48" charset="-128"/>
          <a:cs typeface="Arial"/>
        </a:defRPr>
      </a:lvl1pPr>
      <a:lvl2pPr marL="511175" indent="-222250" algn="l" defTabSz="457200" rtl="0" eaLnBrk="1" fontAlgn="base" hangingPunct="1">
        <a:spcBef>
          <a:spcPct val="20000"/>
        </a:spcBef>
        <a:spcAft>
          <a:spcPct val="0"/>
        </a:spcAft>
        <a:buClr>
          <a:srgbClr val="A90021"/>
        </a:buClr>
        <a:buSzPct val="80000"/>
        <a:buFont typeface="Arial" charset="0"/>
        <a:buChar char="•"/>
        <a:defRPr sz="2400" kern="1200">
          <a:solidFill>
            <a:srgbClr val="4C4C4F"/>
          </a:solidFill>
          <a:latin typeface="Arial"/>
          <a:ea typeface="ＭＳ Ｐゴシック" pitchFamily="48" charset="-128"/>
          <a:cs typeface="Arial"/>
        </a:defRPr>
      </a:lvl2pPr>
      <a:lvl3pPr marL="857250" indent="-230188" algn="l" defTabSz="457200" rtl="0" eaLnBrk="1" fontAlgn="base" hangingPunct="1">
        <a:spcBef>
          <a:spcPct val="20000"/>
        </a:spcBef>
        <a:spcAft>
          <a:spcPct val="0"/>
        </a:spcAft>
        <a:buClr>
          <a:srgbClr val="A90021"/>
        </a:buClr>
        <a:buSzPct val="80000"/>
        <a:buFont typeface="Arial" charset="0"/>
        <a:buChar char="•"/>
        <a:defRPr sz="2000" kern="1200">
          <a:solidFill>
            <a:srgbClr val="4C4C4F"/>
          </a:solidFill>
          <a:latin typeface="Arial"/>
          <a:ea typeface="ＭＳ Ｐゴシック" pitchFamily="48" charset="-128"/>
          <a:cs typeface="Arial"/>
        </a:defRPr>
      </a:lvl3pPr>
      <a:lvl4pPr marL="1146175" indent="-173038" algn="l" defTabSz="457200" rtl="0" eaLnBrk="1" fontAlgn="base" hangingPunct="1">
        <a:spcBef>
          <a:spcPct val="20000"/>
        </a:spcBef>
        <a:spcAft>
          <a:spcPct val="0"/>
        </a:spcAft>
        <a:buClr>
          <a:srgbClr val="A90021"/>
        </a:buClr>
        <a:buSzPct val="80000"/>
        <a:buFont typeface="Arial" charset="0"/>
        <a:buChar char="•"/>
        <a:defRPr kern="1200">
          <a:solidFill>
            <a:srgbClr val="4C4C4F"/>
          </a:solidFill>
          <a:latin typeface="Arial"/>
          <a:ea typeface="ＭＳ Ｐゴシック" pitchFamily="48" charset="-128"/>
          <a:cs typeface="Arial"/>
        </a:defRPr>
      </a:lvl4pPr>
      <a:lvl5pPr marL="1427163" indent="-173038" algn="l" defTabSz="457200" rtl="0" eaLnBrk="1" fontAlgn="base" hangingPunct="1">
        <a:spcBef>
          <a:spcPct val="20000"/>
        </a:spcBef>
        <a:spcAft>
          <a:spcPct val="0"/>
        </a:spcAft>
        <a:buClr>
          <a:srgbClr val="A90021"/>
        </a:buClr>
        <a:buSzPct val="80000"/>
        <a:buFont typeface="Arial" charset="0"/>
        <a:buChar char="•"/>
        <a:defRPr sz="1600" kern="1200">
          <a:solidFill>
            <a:srgbClr val="4C4C4F"/>
          </a:solidFill>
          <a:latin typeface="Arial"/>
          <a:ea typeface="ＭＳ Ｐゴシック" pitchFamily="48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hyperlink" Target="mailto:mharp@asu.edu" TargetMode="External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eg"/><Relationship Id="rId5" Type="http://schemas.openxmlformats.org/officeDocument/2006/relationships/hyperlink" Target="mailto:Anali.perry@asu.edu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jpeg"/><Relationship Id="rId5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1" Type="http://schemas.openxmlformats.org/officeDocument/2006/relationships/video" Target="file://localhost/Volumes/share$/LIST/External/Library%20Channel/Lib%20Minute/EDUCAUSE/EDUCAUSE_2010Package/Minute_020.mov" TargetMode="External"/><Relationship Id="rId2" Type="http://schemas.openxmlformats.org/officeDocument/2006/relationships/slideLayout" Target="../slideLayouts/slideLayout18.xml"/><Relationship Id="rId3" Type="http://schemas.openxmlformats.org/officeDocument/2006/relationships/notesSlide" Target="../notesSlides/notesSlide2.xml"/><Relationship Id="rId5" Type="http://schemas.openxmlformats.org/officeDocument/2006/relationships/hyperlink" Target="http://www.youtube.com/watch?v=F4Row35FdVA" TargetMode="Externa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png"/><Relationship Id="rId1" Type="http://schemas.openxmlformats.org/officeDocument/2006/relationships/video" Target="file://localhost/Volumes/share$/LIST/External/Library%20Channel/Lib%20Minute/EDUCAUSE/EDUCAUSE_2010Package/Minute_022LAN.mov" TargetMode="External"/><Relationship Id="rId2" Type="http://schemas.openxmlformats.org/officeDocument/2006/relationships/slideLayout" Target="../slideLayouts/slideLayout18.xml"/><Relationship Id="rId3" Type="http://schemas.openxmlformats.org/officeDocument/2006/relationships/notesSlide" Target="../notesSlides/notesSlide3.xml"/><Relationship Id="rId5" Type="http://schemas.openxmlformats.org/officeDocument/2006/relationships/hyperlink" Target="http://www.youtube.com/watch?v=rpAOBYGLQg8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diagramData" Target="../diagrams/data1.xml"/><Relationship Id="rId6" Type="http://schemas.openxmlformats.org/officeDocument/2006/relationships/diagramColors" Target="../diagrams/colors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watch?v=s-LnKmDBKME" TargetMode="External"/><Relationship Id="rId4" Type="http://schemas.openxmlformats.org/officeDocument/2006/relationships/notesSlide" Target="../notesSlides/notesSlide9.xml"/><Relationship Id="rId5" Type="http://schemas.openxmlformats.org/officeDocument/2006/relationships/image" Target="../media/image12.png"/><Relationship Id="rId7" Type="http://schemas.openxmlformats.org/officeDocument/2006/relationships/hyperlink" Target="http://ia700105.us.archive.org/16/items/TheLibraryMinuteTop5OnlineResources/Minute_027_Draft.wmv" TargetMode="External"/><Relationship Id="rId1" Type="http://schemas.openxmlformats.org/officeDocument/2006/relationships/video" Target="file://localhost/Volumes/share$/LIST/External/Library%20Channel/Lib%20Minute/EDUCAUSE/EDUCAUSE_2010Package/Minute_027_aDraft.mov" TargetMode="External"/><Relationship Id="rId2" Type="http://schemas.openxmlformats.org/officeDocument/2006/relationships/video" Target="file://localhost/Volumes/share$/LIST/External/Library%20Channel/Lib%20Minute/EDUCAUSE/EDUCAUSE_2010Package/minute_027.mov" TargetMode="External"/><Relationship Id="rId3" Type="http://schemas.openxmlformats.org/officeDocument/2006/relationships/slideLayout" Target="../slideLayouts/slideLayout18.xml"/><Relationship Id="rId6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libminut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048000"/>
            <a:ext cx="4572000" cy="220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581400"/>
            <a:ext cx="4572000" cy="762000"/>
          </a:xfrm>
          <a:noFill/>
        </p:spPr>
        <p:txBody>
          <a:bodyPr>
            <a:noAutofit/>
          </a:bodyPr>
          <a:lstStyle/>
          <a:p>
            <a:pPr algn="l">
              <a:defRPr/>
            </a:pPr>
            <a:r>
              <a:rPr lang="en-US" sz="5600" cap="none" spc="-300" dirty="0" smtClean="0">
                <a:latin typeface="Akzidenz-Grotesk Pro Bold"/>
                <a:cs typeface="Akzidenz-Grotesk Pro Bold"/>
              </a:rPr>
              <a:t>how we make</a:t>
            </a:r>
          </a:p>
        </p:txBody>
      </p:sp>
      <p:sp>
        <p:nvSpPr>
          <p:cNvPr id="2052" name="TextBox 5"/>
          <p:cNvSpPr txBox="1">
            <a:spLocks noChangeArrowheads="1"/>
          </p:cNvSpPr>
          <p:nvPr/>
        </p:nvSpPr>
        <p:spPr bwMode="auto">
          <a:xfrm>
            <a:off x="838200" y="5257800"/>
            <a:ext cx="4038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latin typeface="Akzidenz-Grotesk Pro Med"/>
                <a:ea typeface="Tahoma" pitchFamily="28" charset="0"/>
                <a:cs typeface="Akzidenz-Grotesk Pro Med"/>
              </a:rPr>
              <a:t>Matt Harp</a:t>
            </a:r>
          </a:p>
          <a:p>
            <a:pPr algn="ctr"/>
            <a:r>
              <a:rPr lang="en-US" sz="2000" dirty="0">
                <a:latin typeface="Akzidenz-Grotesk Pro Med"/>
                <a:ea typeface="Tahoma" pitchFamily="28" charset="0"/>
                <a:cs typeface="Akzidenz-Grotesk Pro Med"/>
                <a:hlinkClick r:id="rId4"/>
              </a:rPr>
              <a:t>mharp@asu.edu</a:t>
            </a:r>
            <a:r>
              <a:rPr lang="en-US" sz="2000" dirty="0">
                <a:latin typeface="Akzidenz-Grotesk Pro Med"/>
                <a:ea typeface="Tahoma" pitchFamily="28" charset="0"/>
                <a:cs typeface="Akzidenz-Grotesk Pro Med"/>
              </a:rPr>
              <a:t> </a:t>
            </a:r>
          </a:p>
        </p:txBody>
      </p:sp>
      <p:sp>
        <p:nvSpPr>
          <p:cNvPr id="2053" name="TextBox 5"/>
          <p:cNvSpPr txBox="1">
            <a:spLocks noChangeArrowheads="1"/>
          </p:cNvSpPr>
          <p:nvPr/>
        </p:nvSpPr>
        <p:spPr bwMode="auto">
          <a:xfrm>
            <a:off x="5181600" y="5181600"/>
            <a:ext cx="3124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 err="1">
                <a:latin typeface="Akzidenz-Grotesk Pro Med"/>
                <a:ea typeface="Tahoma" pitchFamily="28" charset="0"/>
                <a:cs typeface="Akzidenz-Grotesk Pro Med"/>
              </a:rPr>
              <a:t>Anali</a:t>
            </a:r>
            <a:r>
              <a:rPr lang="en-US" sz="2000" dirty="0">
                <a:latin typeface="Akzidenz-Grotesk Pro Med"/>
                <a:ea typeface="Tahoma" pitchFamily="28" charset="0"/>
                <a:cs typeface="Akzidenz-Grotesk Pro Med"/>
              </a:rPr>
              <a:t> Perry</a:t>
            </a:r>
          </a:p>
          <a:p>
            <a:pPr algn="ctr"/>
            <a:r>
              <a:rPr lang="en-US" sz="2000" dirty="0">
                <a:latin typeface="Akzidenz-Grotesk Pro Med"/>
                <a:ea typeface="Tahoma" pitchFamily="28" charset="0"/>
                <a:cs typeface="Akzidenz-Grotesk Pro Med"/>
                <a:hlinkClick r:id="rId5"/>
              </a:rPr>
              <a:t>anali.perry@asu.edu</a:t>
            </a:r>
            <a:endParaRPr lang="en-US" sz="2000" dirty="0">
              <a:latin typeface="Akzidenz-Grotesk Pro Med"/>
              <a:ea typeface="Tahoma" pitchFamily="28" charset="0"/>
              <a:cs typeface="Akzidenz-Grotesk Pro Med"/>
            </a:endParaRPr>
          </a:p>
        </p:txBody>
      </p:sp>
      <p:sp>
        <p:nvSpPr>
          <p:cNvPr id="2054" name="TextBox 5"/>
          <p:cNvSpPr txBox="1">
            <a:spLocks noChangeArrowheads="1"/>
          </p:cNvSpPr>
          <p:nvPr/>
        </p:nvSpPr>
        <p:spPr bwMode="auto">
          <a:xfrm>
            <a:off x="3200400" y="5791200"/>
            <a:ext cx="31242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" spc="-150" dirty="0">
                <a:latin typeface="Akzidenz-Grotesk Pro Med"/>
                <a:ea typeface="Tahoma" pitchFamily="28" charset="0"/>
                <a:cs typeface="Akzidenz-Grotesk Pro Med"/>
              </a:rPr>
              <a:t>with contributions by</a:t>
            </a:r>
          </a:p>
          <a:p>
            <a:pPr algn="ctr"/>
            <a:r>
              <a:rPr lang="en-US" sz="1100" spc="-150" dirty="0">
                <a:latin typeface="Akzidenz-Grotesk Pro Med"/>
                <a:ea typeface="Tahoma" pitchFamily="28" charset="0"/>
                <a:cs typeface="Akzidenz-Grotesk Pro Med"/>
              </a:rPr>
              <a:t>Mimmo Bonanni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"/>
          <p:cNvSpPr txBox="1">
            <a:spLocks noChangeArrowheads="1"/>
          </p:cNvSpPr>
          <p:nvPr/>
        </p:nvSpPr>
        <p:spPr bwMode="auto">
          <a:xfrm>
            <a:off x="-762000" y="1195388"/>
            <a:ext cx="9906000" cy="324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r">
              <a:lnSpc>
                <a:spcPts val="12000"/>
              </a:lnSpc>
            </a:pPr>
            <a:r>
              <a:rPr lang="en-US" sz="12500" b="1" spc="-300" dirty="0">
                <a:latin typeface="Akzidenz-Grotesk Pro Bold"/>
                <a:cs typeface="Akzidenz-Grotesk Pro Bold"/>
              </a:rPr>
              <a:t>distribute</a:t>
            </a:r>
            <a:br>
              <a:rPr lang="en-US" sz="12500" b="1" spc="-300" dirty="0">
                <a:latin typeface="Akzidenz-Grotesk Pro Bold"/>
                <a:cs typeface="Akzidenz-Grotesk Pro Bold"/>
              </a:rPr>
            </a:br>
            <a:r>
              <a:rPr lang="en-US" sz="12500" b="1" spc="-300" dirty="0">
                <a:latin typeface="Akzidenz-Grotesk Pro Bold"/>
                <a:cs typeface="Akzidenz-Grotesk Pro Bold"/>
              </a:rPr>
              <a:t>disseminate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66800" y="4038600"/>
            <a:ext cx="5262979" cy="769441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spc="-150" dirty="0">
                <a:solidFill>
                  <a:schemeClr val="bg1">
                    <a:lumMod val="95000"/>
                  </a:schemeClr>
                </a:solidFill>
                <a:latin typeface="Akzidenz-Grotesk Pro Med"/>
                <a:cs typeface="Akzidenz-Grotesk Pro Med"/>
              </a:rPr>
              <a:t>and make accessible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4114800"/>
            <a:ext cx="197167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4800" y="228600"/>
            <a:ext cx="3551126" cy="1200329"/>
          </a:xfrm>
          <a:prstGeom prst="rect">
            <a:avLst/>
          </a:prstGeom>
          <a:noFill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7200" dirty="0">
                <a:latin typeface="Akzidenz-Grotesk Pro Med"/>
                <a:cs typeface="Akzidenz-Grotesk Pro Med"/>
              </a:rPr>
              <a:t>finally…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/>
          <p:cNvSpPr>
            <a:spLocks noGrp="1"/>
          </p:cNvSpPr>
          <p:nvPr>
            <p:ph idx="4294967295"/>
          </p:nvPr>
        </p:nvSpPr>
        <p:spPr>
          <a:xfrm>
            <a:off x="1524000" y="304800"/>
            <a:ext cx="8229600" cy="1066800"/>
          </a:xfrm>
          <a:noFill/>
          <a:ln>
            <a:noFill/>
          </a:ln>
        </p:spPr>
        <p:txBody>
          <a:bodyPr anchor="ctr"/>
          <a:lstStyle/>
          <a:p>
            <a:pPr marL="342900" lvl="2" indent="0" algn="ctr" eaLnBrk="1" hangingPunct="1">
              <a:buFont typeface="Arial" pitchFamily="28" charset="0"/>
              <a:buNone/>
            </a:pPr>
            <a:r>
              <a:rPr lang="en-US" sz="12000" b="1" spc="-300" dirty="0" smtClean="0">
                <a:solidFill>
                  <a:srgbClr val="000000"/>
                </a:solidFill>
                <a:latin typeface="Akzidenz-Grotesk Pro Bold"/>
                <a:ea typeface="Tahoma" pitchFamily="28" charset="0"/>
                <a:cs typeface="Akzidenz-Grotesk Pro Bold"/>
              </a:rPr>
              <a:t>discover</a:t>
            </a:r>
            <a:endParaRPr lang="en-US" sz="8000" b="1" spc="-300" dirty="0">
              <a:latin typeface="Akzidenz-Grotesk Pro Bold"/>
              <a:ea typeface="Tahoma" pitchFamily="28" charset="0"/>
              <a:cs typeface="Akzidenz-Grotesk Pro Bold"/>
            </a:endParaRPr>
          </a:p>
        </p:txBody>
      </p:sp>
      <p:sp>
        <p:nvSpPr>
          <p:cNvPr id="12291" name="Content Placeholder 2"/>
          <p:cNvSpPr txBox="1">
            <a:spLocks/>
          </p:cNvSpPr>
          <p:nvPr/>
        </p:nvSpPr>
        <p:spPr bwMode="auto">
          <a:xfrm>
            <a:off x="0" y="1600200"/>
            <a:ext cx="8229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lvl="2" indent="-342900">
              <a:spcBef>
                <a:spcPct val="20000"/>
              </a:spcBef>
              <a:buFont typeface="Arial" pitchFamily="28" charset="0"/>
              <a:buNone/>
            </a:pPr>
            <a:r>
              <a:rPr lang="en-US" sz="16000" b="1" dirty="0">
                <a:solidFill>
                  <a:srgbClr val="000000"/>
                </a:solidFill>
                <a:latin typeface="Akzidenz-Grotesk Pro Bold"/>
                <a:ea typeface="Tahoma" pitchFamily="28" charset="0"/>
                <a:cs typeface="Akzidenz-Grotesk Pro Bold"/>
              </a:rPr>
              <a:t>share</a:t>
            </a:r>
          </a:p>
          <a:p>
            <a:pPr marL="342900" indent="-342900">
              <a:spcBef>
                <a:spcPct val="20000"/>
              </a:spcBef>
              <a:buFont typeface="Arial" pitchFamily="28" charset="0"/>
              <a:buChar char="•"/>
            </a:pPr>
            <a:endParaRPr lang="en-US" sz="8000" b="1" dirty="0">
              <a:latin typeface="Akzidenz-Grotesk Pro Bold"/>
              <a:ea typeface="Tahoma" pitchFamily="28" charset="0"/>
              <a:cs typeface="Akzidenz-Grotesk Pro Bold"/>
            </a:endParaRPr>
          </a:p>
          <a:p>
            <a:pPr marL="342900" indent="-342900">
              <a:spcBef>
                <a:spcPct val="20000"/>
              </a:spcBef>
              <a:buFont typeface="Arial" pitchFamily="28" charset="0"/>
              <a:buChar char="•"/>
            </a:pPr>
            <a:endParaRPr lang="en-US" sz="8000" b="1" dirty="0">
              <a:latin typeface="Akzidenz-Grotesk Pro Bold"/>
              <a:ea typeface="Tahoma" pitchFamily="28" charset="0"/>
              <a:cs typeface="Akzidenz-Grotesk Pro Bold"/>
            </a:endParaRPr>
          </a:p>
          <a:p>
            <a:pPr marL="342900" indent="-342900">
              <a:spcBef>
                <a:spcPct val="20000"/>
              </a:spcBef>
              <a:buFont typeface="Arial" pitchFamily="28" charset="0"/>
              <a:buChar char="•"/>
            </a:pPr>
            <a:endParaRPr lang="en-US" sz="8000" b="1" dirty="0">
              <a:latin typeface="Akzidenz-Grotesk Pro Bold"/>
              <a:ea typeface="Tahoma" pitchFamily="28" charset="0"/>
              <a:cs typeface="Akzidenz-Grotesk Pro Bold"/>
            </a:endParaRPr>
          </a:p>
          <a:p>
            <a:pPr marL="342900" indent="-342900">
              <a:spcBef>
                <a:spcPct val="20000"/>
              </a:spcBef>
              <a:buFont typeface="Arial" pitchFamily="28" charset="0"/>
              <a:buChar char="•"/>
            </a:pPr>
            <a:endParaRPr lang="en-US" sz="8000" b="1" dirty="0">
              <a:latin typeface="Akzidenz-Grotesk Pro Bold"/>
              <a:ea typeface="Tahoma" pitchFamily="28" charset="0"/>
              <a:cs typeface="Akzidenz-Grotesk Pro Bold"/>
            </a:endParaRPr>
          </a:p>
          <a:p>
            <a:pPr marL="342900" indent="-342900">
              <a:spcBef>
                <a:spcPct val="20000"/>
              </a:spcBef>
              <a:buFont typeface="Arial" pitchFamily="28" charset="0"/>
              <a:buNone/>
            </a:pPr>
            <a:endParaRPr lang="en-US" sz="8000" b="1" dirty="0">
              <a:latin typeface="Akzidenz-Grotesk Pro Bold"/>
              <a:ea typeface="Tahoma" pitchFamily="28" charset="0"/>
              <a:cs typeface="Akzidenz-Grotesk Pro Bold"/>
            </a:endParaRPr>
          </a:p>
        </p:txBody>
      </p:sp>
      <p:sp>
        <p:nvSpPr>
          <p:cNvPr id="12292" name="Content Placeholder 2"/>
          <p:cNvSpPr txBox="1">
            <a:spLocks/>
          </p:cNvSpPr>
          <p:nvPr/>
        </p:nvSpPr>
        <p:spPr bwMode="auto">
          <a:xfrm>
            <a:off x="914400" y="2895600"/>
            <a:ext cx="8229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lvl="2" indent="-342900" algn="r">
              <a:spcBef>
                <a:spcPct val="20000"/>
              </a:spcBef>
              <a:buFont typeface="Arial" pitchFamily="28" charset="0"/>
              <a:buNone/>
            </a:pPr>
            <a:r>
              <a:rPr lang="en-US" sz="22000" b="1" spc="-300" dirty="0">
                <a:solidFill>
                  <a:srgbClr val="000000"/>
                </a:solidFill>
                <a:latin typeface="Akzidenz-Grotesk Pro Regular"/>
                <a:ea typeface="Tahoma" pitchFamily="28" charset="0"/>
                <a:cs typeface="Akzidenz-Grotesk Pro Regular"/>
              </a:rPr>
              <a:t>use</a:t>
            </a:r>
            <a:endParaRPr lang="en-US" sz="22000" spc="-300" dirty="0">
              <a:solidFill>
                <a:srgbClr val="000000"/>
              </a:solidFill>
              <a:latin typeface="Akzidenz-Grotesk Pro Regular"/>
              <a:ea typeface="Tahoma" pitchFamily="28" charset="0"/>
              <a:cs typeface="Akzidenz-Grotesk Pro Regular"/>
            </a:endParaRPr>
          </a:p>
          <a:p>
            <a:pPr marL="342900" indent="-342900">
              <a:spcBef>
                <a:spcPct val="20000"/>
              </a:spcBef>
              <a:buFont typeface="Arial" pitchFamily="28" charset="0"/>
              <a:buChar char="•"/>
            </a:pPr>
            <a:endParaRPr lang="en-US" sz="8000" dirty="0">
              <a:latin typeface="Akzidenz-Grotesk Pro Regular"/>
              <a:ea typeface="Tahoma" pitchFamily="28" charset="0"/>
              <a:cs typeface="Akzidenz-Grotesk Pro Regular"/>
            </a:endParaRPr>
          </a:p>
          <a:p>
            <a:pPr marL="342900" indent="-342900">
              <a:spcBef>
                <a:spcPct val="20000"/>
              </a:spcBef>
              <a:buFont typeface="Arial" pitchFamily="28" charset="0"/>
              <a:buChar char="•"/>
            </a:pPr>
            <a:endParaRPr lang="en-US" sz="8000" dirty="0">
              <a:latin typeface="Akzidenz-Grotesk Pro Regular"/>
              <a:ea typeface="Tahoma" pitchFamily="28" charset="0"/>
              <a:cs typeface="Akzidenz-Grotesk Pro Regular"/>
            </a:endParaRPr>
          </a:p>
          <a:p>
            <a:pPr marL="342900" indent="-342900">
              <a:spcBef>
                <a:spcPct val="20000"/>
              </a:spcBef>
              <a:buFont typeface="Arial" pitchFamily="28" charset="0"/>
              <a:buChar char="•"/>
            </a:pPr>
            <a:endParaRPr lang="en-US" sz="8000" dirty="0">
              <a:latin typeface="Akzidenz-Grotesk Pro Regular"/>
              <a:ea typeface="Tahoma" pitchFamily="28" charset="0"/>
              <a:cs typeface="Akzidenz-Grotesk Pro Regular"/>
            </a:endParaRPr>
          </a:p>
          <a:p>
            <a:pPr marL="342900" indent="-342900">
              <a:spcBef>
                <a:spcPct val="20000"/>
              </a:spcBef>
              <a:buFont typeface="Arial" pitchFamily="28" charset="0"/>
              <a:buChar char="•"/>
            </a:pPr>
            <a:endParaRPr lang="en-US" sz="8000" dirty="0">
              <a:latin typeface="Akzidenz-Grotesk Pro Regular"/>
              <a:ea typeface="Tahoma" pitchFamily="28" charset="0"/>
              <a:cs typeface="Akzidenz-Grotesk Pro Regular"/>
            </a:endParaRPr>
          </a:p>
          <a:p>
            <a:pPr marL="342900" indent="-342900">
              <a:spcBef>
                <a:spcPct val="20000"/>
              </a:spcBef>
              <a:buFont typeface="Arial" pitchFamily="28" charset="0"/>
              <a:buNone/>
            </a:pPr>
            <a:endParaRPr lang="en-US" sz="8000" dirty="0">
              <a:latin typeface="Akzidenz-Grotesk Pro Regular"/>
              <a:ea typeface="Tahoma" pitchFamily="28" charset="0"/>
              <a:cs typeface="Akzidenz-Grotesk Pro Regular"/>
            </a:endParaRPr>
          </a:p>
        </p:txBody>
      </p:sp>
      <p:pic>
        <p:nvPicPr>
          <p:cNvPr id="7" name="Picture 6" descr="youtube-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3064" y="304800"/>
            <a:ext cx="2503714" cy="1066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Picture 7" descr="twitter_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596505">
            <a:off x="6111721" y="1844523"/>
            <a:ext cx="1990609" cy="19906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295" name="Picture 8" descr="libguide.JPG"/>
          <p:cNvPicPr>
            <a:picLocks noChangeAspect="1"/>
          </p:cNvPicPr>
          <p:nvPr/>
        </p:nvPicPr>
        <p:blipFill>
          <a:blip r:embed="rId5"/>
          <a:srcRect r="31818" b="24300"/>
          <a:stretch>
            <a:fillRect/>
          </a:stretch>
        </p:blipFill>
        <p:spPr bwMode="auto">
          <a:xfrm>
            <a:off x="625475" y="3886200"/>
            <a:ext cx="3475038" cy="234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8686800" cy="1754188"/>
          </a:xfrm>
          <a:prstGeom prst="rect">
            <a:avLst/>
          </a:prstGeom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5400" b="1" spc="-300" dirty="0">
                <a:effectLst>
                  <a:outerShdw blurRad="38100" dist="38100" dir="2700000" algn="tl">
                    <a:srgbClr val="DDDDDD"/>
                  </a:outerShdw>
                </a:effectLst>
                <a:latin typeface="Akzidenz-Grotesk Pro Bold"/>
                <a:ea typeface="Tahoma" pitchFamily="28" charset="0"/>
                <a:cs typeface="Akzidenz-Grotesk Pro Bold"/>
              </a:rPr>
              <a:t>what does it take to make a library minute?</a:t>
            </a:r>
            <a:endParaRPr lang="en-US" sz="5400" b="1" spc="-300" dirty="0">
              <a:latin typeface="Akzidenz-Grotesk Pro Bold"/>
              <a:ea typeface="Tahoma" pitchFamily="28" charset="0"/>
              <a:cs typeface="Akzidenz-Grotesk Pro Bold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981200"/>
            <a:ext cx="9144000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spc="-300" dirty="0">
                <a:solidFill>
                  <a:srgbClr val="990033"/>
                </a:solidFill>
                <a:latin typeface="Akzidenz-Grotesk Pro Med"/>
                <a:cs typeface="Akzidenz-Grotesk Pro Med"/>
              </a:rPr>
              <a:t>vision</a:t>
            </a:r>
          </a:p>
          <a:p>
            <a:pPr algn="ctr">
              <a:defRPr/>
            </a:pPr>
            <a:r>
              <a:rPr lang="en-US" sz="5400" kern="700" spc="-300" dirty="0">
                <a:solidFill>
                  <a:srgbClr val="990033"/>
                </a:solidFill>
                <a:latin typeface="Akzidenz-Grotesk Pro Med"/>
                <a:cs typeface="Akzidenz-Grotesk Pro Med"/>
              </a:rPr>
              <a:t>people</a:t>
            </a:r>
          </a:p>
          <a:p>
            <a:pPr algn="ctr">
              <a:defRPr/>
            </a:pPr>
            <a:r>
              <a:rPr lang="en-US" sz="5400" kern="700" spc="-300" dirty="0">
                <a:solidFill>
                  <a:srgbClr val="990033"/>
                </a:solidFill>
                <a:latin typeface="Akzidenz-Grotesk Pro Med"/>
                <a:cs typeface="Akzidenz-Grotesk Pro Med"/>
              </a:rPr>
              <a:t>time</a:t>
            </a:r>
          </a:p>
          <a:p>
            <a:pPr algn="ctr">
              <a:defRPr/>
            </a:pPr>
            <a:r>
              <a:rPr lang="en-US" sz="5400" kern="700" spc="-300" dirty="0">
                <a:solidFill>
                  <a:srgbClr val="990033"/>
                </a:solidFill>
                <a:latin typeface="Akzidenz-Grotesk Pro Med"/>
                <a:cs typeface="Akzidenz-Grotesk Pro Med"/>
              </a:rPr>
              <a:t>enthusiasm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33800" y="5257800"/>
            <a:ext cx="5557161" cy="769441"/>
          </a:xfrm>
          <a:prstGeom prst="rect">
            <a:avLst/>
          </a:prstGeom>
          <a:noFill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400" dirty="0">
                <a:latin typeface="Akzidenz-Grotesk Pro Med"/>
                <a:cs typeface="Akzidenz-Grotesk Pro Med"/>
              </a:rPr>
              <a:t>and yes, equipment</a:t>
            </a:r>
            <a:r>
              <a:rPr lang="en-US" sz="2800" dirty="0">
                <a:latin typeface="Akzidenz-Grotesk Pro Med"/>
                <a:cs typeface="Akzidenz-Grotesk Pro Med"/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4495800"/>
            <a:ext cx="8382000" cy="14700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200" b="0" cap="none" spc="-150" dirty="0" err="1" smtClean="0">
                <a:latin typeface="Akzidenz-Grotesk Pro Med"/>
                <a:cs typeface="Akzidenz-Grotesk Pro Med"/>
              </a:rPr>
              <a:t>lib.asu.edu/librarychannel</a:t>
            </a:r>
            <a:endParaRPr lang="en-US" sz="2200" b="0" cap="none" spc="-150" dirty="0">
              <a:latin typeface="Akzidenz-Grotesk Pro Med"/>
              <a:cs typeface="Akzidenz-Grotesk Pro Med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2200" y="2895600"/>
            <a:ext cx="4343400" cy="1219200"/>
          </a:xfrm>
          <a:ln>
            <a:noFill/>
          </a:ln>
        </p:spPr>
        <p:txBody>
          <a:bodyPr anchor="ctr">
            <a:noAutofit/>
          </a:bodyPr>
          <a:lstStyle/>
          <a:p>
            <a:pPr>
              <a:buFont typeface="Arial" charset="0"/>
              <a:buNone/>
              <a:defRPr/>
            </a:pPr>
            <a:r>
              <a:rPr lang="en-US" sz="8600" b="1" spc="-300" dirty="0" smtClean="0">
                <a:solidFill>
                  <a:schemeClr val="tx1"/>
                </a:solidFill>
                <a:latin typeface="Akzidenz-Grotesk Pro Bold"/>
                <a:cs typeface="Akzidenz-Grotesk Pro Bold"/>
              </a:rPr>
              <a:t>thanks</a:t>
            </a:r>
            <a:endParaRPr lang="en-US" sz="8600" b="1" spc="-300" dirty="0">
              <a:solidFill>
                <a:schemeClr val="tx1"/>
              </a:solidFill>
              <a:latin typeface="Akzidenz-Grotesk Pro Bold"/>
              <a:cs typeface="Akzidenz-Grotesk Pro Bold"/>
            </a:endParaRPr>
          </a:p>
        </p:txBody>
      </p:sp>
      <p:sp>
        <p:nvSpPr>
          <p:cNvPr id="14340" name="TextBox 5"/>
          <p:cNvSpPr txBox="1">
            <a:spLocks noChangeArrowheads="1"/>
          </p:cNvSpPr>
          <p:nvPr/>
        </p:nvSpPr>
        <p:spPr bwMode="auto">
          <a:xfrm>
            <a:off x="2438400" y="4114800"/>
            <a:ext cx="4038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latin typeface="Tahoma" pitchFamily="28" charset="0"/>
                <a:ea typeface="Tahoma" pitchFamily="28" charset="0"/>
                <a:cs typeface="Tahoma" pitchFamily="28" charset="0"/>
              </a:rPr>
              <a:t>@</a:t>
            </a:r>
            <a:r>
              <a:rPr lang="en-US" sz="2400" b="1" dirty="0" err="1">
                <a:latin typeface="Tahoma" pitchFamily="28" charset="0"/>
                <a:ea typeface="Tahoma" pitchFamily="28" charset="0"/>
                <a:cs typeface="Tahoma" pitchFamily="28" charset="0"/>
              </a:rPr>
              <a:t>librarychannel</a:t>
            </a:r>
            <a:endParaRPr lang="en-US" sz="2400" b="1" dirty="0">
              <a:latin typeface="Tahoma" pitchFamily="28" charset="0"/>
              <a:ea typeface="Tahoma" pitchFamily="28" charset="0"/>
              <a:cs typeface="Tahoma" pitchFamily="28" charset="0"/>
            </a:endParaRPr>
          </a:p>
        </p:txBody>
      </p:sp>
      <p:pic>
        <p:nvPicPr>
          <p:cNvPr id="14341" name="Picture 5" descr="twitter_log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4114800"/>
            <a:ext cx="5318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inute_020.wmv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2914441" y="5241200"/>
            <a:ext cx="368817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Minute 20: Get it @ </a:t>
            </a:r>
            <a:r>
              <a:rPr lang="en-US" sz="2400" b="1" dirty="0" smtClean="0"/>
              <a:t>ASU</a:t>
            </a:r>
          </a:p>
          <a:p>
            <a:pPr algn="ctr"/>
            <a:r>
              <a:rPr lang="en-US" sz="1600" b="1" dirty="0" smtClean="0">
                <a:hlinkClick r:id="rId5"/>
              </a:rPr>
              <a:t>View on YouTube</a:t>
            </a:r>
            <a:endParaRPr lang="en-US" sz="1600" b="1" dirty="0" smtClean="0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4906963"/>
            <a:ext cx="9144000" cy="0"/>
          </a:xfrm>
          <a:prstGeom prst="line">
            <a:avLst/>
          </a:prstGeom>
          <a:ln w="146050">
            <a:solidFill>
              <a:schemeClr val="tx1"/>
            </a:solidFill>
          </a:ln>
          <a:scene3d>
            <a:camera prst="orthographicFront"/>
            <a:lightRig rig="threePt" dir="t"/>
          </a:scene3d>
          <a:sp3d prstMaterial="flat">
            <a:bevelT/>
            <a:bevelB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inute_022.wmv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3232571" y="5334000"/>
            <a:ext cx="245451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spc="-150" dirty="0">
                <a:latin typeface="Akzidenz-Grotesk Pro Med"/>
                <a:cs typeface="Akzidenz-Grotesk Pro Med"/>
              </a:rPr>
              <a:t>Minute 22: </a:t>
            </a:r>
            <a:r>
              <a:rPr lang="en-US" sz="2400" spc="-150" dirty="0" smtClean="0">
                <a:latin typeface="Akzidenz-Grotesk Pro Med"/>
                <a:cs typeface="Akzidenz-Grotesk Pro Med"/>
              </a:rPr>
              <a:t>Printing</a:t>
            </a:r>
          </a:p>
          <a:p>
            <a:pPr algn="ctr"/>
            <a:r>
              <a:rPr lang="en-US" sz="1600" spc="-150" dirty="0" smtClean="0">
                <a:latin typeface="Akzidenz-Grotesk Pro Med"/>
                <a:cs typeface="Akzidenz-Grotesk Pro Med"/>
                <a:hlinkClick r:id="rId5"/>
              </a:rPr>
              <a:t>View on YouTube</a:t>
            </a:r>
            <a:endParaRPr lang="en-US" sz="1600" spc="-150" dirty="0" smtClean="0">
              <a:latin typeface="Akzidenz-Grotesk Pro Med"/>
              <a:cs typeface="Akzidenz-Grotesk Pro Med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5181600"/>
            <a:ext cx="9144000" cy="0"/>
          </a:xfrm>
          <a:prstGeom prst="line">
            <a:avLst/>
          </a:prstGeom>
          <a:ln w="161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9144000" cy="12954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 algn="ctr">
              <a:defRPr/>
            </a:pPr>
            <a:r>
              <a:rPr lang="en-US" sz="8000" b="1" spc="-300" dirty="0">
                <a:latin typeface="Akzidenz-Grotesk Pro Bold"/>
                <a:ea typeface="+mj-ea"/>
                <a:cs typeface="Akzidenz-Grotesk Pro Bold"/>
              </a:rPr>
              <a:t>the library channel</a:t>
            </a:r>
          </a:p>
        </p:txBody>
      </p:sp>
      <p:pic>
        <p:nvPicPr>
          <p:cNvPr id="5123" name="Picture 3" descr="6-18-2010 12-38-58 PM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447800"/>
            <a:ext cx="7951788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anchor="b">
            <a:noAutofit/>
          </a:bodyPr>
          <a:lstStyle/>
          <a:p>
            <a:pPr algn="ctr">
              <a:defRPr/>
            </a:pPr>
            <a:r>
              <a:rPr lang="en-US" sz="9200" cap="none" spc="-300" dirty="0" smtClean="0">
                <a:solidFill>
                  <a:schemeClr val="tx1"/>
                </a:solidFill>
                <a:latin typeface="Akzidenz-Grotesk Pro Bold"/>
                <a:cs typeface="Akzidenz-Grotesk Pro Bold"/>
              </a:rPr>
              <a:t>production cycle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81000" y="1219200"/>
          <a:ext cx="8458200" cy="47244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3352800" y="1371600"/>
            <a:ext cx="5791200" cy="132397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0" b="1" spc="-300" dirty="0">
                <a:latin typeface="Akzidenz-Grotesk Pro Bold"/>
                <a:cs typeface="Akzidenz-Grotesk Pro Bold"/>
              </a:rPr>
              <a:t>planning</a:t>
            </a:r>
          </a:p>
        </p:txBody>
      </p:sp>
      <p:pic>
        <p:nvPicPr>
          <p:cNvPr id="7171" name="Picture 2" descr="bigstockphoto_Bulb_With_Reflection_10326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1775" y="685800"/>
            <a:ext cx="3121025" cy="468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TextBox 3"/>
          <p:cNvSpPr txBox="1">
            <a:spLocks noChangeArrowheads="1"/>
          </p:cNvSpPr>
          <p:nvPr/>
        </p:nvSpPr>
        <p:spPr bwMode="auto">
          <a:xfrm>
            <a:off x="3429000" y="2895600"/>
            <a:ext cx="2262158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6600" dirty="0">
                <a:latin typeface="Akzidenz-Grotesk Pro Med"/>
                <a:cs typeface="Akzidenz-Grotesk Pro Med"/>
              </a:rPr>
              <a:t>ideas</a:t>
            </a:r>
          </a:p>
        </p:txBody>
      </p:sp>
      <p:sp>
        <p:nvSpPr>
          <p:cNvPr id="7173" name="TextBox 4"/>
          <p:cNvSpPr txBox="1">
            <a:spLocks noChangeArrowheads="1"/>
          </p:cNvSpPr>
          <p:nvPr/>
        </p:nvSpPr>
        <p:spPr bwMode="auto">
          <a:xfrm>
            <a:off x="3505200" y="4114800"/>
            <a:ext cx="4891083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6600" spc="-300" dirty="0">
                <a:latin typeface="Akzidenz-Grotesk Pro Med"/>
                <a:cs typeface="Akzidenz-Grotesk Pro Med"/>
              </a:rPr>
              <a:t>talking points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"/>
          <p:cNvSpPr txBox="1">
            <a:spLocks noChangeArrowheads="1"/>
          </p:cNvSpPr>
          <p:nvPr/>
        </p:nvSpPr>
        <p:spPr bwMode="auto">
          <a:xfrm>
            <a:off x="0" y="2057400"/>
            <a:ext cx="4724400" cy="120015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7200" b="1" spc="-300" dirty="0">
                <a:latin typeface="Akzidenz-Grotesk Pro Bold"/>
                <a:cs typeface="Akzidenz-Grotesk Pro Bold"/>
              </a:rPr>
              <a:t>recording</a:t>
            </a:r>
          </a:p>
        </p:txBody>
      </p:sp>
      <p:pic>
        <p:nvPicPr>
          <p:cNvPr id="8195" name="Picture 3" descr="libraryminut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524000"/>
            <a:ext cx="4219575" cy="3163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124200" y="4800600"/>
            <a:ext cx="4865434" cy="113877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6800" spc="-300" dirty="0">
                <a:latin typeface="Akzidenz-Grotesk Pro Med"/>
                <a:cs typeface="Akzidenz-Grotesk Pro Med"/>
              </a:rPr>
              <a:t>bring it to life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/>
          <p:cNvSpPr txBox="1">
            <a:spLocks noChangeArrowheads="1"/>
          </p:cNvSpPr>
          <p:nvPr/>
        </p:nvSpPr>
        <p:spPr bwMode="auto">
          <a:xfrm>
            <a:off x="4876800" y="1905000"/>
            <a:ext cx="4267200" cy="131127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0" b="1" spc="-300" dirty="0">
                <a:latin typeface="Akzidenz-Grotesk Pro Bold"/>
                <a:cs typeface="Akzidenz-Grotesk Pro Bold"/>
              </a:rPr>
              <a:t>editing</a:t>
            </a:r>
          </a:p>
        </p:txBody>
      </p:sp>
      <p:pic>
        <p:nvPicPr>
          <p:cNvPr id="9219" name="Picture 9" descr="cycl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762000"/>
            <a:ext cx="4711700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TextBox 3"/>
          <p:cNvSpPr txBox="1">
            <a:spLocks noChangeArrowheads="1"/>
          </p:cNvSpPr>
          <p:nvPr/>
        </p:nvSpPr>
        <p:spPr bwMode="auto">
          <a:xfrm>
            <a:off x="990600" y="5029200"/>
            <a:ext cx="565326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6000" spc="-300" dirty="0">
                <a:latin typeface="Akzidenz-Grotesk Pro Med"/>
                <a:ea typeface="Tahoma" pitchFamily="28" charset="0"/>
                <a:cs typeface="Akzidenz-Grotesk Pro Med"/>
              </a:rPr>
              <a:t>refine till it’s right</a:t>
            </a:r>
            <a:endParaRPr lang="en-US" sz="6000" spc="-300" dirty="0">
              <a:latin typeface="Akzidenz-Grotesk Pro Med"/>
              <a:cs typeface="Akzidenz-Grotesk Pro M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4"/>
          <p:cNvSpPr txBox="1">
            <a:spLocks noChangeArrowheads="1"/>
          </p:cNvSpPr>
          <p:nvPr/>
        </p:nvSpPr>
        <p:spPr bwMode="auto">
          <a:xfrm>
            <a:off x="1676400" y="762000"/>
            <a:ext cx="5562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latin typeface="Akzidenz-Grotesk Pro Med"/>
                <a:cs typeface="Akzidenz-Grotesk Pro Med"/>
              </a:rPr>
              <a:t>Minute 27: Top 5 Resources For Online Students</a:t>
            </a:r>
          </a:p>
        </p:txBody>
      </p:sp>
      <p:pic>
        <p:nvPicPr>
          <p:cNvPr id="6" name="Minute_027_Draft.wmv">
            <a:hlinkClick r:id="" action="ppaction://media"/>
          </p:cNvPr>
          <p:cNvPicPr/>
          <p:nvPr>
            <a:vide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76200" y="1295400"/>
            <a:ext cx="4495800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minute_027.wmv">
            <a:hlinkClick r:id="" action="ppaction://media"/>
          </p:cNvPr>
          <p:cNvPicPr/>
          <p:nvPr>
            <a:videoFile r:link="rId2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572000" y="1295400"/>
            <a:ext cx="4495800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TextBox 7"/>
          <p:cNvSpPr txBox="1">
            <a:spLocks noChangeArrowheads="1"/>
          </p:cNvSpPr>
          <p:nvPr/>
        </p:nvSpPr>
        <p:spPr bwMode="auto">
          <a:xfrm>
            <a:off x="1004168" y="3886200"/>
            <a:ext cx="1697901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latin typeface="Akzidenz-Grotesk Pro Med"/>
                <a:cs typeface="Akzidenz-Grotesk Pro Med"/>
              </a:rPr>
              <a:t>B</a:t>
            </a:r>
            <a:r>
              <a:rPr lang="en-US" dirty="0" smtClean="0">
                <a:latin typeface="Akzidenz-Grotesk Pro Med"/>
                <a:cs typeface="Akzidenz-Grotesk Pro Med"/>
              </a:rPr>
              <a:t>efore</a:t>
            </a:r>
          </a:p>
          <a:p>
            <a:pPr algn="ctr"/>
            <a:r>
              <a:rPr lang="en-US" sz="1600" dirty="0" smtClean="0">
                <a:latin typeface="Akzidenz-Grotesk Pro Med"/>
                <a:cs typeface="Akzidenz-Grotesk Pro Med"/>
                <a:hlinkClick r:id="rId7"/>
              </a:rPr>
              <a:t>View Rough Cut</a:t>
            </a:r>
            <a:endParaRPr lang="en-US" sz="1600" dirty="0">
              <a:latin typeface="Akzidenz-Grotesk Pro Med"/>
              <a:cs typeface="Akzidenz-Grotesk Pro Med"/>
            </a:endParaRPr>
          </a:p>
        </p:txBody>
      </p:sp>
      <p:sp>
        <p:nvSpPr>
          <p:cNvPr id="10246" name="TextBox 8"/>
          <p:cNvSpPr txBox="1">
            <a:spLocks noChangeArrowheads="1"/>
          </p:cNvSpPr>
          <p:nvPr/>
        </p:nvSpPr>
        <p:spPr bwMode="auto">
          <a:xfrm>
            <a:off x="5684491" y="3886200"/>
            <a:ext cx="1987004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latin typeface="Akzidenz-Grotesk Pro Med"/>
                <a:cs typeface="Akzidenz-Grotesk Pro Med"/>
              </a:rPr>
              <a:t>After</a:t>
            </a:r>
          </a:p>
          <a:p>
            <a:pPr algn="ctr"/>
            <a:r>
              <a:rPr lang="en-US" sz="1600" dirty="0" smtClean="0">
                <a:latin typeface="Akzidenz-Grotesk Pro Med"/>
                <a:cs typeface="Akzidenz-Grotesk Pro Med"/>
                <a:hlinkClick r:id="rId8"/>
              </a:rPr>
              <a:t>View YouTube Final</a:t>
            </a:r>
            <a:endParaRPr lang="en-US" sz="1600" dirty="0" smtClean="0">
              <a:latin typeface="Akzidenz-Grotesk Pro Med"/>
              <a:cs typeface="Akzidenz-Grotesk Pro Med"/>
            </a:endParaRP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0" y="4724400"/>
            <a:ext cx="6629400" cy="1323439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8000" b="1" spc="-300" dirty="0">
                <a:latin typeface="Akzidenz-Grotesk Pro Bold"/>
                <a:cs typeface="Akzidenz-Grotesk Pro Bold"/>
              </a:rPr>
              <a:t>rough vs. final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An Innovative Way to Spread the Word About Your Library&amp;quot;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63&quot;/&gt;&lt;/object&gt;&lt;object type=&quot;3&quot; unique_id=&quot;10006&quot;&gt;&lt;property id=&quot;20148&quot; value=&quot;5&quot;/&gt;&lt;property id=&quot;20300&quot; value=&quot;Slide 3 - &amp;quot;Choosing Multimedia&amp;quot;&quot;/&gt;&lt;property id=&quot;20307&quot; value=&quot;257&quot;/&gt;&lt;/object&gt;&lt;object type=&quot;3&quot; unique_id=&quot;10007&quot;&gt;&lt;property id=&quot;20148&quot; value=&quot;5&quot;/&gt;&lt;property id=&quot;20300&quot; value=&quot;Slide 5 - &amp;quot;Planning Overview&amp;quot;&quot;/&gt;&lt;property id=&quot;20307&quot; value=&quot;258&quot;/&gt;&lt;/object&gt;&lt;object type=&quot;3&quot; unique_id=&quot;10008&quot;&gt;&lt;property id=&quot;20148&quot; value=&quot;5&quot;/&gt;&lt;property id=&quot;20300&quot; value=&quot;Slide 6 - &amp;quot;Budget: Potential Costs&amp;quot;&quot;/&gt;&lt;property id=&quot;20307&quot; value=&quot;259&quot;/&gt;&lt;/object&gt;&lt;object type=&quot;3&quot; unique_id=&quot;10010&quot;&gt;&lt;property id=&quot;20148&quot; value=&quot;5&quot;/&gt;&lt;property id=&quot;20300&quot; value=&quot;Slide 7 - &amp;quot;Communication Tools&amp;quot;&quot;/&gt;&lt;property id=&quot;20307&quot; value=&quot;261&quot;/&gt;&lt;/object&gt;&lt;object type=&quot;3&quot; unique_id=&quot;10011&quot;&gt;&lt;property id=&quot;20148&quot; value=&quot;5&quot;/&gt;&lt;property id=&quot;20300&quot; value=&quot;Slide 8 - &amp;quot;Writing Your Script&amp;quot;&quot;/&gt;&lt;property id=&quot;20307&quot; value=&quot;264&quot;/&gt;&lt;/object&gt;&lt;object type=&quot;3&quot; unique_id=&quot;10012&quot;&gt;&lt;property id=&quot;20148&quot; value=&quot;5&quot;/&gt;&lt;property id=&quot;20300&quot; value=&quot;Slide 9 - &amp;quot;Testimonials&amp;quot;&quot;/&gt;&lt;property id=&quot;20307&quot; value=&quot;266&quot;/&gt;&lt;/object&gt;&lt;object type=&quot;3&quot; unique_id=&quot;10013&quot;&gt;&lt;property id=&quot;20148&quot; value=&quot;5&quot;/&gt;&lt;property id=&quot;20300&quot; value=&quot;Slide 10&quot;/&gt;&lt;property id=&quot;20307&quot; value=&quot;265&quot;/&gt;&lt;/object&gt;&lt;object type=&quot;3&quot; unique_id=&quot;10014&quot;&gt;&lt;property id=&quot;20148&quot; value=&quot;5&quot;/&gt;&lt;property id=&quot;20300&quot; value=&quot;Slide 11 - &amp;quot;Visuals&amp;quot;&quot;/&gt;&lt;property id=&quot;20307&quot; value=&quot;267&quot;/&gt;&lt;/object&gt;&lt;object type=&quot;3&quot; unique_id=&quot;10015&quot;&gt;&lt;property id=&quot;20148&quot; value=&quot;5&quot;/&gt;&lt;property id=&quot;20300&quot; value=&quot;Slide 16 - &amp;quot;Re-Enactment of Instruction Session&amp;quot;&quot;/&gt;&lt;property id=&quot;20307&quot; value=&quot;269&quot;/&gt;&lt;/object&gt;&lt;object type=&quot;3&quot; unique_id=&quot;10016&quot;&gt;&lt;property id=&quot;20148&quot; value=&quot;5&quot;/&gt;&lt;property id=&quot;20300&quot; value=&quot;Slide 12 - &amp;quot;Scheduling&amp;quot;&quot;/&gt;&lt;property id=&quot;20307&quot; value=&quot;271&quot;/&gt;&lt;/object&gt;&lt;object type=&quot;3&quot; unique_id=&quot;10018&quot;&gt;&lt;property id=&quot;20148&quot; value=&quot;5&quot;/&gt;&lt;property id=&quot;20300&quot; value=&quot;Slide 25&quot;/&gt;&lt;property id=&quot;20307&quot; value=&quot;274&quot;/&gt;&lt;/object&gt;&lt;object type=&quot;3&quot; unique_id=&quot;10020&quot;&gt;&lt;property id=&quot;20148&quot; value=&quot;5&quot;/&gt;&lt;property id=&quot;20300&quot; value=&quot;Slide 29 - &amp;quot;Links&amp;quot;&quot;/&gt;&lt;property id=&quot;20307&quot; value=&quot;275&quot;/&gt;&lt;/object&gt;&lt;object type=&quot;3&quot; unique_id=&quot;10392&quot;&gt;&lt;property id=&quot;20148&quot; value=&quot;5&quot;/&gt;&lt;property id=&quot;20300&quot; value=&quot;Slide 13 - &amp;quot;Shot List&amp;quot;&quot;/&gt;&lt;property id=&quot;20307&quot; value=&quot;276&quot;/&gt;&lt;/object&gt;&lt;object type=&quot;3&quot; unique_id=&quot;10450&quot;&gt;&lt;property id=&quot;20148&quot; value=&quot;5&quot;/&gt;&lt;property id=&quot;20300&quot; value=&quot;Slide 20 - &amp;quot;Editing&amp;quot;&quot;/&gt;&lt;property id=&quot;20307&quot; value=&quot;277&quot;/&gt;&lt;/object&gt;&lt;object type=&quot;3&quot; unique_id=&quot;10508&quot;&gt;&lt;property id=&quot;20148&quot; value=&quot;5&quot;/&gt;&lt;property id=&quot;20300&quot; value=&quot;Slide 4&quot;/&gt;&lt;property id=&quot;20307&quot; value=&quot;278&quot;/&gt;&lt;/object&gt;&lt;object type=&quot;3&quot; unique_id=&quot;10629&quot;&gt;&lt;property id=&quot;20148&quot; value=&quot;5&quot;/&gt;&lt;property id=&quot;20300&quot; value=&quot;Slide 14&quot;/&gt;&lt;property id=&quot;20307&quot; value=&quot;279&quot;/&gt;&lt;/object&gt;&lt;object type=&quot;3&quot; unique_id=&quot;10630&quot;&gt;&lt;property id=&quot;20148&quot; value=&quot;5&quot;/&gt;&lt;property id=&quot;20300&quot; value=&quot;Slide 15 - &amp;quot;Shooting Process&amp;quot;&quot;/&gt;&lt;property id=&quot;20307&quot; value=&quot;281&quot;/&gt;&lt;/object&gt;&lt;object type=&quot;3&quot; unique_id=&quot;10632&quot;&gt;&lt;property id=&quot;20148&quot; value=&quot;5&quot;/&gt;&lt;property id=&quot;20300&quot; value=&quot;Slide 18&quot;/&gt;&lt;property id=&quot;20307&quot; value=&quot;280&quot;/&gt;&lt;/object&gt;&lt;object type=&quot;3&quot; unique_id=&quot;10705&quot;&gt;&lt;property id=&quot;20148&quot; value=&quot;5&quot;/&gt;&lt;property id=&quot;20300&quot; value=&quot;Slide 17 - &amp;quot;Other Images and Visuals&amp;quot;&quot;/&gt;&lt;property id=&quot;20307&quot; value=&quot;283&quot;/&gt;&lt;/object&gt;&lt;object type=&quot;3&quot; unique_id=&quot;10802&quot;&gt;&lt;property id=&quot;20148&quot; value=&quot;5&quot;/&gt;&lt;property id=&quot;20300&quot; value=&quot;Slide 21 - &amp;quot;Sound Design&amp;quot;&quot;/&gt;&lt;property id=&quot;20307&quot; value=&quot;285&quot;/&gt;&lt;/object&gt;&lt;object type=&quot;3&quot; unique_id=&quot;10978&quot;&gt;&lt;property id=&quot;20148&quot; value=&quot;5&quot;/&gt;&lt;property id=&quot;20300&quot; value=&quot;Slide 19&quot;/&gt;&lt;property id=&quot;20307&quot; value=&quot;286&quot;/&gt;&lt;/object&gt;&lt;object type=&quot;3&quot; unique_id=&quot;10979&quot;&gt;&lt;property id=&quot;20148&quot; value=&quot;5&quot;/&gt;&lt;property id=&quot;20300&quot; value=&quot;Slide 22 - &amp;quot;Visual Identity&amp;quot;&quot;/&gt;&lt;property id=&quot;20307&quot; value=&quot;288&quot;/&gt;&lt;/object&gt;&lt;object type=&quot;3&quot; unique_id=&quot;10980&quot;&gt;&lt;property id=&quot;20148&quot; value=&quot;5&quot;/&gt;&lt;property id=&quot;20300&quot; value=&quot;Slide 23 - &amp;quot;Visual Identity&amp;quot;&quot;/&gt;&lt;property id=&quot;20307&quot; value=&quot;287&quot;/&gt;&lt;/object&gt;&lt;object type=&quot;3&quot; unique_id=&quot;10981&quot;&gt;&lt;property id=&quot;20148&quot; value=&quot;5&quot;/&gt;&lt;property id=&quot;20300&quot; value=&quot;Slide 24&quot;/&gt;&lt;property id=&quot;20307&quot; value=&quot;289&quot;/&gt;&lt;/object&gt;&lt;object type=&quot;3&quot; unique_id=&quot;10982&quot;&gt;&lt;property id=&quot;20148&quot; value=&quot;5&quot;/&gt;&lt;property id=&quot;20300&quot; value=&quot;Slide 26 - &amp;quot;Dissemination&amp;quot;&quot;/&gt;&lt;property id=&quot;20307&quot; value=&quot;290&quot;/&gt;&lt;/object&gt;&lt;object type=&quot;3&quot; unique_id=&quot;11273&quot;&gt;&lt;property id=&quot;20148&quot; value=&quot;5&quot;/&gt;&lt;property id=&quot;20300&quot; value=&quot;Slide 27 - &amp;quot;Dissemination&amp;quot;&quot;/&gt;&lt;property id=&quot;20307&quot; value=&quot;291&quot;/&gt;&lt;/object&gt;&lt;object type=&quot;3&quot; unique_id=&quot;11274&quot;&gt;&lt;property id=&quot;20148&quot; value=&quot;5&quot;/&gt;&lt;property id=&quot;20300&quot; value=&quot;Slide 28&quot;/&gt;&lt;property id=&quot;20307&quot; value=&quot;292&quot;/&gt;&lt;/object&gt;&lt;/object&gt;&lt;/object&gt;&lt;/database&gt;"/>
</p:tagLst>
</file>

<file path=ppt/theme/theme1.xml><?xml version="1.0" encoding="utf-8"?>
<a:theme xmlns:a="http://schemas.openxmlformats.org/drawingml/2006/main" name="asulibraries">
  <a:themeElements>
    <a:clrScheme name="ASU Libraries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FFB310"/>
      </a:accent1>
      <a:accent2>
        <a:srgbClr val="990033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ustom 1">
      <a:majorFont>
        <a:latin typeface="Akzidenz-Grotesk Pro Bold"/>
        <a:ea typeface="SimHei"/>
        <a:cs typeface=""/>
      </a:majorFont>
      <a:minorFont>
        <a:latin typeface="Akzidenz-Grotesk Pro Med"/>
        <a:ea typeface="SimHei"/>
        <a:cs typeface="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10_Speaker_PowerPoint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E10_Speaker_PowerPoint_Template.potx</Template>
  <TotalTime>11509</TotalTime>
  <Words>777</Words>
  <Application>Microsoft Macintosh PowerPoint</Application>
  <PresentationFormat>On-screen Show (4:3)</PresentationFormat>
  <Paragraphs>136</Paragraphs>
  <Slides>13</Slides>
  <Notes>13</Notes>
  <HiddenSlides>0</HiddenSlides>
  <MMClips>4</MMClips>
  <ScaleCrop>false</ScaleCrop>
  <HeadingPairs>
    <vt:vector size="4" baseType="variant">
      <vt:variant>
        <vt:lpstr>Design Template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asulibraries</vt:lpstr>
      <vt:lpstr>E10_Speaker_PowerPoint_Template</vt:lpstr>
      <vt:lpstr>how we make</vt:lpstr>
      <vt:lpstr>Slide 2</vt:lpstr>
      <vt:lpstr>Slide 3</vt:lpstr>
      <vt:lpstr>Slide 4</vt:lpstr>
      <vt:lpstr>production cycle</vt:lpstr>
      <vt:lpstr>Slide 6</vt:lpstr>
      <vt:lpstr>Slide 7</vt:lpstr>
      <vt:lpstr>Slide 8</vt:lpstr>
      <vt:lpstr>Slide 9</vt:lpstr>
      <vt:lpstr>Slide 10</vt:lpstr>
      <vt:lpstr>Slide 11</vt:lpstr>
      <vt:lpstr>Slide 12</vt:lpstr>
      <vt:lpstr>lib.asu.edu/librarychannel</vt:lpstr>
    </vt:vector>
  </TitlesOfParts>
  <Company>ASU Libraries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 -  Slide 1</dc:title>
  <dc:creator>Jennie Duvernay</dc:creator>
  <cp:keywords/>
  <cp:lastModifiedBy>Matthew Harp</cp:lastModifiedBy>
  <cp:revision>880</cp:revision>
  <dcterms:created xsi:type="dcterms:W3CDTF">2010-10-26T17:07:30Z</dcterms:created>
  <dcterms:modified xsi:type="dcterms:W3CDTF">2010-10-26T17:24:24Z</dcterms:modified>
</cp:coreProperties>
</file>