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56" r:id="rId2"/>
    <p:sldId id="268" r:id="rId3"/>
    <p:sldId id="269" r:id="rId4"/>
    <p:sldId id="267" r:id="rId5"/>
    <p:sldId id="261" r:id="rId6"/>
    <p:sldId id="259" r:id="rId7"/>
    <p:sldId id="262" r:id="rId8"/>
    <p:sldId id="260" r:id="rId9"/>
    <p:sldId id="263" r:id="rId10"/>
    <p:sldId id="264" r:id="rId11"/>
    <p:sldId id="265" r:id="rId12"/>
    <p:sldId id="266" r:id="rId13"/>
    <p:sldId id="258" r:id="rId14"/>
    <p:sldId id="257" r:id="rId15"/>
    <p:sldId id="270" r:id="rId16"/>
    <p:sldId id="272" r:id="rId17"/>
    <p:sldId id="274" r:id="rId18"/>
    <p:sldId id="273" r:id="rId19"/>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42" autoAdjust="0"/>
    <p:restoredTop sz="86470" autoAdjust="0"/>
  </p:normalViewPr>
  <p:slideViewPr>
    <p:cSldViewPr>
      <p:cViewPr varScale="1">
        <p:scale>
          <a:sx n="115" d="100"/>
          <a:sy n="115" d="100"/>
        </p:scale>
        <p:origin x="-1524" y="-108"/>
      </p:cViewPr>
      <p:guideLst>
        <p:guide orient="horz" pos="2160"/>
        <p:guide pos="2880"/>
      </p:guideLst>
    </p:cSldViewPr>
  </p:slideViewPr>
  <p:outlineViewPr>
    <p:cViewPr>
      <p:scale>
        <a:sx n="33" d="100"/>
        <a:sy n="33" d="100"/>
      </p:scale>
      <p:origin x="0" y="1248"/>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home.ohio.edu\HOME\Compliance%20-%20Survey%20Responses.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home.ohio.edu\HOME\Compliance%20-%20Survey%20Respons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home.ohio.edu\HOME\Compliance%20-%20Survey%20Response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home.ohio.edu\HOME\Compliance%20-%20Survey%20Response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home.ohio.edu\HOME\Compliance%20-%20Survey%20Response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home.ohio.edu\HOME\Compliance%20-%20Survey%20Response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home.ohio.edu\HOME\Compliance%20-%20Survey%20Response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home.ohio.edu\HOME\Compliance%20-%20Survey%20Response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home.ohio.edu\HOME\Compliance%20-%20Survey%20Responses.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home.ohio.edu\HOME\Compliance%20-%20Survey%20Respons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marker>
            <c:symbol val="none"/>
          </c:marker>
          <c:cat>
            <c:numRef>
              <c:f>'Team Formation'!$B$2:$B$15</c:f>
              <c:numCache>
                <c:formatCode>General</c:formatCode>
                <c:ptCount val="14"/>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numCache>
            </c:numRef>
          </c:cat>
          <c:val>
            <c:numRef>
              <c:f>'Team Formation'!$A$2:$A$15</c:f>
              <c:numCache>
                <c:formatCode>General</c:formatCode>
                <c:ptCount val="14"/>
                <c:pt idx="0">
                  <c:v>1</c:v>
                </c:pt>
                <c:pt idx="1">
                  <c:v>1</c:v>
                </c:pt>
                <c:pt idx="2">
                  <c:v>0</c:v>
                </c:pt>
                <c:pt idx="3">
                  <c:v>2</c:v>
                </c:pt>
                <c:pt idx="4">
                  <c:v>1</c:v>
                </c:pt>
                <c:pt idx="5">
                  <c:v>2</c:v>
                </c:pt>
                <c:pt idx="6">
                  <c:v>1</c:v>
                </c:pt>
                <c:pt idx="7">
                  <c:v>4</c:v>
                </c:pt>
                <c:pt idx="8">
                  <c:v>4</c:v>
                </c:pt>
                <c:pt idx="9">
                  <c:v>2</c:v>
                </c:pt>
                <c:pt idx="10">
                  <c:v>3</c:v>
                </c:pt>
                <c:pt idx="11">
                  <c:v>12</c:v>
                </c:pt>
                <c:pt idx="12">
                  <c:v>10</c:v>
                </c:pt>
                <c:pt idx="13">
                  <c:v>4</c:v>
                </c:pt>
              </c:numCache>
            </c:numRef>
          </c:val>
          <c:smooth val="0"/>
        </c:ser>
        <c:dLbls>
          <c:showLegendKey val="0"/>
          <c:showVal val="0"/>
          <c:showCatName val="0"/>
          <c:showSerName val="0"/>
          <c:showPercent val="0"/>
          <c:showBubbleSize val="0"/>
        </c:dLbls>
        <c:marker val="1"/>
        <c:smooth val="0"/>
        <c:axId val="37222656"/>
        <c:axId val="37347328"/>
      </c:lineChart>
      <c:catAx>
        <c:axId val="37222656"/>
        <c:scaling>
          <c:orientation val="minMax"/>
        </c:scaling>
        <c:delete val="0"/>
        <c:axPos val="b"/>
        <c:numFmt formatCode="General" sourceLinked="1"/>
        <c:majorTickMark val="out"/>
        <c:minorTickMark val="none"/>
        <c:tickLblPos val="nextTo"/>
        <c:txPr>
          <a:bodyPr rot="-5400000" vert="horz"/>
          <a:lstStyle/>
          <a:p>
            <a:pPr>
              <a:defRPr sz="2000"/>
            </a:pPr>
            <a:endParaRPr lang="en-US"/>
          </a:p>
        </c:txPr>
        <c:crossAx val="37347328"/>
        <c:crosses val="autoZero"/>
        <c:auto val="1"/>
        <c:lblAlgn val="ctr"/>
        <c:lblOffset val="100"/>
        <c:noMultiLvlLbl val="0"/>
      </c:catAx>
      <c:valAx>
        <c:axId val="37347328"/>
        <c:scaling>
          <c:orientation val="minMax"/>
        </c:scaling>
        <c:delete val="1"/>
        <c:axPos val="l"/>
        <c:majorGridlines/>
        <c:numFmt formatCode="General" sourceLinked="1"/>
        <c:majorTickMark val="out"/>
        <c:minorTickMark val="none"/>
        <c:tickLblPos val="nextTo"/>
        <c:crossAx val="37222656"/>
        <c:crosses val="autoZero"/>
        <c:crossBetween val="between"/>
      </c:valAx>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bar"/>
        <c:grouping val="clustered"/>
        <c:varyColors val="0"/>
        <c:ser>
          <c:idx val="0"/>
          <c:order val="0"/>
          <c:invertIfNegative val="0"/>
          <c:dLbls>
            <c:delete val="1"/>
          </c:dLbls>
          <c:cat>
            <c:strRef>
              <c:f>Challenges!$B$2:$B$6</c:f>
              <c:strCache>
                <c:ptCount val="5"/>
                <c:pt idx="0">
                  <c:v>Constant addition of new requirements</c:v>
                </c:pt>
                <c:pt idx="1">
                  <c:v>Lack of adequate funding</c:v>
                </c:pt>
                <c:pt idx="2">
                  <c:v>Lack of adequate staffing</c:v>
                </c:pt>
                <c:pt idx="3">
                  <c:v>Lack of institutional support</c:v>
                </c:pt>
                <c:pt idx="4">
                  <c:v>Lack of training</c:v>
                </c:pt>
              </c:strCache>
            </c:strRef>
          </c:cat>
          <c:val>
            <c:numRef>
              <c:f>Challenges!$A$2:$A$6</c:f>
              <c:numCache>
                <c:formatCode>General</c:formatCode>
                <c:ptCount val="5"/>
                <c:pt idx="0">
                  <c:v>41</c:v>
                </c:pt>
                <c:pt idx="1">
                  <c:v>51</c:v>
                </c:pt>
                <c:pt idx="2">
                  <c:v>62</c:v>
                </c:pt>
                <c:pt idx="3">
                  <c:v>29</c:v>
                </c:pt>
                <c:pt idx="4">
                  <c:v>41</c:v>
                </c:pt>
              </c:numCache>
            </c:numRef>
          </c:val>
        </c:ser>
        <c:dLbls>
          <c:showLegendKey val="0"/>
          <c:showVal val="1"/>
          <c:showCatName val="0"/>
          <c:showSerName val="0"/>
          <c:showPercent val="0"/>
          <c:showBubbleSize val="0"/>
        </c:dLbls>
        <c:gapWidth val="150"/>
        <c:shape val="box"/>
        <c:axId val="38684928"/>
        <c:axId val="38690816"/>
        <c:axId val="0"/>
      </c:bar3DChart>
      <c:catAx>
        <c:axId val="38684928"/>
        <c:scaling>
          <c:orientation val="minMax"/>
        </c:scaling>
        <c:delete val="0"/>
        <c:axPos val="l"/>
        <c:majorTickMark val="none"/>
        <c:minorTickMark val="none"/>
        <c:tickLblPos val="nextTo"/>
        <c:crossAx val="38690816"/>
        <c:crosses val="autoZero"/>
        <c:auto val="1"/>
        <c:lblAlgn val="ctr"/>
        <c:lblOffset val="0"/>
        <c:noMultiLvlLbl val="0"/>
      </c:catAx>
      <c:valAx>
        <c:axId val="38690816"/>
        <c:scaling>
          <c:orientation val="minMax"/>
        </c:scaling>
        <c:delete val="1"/>
        <c:axPos val="b"/>
        <c:numFmt formatCode="General" sourceLinked="1"/>
        <c:majorTickMark val="none"/>
        <c:minorTickMark val="none"/>
        <c:tickLblPos val="nextTo"/>
        <c:crossAx val="38684928"/>
        <c:crosses val="autoZero"/>
        <c:crossBetween val="between"/>
      </c:valAx>
    </c:plotArea>
    <c:plotVisOnly val="1"/>
    <c:dispBlanksAs val="gap"/>
    <c:showDLblsOverMax val="0"/>
  </c:chart>
  <c:txPr>
    <a:bodyPr/>
    <a:lstStyle/>
    <a:p>
      <a:pPr>
        <a:defRPr sz="2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[Compliance - Survey Responses.xlsx]Trigger!PivotTable1</c:name>
    <c:fmtId val="4"/>
  </c:pivotSource>
  <c:chart>
    <c:autoTitleDeleted val="1"/>
    <c:pivotFmts>
      <c:pivotFmt>
        <c:idx val="0"/>
        <c:marker>
          <c:symbol val="none"/>
        </c:marker>
        <c:dLbl>
          <c:idx val="0"/>
          <c:spPr/>
          <c:txPr>
            <a:bodyPr/>
            <a:lstStyle/>
            <a:p>
              <a:pPr>
                <a:defRPr/>
              </a:pPr>
              <a:endParaRPr lang="en-US"/>
            </a:p>
          </c:txPr>
          <c:showLegendKey val="0"/>
          <c:showVal val="0"/>
          <c:showCatName val="1"/>
          <c:showSerName val="0"/>
          <c:showPercent val="1"/>
          <c:showBubbleSize val="0"/>
        </c:dLbl>
      </c:pivotFmt>
      <c:pivotFmt>
        <c:idx val="1"/>
        <c:marker>
          <c:symbol val="none"/>
        </c:marker>
        <c:dLbl>
          <c:idx val="0"/>
          <c:spPr/>
          <c:txPr>
            <a:bodyPr/>
            <a:lstStyle/>
            <a:p>
              <a:pPr>
                <a:defRPr/>
              </a:pPr>
              <a:endParaRPr lang="en-US"/>
            </a:p>
          </c:txPr>
          <c:showLegendKey val="0"/>
          <c:showVal val="0"/>
          <c:showCatName val="1"/>
          <c:showSerName val="0"/>
          <c:showPercent val="1"/>
          <c:showBubbleSize val="0"/>
        </c:dLbl>
      </c:pivotFmt>
      <c:pivotFmt>
        <c:idx val="2"/>
        <c:marker>
          <c:symbol val="none"/>
        </c:marker>
        <c:dLbl>
          <c:idx val="0"/>
          <c:spPr/>
          <c:txPr>
            <a:bodyPr/>
            <a:lstStyle/>
            <a:p>
              <a:pPr>
                <a:defRPr/>
              </a:pPr>
              <a:endParaRPr lang="en-US"/>
            </a:p>
          </c:txPr>
          <c:showLegendKey val="0"/>
          <c:showVal val="0"/>
          <c:showCatName val="1"/>
          <c:showSerName val="0"/>
          <c:showPercent val="1"/>
          <c:showBubbleSize val="0"/>
        </c:dLbl>
      </c:pivotFmt>
      <c:pivotFmt>
        <c:idx val="3"/>
        <c:marker>
          <c:symbol val="none"/>
        </c:marker>
        <c:dLbl>
          <c:idx val="0"/>
          <c:spPr/>
          <c:txPr>
            <a:bodyPr/>
            <a:lstStyle/>
            <a:p>
              <a:pPr>
                <a:defRPr/>
              </a:pPr>
              <a:endParaRPr lang="en-US"/>
            </a:p>
          </c:txPr>
          <c:showLegendKey val="0"/>
          <c:showVal val="0"/>
          <c:showCatName val="1"/>
          <c:showSerName val="0"/>
          <c:showPercent val="1"/>
          <c:showBubbleSize val="0"/>
        </c:dLbl>
      </c:pivotFmt>
    </c:pivotFmts>
    <c:view3D>
      <c:rotX val="30"/>
      <c:rotY val="0"/>
      <c:rAngAx val="0"/>
      <c:perspective val="30"/>
    </c:view3D>
    <c:floor>
      <c:thickness val="0"/>
    </c:floor>
    <c:sideWall>
      <c:thickness val="0"/>
    </c:sideWall>
    <c:backWall>
      <c:thickness val="0"/>
    </c:backWall>
    <c:plotArea>
      <c:layout/>
      <c:pie3DChart>
        <c:varyColors val="1"/>
        <c:ser>
          <c:idx val="0"/>
          <c:order val="0"/>
          <c:tx>
            <c:strRef>
              <c:f>Trigger!$B$3</c:f>
              <c:strCache>
                <c:ptCount val="1"/>
                <c:pt idx="0">
                  <c:v>Total</c:v>
                </c:pt>
              </c:strCache>
            </c:strRef>
          </c:tx>
          <c:explosion val="25"/>
          <c:dLbls>
            <c:dLbl>
              <c:idx val="0"/>
              <c:layout/>
              <c:tx>
                <c:rich>
                  <a:bodyPr/>
                  <a:lstStyle/>
                  <a:p>
                    <a:r>
                      <a:rPr lang="en-US" smtClean="0"/>
                      <a:t>Best </a:t>
                    </a:r>
                    <a:r>
                      <a:rPr lang="en-US"/>
                      <a:t>practices
29%</a:t>
                    </a:r>
                  </a:p>
                </c:rich>
              </c:tx>
              <c:showLegendKey val="0"/>
              <c:showVal val="0"/>
              <c:showCatName val="1"/>
              <c:showSerName val="0"/>
              <c:showPercent val="1"/>
              <c:showBubbleSize val="0"/>
            </c:dLbl>
            <c:dLbl>
              <c:idx val="1"/>
              <c:layout/>
              <c:tx>
                <c:rich>
                  <a:bodyPr/>
                  <a:lstStyle/>
                  <a:p>
                    <a:r>
                      <a:rPr lang="en-US" smtClean="0"/>
                      <a:t>Security </a:t>
                    </a:r>
                    <a:r>
                      <a:rPr lang="en-US"/>
                      <a:t>breach
4%</a:t>
                    </a:r>
                  </a:p>
                </c:rich>
              </c:tx>
              <c:showLegendKey val="0"/>
              <c:showVal val="0"/>
              <c:showCatName val="1"/>
              <c:showSerName val="0"/>
              <c:showPercent val="1"/>
              <c:showBubbleSize val="0"/>
            </c:dLbl>
            <c:dLbl>
              <c:idx val="2"/>
              <c:layout/>
              <c:tx>
                <c:rich>
                  <a:bodyPr/>
                  <a:lstStyle/>
                  <a:p>
                    <a:r>
                      <a:rPr lang="en-US" smtClean="0"/>
                      <a:t>Administrative </a:t>
                    </a:r>
                    <a:r>
                      <a:rPr lang="en-US"/>
                      <a:t>directive
16%</a:t>
                    </a:r>
                  </a:p>
                </c:rich>
              </c:tx>
              <c:showLegendKey val="0"/>
              <c:showVal val="0"/>
              <c:showCatName val="1"/>
              <c:showSerName val="0"/>
              <c:showPercent val="1"/>
              <c:showBubbleSize val="0"/>
            </c:dLbl>
            <c:dLbl>
              <c:idx val="3"/>
              <c:layout>
                <c:manualLayout>
                  <c:x val="0.1070031615366261"/>
                  <c:y val="-4.5724412683002487E-2"/>
                </c:manualLayout>
              </c:layout>
              <c:tx>
                <c:rich>
                  <a:bodyPr/>
                  <a:lstStyle/>
                  <a:p>
                    <a:r>
                      <a:rPr lang="en-US" smtClean="0"/>
                      <a:t>Audit </a:t>
                    </a:r>
                    <a:r>
                      <a:rPr lang="en-US"/>
                      <a:t>finding
11%</a:t>
                    </a:r>
                  </a:p>
                </c:rich>
              </c:tx>
              <c:showLegendKey val="0"/>
              <c:showVal val="0"/>
              <c:showCatName val="1"/>
              <c:showSerName val="0"/>
              <c:showPercent val="1"/>
              <c:showBubbleSize val="0"/>
            </c:dLbl>
            <c:dLbl>
              <c:idx val="4"/>
              <c:layout/>
              <c:tx>
                <c:rich>
                  <a:bodyPr/>
                  <a:lstStyle/>
                  <a:p>
                    <a:r>
                      <a:rPr lang="en-US" smtClean="0"/>
                      <a:t>Lack </a:t>
                    </a:r>
                    <a:r>
                      <a:rPr lang="en-US" dirty="0"/>
                      <a:t>of compliance
4%</a:t>
                    </a:r>
                  </a:p>
                </c:rich>
              </c:tx>
              <c:showLegendKey val="0"/>
              <c:showVal val="0"/>
              <c:showCatName val="1"/>
              <c:showSerName val="0"/>
              <c:showPercent val="1"/>
              <c:showBubbleSize val="0"/>
            </c:dLbl>
            <c:showLegendKey val="0"/>
            <c:showVal val="0"/>
            <c:showCatName val="1"/>
            <c:showSerName val="0"/>
            <c:showPercent val="1"/>
            <c:showBubbleSize val="0"/>
            <c:showLeaderLines val="1"/>
          </c:dLbls>
          <c:cat>
            <c:strRef>
              <c:f>Trigger!$A$4:$A$11</c:f>
              <c:strCache>
                <c:ptCount val="7"/>
                <c:pt idx="0">
                  <c:v>A desire to follow best practices</c:v>
                </c:pt>
                <c:pt idx="1">
                  <c:v>A security breach</c:v>
                </c:pt>
                <c:pt idx="2">
                  <c:v>An administrative directive</c:v>
                </c:pt>
                <c:pt idx="3">
                  <c:v>An audit finding</c:v>
                </c:pt>
                <c:pt idx="4">
                  <c:v>An instance of a lack of compliance</c:v>
                </c:pt>
                <c:pt idx="5">
                  <c:v>n/a</c:v>
                </c:pt>
                <c:pt idx="6">
                  <c:v>other</c:v>
                </c:pt>
              </c:strCache>
            </c:strRef>
          </c:cat>
          <c:val>
            <c:numRef>
              <c:f>Trigger!$B$4:$B$11</c:f>
              <c:numCache>
                <c:formatCode>General</c:formatCode>
                <c:ptCount val="7"/>
                <c:pt idx="0">
                  <c:v>25</c:v>
                </c:pt>
                <c:pt idx="1">
                  <c:v>3</c:v>
                </c:pt>
                <c:pt idx="2">
                  <c:v>14</c:v>
                </c:pt>
                <c:pt idx="3">
                  <c:v>9</c:v>
                </c:pt>
                <c:pt idx="4">
                  <c:v>3</c:v>
                </c:pt>
                <c:pt idx="5">
                  <c:v>24</c:v>
                </c:pt>
                <c:pt idx="6">
                  <c:v>7</c:v>
                </c:pt>
              </c:numCache>
            </c:numRef>
          </c:val>
        </c:ser>
        <c:dLbls>
          <c:showLegendKey val="0"/>
          <c:showVal val="0"/>
          <c:showCatName val="1"/>
          <c:showSerName val="0"/>
          <c:showPercent val="1"/>
          <c:showBubbleSize val="0"/>
          <c:showLeaderLines val="1"/>
        </c:dLbls>
      </c:pie3DChart>
    </c:plotArea>
    <c:plotVisOnly val="1"/>
    <c:dispBlanksAs val="gap"/>
    <c:showDLblsOverMax val="0"/>
  </c:chart>
  <c:txPr>
    <a:bodyPr/>
    <a:lstStyle/>
    <a:p>
      <a:pPr>
        <a:defRPr sz="1800"/>
      </a:pPr>
      <a:endParaRPr lang="en-US"/>
    </a:p>
  </c:txPr>
  <c:externalData r:id="rId1">
    <c:autoUpdate val="0"/>
  </c:externalData>
  <c:extLst>
    <c:ext xmlns:c14="http://schemas.microsoft.com/office/drawing/2007/8/2/chart" uri="{781A3756-C4B2-4CAC-9D66-4F8BD8637D16}">
      <c14:pivotOptions>
        <c14:dropZoneFilter val="1"/>
        <c14:dropZoneData val="1"/>
        <c14:dropZoneSeries val="1"/>
        <c14:dropZonesVisible val="1"/>
      </c14:pivotOptions>
    </c:ext>
  </c:extLst>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dLbls>
            <c:dLbl>
              <c:idx val="1"/>
              <c:layout/>
              <c:tx>
                <c:rich>
                  <a:bodyPr/>
                  <a:lstStyle/>
                  <a:p>
                    <a:r>
                      <a:rPr lang="en-US" dirty="0"/>
                      <a:t>Formal monitoring of </a:t>
                    </a:r>
                    <a:r>
                      <a:rPr lang="en-US"/>
                      <a:t>the </a:t>
                    </a:r>
                    <a:r>
                      <a:rPr lang="en-US" smtClean="0"/>
                      <a:t>status</a:t>
                    </a:r>
                    <a:r>
                      <a:rPr lang="en-US" dirty="0"/>
                      <a:t>
8%</a:t>
                    </a:r>
                  </a:p>
                </c:rich>
              </c:tx>
              <c:showLegendKey val="0"/>
              <c:showVal val="0"/>
              <c:showCatName val="1"/>
              <c:showSerName val="0"/>
              <c:showPercent val="1"/>
              <c:showBubbleSize val="0"/>
            </c:dLbl>
            <c:dLbl>
              <c:idx val="2"/>
              <c:layout/>
              <c:tx>
                <c:rich>
                  <a:bodyPr/>
                  <a:lstStyle/>
                  <a:p>
                    <a:r>
                      <a:rPr lang="en-US" dirty="0"/>
                      <a:t>Periodic assessment </a:t>
                    </a:r>
                    <a:r>
                      <a:rPr lang="en-US"/>
                      <a:t>of </a:t>
                    </a:r>
                    <a:r>
                      <a:rPr lang="en-US" smtClean="0"/>
                      <a:t>success</a:t>
                    </a:r>
                    <a:r>
                      <a:rPr lang="en-US" dirty="0"/>
                      <a:t>
18%</a:t>
                    </a:r>
                  </a:p>
                </c:rich>
              </c:tx>
              <c:showLegendKey val="0"/>
              <c:showVal val="0"/>
              <c:showCatName val="1"/>
              <c:showSerName val="0"/>
              <c:showPercent val="1"/>
              <c:showBubbleSize val="0"/>
            </c:dLbl>
            <c:dLbl>
              <c:idx val="3"/>
              <c:layout/>
              <c:tx>
                <c:rich>
                  <a:bodyPr/>
                  <a:lstStyle/>
                  <a:p>
                    <a:r>
                      <a:rPr lang="en-US" dirty="0"/>
                      <a:t>Readily available advice </a:t>
                    </a:r>
                    <a:r>
                      <a:rPr lang="en-US"/>
                      <a:t>and </a:t>
                    </a:r>
                    <a:r>
                      <a:rPr lang="en-US" smtClean="0"/>
                      <a:t>tools</a:t>
                    </a:r>
                    <a:r>
                      <a:rPr lang="en-US" dirty="0"/>
                      <a:t>
12%</a:t>
                    </a:r>
                  </a:p>
                </c:rich>
              </c:tx>
              <c:showLegendKey val="0"/>
              <c:showVal val="0"/>
              <c:showCatName val="1"/>
              <c:showSerName val="0"/>
              <c:showPercent val="1"/>
              <c:showBubbleSize val="0"/>
            </c:dLbl>
            <c:dLbl>
              <c:idx val="4"/>
              <c:layout>
                <c:manualLayout>
                  <c:x val="7.1715521355285139E-2"/>
                  <c:y val="-7.4500167146748661E-2"/>
                </c:manualLayout>
              </c:layout>
              <c:tx>
                <c:rich>
                  <a:bodyPr/>
                  <a:lstStyle/>
                  <a:p>
                    <a:r>
                      <a:rPr lang="en-US" dirty="0" smtClean="0"/>
                      <a:t>Regular </a:t>
                    </a:r>
                    <a:r>
                      <a:rPr lang="en-US" dirty="0"/>
                      <a:t>reporting of compliance results
11%</a:t>
                    </a:r>
                  </a:p>
                </c:rich>
              </c:tx>
              <c:showLegendKey val="0"/>
              <c:showVal val="0"/>
              <c:showCatName val="1"/>
              <c:showSerName val="0"/>
              <c:showPercent val="1"/>
              <c:showBubbleSize val="0"/>
            </c:dLbl>
            <c:dLbl>
              <c:idx val="6"/>
              <c:layout>
                <c:manualLayout>
                  <c:x val="-1.1766523502743976E-2"/>
                  <c:y val="6.4150325577120276E-2"/>
                </c:manualLayout>
              </c:layout>
              <c:tx>
                <c:rich>
                  <a:bodyPr/>
                  <a:lstStyle/>
                  <a:p>
                    <a:r>
                      <a:rPr lang="en-US" dirty="0" smtClean="0"/>
                      <a:t>Training </a:t>
                    </a:r>
                    <a:r>
                      <a:rPr lang="en-US" dirty="0"/>
                      <a:t>of institution personnel 
17%</a:t>
                    </a:r>
                  </a:p>
                </c:rich>
              </c:tx>
              <c:showLegendKey val="0"/>
              <c:showVal val="0"/>
              <c:showCatName val="1"/>
              <c:showSerName val="0"/>
              <c:showPercent val="1"/>
              <c:showBubbleSize val="0"/>
            </c:dLbl>
            <c:dLbl>
              <c:idx val="7"/>
              <c:layout>
                <c:manualLayout>
                  <c:x val="0.12331651157241709"/>
                  <c:y val="1.6836195965366927E-2"/>
                </c:manualLayout>
              </c:layout>
              <c:tx>
                <c:rich>
                  <a:bodyPr/>
                  <a:lstStyle/>
                  <a:p>
                    <a:r>
                      <a:rPr lang="en-US" dirty="0"/>
                      <a:t>Use of risk assessment to </a:t>
                    </a:r>
                    <a:r>
                      <a:rPr lang="en-US" dirty="0" smtClean="0"/>
                      <a:t>prioritize</a:t>
                    </a:r>
                    <a:r>
                      <a:rPr lang="en-US" dirty="0"/>
                      <a:t>
16%</a:t>
                    </a:r>
                  </a:p>
                </c:rich>
              </c:tx>
              <c:showLegendKey val="0"/>
              <c:showVal val="0"/>
              <c:showCatName val="1"/>
              <c:showSerName val="0"/>
              <c:showPercent val="1"/>
              <c:showBubbleSize val="0"/>
            </c:dLbl>
            <c:showLegendKey val="0"/>
            <c:showVal val="0"/>
            <c:showCatName val="1"/>
            <c:showSerName val="0"/>
            <c:showPercent val="1"/>
            <c:showBubbleSize val="0"/>
            <c:showLeaderLines val="1"/>
          </c:dLbls>
          <c:cat>
            <c:strRef>
              <c:f>'Compliance Practices'!$B$2:$B$9</c:f>
              <c:strCache>
                <c:ptCount val="8"/>
                <c:pt idx="0">
                  <c:v>A compliance planning cycle</c:v>
                </c:pt>
                <c:pt idx="1">
                  <c:v>Formal monitoring of the status of compliance efforts</c:v>
                </c:pt>
                <c:pt idx="2">
                  <c:v>Periodic assessment of the success of the compliance program</c:v>
                </c:pt>
                <c:pt idx="3">
                  <c:v>Readily available advice and tools for compliance efforts</c:v>
                </c:pt>
                <c:pt idx="4">
                  <c:v>Regulator reporting of compliance results</c:v>
                </c:pt>
                <c:pt idx="5">
                  <c:v>Training of compliance staff</c:v>
                </c:pt>
                <c:pt idx="6">
                  <c:v>Training of institution personnel regarding compliance</c:v>
                </c:pt>
                <c:pt idx="7">
                  <c:v>Use of risk assessment to prioritize compliance efforts</c:v>
                </c:pt>
              </c:strCache>
            </c:strRef>
          </c:cat>
          <c:val>
            <c:numRef>
              <c:f>'Compliance Practices'!$A$2:$A$9</c:f>
              <c:numCache>
                <c:formatCode>General</c:formatCode>
                <c:ptCount val="8"/>
                <c:pt idx="0">
                  <c:v>20</c:v>
                </c:pt>
                <c:pt idx="1">
                  <c:v>18</c:v>
                </c:pt>
                <c:pt idx="2">
                  <c:v>39</c:v>
                </c:pt>
                <c:pt idx="3">
                  <c:v>27</c:v>
                </c:pt>
                <c:pt idx="4">
                  <c:v>24</c:v>
                </c:pt>
                <c:pt idx="5">
                  <c:v>20</c:v>
                </c:pt>
                <c:pt idx="6">
                  <c:v>37</c:v>
                </c:pt>
                <c:pt idx="7">
                  <c:v>34</c:v>
                </c:pt>
              </c:numCache>
            </c:numRef>
          </c:val>
        </c:ser>
        <c:dLbls>
          <c:showLegendKey val="0"/>
          <c:showVal val="0"/>
          <c:showCatName val="1"/>
          <c:showSerName val="0"/>
          <c:showPercent val="1"/>
          <c:showBubbleSize val="0"/>
          <c:showLeaderLines val="1"/>
        </c:dLbls>
      </c:pie3DChart>
    </c:plotArea>
    <c:plotVisOnly val="1"/>
    <c:dispBlanksAs val="gap"/>
    <c:showDLblsOverMax val="0"/>
  </c:chart>
  <c:txPr>
    <a:bodyPr/>
    <a:lstStyle/>
    <a:p>
      <a:pPr>
        <a:defRPr sz="2000" b="1"/>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[Compliance - Survey Responses.xlsx]StaffingCarnegie!PivotTable1</c:name>
    <c:fmtId val="-1"/>
  </c:pivotSource>
  <c:chart>
    <c:autoTitleDeleted val="1"/>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pivotFmt>
      <c:pivotFmt>
        <c:idx val="12"/>
        <c:marker>
          <c:symbol val="none"/>
        </c:marker>
      </c:pivotFmt>
      <c:pivotFmt>
        <c:idx val="13"/>
        <c:marker>
          <c:symbol val="none"/>
        </c:marker>
      </c:pivotFmt>
      <c:pivotFmt>
        <c:idx val="14"/>
        <c:marker>
          <c:symbol val="none"/>
        </c:marker>
      </c:pivotFmt>
      <c:pivotFmt>
        <c:idx val="15"/>
        <c:marker>
          <c:symbol val="none"/>
        </c:marker>
      </c:pivotFmt>
      <c:pivotFmt>
        <c:idx val="16"/>
        <c:marker>
          <c:symbol val="none"/>
        </c:marker>
      </c:pivotFmt>
      <c:pivotFmt>
        <c:idx val="17"/>
        <c:marker>
          <c:symbol val="none"/>
        </c:marker>
      </c:pivotFmt>
      <c:pivotFmt>
        <c:idx val="18"/>
        <c:marker>
          <c:symbol val="none"/>
        </c:marker>
      </c:pivotFmt>
      <c:pivotFmt>
        <c:idx val="19"/>
        <c:marker>
          <c:symbol val="none"/>
        </c:marker>
      </c:pivotFmt>
      <c:pivotFmt>
        <c:idx val="20"/>
        <c:marker>
          <c:symbol val="none"/>
        </c:marker>
      </c:pivotFmt>
      <c:pivotFmt>
        <c:idx val="21"/>
        <c:marker>
          <c:symbol val="none"/>
        </c:marker>
      </c:pivotFmt>
      <c:pivotFmt>
        <c:idx val="22"/>
        <c:marker>
          <c:symbol val="none"/>
        </c:marker>
      </c:pivotFmt>
      <c:pivotFmt>
        <c:idx val="23"/>
        <c:marker>
          <c:symbol val="none"/>
        </c:marker>
      </c:pivotFmt>
      <c:pivotFmt>
        <c:idx val="24"/>
        <c:marker>
          <c:symbol val="none"/>
        </c:marker>
      </c:pivotFmt>
      <c:pivotFmt>
        <c:idx val="25"/>
        <c:marker>
          <c:symbol val="none"/>
        </c:marker>
      </c:pivotFmt>
      <c:pivotFmt>
        <c:idx val="26"/>
        <c:marker>
          <c:symbol val="none"/>
        </c:marker>
      </c:pivotFmt>
      <c:pivotFmt>
        <c:idx val="27"/>
        <c:marker>
          <c:symbol val="none"/>
        </c:marker>
      </c:pivotFmt>
      <c:pivotFmt>
        <c:idx val="28"/>
        <c:marker>
          <c:symbol val="none"/>
        </c:marker>
      </c:pivotFmt>
      <c:pivotFmt>
        <c:idx val="29"/>
        <c:marker>
          <c:symbol val="none"/>
        </c:marker>
      </c:pivotFmt>
      <c:pivotFmt>
        <c:idx val="30"/>
        <c:marker>
          <c:symbol val="none"/>
        </c:marker>
      </c:pivotFmt>
      <c:pivotFmt>
        <c:idx val="31"/>
        <c:marker>
          <c:symbol val="none"/>
        </c:marker>
      </c:pivotFmt>
      <c:pivotFmt>
        <c:idx val="32"/>
        <c:marker>
          <c:symbol val="none"/>
        </c:marker>
      </c:pivotFmt>
      <c:pivotFmt>
        <c:idx val="33"/>
        <c:marker>
          <c:symbol val="none"/>
        </c:marker>
      </c:pivotFmt>
      <c:pivotFmt>
        <c:idx val="34"/>
        <c:marker>
          <c:symbol val="none"/>
        </c:marker>
      </c:pivotFmt>
      <c:pivotFmt>
        <c:idx val="35"/>
        <c:marker>
          <c:symbol val="none"/>
        </c:marker>
      </c:pivotFmt>
      <c:pivotFmt>
        <c:idx val="36"/>
        <c:marker>
          <c:symbol val="none"/>
        </c:marker>
      </c:pivotFmt>
      <c:pivotFmt>
        <c:idx val="37"/>
        <c:marker>
          <c:symbol val="none"/>
        </c:marker>
      </c:pivotFmt>
      <c:pivotFmt>
        <c:idx val="38"/>
        <c:marker>
          <c:symbol val="none"/>
        </c:marker>
      </c:pivotFmt>
      <c:pivotFmt>
        <c:idx val="39"/>
        <c:marker>
          <c:symbol val="none"/>
        </c:marker>
      </c:pivotFmt>
    </c:pivotFmts>
    <c:plotArea>
      <c:layout/>
      <c:barChart>
        <c:barDir val="col"/>
        <c:grouping val="stacked"/>
        <c:varyColors val="0"/>
        <c:ser>
          <c:idx val="0"/>
          <c:order val="0"/>
          <c:tx>
            <c:strRef>
              <c:f>StaffingCarnegie!$B$3:$B$4</c:f>
              <c:strCache>
                <c:ptCount val="1"/>
                <c:pt idx="0">
                  <c:v>Between 0 and 1 </c:v>
                </c:pt>
              </c:strCache>
            </c:strRef>
          </c:tx>
          <c:invertIfNegative val="0"/>
          <c:cat>
            <c:strRef>
              <c:f>StaffingCarnegie!$A$5:$A$17</c:f>
              <c:strCache>
                <c:ptCount val="12"/>
                <c:pt idx="0">
                  <c:v>AA</c:v>
                </c:pt>
                <c:pt idx="1">
                  <c:v>ART</c:v>
                </c:pt>
                <c:pt idx="2">
                  <c:v>BA_GEN</c:v>
                </c:pt>
                <c:pt idx="3">
                  <c:v>BA_LA</c:v>
                </c:pt>
                <c:pt idx="4">
                  <c:v>DR_EXT</c:v>
                </c:pt>
                <c:pt idx="5">
                  <c:v>DR_INT</c:v>
                </c:pt>
                <c:pt idx="6">
                  <c:v>ENGR</c:v>
                </c:pt>
                <c:pt idx="7">
                  <c:v>FAITH</c:v>
                </c:pt>
                <c:pt idx="8">
                  <c:v>MA_I</c:v>
                </c:pt>
                <c:pt idx="9">
                  <c:v>MA_II</c:v>
                </c:pt>
                <c:pt idx="10">
                  <c:v>MED</c:v>
                </c:pt>
                <c:pt idx="11">
                  <c:v>OTHER</c:v>
                </c:pt>
              </c:strCache>
            </c:strRef>
          </c:cat>
          <c:val>
            <c:numRef>
              <c:f>StaffingCarnegie!$B$5:$B$17</c:f>
              <c:numCache>
                <c:formatCode>General</c:formatCode>
                <c:ptCount val="12"/>
                <c:pt idx="0">
                  <c:v>10</c:v>
                </c:pt>
                <c:pt idx="2">
                  <c:v>2</c:v>
                </c:pt>
                <c:pt idx="3">
                  <c:v>5</c:v>
                </c:pt>
                <c:pt idx="4">
                  <c:v>3</c:v>
                </c:pt>
                <c:pt idx="5">
                  <c:v>4</c:v>
                </c:pt>
                <c:pt idx="6">
                  <c:v>2</c:v>
                </c:pt>
                <c:pt idx="7">
                  <c:v>1</c:v>
                </c:pt>
                <c:pt idx="8">
                  <c:v>9</c:v>
                </c:pt>
                <c:pt idx="9">
                  <c:v>9</c:v>
                </c:pt>
                <c:pt idx="10">
                  <c:v>1</c:v>
                </c:pt>
                <c:pt idx="11">
                  <c:v>1</c:v>
                </c:pt>
              </c:numCache>
            </c:numRef>
          </c:val>
        </c:ser>
        <c:ser>
          <c:idx val="1"/>
          <c:order val="1"/>
          <c:tx>
            <c:strRef>
              <c:f>StaffingCarnegie!$C$3:$C$4</c:f>
              <c:strCache>
                <c:ptCount val="1"/>
                <c:pt idx="0">
                  <c:v>Between 1 and 3 </c:v>
                </c:pt>
              </c:strCache>
            </c:strRef>
          </c:tx>
          <c:invertIfNegative val="0"/>
          <c:cat>
            <c:strRef>
              <c:f>StaffingCarnegie!$A$5:$A$17</c:f>
              <c:strCache>
                <c:ptCount val="12"/>
                <c:pt idx="0">
                  <c:v>AA</c:v>
                </c:pt>
                <c:pt idx="1">
                  <c:v>ART</c:v>
                </c:pt>
                <c:pt idx="2">
                  <c:v>BA_GEN</c:v>
                </c:pt>
                <c:pt idx="3">
                  <c:v>BA_LA</c:v>
                </c:pt>
                <c:pt idx="4">
                  <c:v>DR_EXT</c:v>
                </c:pt>
                <c:pt idx="5">
                  <c:v>DR_INT</c:v>
                </c:pt>
                <c:pt idx="6">
                  <c:v>ENGR</c:v>
                </c:pt>
                <c:pt idx="7">
                  <c:v>FAITH</c:v>
                </c:pt>
                <c:pt idx="8">
                  <c:v>MA_I</c:v>
                </c:pt>
                <c:pt idx="9">
                  <c:v>MA_II</c:v>
                </c:pt>
                <c:pt idx="10">
                  <c:v>MED</c:v>
                </c:pt>
                <c:pt idx="11">
                  <c:v>OTHER</c:v>
                </c:pt>
              </c:strCache>
            </c:strRef>
          </c:cat>
          <c:val>
            <c:numRef>
              <c:f>StaffingCarnegie!$C$5:$C$17</c:f>
              <c:numCache>
                <c:formatCode>General</c:formatCode>
                <c:ptCount val="12"/>
                <c:pt idx="0">
                  <c:v>6</c:v>
                </c:pt>
                <c:pt idx="2">
                  <c:v>1</c:v>
                </c:pt>
                <c:pt idx="3">
                  <c:v>2</c:v>
                </c:pt>
                <c:pt idx="4">
                  <c:v>5</c:v>
                </c:pt>
                <c:pt idx="5">
                  <c:v>4</c:v>
                </c:pt>
                <c:pt idx="8">
                  <c:v>6</c:v>
                </c:pt>
                <c:pt idx="9">
                  <c:v>2</c:v>
                </c:pt>
                <c:pt idx="10">
                  <c:v>2</c:v>
                </c:pt>
                <c:pt idx="11">
                  <c:v>1</c:v>
                </c:pt>
              </c:numCache>
            </c:numRef>
          </c:val>
        </c:ser>
        <c:ser>
          <c:idx val="2"/>
          <c:order val="2"/>
          <c:tx>
            <c:strRef>
              <c:f>StaffingCarnegie!$D$3:$D$4</c:f>
              <c:strCache>
                <c:ptCount val="1"/>
                <c:pt idx="0">
                  <c:v>Between 3.1 and 5 </c:v>
                </c:pt>
              </c:strCache>
            </c:strRef>
          </c:tx>
          <c:invertIfNegative val="0"/>
          <c:cat>
            <c:strRef>
              <c:f>StaffingCarnegie!$A$5:$A$17</c:f>
              <c:strCache>
                <c:ptCount val="12"/>
                <c:pt idx="0">
                  <c:v>AA</c:v>
                </c:pt>
                <c:pt idx="1">
                  <c:v>ART</c:v>
                </c:pt>
                <c:pt idx="2">
                  <c:v>BA_GEN</c:v>
                </c:pt>
                <c:pt idx="3">
                  <c:v>BA_LA</c:v>
                </c:pt>
                <c:pt idx="4">
                  <c:v>DR_EXT</c:v>
                </c:pt>
                <c:pt idx="5">
                  <c:v>DR_INT</c:v>
                </c:pt>
                <c:pt idx="6">
                  <c:v>ENGR</c:v>
                </c:pt>
                <c:pt idx="7">
                  <c:v>FAITH</c:v>
                </c:pt>
                <c:pt idx="8">
                  <c:v>MA_I</c:v>
                </c:pt>
                <c:pt idx="9">
                  <c:v>MA_II</c:v>
                </c:pt>
                <c:pt idx="10">
                  <c:v>MED</c:v>
                </c:pt>
                <c:pt idx="11">
                  <c:v>OTHER</c:v>
                </c:pt>
              </c:strCache>
            </c:strRef>
          </c:cat>
          <c:val>
            <c:numRef>
              <c:f>StaffingCarnegie!$D$5:$D$17</c:f>
              <c:numCache>
                <c:formatCode>General</c:formatCode>
                <c:ptCount val="12"/>
                <c:pt idx="0">
                  <c:v>1</c:v>
                </c:pt>
                <c:pt idx="1">
                  <c:v>1</c:v>
                </c:pt>
                <c:pt idx="7">
                  <c:v>1</c:v>
                </c:pt>
                <c:pt idx="8">
                  <c:v>2</c:v>
                </c:pt>
                <c:pt idx="10">
                  <c:v>1</c:v>
                </c:pt>
              </c:numCache>
            </c:numRef>
          </c:val>
        </c:ser>
        <c:ser>
          <c:idx val="3"/>
          <c:order val="3"/>
          <c:tx>
            <c:strRef>
              <c:f>StaffingCarnegie!$E$3:$E$4</c:f>
              <c:strCache>
                <c:ptCount val="1"/>
                <c:pt idx="0">
                  <c:v>Between 5.1 and 7 </c:v>
                </c:pt>
              </c:strCache>
            </c:strRef>
          </c:tx>
          <c:invertIfNegative val="0"/>
          <c:cat>
            <c:strRef>
              <c:f>StaffingCarnegie!$A$5:$A$17</c:f>
              <c:strCache>
                <c:ptCount val="12"/>
                <c:pt idx="0">
                  <c:v>AA</c:v>
                </c:pt>
                <c:pt idx="1">
                  <c:v>ART</c:v>
                </c:pt>
                <c:pt idx="2">
                  <c:v>BA_GEN</c:v>
                </c:pt>
                <c:pt idx="3">
                  <c:v>BA_LA</c:v>
                </c:pt>
                <c:pt idx="4">
                  <c:v>DR_EXT</c:v>
                </c:pt>
                <c:pt idx="5">
                  <c:v>DR_INT</c:v>
                </c:pt>
                <c:pt idx="6">
                  <c:v>ENGR</c:v>
                </c:pt>
                <c:pt idx="7">
                  <c:v>FAITH</c:v>
                </c:pt>
                <c:pt idx="8">
                  <c:v>MA_I</c:v>
                </c:pt>
                <c:pt idx="9">
                  <c:v>MA_II</c:v>
                </c:pt>
                <c:pt idx="10">
                  <c:v>MED</c:v>
                </c:pt>
                <c:pt idx="11">
                  <c:v>OTHER</c:v>
                </c:pt>
              </c:strCache>
            </c:strRef>
          </c:cat>
          <c:val>
            <c:numRef>
              <c:f>StaffingCarnegie!$E$5:$E$17</c:f>
              <c:numCache>
                <c:formatCode>General</c:formatCode>
                <c:ptCount val="12"/>
                <c:pt idx="2">
                  <c:v>1</c:v>
                </c:pt>
                <c:pt idx="4">
                  <c:v>2</c:v>
                </c:pt>
                <c:pt idx="9">
                  <c:v>1</c:v>
                </c:pt>
              </c:numCache>
            </c:numRef>
          </c:val>
        </c:ser>
        <c:ser>
          <c:idx val="4"/>
          <c:order val="4"/>
          <c:tx>
            <c:strRef>
              <c:f>StaffingCarnegie!$F$3:$F$4</c:f>
              <c:strCache>
                <c:ptCount val="1"/>
                <c:pt idx="0">
                  <c:v>don't know</c:v>
                </c:pt>
              </c:strCache>
            </c:strRef>
          </c:tx>
          <c:invertIfNegative val="0"/>
          <c:cat>
            <c:strRef>
              <c:f>StaffingCarnegie!$A$5:$A$17</c:f>
              <c:strCache>
                <c:ptCount val="12"/>
                <c:pt idx="0">
                  <c:v>AA</c:v>
                </c:pt>
                <c:pt idx="1">
                  <c:v>ART</c:v>
                </c:pt>
                <c:pt idx="2">
                  <c:v>BA_GEN</c:v>
                </c:pt>
                <c:pt idx="3">
                  <c:v>BA_LA</c:v>
                </c:pt>
                <c:pt idx="4">
                  <c:v>DR_EXT</c:v>
                </c:pt>
                <c:pt idx="5">
                  <c:v>DR_INT</c:v>
                </c:pt>
                <c:pt idx="6">
                  <c:v>ENGR</c:v>
                </c:pt>
                <c:pt idx="7">
                  <c:v>FAITH</c:v>
                </c:pt>
                <c:pt idx="8">
                  <c:v>MA_I</c:v>
                </c:pt>
                <c:pt idx="9">
                  <c:v>MA_II</c:v>
                </c:pt>
                <c:pt idx="10">
                  <c:v>MED</c:v>
                </c:pt>
                <c:pt idx="11">
                  <c:v>OTHER</c:v>
                </c:pt>
              </c:strCache>
            </c:strRef>
          </c:cat>
          <c:val>
            <c:numRef>
              <c:f>StaffingCarnegie!$F$5:$F$17</c:f>
              <c:numCache>
                <c:formatCode>General</c:formatCode>
                <c:ptCount val="12"/>
                <c:pt idx="0">
                  <c:v>2</c:v>
                </c:pt>
                <c:pt idx="4">
                  <c:v>2</c:v>
                </c:pt>
                <c:pt idx="8">
                  <c:v>1</c:v>
                </c:pt>
              </c:numCache>
            </c:numRef>
          </c:val>
        </c:ser>
        <c:ser>
          <c:idx val="5"/>
          <c:order val="5"/>
          <c:tx>
            <c:strRef>
              <c:f>StaffingCarnegie!$G$3:$G$4</c:f>
              <c:strCache>
                <c:ptCount val="1"/>
                <c:pt idx="0">
                  <c:v>More than 10 </c:v>
                </c:pt>
              </c:strCache>
            </c:strRef>
          </c:tx>
          <c:invertIfNegative val="0"/>
          <c:cat>
            <c:strRef>
              <c:f>StaffingCarnegie!$A$5:$A$17</c:f>
              <c:strCache>
                <c:ptCount val="12"/>
                <c:pt idx="0">
                  <c:v>AA</c:v>
                </c:pt>
                <c:pt idx="1">
                  <c:v>ART</c:v>
                </c:pt>
                <c:pt idx="2">
                  <c:v>BA_GEN</c:v>
                </c:pt>
                <c:pt idx="3">
                  <c:v>BA_LA</c:v>
                </c:pt>
                <c:pt idx="4">
                  <c:v>DR_EXT</c:v>
                </c:pt>
                <c:pt idx="5">
                  <c:v>DR_INT</c:v>
                </c:pt>
                <c:pt idx="6">
                  <c:v>ENGR</c:v>
                </c:pt>
                <c:pt idx="7">
                  <c:v>FAITH</c:v>
                </c:pt>
                <c:pt idx="8">
                  <c:v>MA_I</c:v>
                </c:pt>
                <c:pt idx="9">
                  <c:v>MA_II</c:v>
                </c:pt>
                <c:pt idx="10">
                  <c:v>MED</c:v>
                </c:pt>
                <c:pt idx="11">
                  <c:v>OTHER</c:v>
                </c:pt>
              </c:strCache>
            </c:strRef>
          </c:cat>
          <c:val>
            <c:numRef>
              <c:f>StaffingCarnegie!$G$5:$G$17</c:f>
              <c:numCache>
                <c:formatCode>General</c:formatCode>
                <c:ptCount val="12"/>
                <c:pt idx="0">
                  <c:v>1</c:v>
                </c:pt>
                <c:pt idx="9">
                  <c:v>1</c:v>
                </c:pt>
              </c:numCache>
            </c:numRef>
          </c:val>
        </c:ser>
        <c:dLbls>
          <c:showLegendKey val="0"/>
          <c:showVal val="0"/>
          <c:showCatName val="0"/>
          <c:showSerName val="0"/>
          <c:showPercent val="0"/>
          <c:showBubbleSize val="0"/>
        </c:dLbls>
        <c:gapWidth val="55"/>
        <c:overlap val="100"/>
        <c:axId val="38296576"/>
        <c:axId val="38298368"/>
      </c:barChart>
      <c:catAx>
        <c:axId val="38296576"/>
        <c:scaling>
          <c:orientation val="minMax"/>
        </c:scaling>
        <c:delete val="0"/>
        <c:axPos val="b"/>
        <c:majorTickMark val="none"/>
        <c:minorTickMark val="none"/>
        <c:tickLblPos val="nextTo"/>
        <c:crossAx val="38298368"/>
        <c:crosses val="autoZero"/>
        <c:auto val="1"/>
        <c:lblAlgn val="ctr"/>
        <c:lblOffset val="100"/>
        <c:noMultiLvlLbl val="0"/>
      </c:catAx>
      <c:valAx>
        <c:axId val="38298368"/>
        <c:scaling>
          <c:orientation val="minMax"/>
        </c:scaling>
        <c:delete val="0"/>
        <c:axPos val="l"/>
        <c:majorGridlines/>
        <c:numFmt formatCode="General" sourceLinked="1"/>
        <c:majorTickMark val="none"/>
        <c:minorTickMark val="none"/>
        <c:tickLblPos val="nextTo"/>
        <c:crossAx val="38296576"/>
        <c:crosses val="autoZero"/>
        <c:crossBetween val="between"/>
      </c:valAx>
    </c:plotArea>
    <c:legend>
      <c:legendPos val="r"/>
      <c:layout/>
      <c:overlay val="0"/>
    </c:legend>
    <c:plotVisOnly val="1"/>
    <c:dispBlanksAs val="gap"/>
    <c:showDLblsOverMax val="0"/>
  </c:chart>
  <c:txPr>
    <a:bodyPr/>
    <a:lstStyle/>
    <a:p>
      <a:pPr>
        <a:defRPr sz="2000"/>
      </a:pPr>
      <a:endParaRPr lang="en-US"/>
    </a:p>
  </c:txPr>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[Compliance - Survey Responses.xlsx]Support - Pivot Table!PivotTable2</c:name>
    <c:fmtId val="4"/>
  </c:pivotSource>
  <c:chart>
    <c:autoTitleDeleted val="1"/>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marker>
          <c:symbol val="none"/>
        </c:marker>
      </c:pivotFmt>
      <c:pivotFmt>
        <c:idx val="12"/>
        <c:marker>
          <c:symbol val="none"/>
        </c:marker>
      </c:pivotFmt>
      <c:pivotFmt>
        <c:idx val="13"/>
        <c:marker>
          <c:symbol val="none"/>
        </c:marker>
      </c:pivotFmt>
      <c:pivotFmt>
        <c:idx val="14"/>
        <c:marker>
          <c:symbol val="none"/>
        </c:marker>
      </c:pivotFmt>
      <c:pivotFmt>
        <c:idx val="15"/>
        <c:marker>
          <c:symbol val="none"/>
        </c:marker>
      </c:pivotFmt>
      <c:pivotFmt>
        <c:idx val="16"/>
        <c:marker>
          <c:symbol val="none"/>
        </c:marker>
      </c:pivotFmt>
      <c:pivotFmt>
        <c:idx val="17"/>
        <c:marker>
          <c:symbol val="none"/>
        </c:marker>
      </c:pivotFmt>
      <c:pivotFmt>
        <c:idx val="18"/>
        <c:marker>
          <c:symbol val="none"/>
        </c:marker>
      </c:pivotFmt>
      <c:pivotFmt>
        <c:idx val="19"/>
        <c:marker>
          <c:symbol val="none"/>
        </c:marker>
      </c:pivotFmt>
    </c:pivotFmts>
    <c:view3D>
      <c:rotX val="15"/>
      <c:rotY val="20"/>
      <c:rAngAx val="1"/>
    </c:view3D>
    <c:floor>
      <c:thickness val="0"/>
    </c:floor>
    <c:sideWall>
      <c:thickness val="0"/>
    </c:sideWall>
    <c:backWall>
      <c:thickness val="0"/>
    </c:backWall>
    <c:plotArea>
      <c:layout/>
      <c:bar3DChart>
        <c:barDir val="col"/>
        <c:grouping val="percentStacked"/>
        <c:varyColors val="0"/>
        <c:ser>
          <c:idx val="0"/>
          <c:order val="0"/>
          <c:tx>
            <c:strRef>
              <c:f>'Support - Pivot Table'!$B$3:$B$4</c:f>
              <c:strCache>
                <c:ptCount val="1"/>
                <c:pt idx="0">
                  <c:v>1 - Very low</c:v>
                </c:pt>
              </c:strCache>
            </c:strRef>
          </c:tx>
          <c:invertIfNegative val="0"/>
          <c:cat>
            <c:strRef>
              <c:f>'Support - Pivot Table'!$A$5:$A$10</c:f>
              <c:strCache>
                <c:ptCount val="5"/>
                <c:pt idx="0">
                  <c:v>CIO</c:v>
                </c:pt>
                <c:pt idx="1">
                  <c:v>Governing Board</c:v>
                </c:pt>
                <c:pt idx="2">
                  <c:v>Non-IT Senior Leadership</c:v>
                </c:pt>
                <c:pt idx="3">
                  <c:v>President</c:v>
                </c:pt>
                <c:pt idx="4">
                  <c:v>Provost</c:v>
                </c:pt>
              </c:strCache>
            </c:strRef>
          </c:cat>
          <c:val>
            <c:numRef>
              <c:f>'Support - Pivot Table'!$B$5:$B$10</c:f>
              <c:numCache>
                <c:formatCode>General</c:formatCode>
                <c:ptCount val="5"/>
                <c:pt idx="1">
                  <c:v>11</c:v>
                </c:pt>
                <c:pt idx="2">
                  <c:v>1</c:v>
                </c:pt>
                <c:pt idx="3">
                  <c:v>5</c:v>
                </c:pt>
                <c:pt idx="4">
                  <c:v>2</c:v>
                </c:pt>
              </c:numCache>
            </c:numRef>
          </c:val>
        </c:ser>
        <c:ser>
          <c:idx val="1"/>
          <c:order val="1"/>
          <c:tx>
            <c:strRef>
              <c:f>'Support - Pivot Table'!$C$3:$C$4</c:f>
              <c:strCache>
                <c:ptCount val="1"/>
                <c:pt idx="0">
                  <c:v>2 - Somewhat low</c:v>
                </c:pt>
              </c:strCache>
            </c:strRef>
          </c:tx>
          <c:invertIfNegative val="0"/>
          <c:cat>
            <c:strRef>
              <c:f>'Support - Pivot Table'!$A$5:$A$10</c:f>
              <c:strCache>
                <c:ptCount val="5"/>
                <c:pt idx="0">
                  <c:v>CIO</c:v>
                </c:pt>
                <c:pt idx="1">
                  <c:v>Governing Board</c:v>
                </c:pt>
                <c:pt idx="2">
                  <c:v>Non-IT Senior Leadership</c:v>
                </c:pt>
                <c:pt idx="3">
                  <c:v>President</c:v>
                </c:pt>
                <c:pt idx="4">
                  <c:v>Provost</c:v>
                </c:pt>
              </c:strCache>
            </c:strRef>
          </c:cat>
          <c:val>
            <c:numRef>
              <c:f>'Support - Pivot Table'!$C$5:$C$10</c:f>
              <c:numCache>
                <c:formatCode>General</c:formatCode>
                <c:ptCount val="5"/>
                <c:pt idx="1">
                  <c:v>11</c:v>
                </c:pt>
                <c:pt idx="2">
                  <c:v>16</c:v>
                </c:pt>
                <c:pt idx="3">
                  <c:v>8</c:v>
                </c:pt>
                <c:pt idx="4">
                  <c:v>10</c:v>
                </c:pt>
              </c:numCache>
            </c:numRef>
          </c:val>
        </c:ser>
        <c:ser>
          <c:idx val="2"/>
          <c:order val="2"/>
          <c:tx>
            <c:strRef>
              <c:f>'Support - Pivot Table'!$D$3:$D$4</c:f>
              <c:strCache>
                <c:ptCount val="1"/>
                <c:pt idx="0">
                  <c:v>3 - Neither high nor low</c:v>
                </c:pt>
              </c:strCache>
            </c:strRef>
          </c:tx>
          <c:invertIfNegative val="0"/>
          <c:cat>
            <c:strRef>
              <c:f>'Support - Pivot Table'!$A$5:$A$10</c:f>
              <c:strCache>
                <c:ptCount val="5"/>
                <c:pt idx="0">
                  <c:v>CIO</c:v>
                </c:pt>
                <c:pt idx="1">
                  <c:v>Governing Board</c:v>
                </c:pt>
                <c:pt idx="2">
                  <c:v>Non-IT Senior Leadership</c:v>
                </c:pt>
                <c:pt idx="3">
                  <c:v>President</c:v>
                </c:pt>
                <c:pt idx="4">
                  <c:v>Provost</c:v>
                </c:pt>
              </c:strCache>
            </c:strRef>
          </c:cat>
          <c:val>
            <c:numRef>
              <c:f>'Support - Pivot Table'!$D$5:$D$10</c:f>
              <c:numCache>
                <c:formatCode>General</c:formatCode>
                <c:ptCount val="5"/>
                <c:pt idx="0">
                  <c:v>3</c:v>
                </c:pt>
                <c:pt idx="1">
                  <c:v>30</c:v>
                </c:pt>
                <c:pt idx="2">
                  <c:v>32</c:v>
                </c:pt>
                <c:pt idx="3">
                  <c:v>32</c:v>
                </c:pt>
                <c:pt idx="4">
                  <c:v>30</c:v>
                </c:pt>
              </c:numCache>
            </c:numRef>
          </c:val>
        </c:ser>
        <c:ser>
          <c:idx val="3"/>
          <c:order val="3"/>
          <c:tx>
            <c:strRef>
              <c:f>'Support - Pivot Table'!$E$3:$E$4</c:f>
              <c:strCache>
                <c:ptCount val="1"/>
                <c:pt idx="0">
                  <c:v>4 - Somewhat high</c:v>
                </c:pt>
              </c:strCache>
            </c:strRef>
          </c:tx>
          <c:invertIfNegative val="0"/>
          <c:cat>
            <c:strRef>
              <c:f>'Support - Pivot Table'!$A$5:$A$10</c:f>
              <c:strCache>
                <c:ptCount val="5"/>
                <c:pt idx="0">
                  <c:v>CIO</c:v>
                </c:pt>
                <c:pt idx="1">
                  <c:v>Governing Board</c:v>
                </c:pt>
                <c:pt idx="2">
                  <c:v>Non-IT Senior Leadership</c:v>
                </c:pt>
                <c:pt idx="3">
                  <c:v>President</c:v>
                </c:pt>
                <c:pt idx="4">
                  <c:v>Provost</c:v>
                </c:pt>
              </c:strCache>
            </c:strRef>
          </c:cat>
          <c:val>
            <c:numRef>
              <c:f>'Support - Pivot Table'!$E$5:$E$10</c:f>
              <c:numCache>
                <c:formatCode>General</c:formatCode>
                <c:ptCount val="5"/>
                <c:pt idx="0">
                  <c:v>22</c:v>
                </c:pt>
                <c:pt idx="1">
                  <c:v>21</c:v>
                </c:pt>
                <c:pt idx="2">
                  <c:v>26</c:v>
                </c:pt>
                <c:pt idx="3">
                  <c:v>22</c:v>
                </c:pt>
                <c:pt idx="4">
                  <c:v>26</c:v>
                </c:pt>
              </c:numCache>
            </c:numRef>
          </c:val>
        </c:ser>
        <c:ser>
          <c:idx val="4"/>
          <c:order val="4"/>
          <c:tx>
            <c:strRef>
              <c:f>'Support - Pivot Table'!$F$3:$F$4</c:f>
              <c:strCache>
                <c:ptCount val="1"/>
                <c:pt idx="0">
                  <c:v>5 - Very high</c:v>
                </c:pt>
              </c:strCache>
            </c:strRef>
          </c:tx>
          <c:invertIfNegative val="0"/>
          <c:cat>
            <c:strRef>
              <c:f>'Support - Pivot Table'!$A$5:$A$10</c:f>
              <c:strCache>
                <c:ptCount val="5"/>
                <c:pt idx="0">
                  <c:v>CIO</c:v>
                </c:pt>
                <c:pt idx="1">
                  <c:v>Governing Board</c:v>
                </c:pt>
                <c:pt idx="2">
                  <c:v>Non-IT Senior Leadership</c:v>
                </c:pt>
                <c:pt idx="3">
                  <c:v>President</c:v>
                </c:pt>
                <c:pt idx="4">
                  <c:v>Provost</c:v>
                </c:pt>
              </c:strCache>
            </c:strRef>
          </c:cat>
          <c:val>
            <c:numRef>
              <c:f>'Support - Pivot Table'!$F$5:$F$10</c:f>
              <c:numCache>
                <c:formatCode>General</c:formatCode>
                <c:ptCount val="5"/>
                <c:pt idx="0">
                  <c:v>63</c:v>
                </c:pt>
                <c:pt idx="1">
                  <c:v>16</c:v>
                </c:pt>
                <c:pt idx="2">
                  <c:v>14</c:v>
                </c:pt>
                <c:pt idx="3">
                  <c:v>22</c:v>
                </c:pt>
                <c:pt idx="4">
                  <c:v>14</c:v>
                </c:pt>
              </c:numCache>
            </c:numRef>
          </c:val>
        </c:ser>
        <c:dLbls>
          <c:showLegendKey val="0"/>
          <c:showVal val="0"/>
          <c:showCatName val="0"/>
          <c:showSerName val="0"/>
          <c:showPercent val="0"/>
          <c:showBubbleSize val="0"/>
        </c:dLbls>
        <c:gapWidth val="55"/>
        <c:gapDepth val="55"/>
        <c:shape val="cylinder"/>
        <c:axId val="38363904"/>
        <c:axId val="38365440"/>
        <c:axId val="0"/>
      </c:bar3DChart>
      <c:catAx>
        <c:axId val="38363904"/>
        <c:scaling>
          <c:orientation val="minMax"/>
        </c:scaling>
        <c:delete val="0"/>
        <c:axPos val="b"/>
        <c:majorTickMark val="none"/>
        <c:minorTickMark val="none"/>
        <c:tickLblPos val="nextTo"/>
        <c:crossAx val="38365440"/>
        <c:crosses val="autoZero"/>
        <c:auto val="1"/>
        <c:lblAlgn val="ctr"/>
        <c:lblOffset val="100"/>
        <c:noMultiLvlLbl val="0"/>
      </c:catAx>
      <c:valAx>
        <c:axId val="38365440"/>
        <c:scaling>
          <c:orientation val="minMax"/>
        </c:scaling>
        <c:delete val="0"/>
        <c:axPos val="l"/>
        <c:majorGridlines/>
        <c:numFmt formatCode="0%" sourceLinked="1"/>
        <c:majorTickMark val="none"/>
        <c:minorTickMark val="none"/>
        <c:tickLblPos val="nextTo"/>
        <c:crossAx val="38363904"/>
        <c:crosses val="autoZero"/>
        <c:crossBetween val="between"/>
      </c:valAx>
    </c:plotArea>
    <c:legend>
      <c:legendPos val="r"/>
      <c:layout/>
      <c:overlay val="0"/>
    </c:legend>
    <c:plotVisOnly val="1"/>
    <c:dispBlanksAs val="gap"/>
    <c:showDLblsOverMax val="0"/>
  </c:chart>
  <c:txPr>
    <a:bodyPr/>
    <a:lstStyle/>
    <a:p>
      <a:pPr>
        <a:defRPr sz="2000"/>
      </a:pPr>
      <a:endParaRPr lang="en-US"/>
    </a:p>
  </c:txPr>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[Compliance - Survey Responses.xlsx]Responsible for Compliance!PivotTable3</c:name>
    <c:fmtId val="3"/>
  </c:pivotSource>
  <c:chart>
    <c:autoTitleDeleted val="1"/>
    <c:pivotFmts>
      <c:pivotFmt>
        <c:idx val="0"/>
        <c:marker>
          <c:symbol val="none"/>
        </c:marker>
        <c:dLbl>
          <c:idx val="0"/>
          <c:spPr/>
          <c:txPr>
            <a:bodyPr/>
            <a:lstStyle/>
            <a:p>
              <a:pPr>
                <a:defRPr/>
              </a:pPr>
              <a:endParaRPr lang="en-US"/>
            </a:p>
          </c:txPr>
          <c:showLegendKey val="0"/>
          <c:showVal val="0"/>
          <c:showCatName val="1"/>
          <c:showSerName val="0"/>
          <c:showPercent val="1"/>
          <c:showBubbleSize val="0"/>
        </c:dLbl>
      </c:pivotFmt>
      <c:pivotFmt>
        <c:idx val="1"/>
        <c:marker>
          <c:symbol val="none"/>
        </c:marker>
        <c:dLbl>
          <c:idx val="0"/>
          <c:spPr/>
          <c:txPr>
            <a:bodyPr/>
            <a:lstStyle/>
            <a:p>
              <a:pPr>
                <a:defRPr/>
              </a:pPr>
              <a:endParaRPr lang="en-US"/>
            </a:p>
          </c:txPr>
          <c:showLegendKey val="0"/>
          <c:showVal val="0"/>
          <c:showCatName val="1"/>
          <c:showSerName val="0"/>
          <c:showPercent val="1"/>
          <c:showBubbleSize val="0"/>
        </c:dLbl>
      </c:pivotFmt>
      <c:pivotFmt>
        <c:idx val="2"/>
        <c:marker>
          <c:symbol val="none"/>
        </c:marker>
        <c:dLbl>
          <c:idx val="0"/>
          <c:spPr/>
          <c:txPr>
            <a:bodyPr/>
            <a:lstStyle/>
            <a:p>
              <a:pPr>
                <a:defRPr/>
              </a:pPr>
              <a:endParaRPr lang="en-US"/>
            </a:p>
          </c:txPr>
          <c:showLegendKey val="0"/>
          <c:showVal val="0"/>
          <c:showCatName val="1"/>
          <c:showSerName val="0"/>
          <c:showPercent val="1"/>
          <c:showBubbleSize val="0"/>
        </c:dLbl>
      </c:pivotFmt>
    </c:pivotFmts>
    <c:view3D>
      <c:rotX val="75"/>
      <c:rotY val="0"/>
      <c:rAngAx val="0"/>
      <c:perspective val="30"/>
    </c:view3D>
    <c:floor>
      <c:thickness val="0"/>
    </c:floor>
    <c:sideWall>
      <c:thickness val="0"/>
    </c:sideWall>
    <c:backWall>
      <c:thickness val="0"/>
    </c:backWall>
    <c:plotArea>
      <c:layout/>
      <c:pie3DChart>
        <c:varyColors val="1"/>
        <c:ser>
          <c:idx val="0"/>
          <c:order val="0"/>
          <c:tx>
            <c:strRef>
              <c:f>'Responsible for Compliance'!$B$3</c:f>
              <c:strCache>
                <c:ptCount val="1"/>
                <c:pt idx="0">
                  <c:v>Total</c:v>
                </c:pt>
              </c:strCache>
            </c:strRef>
          </c:tx>
          <c:dLbls>
            <c:dLbl>
              <c:idx val="2"/>
              <c:layout/>
              <c:tx>
                <c:rich>
                  <a:bodyPr/>
                  <a:lstStyle/>
                  <a:p>
                    <a:r>
                      <a:rPr lang="en-US" dirty="0" smtClean="0"/>
                      <a:t>IT </a:t>
                    </a:r>
                    <a:r>
                      <a:rPr lang="en-US" dirty="0"/>
                      <a:t>compliance </a:t>
                    </a:r>
                    <a:r>
                      <a:rPr lang="en-US" dirty="0" smtClean="0"/>
                      <a:t>function - other</a:t>
                    </a:r>
                    <a:r>
                      <a:rPr lang="en-US" dirty="0"/>
                      <a:t>
9%</a:t>
                    </a:r>
                  </a:p>
                </c:rich>
              </c:tx>
              <c:showLegendKey val="0"/>
              <c:showVal val="0"/>
              <c:showCatName val="1"/>
              <c:showSerName val="0"/>
              <c:showPercent val="1"/>
              <c:showBubbleSize val="0"/>
            </c:dLbl>
            <c:dLbl>
              <c:idx val="3"/>
              <c:layout/>
              <c:tx>
                <c:rich>
                  <a:bodyPr/>
                  <a:lstStyle/>
                  <a:p>
                    <a:r>
                      <a:rPr lang="en-US" smtClean="0"/>
                      <a:t>No </a:t>
                    </a:r>
                    <a:r>
                      <a:rPr lang="en-US" dirty="0"/>
                      <a:t>centralized IT compliance function
31%</a:t>
                    </a:r>
                  </a:p>
                </c:rich>
              </c:tx>
              <c:showLegendKey val="0"/>
              <c:showVal val="0"/>
              <c:showCatName val="1"/>
              <c:showSerName val="0"/>
              <c:showPercent val="1"/>
              <c:showBubbleSize val="0"/>
            </c:dLbl>
            <c:showLegendKey val="0"/>
            <c:showVal val="0"/>
            <c:showCatName val="1"/>
            <c:showSerName val="0"/>
            <c:showPercent val="1"/>
            <c:showBubbleSize val="0"/>
            <c:showLeaderLines val="1"/>
          </c:dLbls>
          <c:cat>
            <c:strRef>
              <c:f>'Responsible for Compliance'!$A$4:$A$9</c:f>
              <c:strCache>
                <c:ptCount val="5"/>
                <c:pt idx="0">
                  <c:v>A committee or council</c:v>
                </c:pt>
                <c:pt idx="1">
                  <c:v>An individual</c:v>
                </c:pt>
                <c:pt idx="2">
                  <c:v>There is IT compliance function</c:v>
                </c:pt>
                <c:pt idx="3">
                  <c:v>There is no centralized IT compliance function</c:v>
                </c:pt>
                <c:pt idx="4">
                  <c:v>(blank)</c:v>
                </c:pt>
              </c:strCache>
            </c:strRef>
          </c:cat>
          <c:val>
            <c:numRef>
              <c:f>'Responsible for Compliance'!$B$4:$B$9</c:f>
              <c:numCache>
                <c:formatCode>General</c:formatCode>
                <c:ptCount val="5"/>
                <c:pt idx="0">
                  <c:v>22</c:v>
                </c:pt>
                <c:pt idx="1">
                  <c:v>39</c:v>
                </c:pt>
                <c:pt idx="2">
                  <c:v>9</c:v>
                </c:pt>
                <c:pt idx="3">
                  <c:v>31</c:v>
                </c:pt>
              </c:numCache>
            </c:numRef>
          </c:val>
        </c:ser>
        <c:dLbls>
          <c:showLegendKey val="0"/>
          <c:showVal val="0"/>
          <c:showCatName val="1"/>
          <c:showSerName val="0"/>
          <c:showPercent val="1"/>
          <c:showBubbleSize val="0"/>
          <c:showLeaderLines val="1"/>
        </c:dLbls>
      </c:pie3DChart>
    </c:plotArea>
    <c:plotVisOnly val="1"/>
    <c:dispBlanksAs val="gap"/>
    <c:showDLblsOverMax val="0"/>
  </c:chart>
  <c:txPr>
    <a:bodyPr/>
    <a:lstStyle/>
    <a:p>
      <a:pPr>
        <a:defRPr sz="2000"/>
      </a:pPr>
      <a:endParaRPr lang="en-US"/>
    </a:p>
  </c:txPr>
  <c:externalData r:id="rId1">
    <c:autoUpdate val="0"/>
  </c:externalData>
  <c:extLst>
    <c:ext xmlns:c14="http://schemas.microsoft.com/office/drawing/2007/8/2/chart" uri="{781A3756-C4B2-4CAC-9D66-4F8BD8637D16}">
      <c14:pivotOptions>
        <c14:dropZoneFilter val="1"/>
        <c14:dropZoneData val="1"/>
        <c14:dropZoneSeries val="1"/>
        <c14:dropZonesVisible val="1"/>
      </c14:pivotOptions>
    </c:ext>
  </c:extLst>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[Compliance - Survey Responses.xlsx]CR - Pivot!PivotTable7</c:name>
    <c:fmtId val="4"/>
  </c:pivotSource>
  <c:chart>
    <c:autoTitleDeleted val="1"/>
    <c:pivotFmts>
      <c:pivotFmt>
        <c:idx val="0"/>
      </c:pivotFmt>
      <c:pivotFmt>
        <c:idx val="1"/>
      </c:pivotFmt>
      <c:pivotFmt>
        <c:idx val="2"/>
      </c:pivotFmt>
      <c:pivotFmt>
        <c:idx val="3"/>
      </c:pivotFmt>
      <c:pivotFmt>
        <c:idx val="4"/>
      </c:pivotFmt>
      <c:pivotFmt>
        <c:idx val="5"/>
      </c:pivotFmt>
      <c:pivotFmt>
        <c:idx val="6"/>
      </c:pivotFmt>
      <c:pivotFmt>
        <c:idx val="7"/>
      </c:pivotFmt>
      <c:pivotFmt>
        <c:idx val="8"/>
      </c:pivotFmt>
      <c:pivotFmt>
        <c:idx val="9"/>
      </c:pivotFmt>
      <c:pivotFmt>
        <c:idx val="10"/>
        <c:marker>
          <c:symbol val="none"/>
        </c:marker>
      </c:pivotFmt>
      <c:pivotFmt>
        <c:idx val="11"/>
        <c:marker>
          <c:symbol val="none"/>
        </c:marker>
      </c:pivotFmt>
      <c:pivotFmt>
        <c:idx val="12"/>
        <c:marker>
          <c:symbol val="none"/>
        </c:marker>
      </c:pivotFmt>
      <c:pivotFmt>
        <c:idx val="13"/>
        <c:marker>
          <c:symbol val="none"/>
        </c:marker>
      </c:pivotFmt>
      <c:pivotFmt>
        <c:idx val="14"/>
        <c:marker>
          <c:symbol val="none"/>
        </c:marker>
      </c:pivotFmt>
      <c:pivotFmt>
        <c:idx val="15"/>
        <c:marker>
          <c:symbol val="none"/>
        </c:marker>
      </c:pivotFmt>
      <c:pivotFmt>
        <c:idx val="16"/>
        <c:marker>
          <c:symbol val="none"/>
        </c:marker>
      </c:pivotFmt>
      <c:pivotFmt>
        <c:idx val="17"/>
        <c:marker>
          <c:symbol val="none"/>
        </c:marker>
      </c:pivotFmt>
      <c:pivotFmt>
        <c:idx val="18"/>
        <c:marker>
          <c:symbol val="none"/>
        </c:marker>
      </c:pivotFmt>
      <c:pivotFmt>
        <c:idx val="19"/>
        <c:marker>
          <c:symbol val="none"/>
        </c:marker>
      </c:pivotFmt>
    </c:pivotFmts>
    <c:view3D>
      <c:rotX val="15"/>
      <c:rotY val="20"/>
      <c:rAngAx val="0"/>
      <c:perspective val="30"/>
    </c:view3D>
    <c:floor>
      <c:thickness val="0"/>
    </c:floor>
    <c:sideWall>
      <c:thickness val="0"/>
    </c:sideWall>
    <c:backWall>
      <c:thickness val="0"/>
    </c:backWall>
    <c:plotArea>
      <c:layout/>
      <c:bar3DChart>
        <c:barDir val="bar"/>
        <c:grouping val="stacked"/>
        <c:varyColors val="0"/>
        <c:ser>
          <c:idx val="0"/>
          <c:order val="0"/>
          <c:tx>
            <c:strRef>
              <c:f>'CR - Pivot'!$B$3:$B$4</c:f>
              <c:strCache>
                <c:ptCount val="1"/>
                <c:pt idx="0">
                  <c:v>Not subject to</c:v>
                </c:pt>
              </c:strCache>
            </c:strRef>
          </c:tx>
          <c:invertIfNegative val="0"/>
          <c:cat>
            <c:strRef>
              <c:f>'CR - Pivot'!$A$5:$A$16</c:f>
              <c:strCache>
                <c:ptCount val="11"/>
                <c:pt idx="0">
                  <c:v>DMCA</c:v>
                </c:pt>
                <c:pt idx="1">
                  <c:v>FERPA</c:v>
                </c:pt>
                <c:pt idx="2">
                  <c:v>FISMA</c:v>
                </c:pt>
                <c:pt idx="3">
                  <c:v>Gramm Leach Bliley Act</c:v>
                </c:pt>
                <c:pt idx="4">
                  <c:v>HIPAA</c:v>
                </c:pt>
                <c:pt idx="5">
                  <c:v>International requirements</c:v>
                </c:pt>
                <c:pt idx="6">
                  <c:v>PCI-DSS</c:v>
                </c:pt>
                <c:pt idx="7">
                  <c:v>Red Flag Rules</c:v>
                </c:pt>
                <c:pt idx="8">
                  <c:v>Sarbanes-Oxley</c:v>
                </c:pt>
                <c:pt idx="9">
                  <c:v>State data protection laws</c:v>
                </c:pt>
                <c:pt idx="10">
                  <c:v>State security breach reporting</c:v>
                </c:pt>
              </c:strCache>
            </c:strRef>
          </c:cat>
          <c:val>
            <c:numRef>
              <c:f>'CR - Pivot'!$B$5:$B$16</c:f>
              <c:numCache>
                <c:formatCode>General</c:formatCode>
                <c:ptCount val="11"/>
                <c:pt idx="0">
                  <c:v>5</c:v>
                </c:pt>
                <c:pt idx="2">
                  <c:v>30</c:v>
                </c:pt>
                <c:pt idx="3">
                  <c:v>12</c:v>
                </c:pt>
                <c:pt idx="4">
                  <c:v>11</c:v>
                </c:pt>
                <c:pt idx="5">
                  <c:v>35</c:v>
                </c:pt>
                <c:pt idx="6">
                  <c:v>7</c:v>
                </c:pt>
                <c:pt idx="7">
                  <c:v>6</c:v>
                </c:pt>
                <c:pt idx="8">
                  <c:v>30</c:v>
                </c:pt>
                <c:pt idx="9">
                  <c:v>10</c:v>
                </c:pt>
                <c:pt idx="10">
                  <c:v>9</c:v>
                </c:pt>
              </c:numCache>
            </c:numRef>
          </c:val>
        </c:ser>
        <c:ser>
          <c:idx val="1"/>
          <c:order val="1"/>
          <c:tx>
            <c:strRef>
              <c:f>'CR - Pivot'!$C$3:$C$4</c:f>
              <c:strCache>
                <c:ptCount val="1"/>
                <c:pt idx="0">
                  <c:v>Not subject to, but addressing</c:v>
                </c:pt>
              </c:strCache>
            </c:strRef>
          </c:tx>
          <c:invertIfNegative val="0"/>
          <c:cat>
            <c:strRef>
              <c:f>'CR - Pivot'!$A$5:$A$16</c:f>
              <c:strCache>
                <c:ptCount val="11"/>
                <c:pt idx="0">
                  <c:v>DMCA</c:v>
                </c:pt>
                <c:pt idx="1">
                  <c:v>FERPA</c:v>
                </c:pt>
                <c:pt idx="2">
                  <c:v>FISMA</c:v>
                </c:pt>
                <c:pt idx="3">
                  <c:v>Gramm Leach Bliley Act</c:v>
                </c:pt>
                <c:pt idx="4">
                  <c:v>HIPAA</c:v>
                </c:pt>
                <c:pt idx="5">
                  <c:v>International requirements</c:v>
                </c:pt>
                <c:pt idx="6">
                  <c:v>PCI-DSS</c:v>
                </c:pt>
                <c:pt idx="7">
                  <c:v>Red Flag Rules</c:v>
                </c:pt>
                <c:pt idx="8">
                  <c:v>Sarbanes-Oxley</c:v>
                </c:pt>
                <c:pt idx="9">
                  <c:v>State data protection laws</c:v>
                </c:pt>
                <c:pt idx="10">
                  <c:v>State security breach reporting</c:v>
                </c:pt>
              </c:strCache>
            </c:strRef>
          </c:cat>
          <c:val>
            <c:numRef>
              <c:f>'CR - Pivot'!$C$5:$C$16</c:f>
              <c:numCache>
                <c:formatCode>General</c:formatCode>
                <c:ptCount val="11"/>
                <c:pt idx="0">
                  <c:v>2</c:v>
                </c:pt>
                <c:pt idx="2">
                  <c:v>6</c:v>
                </c:pt>
                <c:pt idx="3">
                  <c:v>9</c:v>
                </c:pt>
                <c:pt idx="4">
                  <c:v>4</c:v>
                </c:pt>
                <c:pt idx="5">
                  <c:v>5</c:v>
                </c:pt>
                <c:pt idx="6">
                  <c:v>1</c:v>
                </c:pt>
                <c:pt idx="8">
                  <c:v>13</c:v>
                </c:pt>
                <c:pt idx="9">
                  <c:v>5</c:v>
                </c:pt>
                <c:pt idx="10">
                  <c:v>4</c:v>
                </c:pt>
              </c:numCache>
            </c:numRef>
          </c:val>
        </c:ser>
        <c:ser>
          <c:idx val="2"/>
          <c:order val="2"/>
          <c:tx>
            <c:strRef>
              <c:f>'CR - Pivot'!$D$3:$D$4</c:f>
              <c:strCache>
                <c:ptCount val="1"/>
                <c:pt idx="0">
                  <c:v>Subject to and creating program to address</c:v>
                </c:pt>
              </c:strCache>
            </c:strRef>
          </c:tx>
          <c:invertIfNegative val="0"/>
          <c:cat>
            <c:strRef>
              <c:f>'CR - Pivot'!$A$5:$A$16</c:f>
              <c:strCache>
                <c:ptCount val="11"/>
                <c:pt idx="0">
                  <c:v>DMCA</c:v>
                </c:pt>
                <c:pt idx="1">
                  <c:v>FERPA</c:v>
                </c:pt>
                <c:pt idx="2">
                  <c:v>FISMA</c:v>
                </c:pt>
                <c:pt idx="3">
                  <c:v>Gramm Leach Bliley Act</c:v>
                </c:pt>
                <c:pt idx="4">
                  <c:v>HIPAA</c:v>
                </c:pt>
                <c:pt idx="5">
                  <c:v>International requirements</c:v>
                </c:pt>
                <c:pt idx="6">
                  <c:v>PCI-DSS</c:v>
                </c:pt>
                <c:pt idx="7">
                  <c:v>Red Flag Rules</c:v>
                </c:pt>
                <c:pt idx="8">
                  <c:v>Sarbanes-Oxley</c:v>
                </c:pt>
                <c:pt idx="9">
                  <c:v>State data protection laws</c:v>
                </c:pt>
                <c:pt idx="10">
                  <c:v>State security breach reporting</c:v>
                </c:pt>
              </c:strCache>
            </c:strRef>
          </c:cat>
          <c:val>
            <c:numRef>
              <c:f>'CR - Pivot'!$D$5:$D$16</c:f>
              <c:numCache>
                <c:formatCode>General</c:formatCode>
                <c:ptCount val="11"/>
                <c:pt idx="0">
                  <c:v>14</c:v>
                </c:pt>
                <c:pt idx="1">
                  <c:v>5</c:v>
                </c:pt>
                <c:pt idx="2">
                  <c:v>8</c:v>
                </c:pt>
                <c:pt idx="3">
                  <c:v>9</c:v>
                </c:pt>
                <c:pt idx="4">
                  <c:v>9</c:v>
                </c:pt>
                <c:pt idx="5">
                  <c:v>5</c:v>
                </c:pt>
                <c:pt idx="6">
                  <c:v>18</c:v>
                </c:pt>
                <c:pt idx="7">
                  <c:v>17</c:v>
                </c:pt>
                <c:pt idx="8">
                  <c:v>4</c:v>
                </c:pt>
                <c:pt idx="9">
                  <c:v>17</c:v>
                </c:pt>
                <c:pt idx="10">
                  <c:v>18</c:v>
                </c:pt>
              </c:numCache>
            </c:numRef>
          </c:val>
        </c:ser>
        <c:ser>
          <c:idx val="3"/>
          <c:order val="3"/>
          <c:tx>
            <c:strRef>
              <c:f>'CR - Pivot'!$E$3:$E$4</c:f>
              <c:strCache>
                <c:ptCount val="1"/>
                <c:pt idx="0">
                  <c:v>Subject to and have program to address</c:v>
                </c:pt>
              </c:strCache>
            </c:strRef>
          </c:tx>
          <c:invertIfNegative val="0"/>
          <c:cat>
            <c:strRef>
              <c:f>'CR - Pivot'!$A$5:$A$16</c:f>
              <c:strCache>
                <c:ptCount val="11"/>
                <c:pt idx="0">
                  <c:v>DMCA</c:v>
                </c:pt>
                <c:pt idx="1">
                  <c:v>FERPA</c:v>
                </c:pt>
                <c:pt idx="2">
                  <c:v>FISMA</c:v>
                </c:pt>
                <c:pt idx="3">
                  <c:v>Gramm Leach Bliley Act</c:v>
                </c:pt>
                <c:pt idx="4">
                  <c:v>HIPAA</c:v>
                </c:pt>
                <c:pt idx="5">
                  <c:v>International requirements</c:v>
                </c:pt>
                <c:pt idx="6">
                  <c:v>PCI-DSS</c:v>
                </c:pt>
                <c:pt idx="7">
                  <c:v>Red Flag Rules</c:v>
                </c:pt>
                <c:pt idx="8">
                  <c:v>Sarbanes-Oxley</c:v>
                </c:pt>
                <c:pt idx="9">
                  <c:v>State data protection laws</c:v>
                </c:pt>
                <c:pt idx="10">
                  <c:v>State security breach reporting</c:v>
                </c:pt>
              </c:strCache>
            </c:strRef>
          </c:cat>
          <c:val>
            <c:numRef>
              <c:f>'CR - Pivot'!$E$5:$E$16</c:f>
              <c:numCache>
                <c:formatCode>General</c:formatCode>
                <c:ptCount val="11"/>
                <c:pt idx="0">
                  <c:v>40</c:v>
                </c:pt>
                <c:pt idx="1">
                  <c:v>72</c:v>
                </c:pt>
                <c:pt idx="2">
                  <c:v>11</c:v>
                </c:pt>
                <c:pt idx="3">
                  <c:v>30</c:v>
                </c:pt>
                <c:pt idx="4">
                  <c:v>48</c:v>
                </c:pt>
                <c:pt idx="5">
                  <c:v>12</c:v>
                </c:pt>
                <c:pt idx="6">
                  <c:v>43</c:v>
                </c:pt>
                <c:pt idx="7">
                  <c:v>48</c:v>
                </c:pt>
                <c:pt idx="8">
                  <c:v>16</c:v>
                </c:pt>
                <c:pt idx="9">
                  <c:v>36</c:v>
                </c:pt>
                <c:pt idx="10">
                  <c:v>39</c:v>
                </c:pt>
              </c:numCache>
            </c:numRef>
          </c:val>
        </c:ser>
        <c:ser>
          <c:idx val="4"/>
          <c:order val="4"/>
          <c:tx>
            <c:strRef>
              <c:f>'CR - Pivot'!$F$3:$F$4</c:f>
              <c:strCache>
                <c:ptCount val="1"/>
                <c:pt idx="0">
                  <c:v>Subject to and not addressing</c:v>
                </c:pt>
              </c:strCache>
            </c:strRef>
          </c:tx>
          <c:invertIfNegative val="0"/>
          <c:cat>
            <c:strRef>
              <c:f>'CR - Pivot'!$A$5:$A$16</c:f>
              <c:strCache>
                <c:ptCount val="11"/>
                <c:pt idx="0">
                  <c:v>DMCA</c:v>
                </c:pt>
                <c:pt idx="1">
                  <c:v>FERPA</c:v>
                </c:pt>
                <c:pt idx="2">
                  <c:v>FISMA</c:v>
                </c:pt>
                <c:pt idx="3">
                  <c:v>Gramm Leach Bliley Act</c:v>
                </c:pt>
                <c:pt idx="4">
                  <c:v>HIPAA</c:v>
                </c:pt>
                <c:pt idx="5">
                  <c:v>International requirements</c:v>
                </c:pt>
                <c:pt idx="6">
                  <c:v>PCI-DSS</c:v>
                </c:pt>
                <c:pt idx="7">
                  <c:v>Red Flag Rules</c:v>
                </c:pt>
                <c:pt idx="8">
                  <c:v>Sarbanes-Oxley</c:v>
                </c:pt>
                <c:pt idx="9">
                  <c:v>State data protection laws</c:v>
                </c:pt>
                <c:pt idx="10">
                  <c:v>State security breach reporting</c:v>
                </c:pt>
              </c:strCache>
            </c:strRef>
          </c:cat>
          <c:val>
            <c:numRef>
              <c:f>'CR - Pivot'!$F$5:$F$16</c:f>
              <c:numCache>
                <c:formatCode>General</c:formatCode>
                <c:ptCount val="11"/>
                <c:pt idx="0">
                  <c:v>5</c:v>
                </c:pt>
                <c:pt idx="2">
                  <c:v>3</c:v>
                </c:pt>
                <c:pt idx="3">
                  <c:v>8</c:v>
                </c:pt>
                <c:pt idx="4">
                  <c:v>2</c:v>
                </c:pt>
                <c:pt idx="5">
                  <c:v>7</c:v>
                </c:pt>
                <c:pt idx="6">
                  <c:v>3</c:v>
                </c:pt>
                <c:pt idx="7">
                  <c:v>3</c:v>
                </c:pt>
                <c:pt idx="8">
                  <c:v>8</c:v>
                </c:pt>
                <c:pt idx="9">
                  <c:v>4</c:v>
                </c:pt>
                <c:pt idx="10">
                  <c:v>3</c:v>
                </c:pt>
              </c:numCache>
            </c:numRef>
          </c:val>
        </c:ser>
        <c:dLbls>
          <c:showLegendKey val="0"/>
          <c:showVal val="0"/>
          <c:showCatName val="0"/>
          <c:showSerName val="0"/>
          <c:showPercent val="0"/>
          <c:showBubbleSize val="0"/>
        </c:dLbls>
        <c:gapWidth val="150"/>
        <c:shape val="box"/>
        <c:axId val="38045952"/>
        <c:axId val="38051840"/>
        <c:axId val="0"/>
      </c:bar3DChart>
      <c:catAx>
        <c:axId val="38045952"/>
        <c:scaling>
          <c:orientation val="minMax"/>
        </c:scaling>
        <c:delete val="0"/>
        <c:axPos val="l"/>
        <c:majorTickMark val="out"/>
        <c:minorTickMark val="none"/>
        <c:tickLblPos val="nextTo"/>
        <c:txPr>
          <a:bodyPr rot="0"/>
          <a:lstStyle/>
          <a:p>
            <a:pPr>
              <a:defRPr/>
            </a:pPr>
            <a:endParaRPr lang="en-US"/>
          </a:p>
        </c:txPr>
        <c:crossAx val="38051840"/>
        <c:crosses val="autoZero"/>
        <c:auto val="1"/>
        <c:lblAlgn val="ctr"/>
        <c:lblOffset val="100"/>
        <c:noMultiLvlLbl val="0"/>
      </c:catAx>
      <c:valAx>
        <c:axId val="38051840"/>
        <c:scaling>
          <c:orientation val="minMax"/>
        </c:scaling>
        <c:delete val="1"/>
        <c:axPos val="b"/>
        <c:majorGridlines/>
        <c:numFmt formatCode="General" sourceLinked="1"/>
        <c:majorTickMark val="out"/>
        <c:minorTickMark val="none"/>
        <c:tickLblPos val="nextTo"/>
        <c:crossAx val="3804595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[Compliance - Survey Responses.xlsx]SU - Pivot!PivotTable6</c:name>
    <c:fmtId val="4"/>
  </c:pivotSource>
  <c:chart>
    <c:autoTitleDeleted val="1"/>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dLbl>
          <c:idx val="0"/>
          <c:spPr/>
          <c:txPr>
            <a:bodyPr/>
            <a:lstStyle/>
            <a:p>
              <a:pPr>
                <a:defRPr/>
              </a:pPr>
              <a:endParaRPr lang="en-US"/>
            </a:p>
          </c:txPr>
          <c:showLegendKey val="0"/>
          <c:showVal val="1"/>
          <c:showCatName val="0"/>
          <c:showSerName val="0"/>
          <c:showPercent val="0"/>
          <c:showBubbleSize val="0"/>
        </c:dLbl>
      </c:pivotFmt>
      <c:pivotFmt>
        <c:idx val="10"/>
        <c:marker>
          <c:symbol val="none"/>
        </c:marker>
        <c:dLbl>
          <c:idx val="0"/>
          <c:spPr/>
          <c:txPr>
            <a:bodyPr/>
            <a:lstStyle/>
            <a:p>
              <a:pPr>
                <a:defRPr/>
              </a:pPr>
              <a:endParaRPr lang="en-US"/>
            </a:p>
          </c:txPr>
          <c:showLegendKey val="0"/>
          <c:showVal val="1"/>
          <c:showCatName val="0"/>
          <c:showSerName val="0"/>
          <c:showPercent val="0"/>
          <c:showBubbleSize val="0"/>
        </c:dLbl>
      </c:pivotFmt>
      <c:pivotFmt>
        <c:idx val="11"/>
        <c:marker>
          <c:symbol val="none"/>
        </c:marker>
        <c:dLbl>
          <c:idx val="0"/>
          <c:spPr/>
          <c:txPr>
            <a:bodyPr/>
            <a:lstStyle/>
            <a:p>
              <a:pPr>
                <a:defRPr/>
              </a:pPr>
              <a:endParaRPr lang="en-US"/>
            </a:p>
          </c:txPr>
          <c:showLegendKey val="0"/>
          <c:showVal val="1"/>
          <c:showCatName val="0"/>
          <c:showSerName val="0"/>
          <c:showPercent val="0"/>
          <c:showBubbleSize val="0"/>
        </c:dLbl>
      </c:pivotFmt>
      <c:pivotFmt>
        <c:idx val="12"/>
        <c:marker>
          <c:symbol val="none"/>
        </c:marker>
        <c:dLbl>
          <c:idx val="0"/>
          <c:spPr/>
          <c:txPr>
            <a:bodyPr/>
            <a:lstStyle/>
            <a:p>
              <a:pPr>
                <a:defRPr/>
              </a:pPr>
              <a:endParaRPr lang="en-US"/>
            </a:p>
          </c:txPr>
          <c:showLegendKey val="0"/>
          <c:showVal val="1"/>
          <c:showCatName val="0"/>
          <c:showSerName val="0"/>
          <c:showPercent val="0"/>
          <c:showBubbleSize val="0"/>
        </c:dLbl>
      </c:pivotFmt>
      <c:pivotFmt>
        <c:idx val="13"/>
        <c:marker>
          <c:symbol val="none"/>
        </c:marker>
        <c:dLbl>
          <c:idx val="0"/>
          <c:spPr/>
          <c:txPr>
            <a:bodyPr/>
            <a:lstStyle/>
            <a:p>
              <a:pPr>
                <a:defRPr/>
              </a:pPr>
              <a:endParaRPr lang="en-US"/>
            </a:p>
          </c:txPr>
          <c:showLegendKey val="0"/>
          <c:showVal val="1"/>
          <c:showCatName val="0"/>
          <c:showSerName val="0"/>
          <c:showPercent val="0"/>
          <c:showBubbleSize val="0"/>
        </c:dLbl>
      </c:pivotFmt>
      <c:pivotFmt>
        <c:idx val="14"/>
        <c:marker>
          <c:symbol val="none"/>
        </c:marker>
        <c:dLbl>
          <c:idx val="0"/>
          <c:spPr/>
          <c:txPr>
            <a:bodyPr/>
            <a:lstStyle/>
            <a:p>
              <a:pPr>
                <a:defRPr/>
              </a:pPr>
              <a:endParaRPr lang="en-US"/>
            </a:p>
          </c:txPr>
          <c:showLegendKey val="0"/>
          <c:showVal val="1"/>
          <c:showCatName val="0"/>
          <c:showSerName val="0"/>
          <c:showPercent val="0"/>
          <c:showBubbleSize val="0"/>
        </c:dLbl>
      </c:pivotFmt>
      <c:pivotFmt>
        <c:idx val="15"/>
        <c:marker>
          <c:symbol val="none"/>
        </c:marker>
        <c:dLbl>
          <c:idx val="0"/>
          <c:spPr/>
          <c:txPr>
            <a:bodyPr/>
            <a:lstStyle/>
            <a:p>
              <a:pPr>
                <a:defRPr/>
              </a:pPr>
              <a:endParaRPr lang="en-US"/>
            </a:p>
          </c:txPr>
          <c:showLegendKey val="0"/>
          <c:showVal val="1"/>
          <c:showCatName val="0"/>
          <c:showSerName val="0"/>
          <c:showPercent val="0"/>
          <c:showBubbleSize val="0"/>
        </c:dLbl>
      </c:pivotFmt>
      <c:pivotFmt>
        <c:idx val="16"/>
        <c:marker>
          <c:symbol val="none"/>
        </c:marker>
        <c:dLbl>
          <c:idx val="0"/>
          <c:spPr/>
          <c:txPr>
            <a:bodyPr/>
            <a:lstStyle/>
            <a:p>
              <a:pPr>
                <a:defRPr/>
              </a:pPr>
              <a:endParaRPr lang="en-US"/>
            </a:p>
          </c:txPr>
          <c:showLegendKey val="0"/>
          <c:showVal val="1"/>
          <c:showCatName val="0"/>
          <c:showSerName val="0"/>
          <c:showPercent val="0"/>
          <c:showBubbleSize val="0"/>
        </c:dLbl>
      </c:pivotFmt>
      <c:pivotFmt>
        <c:idx val="17"/>
        <c:marker>
          <c:symbol val="none"/>
        </c:marker>
        <c:dLbl>
          <c:idx val="0"/>
          <c:spPr/>
          <c:txPr>
            <a:bodyPr/>
            <a:lstStyle/>
            <a:p>
              <a:pPr>
                <a:defRPr/>
              </a:pPr>
              <a:endParaRPr lang="en-US"/>
            </a:p>
          </c:txPr>
          <c:showLegendKey val="0"/>
          <c:showVal val="1"/>
          <c:showCatName val="0"/>
          <c:showSerName val="0"/>
          <c:showPercent val="0"/>
          <c:showBubbleSize val="0"/>
        </c:dLbl>
      </c:pivotFmt>
      <c:pivotFmt>
        <c:idx val="18"/>
        <c:marker>
          <c:symbol val="none"/>
        </c:marker>
        <c:dLbl>
          <c:idx val="0"/>
          <c:spPr/>
          <c:txPr>
            <a:bodyPr/>
            <a:lstStyle/>
            <a:p>
              <a:pPr>
                <a:defRPr/>
              </a:pPr>
              <a:endParaRPr lang="en-US"/>
            </a:p>
          </c:txPr>
          <c:showLegendKey val="0"/>
          <c:showVal val="1"/>
          <c:showCatName val="0"/>
          <c:showSerName val="0"/>
          <c:showPercent val="0"/>
          <c:showBubbleSize val="0"/>
        </c:dLbl>
      </c:pivotFmt>
      <c:pivotFmt>
        <c:idx val="19"/>
        <c:marker>
          <c:symbol val="none"/>
        </c:marker>
        <c:dLbl>
          <c:idx val="0"/>
          <c:spPr/>
          <c:txPr>
            <a:bodyPr/>
            <a:lstStyle/>
            <a:p>
              <a:pPr>
                <a:defRPr/>
              </a:pPr>
              <a:endParaRPr lang="en-US"/>
            </a:p>
          </c:txPr>
          <c:showLegendKey val="0"/>
          <c:showVal val="1"/>
          <c:showCatName val="0"/>
          <c:showSerName val="0"/>
          <c:showPercent val="0"/>
          <c:showBubbleSize val="0"/>
        </c:dLbl>
      </c:pivotFmt>
      <c:pivotFmt>
        <c:idx val="20"/>
        <c:marker>
          <c:symbol val="none"/>
        </c:marker>
        <c:dLbl>
          <c:idx val="0"/>
          <c:spPr/>
          <c:txPr>
            <a:bodyPr/>
            <a:lstStyle/>
            <a:p>
              <a:pPr>
                <a:defRPr/>
              </a:pPr>
              <a:endParaRPr lang="en-US"/>
            </a:p>
          </c:txPr>
          <c:showLegendKey val="0"/>
          <c:showVal val="1"/>
          <c:showCatName val="0"/>
          <c:showSerName val="0"/>
          <c:showPercent val="0"/>
          <c:showBubbleSize val="0"/>
        </c:dLbl>
      </c:pivotFmt>
    </c:pivotFmts>
    <c:view3D>
      <c:rotX val="25"/>
      <c:rotY val="30"/>
      <c:rAngAx val="0"/>
      <c:perspective val="0"/>
    </c:view3D>
    <c:floor>
      <c:thickness val="0"/>
    </c:floor>
    <c:sideWall>
      <c:thickness val="0"/>
    </c:sideWall>
    <c:backWall>
      <c:thickness val="0"/>
    </c:backWall>
    <c:plotArea>
      <c:layout/>
      <c:bar3DChart>
        <c:barDir val="col"/>
        <c:grouping val="stacked"/>
        <c:varyColors val="0"/>
        <c:ser>
          <c:idx val="0"/>
          <c:order val="0"/>
          <c:tx>
            <c:strRef>
              <c:f>'SU - Pivot'!$B$3:$B$4</c:f>
              <c:strCache>
                <c:ptCount val="1"/>
                <c:pt idx="0">
                  <c:v>1 - Not used at all</c:v>
                </c:pt>
              </c:strCache>
            </c:strRef>
          </c:tx>
          <c:invertIfNegative val="0"/>
          <c:cat>
            <c:strRef>
              <c:f>'SU - Pivot'!$A$5:$A$10</c:f>
              <c:strCache>
                <c:ptCount val="5"/>
                <c:pt idx="0">
                  <c:v>COBIT</c:v>
                </c:pt>
                <c:pt idx="1">
                  <c:v>COSO</c:v>
                </c:pt>
                <c:pt idx="2">
                  <c:v>ISO 27000</c:v>
                </c:pt>
                <c:pt idx="3">
                  <c:v>NIST</c:v>
                </c:pt>
                <c:pt idx="4">
                  <c:v>PCI-DSS3</c:v>
                </c:pt>
              </c:strCache>
            </c:strRef>
          </c:cat>
          <c:val>
            <c:numRef>
              <c:f>'SU - Pivot'!$B$5:$B$10</c:f>
              <c:numCache>
                <c:formatCode>General</c:formatCode>
                <c:ptCount val="5"/>
                <c:pt idx="0">
                  <c:v>27</c:v>
                </c:pt>
                <c:pt idx="1">
                  <c:v>39</c:v>
                </c:pt>
                <c:pt idx="2">
                  <c:v>29</c:v>
                </c:pt>
                <c:pt idx="3">
                  <c:v>28</c:v>
                </c:pt>
                <c:pt idx="4">
                  <c:v>9</c:v>
                </c:pt>
              </c:numCache>
            </c:numRef>
          </c:val>
        </c:ser>
        <c:ser>
          <c:idx val="1"/>
          <c:order val="1"/>
          <c:tx>
            <c:strRef>
              <c:f>'SU - Pivot'!$C$3:$C$4</c:f>
              <c:strCache>
                <c:ptCount val="1"/>
                <c:pt idx="0">
                  <c:v>2 - Used as reference material</c:v>
                </c:pt>
              </c:strCache>
            </c:strRef>
          </c:tx>
          <c:invertIfNegative val="0"/>
          <c:cat>
            <c:strRef>
              <c:f>'SU - Pivot'!$A$5:$A$10</c:f>
              <c:strCache>
                <c:ptCount val="5"/>
                <c:pt idx="0">
                  <c:v>COBIT</c:v>
                </c:pt>
                <c:pt idx="1">
                  <c:v>COSO</c:v>
                </c:pt>
                <c:pt idx="2">
                  <c:v>ISO 27000</c:v>
                </c:pt>
                <c:pt idx="3">
                  <c:v>NIST</c:v>
                </c:pt>
                <c:pt idx="4">
                  <c:v>PCI-DSS3</c:v>
                </c:pt>
              </c:strCache>
            </c:strRef>
          </c:cat>
          <c:val>
            <c:numRef>
              <c:f>'SU - Pivot'!$C$5:$C$10</c:f>
              <c:numCache>
                <c:formatCode>General</c:formatCode>
                <c:ptCount val="5"/>
                <c:pt idx="0">
                  <c:v>21</c:v>
                </c:pt>
                <c:pt idx="1">
                  <c:v>12</c:v>
                </c:pt>
                <c:pt idx="2">
                  <c:v>17</c:v>
                </c:pt>
                <c:pt idx="3">
                  <c:v>17</c:v>
                </c:pt>
                <c:pt idx="4">
                  <c:v>13</c:v>
                </c:pt>
              </c:numCache>
            </c:numRef>
          </c:val>
        </c:ser>
        <c:ser>
          <c:idx val="2"/>
          <c:order val="2"/>
          <c:tx>
            <c:strRef>
              <c:f>'SU - Pivot'!$D$3:$D$4</c:f>
              <c:strCache>
                <c:ptCount val="1"/>
                <c:pt idx="0">
                  <c:v>3 - Use in part</c:v>
                </c:pt>
              </c:strCache>
            </c:strRef>
          </c:tx>
          <c:invertIfNegative val="0"/>
          <c:cat>
            <c:strRef>
              <c:f>'SU - Pivot'!$A$5:$A$10</c:f>
              <c:strCache>
                <c:ptCount val="5"/>
                <c:pt idx="0">
                  <c:v>COBIT</c:v>
                </c:pt>
                <c:pt idx="1">
                  <c:v>COSO</c:v>
                </c:pt>
                <c:pt idx="2">
                  <c:v>ISO 27000</c:v>
                </c:pt>
                <c:pt idx="3">
                  <c:v>NIST</c:v>
                </c:pt>
                <c:pt idx="4">
                  <c:v>PCI-DSS3</c:v>
                </c:pt>
              </c:strCache>
            </c:strRef>
          </c:cat>
          <c:val>
            <c:numRef>
              <c:f>'SU - Pivot'!$D$5:$D$10</c:f>
              <c:numCache>
                <c:formatCode>General</c:formatCode>
                <c:ptCount val="5"/>
                <c:pt idx="0">
                  <c:v>15</c:v>
                </c:pt>
                <c:pt idx="1">
                  <c:v>3</c:v>
                </c:pt>
                <c:pt idx="2">
                  <c:v>15</c:v>
                </c:pt>
                <c:pt idx="3">
                  <c:v>16</c:v>
                </c:pt>
                <c:pt idx="4">
                  <c:v>19</c:v>
                </c:pt>
              </c:numCache>
            </c:numRef>
          </c:val>
        </c:ser>
        <c:ser>
          <c:idx val="3"/>
          <c:order val="3"/>
          <c:tx>
            <c:strRef>
              <c:f>'SU - Pivot'!$E$3:$E$4</c:f>
              <c:strCache>
                <c:ptCount val="1"/>
                <c:pt idx="0">
                  <c:v>4 - Fully subscribe to</c:v>
                </c:pt>
              </c:strCache>
            </c:strRef>
          </c:tx>
          <c:invertIfNegative val="0"/>
          <c:cat>
            <c:strRef>
              <c:f>'SU - Pivot'!$A$5:$A$10</c:f>
              <c:strCache>
                <c:ptCount val="5"/>
                <c:pt idx="0">
                  <c:v>COBIT</c:v>
                </c:pt>
                <c:pt idx="1">
                  <c:v>COSO</c:v>
                </c:pt>
                <c:pt idx="2">
                  <c:v>ISO 27000</c:v>
                </c:pt>
                <c:pt idx="3">
                  <c:v>NIST</c:v>
                </c:pt>
                <c:pt idx="4">
                  <c:v>PCI-DSS3</c:v>
                </c:pt>
              </c:strCache>
            </c:strRef>
          </c:cat>
          <c:val>
            <c:numRef>
              <c:f>'SU - Pivot'!$E$5:$E$10</c:f>
              <c:numCache>
                <c:formatCode>General</c:formatCode>
                <c:ptCount val="5"/>
                <c:pt idx="0">
                  <c:v>1</c:v>
                </c:pt>
                <c:pt idx="2">
                  <c:v>1</c:v>
                </c:pt>
                <c:pt idx="4">
                  <c:v>28</c:v>
                </c:pt>
              </c:numCache>
            </c:numRef>
          </c:val>
        </c:ser>
        <c:dLbls>
          <c:showLegendKey val="0"/>
          <c:showVal val="0"/>
          <c:showCatName val="0"/>
          <c:showSerName val="0"/>
          <c:showPercent val="0"/>
          <c:showBubbleSize val="0"/>
        </c:dLbls>
        <c:gapWidth val="95"/>
        <c:gapDepth val="95"/>
        <c:shape val="cylinder"/>
        <c:axId val="38130048"/>
        <c:axId val="38131584"/>
        <c:axId val="0"/>
      </c:bar3DChart>
      <c:catAx>
        <c:axId val="38130048"/>
        <c:scaling>
          <c:orientation val="minMax"/>
        </c:scaling>
        <c:delete val="0"/>
        <c:axPos val="b"/>
        <c:majorTickMark val="none"/>
        <c:minorTickMark val="none"/>
        <c:tickLblPos val="nextTo"/>
        <c:txPr>
          <a:bodyPr rot="-2700000"/>
          <a:lstStyle/>
          <a:p>
            <a:pPr>
              <a:defRPr/>
            </a:pPr>
            <a:endParaRPr lang="en-US"/>
          </a:p>
        </c:txPr>
        <c:crossAx val="38131584"/>
        <c:crosses val="autoZero"/>
        <c:auto val="1"/>
        <c:lblAlgn val="ctr"/>
        <c:lblOffset val="100"/>
        <c:noMultiLvlLbl val="0"/>
      </c:catAx>
      <c:valAx>
        <c:axId val="38131584"/>
        <c:scaling>
          <c:orientation val="minMax"/>
        </c:scaling>
        <c:delete val="1"/>
        <c:axPos val="l"/>
        <c:numFmt formatCode="General" sourceLinked="1"/>
        <c:majorTickMark val="out"/>
        <c:minorTickMark val="none"/>
        <c:tickLblPos val="nextTo"/>
        <c:crossAx val="38130048"/>
        <c:crosses val="autoZero"/>
        <c:crossBetween val="between"/>
      </c:valAx>
    </c:plotArea>
    <c:legend>
      <c:legendPos val="r"/>
      <c:layout/>
      <c:overlay val="0"/>
    </c:legend>
    <c:plotVisOnly val="1"/>
    <c:dispBlanksAs val="gap"/>
    <c:showDLblsOverMax val="0"/>
  </c:chart>
  <c:txPr>
    <a:bodyPr/>
    <a:lstStyle/>
    <a:p>
      <a:pPr>
        <a:defRPr sz="2000"/>
      </a:pPr>
      <a:endParaRPr lang="en-US"/>
    </a:p>
  </c:txPr>
  <c:externalData r:id="rId1">
    <c:autoUpdate val="0"/>
  </c:externalData>
  <c:extLst>
    <c:ext xmlns:c14="http://schemas.microsoft.com/office/drawing/2007/8/2/chart" uri="{781A3756-C4B2-4CAC-9D66-4F8BD8637D16}">
      <c14:pivotOptions>
        <c14:dropZoneFilter val="1"/>
        <c14:dropZoneCategories val="1"/>
        <c14:dropZoneData val="1"/>
        <c14:dropZoneSeries val="1"/>
        <c14:dropZonesVisible val="1"/>
      </c14:pivotOptions>
    </c:ext>
  </c:extLst>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[Compliance - Survey Responses.xlsx]EP - Pivot!PivotTable5</c:name>
    <c:fmtId val="4"/>
  </c:pivotSource>
  <c:chart>
    <c:autoTitleDeleted val="1"/>
    <c:pivotFmts>
      <c:pivotFmt>
        <c:idx val="0"/>
        <c:marker>
          <c:symbol val="none"/>
        </c:marker>
      </c:pivotFmt>
      <c:pivotFmt>
        <c:idx val="1"/>
        <c:marker>
          <c:symbol val="none"/>
        </c:marker>
      </c:pivotFmt>
      <c:pivotFmt>
        <c:idx val="2"/>
        <c:marker>
          <c:symbol val="none"/>
        </c:marker>
      </c:pivotFmt>
      <c:pivotFmt>
        <c:idx val="3"/>
        <c:marker>
          <c:symbol val="none"/>
        </c:marker>
      </c:pivotFmt>
      <c:pivotFmt>
        <c:idx val="4"/>
        <c:marker>
          <c:symbol val="none"/>
        </c:marker>
      </c:pivotFmt>
      <c:pivotFmt>
        <c:idx val="5"/>
        <c:marker>
          <c:symbol val="none"/>
        </c:marker>
      </c:pivotFmt>
      <c:pivotFmt>
        <c:idx val="6"/>
        <c:marker>
          <c:symbol val="none"/>
        </c:marker>
      </c:pivotFmt>
      <c:pivotFmt>
        <c:idx val="7"/>
        <c:marker>
          <c:symbol val="none"/>
        </c:marker>
      </c:pivotFmt>
      <c:pivotFmt>
        <c:idx val="8"/>
        <c:marker>
          <c:symbol val="none"/>
        </c:marker>
      </c:pivotFmt>
      <c:pivotFmt>
        <c:idx val="9"/>
        <c:marker>
          <c:symbol val="none"/>
        </c:marker>
      </c:pivotFmt>
      <c:pivotFmt>
        <c:idx val="10"/>
        <c:marker>
          <c:symbol val="none"/>
        </c:marker>
      </c:pivotFmt>
      <c:pivotFmt>
        <c:idx val="11"/>
      </c:pivotFmt>
      <c:pivotFmt>
        <c:idx val="12"/>
      </c:pivotFmt>
      <c:pivotFmt>
        <c:idx val="13"/>
      </c:pivotFmt>
      <c:pivotFmt>
        <c:idx val="14"/>
      </c:pivotFmt>
      <c:pivotFmt>
        <c:idx val="15"/>
      </c:pivotFmt>
      <c:pivotFmt>
        <c:idx val="16"/>
      </c:pivotFmt>
      <c:pivotFmt>
        <c:idx val="17"/>
        <c:marker>
          <c:symbol val="none"/>
        </c:marker>
      </c:pivotFmt>
      <c:pivotFmt>
        <c:idx val="18"/>
        <c:marker>
          <c:symbol val="none"/>
        </c:marker>
      </c:pivotFmt>
      <c:pivotFmt>
        <c:idx val="19"/>
        <c:marker>
          <c:symbol val="none"/>
        </c:marker>
      </c:pivotFmt>
      <c:pivotFmt>
        <c:idx val="20"/>
        <c:marker>
          <c:symbol val="none"/>
        </c:marker>
      </c:pivotFmt>
      <c:pivotFmt>
        <c:idx val="21"/>
        <c:marker>
          <c:symbol val="none"/>
        </c:marker>
      </c:pivotFmt>
      <c:pivotFmt>
        <c:idx val="22"/>
        <c:marker>
          <c:symbol val="none"/>
        </c:marker>
      </c:pivotFmt>
      <c:pivotFmt>
        <c:idx val="23"/>
        <c:marker>
          <c:symbol val="none"/>
        </c:marker>
      </c:pivotFmt>
      <c:pivotFmt>
        <c:idx val="24"/>
        <c:marker>
          <c:symbol val="none"/>
        </c:marker>
      </c:pivotFmt>
      <c:pivotFmt>
        <c:idx val="25"/>
        <c:marker>
          <c:symbol val="none"/>
        </c:marker>
      </c:pivotFmt>
      <c:pivotFmt>
        <c:idx val="26"/>
        <c:marker>
          <c:symbol val="none"/>
        </c:marker>
      </c:pivotFmt>
      <c:pivotFmt>
        <c:idx val="27"/>
        <c:marker>
          <c:symbol val="none"/>
        </c:marker>
      </c:pivotFmt>
      <c:pivotFmt>
        <c:idx val="28"/>
        <c:marker>
          <c:symbol val="none"/>
        </c:marker>
      </c:pivotFmt>
    </c:pivotFmts>
    <c:view3D>
      <c:rotX val="40"/>
      <c:rotY val="120"/>
      <c:rAngAx val="0"/>
      <c:perspective val="30"/>
    </c:view3D>
    <c:floor>
      <c:thickness val="0"/>
    </c:floor>
    <c:sideWall>
      <c:thickness val="0"/>
    </c:sideWall>
    <c:backWall>
      <c:thickness val="0"/>
    </c:backWall>
    <c:plotArea>
      <c:layout/>
      <c:surface3DChart>
        <c:wireframe val="0"/>
        <c:ser>
          <c:idx val="0"/>
          <c:order val="0"/>
          <c:tx>
            <c:strRef>
              <c:f>'EP - Pivot'!$B$3:$B$4</c:f>
              <c:strCache>
                <c:ptCount val="1"/>
                <c:pt idx="0">
                  <c:v>Ineffective &amp; not used</c:v>
                </c:pt>
              </c:strCache>
            </c:strRef>
          </c:tx>
          <c:cat>
            <c:strRef>
              <c:f>'EP - Pivot'!$A$5:$A$8</c:f>
              <c:strCache>
                <c:ptCount val="3"/>
                <c:pt idx="0">
                  <c:v>Policies and Procedures</c:v>
                </c:pt>
                <c:pt idx="1">
                  <c:v>Technical Solutions</c:v>
                </c:pt>
                <c:pt idx="2">
                  <c:v>Training</c:v>
                </c:pt>
              </c:strCache>
            </c:strRef>
          </c:cat>
          <c:val>
            <c:numRef>
              <c:f>'EP - Pivot'!$B$5:$B$8</c:f>
              <c:numCache>
                <c:formatCode>General</c:formatCode>
                <c:ptCount val="3"/>
                <c:pt idx="0">
                  <c:v>1</c:v>
                </c:pt>
                <c:pt idx="1">
                  <c:v>2</c:v>
                </c:pt>
                <c:pt idx="2">
                  <c:v>1</c:v>
                </c:pt>
              </c:numCache>
            </c:numRef>
          </c:val>
        </c:ser>
        <c:ser>
          <c:idx val="1"/>
          <c:order val="1"/>
          <c:tx>
            <c:strRef>
              <c:f>'EP - Pivot'!$C$3:$C$4</c:f>
              <c:strCache>
                <c:ptCount val="1"/>
                <c:pt idx="0">
                  <c:v>Ineffective &amp; used</c:v>
                </c:pt>
              </c:strCache>
            </c:strRef>
          </c:tx>
          <c:cat>
            <c:strRef>
              <c:f>'EP - Pivot'!$A$5:$A$8</c:f>
              <c:strCache>
                <c:ptCount val="3"/>
                <c:pt idx="0">
                  <c:v>Policies and Procedures</c:v>
                </c:pt>
                <c:pt idx="1">
                  <c:v>Technical Solutions</c:v>
                </c:pt>
                <c:pt idx="2">
                  <c:v>Training</c:v>
                </c:pt>
              </c:strCache>
            </c:strRef>
          </c:cat>
          <c:val>
            <c:numRef>
              <c:f>'EP - Pivot'!$C$5:$C$8</c:f>
              <c:numCache>
                <c:formatCode>General</c:formatCode>
                <c:ptCount val="3"/>
                <c:pt idx="0">
                  <c:v>2</c:v>
                </c:pt>
                <c:pt idx="1">
                  <c:v>1</c:v>
                </c:pt>
                <c:pt idx="2">
                  <c:v>1</c:v>
                </c:pt>
              </c:numCache>
            </c:numRef>
          </c:val>
        </c:ser>
        <c:ser>
          <c:idx val="2"/>
          <c:order val="2"/>
          <c:tx>
            <c:strRef>
              <c:f>'EP - Pivot'!$D$3:$D$4</c:f>
              <c:strCache>
                <c:ptCount val="1"/>
                <c:pt idx="0">
                  <c:v>Somewhat effective &amp; not used</c:v>
                </c:pt>
              </c:strCache>
            </c:strRef>
          </c:tx>
          <c:cat>
            <c:strRef>
              <c:f>'EP - Pivot'!$A$5:$A$8</c:f>
              <c:strCache>
                <c:ptCount val="3"/>
                <c:pt idx="0">
                  <c:v>Policies and Procedures</c:v>
                </c:pt>
                <c:pt idx="1">
                  <c:v>Technical Solutions</c:v>
                </c:pt>
                <c:pt idx="2">
                  <c:v>Training</c:v>
                </c:pt>
              </c:strCache>
            </c:strRef>
          </c:cat>
          <c:val>
            <c:numRef>
              <c:f>'EP - Pivot'!$D$5:$D$8</c:f>
              <c:numCache>
                <c:formatCode>General</c:formatCode>
                <c:ptCount val="3"/>
                <c:pt idx="0">
                  <c:v>3</c:v>
                </c:pt>
                <c:pt idx="1">
                  <c:v>5</c:v>
                </c:pt>
                <c:pt idx="2">
                  <c:v>6</c:v>
                </c:pt>
              </c:numCache>
            </c:numRef>
          </c:val>
        </c:ser>
        <c:ser>
          <c:idx val="3"/>
          <c:order val="3"/>
          <c:tx>
            <c:strRef>
              <c:f>'EP - Pivot'!$E$3:$E$4</c:f>
              <c:strCache>
                <c:ptCount val="1"/>
                <c:pt idx="0">
                  <c:v>Somewhat effective &amp; used</c:v>
                </c:pt>
              </c:strCache>
            </c:strRef>
          </c:tx>
          <c:cat>
            <c:strRef>
              <c:f>'EP - Pivot'!$A$5:$A$8</c:f>
              <c:strCache>
                <c:ptCount val="3"/>
                <c:pt idx="0">
                  <c:v>Policies and Procedures</c:v>
                </c:pt>
                <c:pt idx="1">
                  <c:v>Technical Solutions</c:v>
                </c:pt>
                <c:pt idx="2">
                  <c:v>Training</c:v>
                </c:pt>
              </c:strCache>
            </c:strRef>
          </c:cat>
          <c:val>
            <c:numRef>
              <c:f>'EP - Pivot'!$E$5:$E$8</c:f>
              <c:numCache>
                <c:formatCode>General</c:formatCode>
                <c:ptCount val="3"/>
                <c:pt idx="0">
                  <c:v>45</c:v>
                </c:pt>
                <c:pt idx="1">
                  <c:v>37</c:v>
                </c:pt>
                <c:pt idx="2">
                  <c:v>42</c:v>
                </c:pt>
              </c:numCache>
            </c:numRef>
          </c:val>
        </c:ser>
        <c:ser>
          <c:idx val="4"/>
          <c:order val="4"/>
          <c:tx>
            <c:strRef>
              <c:f>'EP - Pivot'!$F$3:$F$4</c:f>
              <c:strCache>
                <c:ptCount val="1"/>
                <c:pt idx="0">
                  <c:v>Very effective &amp; not used</c:v>
                </c:pt>
              </c:strCache>
            </c:strRef>
          </c:tx>
          <c:cat>
            <c:strRef>
              <c:f>'EP - Pivot'!$A$5:$A$8</c:f>
              <c:strCache>
                <c:ptCount val="3"/>
                <c:pt idx="0">
                  <c:v>Policies and Procedures</c:v>
                </c:pt>
                <c:pt idx="1">
                  <c:v>Technical Solutions</c:v>
                </c:pt>
                <c:pt idx="2">
                  <c:v>Training</c:v>
                </c:pt>
              </c:strCache>
            </c:strRef>
          </c:cat>
          <c:val>
            <c:numRef>
              <c:f>'EP - Pivot'!$F$5:$F$8</c:f>
              <c:numCache>
                <c:formatCode>General</c:formatCode>
                <c:ptCount val="3"/>
                <c:pt idx="0">
                  <c:v>1</c:v>
                </c:pt>
                <c:pt idx="1">
                  <c:v>2</c:v>
                </c:pt>
                <c:pt idx="2">
                  <c:v>4</c:v>
                </c:pt>
              </c:numCache>
            </c:numRef>
          </c:val>
        </c:ser>
        <c:ser>
          <c:idx val="5"/>
          <c:order val="5"/>
          <c:tx>
            <c:strRef>
              <c:f>'EP - Pivot'!$G$3:$G$4</c:f>
              <c:strCache>
                <c:ptCount val="1"/>
                <c:pt idx="0">
                  <c:v>Very effective &amp; used</c:v>
                </c:pt>
              </c:strCache>
            </c:strRef>
          </c:tx>
          <c:cat>
            <c:strRef>
              <c:f>'EP - Pivot'!$A$5:$A$8</c:f>
              <c:strCache>
                <c:ptCount val="3"/>
                <c:pt idx="0">
                  <c:v>Policies and Procedures</c:v>
                </c:pt>
                <c:pt idx="1">
                  <c:v>Technical Solutions</c:v>
                </c:pt>
                <c:pt idx="2">
                  <c:v>Training</c:v>
                </c:pt>
              </c:strCache>
            </c:strRef>
          </c:cat>
          <c:val>
            <c:numRef>
              <c:f>'EP - Pivot'!$G$5:$G$8</c:f>
              <c:numCache>
                <c:formatCode>General</c:formatCode>
                <c:ptCount val="3"/>
                <c:pt idx="0">
                  <c:v>17</c:v>
                </c:pt>
                <c:pt idx="1">
                  <c:v>22</c:v>
                </c:pt>
                <c:pt idx="2">
                  <c:v>15</c:v>
                </c:pt>
              </c:numCache>
            </c:numRef>
          </c:val>
        </c:ser>
        <c:bandFmts/>
        <c:axId val="38259328"/>
        <c:axId val="38261120"/>
        <c:axId val="38217920"/>
      </c:surface3DChart>
      <c:catAx>
        <c:axId val="38259328"/>
        <c:scaling>
          <c:orientation val="minMax"/>
        </c:scaling>
        <c:delete val="0"/>
        <c:axPos val="b"/>
        <c:majorTickMark val="none"/>
        <c:minorTickMark val="none"/>
        <c:tickLblPos val="nextTo"/>
        <c:txPr>
          <a:bodyPr rot="0" vert="horz"/>
          <a:lstStyle/>
          <a:p>
            <a:pPr>
              <a:defRPr/>
            </a:pPr>
            <a:endParaRPr lang="en-US"/>
          </a:p>
        </c:txPr>
        <c:crossAx val="38261120"/>
        <c:crosses val="autoZero"/>
        <c:auto val="1"/>
        <c:lblAlgn val="ctr"/>
        <c:lblOffset val="100"/>
        <c:noMultiLvlLbl val="0"/>
      </c:catAx>
      <c:valAx>
        <c:axId val="38261120"/>
        <c:scaling>
          <c:orientation val="minMax"/>
        </c:scaling>
        <c:delete val="1"/>
        <c:axPos val="r"/>
        <c:majorGridlines/>
        <c:numFmt formatCode="General" sourceLinked="1"/>
        <c:majorTickMark val="none"/>
        <c:minorTickMark val="none"/>
        <c:tickLblPos val="nextTo"/>
        <c:crossAx val="38259328"/>
        <c:crosses val="autoZero"/>
        <c:crossBetween val="midCat"/>
      </c:valAx>
      <c:serAx>
        <c:axId val="38217920"/>
        <c:scaling>
          <c:orientation val="minMax"/>
        </c:scaling>
        <c:delete val="0"/>
        <c:axPos val="b"/>
        <c:majorTickMark val="out"/>
        <c:minorTickMark val="none"/>
        <c:tickLblPos val="nextTo"/>
        <c:txPr>
          <a:bodyPr rot="-660000" vert="horz"/>
          <a:lstStyle/>
          <a:p>
            <a:pPr>
              <a:defRPr/>
            </a:pPr>
            <a:endParaRPr lang="en-US"/>
          </a:p>
        </c:txPr>
        <c:crossAx val="38261120"/>
        <c:crosses val="autoZero"/>
      </c:serAx>
    </c:plotArea>
    <c:plotVisOnly val="1"/>
    <c:dispBlanksAs val="gap"/>
    <c:showDLblsOverMax val="0"/>
  </c:chart>
  <c:txPr>
    <a:bodyPr/>
    <a:lstStyle/>
    <a:p>
      <a:pPr>
        <a:defRPr sz="2000"/>
      </a:pPr>
      <a:endParaRPr lang="en-US"/>
    </a:p>
  </c:txPr>
  <c:externalData r:id="rId1">
    <c:autoUpdate val="0"/>
  </c:externalData>
  <c:extLst>
    <c:ext xmlns:c14="http://schemas.microsoft.com/office/drawing/2007/8/2/chart" uri="{781A3756-C4B2-4CAC-9D66-4F8BD8637D16}">
      <c14:pivotOptions>
        <c14:dropZoneFilter val="1"/>
        <c14:dropZoneCategories val="1"/>
        <c14:dropZoneData val="1"/>
        <c14:dropZonesVisible val="1"/>
      </c14:pivotOptions>
    </c:ext>
  </c:extLst>
</c:chartSpace>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9144000" cy="585311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ＭＳ Ｐゴシック" charset="-128"/>
              <a:cs typeface="ＭＳ Ｐゴシック" charset="-128"/>
            </a:endParaRPr>
          </a:p>
        </p:txBody>
      </p:sp>
      <p:pic>
        <p:nvPicPr>
          <p:cNvPr id="5" name="Picture 14" descr="09Conferencelogo.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446338" y="990600"/>
            <a:ext cx="4373562"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4" descr="EDUCAUSEB&amp;W.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19550" y="6407150"/>
            <a:ext cx="1203325"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7" name="Group 12"/>
          <p:cNvGrpSpPr>
            <a:grpSpLocks noChangeAspect="1"/>
          </p:cNvGrpSpPr>
          <p:nvPr/>
        </p:nvGrpSpPr>
        <p:grpSpPr bwMode="auto">
          <a:xfrm>
            <a:off x="4173538" y="2717800"/>
            <a:ext cx="860425" cy="80963"/>
            <a:chOff x="546100" y="289687"/>
            <a:chExt cx="960374" cy="91313"/>
          </a:xfrm>
        </p:grpSpPr>
        <p:sp>
          <p:nvSpPr>
            <p:cNvPr id="8" name="Oval 7"/>
            <p:cNvSpPr>
              <a:spLocks noChangeAspect="1"/>
            </p:cNvSpPr>
            <p:nvPr userDrawn="1"/>
          </p:nvSpPr>
          <p:spPr bwMode="auto">
            <a:xfrm>
              <a:off x="546100" y="289687"/>
              <a:ext cx="92139" cy="91313"/>
            </a:xfrm>
            <a:prstGeom prst="ellipse">
              <a:avLst/>
            </a:prstGeom>
            <a:solidFill>
              <a:srgbClr val="A90021"/>
            </a:solidFill>
            <a:ln w="9525">
              <a:noFill/>
              <a:round/>
              <a:headEnd/>
              <a:tailEnd/>
            </a:ln>
            <a:effectLst>
              <a:outerShdw dist="127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9" name="Oval 8"/>
            <p:cNvSpPr>
              <a:spLocks noChangeAspect="1"/>
            </p:cNvSpPr>
            <p:nvPr userDrawn="1"/>
          </p:nvSpPr>
          <p:spPr bwMode="auto">
            <a:xfrm>
              <a:off x="834920" y="289687"/>
              <a:ext cx="92139" cy="91313"/>
            </a:xfrm>
            <a:prstGeom prst="ellipse">
              <a:avLst/>
            </a:prstGeom>
            <a:solidFill>
              <a:srgbClr val="45811B"/>
            </a:solidFill>
            <a:ln w="9525">
              <a:noFill/>
              <a:round/>
              <a:headEnd/>
              <a:tailEnd/>
            </a:ln>
            <a:effectLst>
              <a:outerShdw dist="127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0" name="Oval 9"/>
            <p:cNvSpPr>
              <a:spLocks noChangeAspect="1"/>
            </p:cNvSpPr>
            <p:nvPr userDrawn="1"/>
          </p:nvSpPr>
          <p:spPr bwMode="auto">
            <a:xfrm>
              <a:off x="1125513" y="289687"/>
              <a:ext cx="92139" cy="91313"/>
            </a:xfrm>
            <a:prstGeom prst="ellipse">
              <a:avLst/>
            </a:prstGeom>
            <a:solidFill>
              <a:srgbClr val="006D97"/>
            </a:solidFill>
            <a:ln w="9525">
              <a:noFill/>
              <a:round/>
              <a:headEnd/>
              <a:tailEnd/>
            </a:ln>
            <a:effectLst>
              <a:outerShdw dist="127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1" name="Oval 10"/>
            <p:cNvSpPr>
              <a:spLocks noChangeAspect="1"/>
            </p:cNvSpPr>
            <p:nvPr userDrawn="1"/>
          </p:nvSpPr>
          <p:spPr bwMode="auto">
            <a:xfrm>
              <a:off x="1414335" y="289687"/>
              <a:ext cx="92139" cy="91313"/>
            </a:xfrm>
            <a:prstGeom prst="ellipse">
              <a:avLst/>
            </a:prstGeom>
            <a:solidFill>
              <a:srgbClr val="FD9712"/>
            </a:solidFill>
            <a:ln w="9525">
              <a:noFill/>
              <a:round/>
              <a:headEnd/>
              <a:tailEnd/>
            </a:ln>
            <a:effectLst>
              <a:outerShdw dist="127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grpSp>
      <p:sp>
        <p:nvSpPr>
          <p:cNvPr id="2" name="Title 1"/>
          <p:cNvSpPr>
            <a:spLocks noGrp="1"/>
          </p:cNvSpPr>
          <p:nvPr>
            <p:ph type="ctrTitle"/>
          </p:nvPr>
        </p:nvSpPr>
        <p:spPr>
          <a:xfrm>
            <a:off x="762000" y="2949575"/>
            <a:ext cx="7772400" cy="1470025"/>
          </a:xfrm>
        </p:spPr>
        <p:txBody>
          <a:bodyPr/>
          <a:lstStyle>
            <a:lvl1pPr algn="ctr">
              <a:defRPr sz="3000"/>
            </a:lvl1pPr>
          </a:lstStyle>
          <a:p>
            <a:r>
              <a:rPr lang="en-US" smtClean="0"/>
              <a:t>Click to edit Master title style</a:t>
            </a:r>
            <a:endParaRPr lang="en-US" dirty="0"/>
          </a:p>
        </p:txBody>
      </p:sp>
      <p:sp>
        <p:nvSpPr>
          <p:cNvPr id="3" name="Subtitle 2"/>
          <p:cNvSpPr>
            <a:spLocks noGrp="1"/>
          </p:cNvSpPr>
          <p:nvPr>
            <p:ph type="subTitle" idx="1"/>
          </p:nvPr>
        </p:nvSpPr>
        <p:spPr>
          <a:xfrm>
            <a:off x="1447800" y="4213225"/>
            <a:ext cx="6400800" cy="1219200"/>
          </a:xfrm>
        </p:spPr>
        <p:txBody>
          <a:bodyPr>
            <a:normAutofit/>
          </a:bodyPr>
          <a:lstStyle>
            <a:lvl1pPr marL="0" indent="0" algn="ctr">
              <a:buNone/>
              <a:defRPr sz="2000">
                <a:solidFill>
                  <a:srgbClr val="4C4C4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Date Placeholder 3"/>
          <p:cNvSpPr>
            <a:spLocks noGrp="1"/>
          </p:cNvSpPr>
          <p:nvPr>
            <p:ph type="dt" sz="half" idx="10"/>
          </p:nvPr>
        </p:nvSpPr>
        <p:spPr/>
        <p:txBody>
          <a:bodyPr/>
          <a:lstStyle>
            <a:lvl1pPr>
              <a:defRPr smtClean="0"/>
            </a:lvl1pPr>
          </a:lstStyle>
          <a:p>
            <a:fld id="{4C43B327-D943-47B6-957F-AF80C0FB0624}" type="datetimeFigureOut">
              <a:rPr lang="en-US" smtClean="0"/>
              <a:t>10/7/2010</a:t>
            </a:fld>
            <a:endParaRPr lang="en-US"/>
          </a:p>
        </p:txBody>
      </p:sp>
      <p:sp>
        <p:nvSpPr>
          <p:cNvPr id="13" name="Slide Number Placeholder 5"/>
          <p:cNvSpPr>
            <a:spLocks noGrp="1"/>
          </p:cNvSpPr>
          <p:nvPr>
            <p:ph type="sldNum" sz="quarter" idx="11"/>
          </p:nvPr>
        </p:nvSpPr>
        <p:spPr/>
        <p:txBody>
          <a:bodyPr/>
          <a:lstStyle>
            <a:lvl1pPr>
              <a:defRPr smtClean="0"/>
            </a:lvl1pPr>
          </a:lstStyle>
          <a:p>
            <a:fld id="{704945D4-B78D-4EDD-B374-917F29A7FB68}" type="slidenum">
              <a:rPr lang="en-US" smtClean="0"/>
              <a:t>‹#›</a:t>
            </a:fld>
            <a:endParaRPr lang="en-US"/>
          </a:p>
        </p:txBody>
      </p:sp>
    </p:spTree>
    <p:extLst>
      <p:ext uri="{BB962C8B-B14F-4D97-AF65-F5344CB8AC3E}">
        <p14:creationId xmlns:p14="http://schemas.microsoft.com/office/powerpoint/2010/main" val="4083947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C43B327-D943-47B6-957F-AF80C0FB0624}" type="datetimeFigureOut">
              <a:rPr lang="en-US" smtClean="0"/>
              <a:t>10/7/2010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04945D4-B78D-4EDD-B374-917F29A7FB68}" type="slidenum">
              <a:rPr lang="en-US" smtClean="0"/>
              <a:t>‹#›</a:t>
            </a:fld>
            <a:endParaRPr lang="en-US"/>
          </a:p>
        </p:txBody>
      </p:sp>
    </p:spTree>
    <p:extLst>
      <p:ext uri="{BB962C8B-B14F-4D97-AF65-F5344CB8AC3E}">
        <p14:creationId xmlns:p14="http://schemas.microsoft.com/office/powerpoint/2010/main" val="267445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C43B327-D943-47B6-957F-AF80C0FB0624}" type="datetimeFigureOut">
              <a:rPr lang="en-US" smtClean="0"/>
              <a:t>10/7/2010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04945D4-B78D-4EDD-B374-917F29A7FB68}" type="slidenum">
              <a:rPr lang="en-US" smtClean="0"/>
              <a:t>‹#›</a:t>
            </a:fld>
            <a:endParaRPr lang="en-US"/>
          </a:p>
        </p:txBody>
      </p:sp>
    </p:spTree>
    <p:extLst>
      <p:ext uri="{BB962C8B-B14F-4D97-AF65-F5344CB8AC3E}">
        <p14:creationId xmlns:p14="http://schemas.microsoft.com/office/powerpoint/2010/main" val="4169551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C43B327-D943-47B6-957F-AF80C0FB0624}" type="datetimeFigureOut">
              <a:rPr lang="en-US" smtClean="0"/>
              <a:t>10/7/2010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04945D4-B78D-4EDD-B374-917F29A7FB68}" type="slidenum">
              <a:rPr lang="en-US" smtClean="0"/>
              <a:t>‹#›</a:t>
            </a:fld>
            <a:endParaRPr lang="en-US"/>
          </a:p>
        </p:txBody>
      </p:sp>
    </p:spTree>
    <p:extLst>
      <p:ext uri="{BB962C8B-B14F-4D97-AF65-F5344CB8AC3E}">
        <p14:creationId xmlns:p14="http://schemas.microsoft.com/office/powerpoint/2010/main" val="2926858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4C43B327-D943-47B6-957F-AF80C0FB0624}" type="datetimeFigureOut">
              <a:rPr lang="en-US" smtClean="0"/>
              <a:t>10/7/2010</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04945D4-B78D-4EDD-B374-917F29A7FB68}" type="slidenum">
              <a:rPr lang="en-US" smtClean="0"/>
              <a:t>‹#›</a:t>
            </a:fld>
            <a:endParaRPr lang="en-US"/>
          </a:p>
        </p:txBody>
      </p:sp>
    </p:spTree>
    <p:extLst>
      <p:ext uri="{BB962C8B-B14F-4D97-AF65-F5344CB8AC3E}">
        <p14:creationId xmlns:p14="http://schemas.microsoft.com/office/powerpoint/2010/main" val="2632187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4C43B327-D943-47B6-957F-AF80C0FB0624}" type="datetimeFigureOut">
              <a:rPr lang="en-US" smtClean="0"/>
              <a:t>10/7/2010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704945D4-B78D-4EDD-B374-917F29A7FB68}" type="slidenum">
              <a:rPr lang="en-US" smtClean="0"/>
              <a:t>‹#›</a:t>
            </a:fld>
            <a:endParaRPr lang="en-US"/>
          </a:p>
        </p:txBody>
      </p:sp>
    </p:spTree>
    <p:extLst>
      <p:ext uri="{BB962C8B-B14F-4D97-AF65-F5344CB8AC3E}">
        <p14:creationId xmlns:p14="http://schemas.microsoft.com/office/powerpoint/2010/main" val="3098481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4C43B327-D943-47B6-957F-AF80C0FB0624}" type="datetimeFigureOut">
              <a:rPr lang="en-US" smtClean="0"/>
              <a:t>10/7/2010</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704945D4-B78D-4EDD-B374-917F29A7FB68}" type="slidenum">
              <a:rPr lang="en-US" smtClean="0"/>
              <a:t>‹#›</a:t>
            </a:fld>
            <a:endParaRPr lang="en-US"/>
          </a:p>
        </p:txBody>
      </p:sp>
    </p:spTree>
    <p:extLst>
      <p:ext uri="{BB962C8B-B14F-4D97-AF65-F5344CB8AC3E}">
        <p14:creationId xmlns:p14="http://schemas.microsoft.com/office/powerpoint/2010/main" val="235137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4C43B327-D943-47B6-957F-AF80C0FB0624}" type="datetimeFigureOut">
              <a:rPr lang="en-US" smtClean="0"/>
              <a:t>10/7/2010</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704945D4-B78D-4EDD-B374-917F29A7FB68}" type="slidenum">
              <a:rPr lang="en-US" smtClean="0"/>
              <a:t>‹#›</a:t>
            </a:fld>
            <a:endParaRPr lang="en-US"/>
          </a:p>
        </p:txBody>
      </p:sp>
    </p:spTree>
    <p:extLst>
      <p:ext uri="{BB962C8B-B14F-4D97-AF65-F5344CB8AC3E}">
        <p14:creationId xmlns:p14="http://schemas.microsoft.com/office/powerpoint/2010/main" val="2655842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p:nvSpPr>
        <p:spPr>
          <a:xfrm>
            <a:off x="0" y="0"/>
            <a:ext cx="9144000" cy="60198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solidFill>
                <a:srgbClr val="FFFFFF"/>
              </a:solidFill>
              <a:ea typeface="ＭＳ Ｐゴシック" charset="-128"/>
              <a:cs typeface="ＭＳ Ｐゴシック" charset="-128"/>
            </a:endParaRPr>
          </a:p>
        </p:txBody>
      </p:sp>
      <p:sp>
        <p:nvSpPr>
          <p:cNvPr id="3" name="Date Placeholder 1"/>
          <p:cNvSpPr>
            <a:spLocks noGrp="1"/>
          </p:cNvSpPr>
          <p:nvPr>
            <p:ph type="dt" sz="half" idx="10"/>
          </p:nvPr>
        </p:nvSpPr>
        <p:spPr/>
        <p:txBody>
          <a:bodyPr/>
          <a:lstStyle>
            <a:lvl1pPr>
              <a:defRPr smtClean="0"/>
            </a:lvl1pPr>
          </a:lstStyle>
          <a:p>
            <a:fld id="{4C43B327-D943-47B6-957F-AF80C0FB0624}" type="datetimeFigureOut">
              <a:rPr lang="en-US" smtClean="0"/>
              <a:t>10/7/2010</a:t>
            </a:fld>
            <a:endParaRPr lang="en-US"/>
          </a:p>
        </p:txBody>
      </p:sp>
      <p:sp>
        <p:nvSpPr>
          <p:cNvPr id="4" name="Footer Placeholder 2"/>
          <p:cNvSpPr>
            <a:spLocks noGrp="1"/>
          </p:cNvSpPr>
          <p:nvPr>
            <p:ph type="ftr" sz="quarter" idx="11"/>
          </p:nvPr>
        </p:nvSpPr>
        <p:spPr/>
        <p:txBody>
          <a:bodyPr/>
          <a:lstStyle>
            <a:lvl1pPr>
              <a:defRPr/>
            </a:lvl1pPr>
          </a:lstStyle>
          <a:p>
            <a:endParaRPr lang="en-US"/>
          </a:p>
        </p:txBody>
      </p:sp>
      <p:sp>
        <p:nvSpPr>
          <p:cNvPr id="5" name="Slide Number Placeholder 3"/>
          <p:cNvSpPr>
            <a:spLocks noGrp="1"/>
          </p:cNvSpPr>
          <p:nvPr>
            <p:ph type="sldNum" sz="quarter" idx="12"/>
          </p:nvPr>
        </p:nvSpPr>
        <p:spPr/>
        <p:txBody>
          <a:bodyPr/>
          <a:lstStyle>
            <a:lvl1pPr>
              <a:defRPr smtClean="0"/>
            </a:lvl1pPr>
          </a:lstStyle>
          <a:p>
            <a:fld id="{704945D4-B78D-4EDD-B374-917F29A7FB68}" type="slidenum">
              <a:rPr lang="en-US" smtClean="0"/>
              <a:t>‹#›</a:t>
            </a:fld>
            <a:endParaRPr lang="en-US"/>
          </a:p>
        </p:txBody>
      </p:sp>
    </p:spTree>
    <p:extLst>
      <p:ext uri="{BB962C8B-B14F-4D97-AF65-F5344CB8AC3E}">
        <p14:creationId xmlns:p14="http://schemas.microsoft.com/office/powerpoint/2010/main" val="1843258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4C43B327-D943-47B6-957F-AF80C0FB0624}" type="datetimeFigureOut">
              <a:rPr lang="en-US" smtClean="0"/>
              <a:t>10/7/2010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704945D4-B78D-4EDD-B374-917F29A7FB68}" type="slidenum">
              <a:rPr lang="en-US" smtClean="0"/>
              <a:t>‹#›</a:t>
            </a:fld>
            <a:endParaRPr lang="en-US"/>
          </a:p>
        </p:txBody>
      </p:sp>
    </p:spTree>
    <p:extLst>
      <p:ext uri="{BB962C8B-B14F-4D97-AF65-F5344CB8AC3E}">
        <p14:creationId xmlns:p14="http://schemas.microsoft.com/office/powerpoint/2010/main" val="335260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4C43B327-D943-47B6-957F-AF80C0FB0624}" type="datetimeFigureOut">
              <a:rPr lang="en-US" smtClean="0"/>
              <a:t>10/7/2010</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704945D4-B78D-4EDD-B374-917F29A7FB68}" type="slidenum">
              <a:rPr lang="en-US" smtClean="0"/>
              <a:t>‹#›</a:t>
            </a:fld>
            <a:endParaRPr lang="en-US"/>
          </a:p>
        </p:txBody>
      </p:sp>
    </p:spTree>
    <p:extLst>
      <p:ext uri="{BB962C8B-B14F-4D97-AF65-F5344CB8AC3E}">
        <p14:creationId xmlns:p14="http://schemas.microsoft.com/office/powerpoint/2010/main" val="3653169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4" descr="Silverbar.jpg"/>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6134100"/>
            <a:ext cx="9144000" cy="728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457200" y="381000"/>
            <a:ext cx="83820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3820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charset="0"/>
              </a:defRPr>
            </a:lvl1pPr>
          </a:lstStyle>
          <a:p>
            <a:fld id="{4C43B327-D943-47B6-957F-AF80C0FB0624}" type="datetimeFigureOut">
              <a:rPr lang="en-US" smtClean="0"/>
              <a:t>10/7/2010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cs typeface="ＭＳ Ｐゴシック" charset="-128"/>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charset="0"/>
              </a:defRPr>
            </a:lvl1pPr>
          </a:lstStyle>
          <a:p>
            <a:fld id="{704945D4-B78D-4EDD-B374-917F29A7FB68}" type="slidenum">
              <a:rPr lang="en-US" smtClean="0"/>
              <a:t>‹#›</a:t>
            </a:fld>
            <a:endParaRPr lang="en-US"/>
          </a:p>
        </p:txBody>
      </p:sp>
      <p:grpSp>
        <p:nvGrpSpPr>
          <p:cNvPr id="1032" name="Group 13"/>
          <p:cNvGrpSpPr>
            <a:grpSpLocks noChangeAspect="1"/>
          </p:cNvGrpSpPr>
          <p:nvPr/>
        </p:nvGrpSpPr>
        <p:grpSpPr bwMode="auto">
          <a:xfrm>
            <a:off x="558800" y="193675"/>
            <a:ext cx="860425" cy="80963"/>
            <a:chOff x="546100" y="289687"/>
            <a:chExt cx="960374" cy="91313"/>
          </a:xfrm>
        </p:grpSpPr>
        <p:sp>
          <p:nvSpPr>
            <p:cNvPr id="10" name="Oval 9"/>
            <p:cNvSpPr>
              <a:spLocks noChangeAspect="1"/>
            </p:cNvSpPr>
            <p:nvPr userDrawn="1"/>
          </p:nvSpPr>
          <p:spPr bwMode="auto">
            <a:xfrm>
              <a:off x="546100" y="289687"/>
              <a:ext cx="92139" cy="91313"/>
            </a:xfrm>
            <a:prstGeom prst="ellipse">
              <a:avLst/>
            </a:prstGeom>
            <a:solidFill>
              <a:srgbClr val="A90021"/>
            </a:solidFill>
            <a:ln w="9525">
              <a:noFill/>
              <a:round/>
              <a:headEnd/>
              <a:tailEnd/>
            </a:ln>
            <a:effectLst>
              <a:outerShdw dist="127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1" name="Oval 10"/>
            <p:cNvSpPr>
              <a:spLocks noChangeAspect="1"/>
            </p:cNvSpPr>
            <p:nvPr userDrawn="1"/>
          </p:nvSpPr>
          <p:spPr bwMode="auto">
            <a:xfrm>
              <a:off x="834922" y="289687"/>
              <a:ext cx="92139" cy="91313"/>
            </a:xfrm>
            <a:prstGeom prst="ellipse">
              <a:avLst/>
            </a:prstGeom>
            <a:solidFill>
              <a:srgbClr val="45811B"/>
            </a:solidFill>
            <a:ln w="9525">
              <a:noFill/>
              <a:round/>
              <a:headEnd/>
              <a:tailEnd/>
            </a:ln>
            <a:effectLst>
              <a:outerShdw dist="127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2" name="Oval 11"/>
            <p:cNvSpPr>
              <a:spLocks noChangeAspect="1"/>
            </p:cNvSpPr>
            <p:nvPr userDrawn="1"/>
          </p:nvSpPr>
          <p:spPr bwMode="auto">
            <a:xfrm>
              <a:off x="1125514" y="289687"/>
              <a:ext cx="92139" cy="91313"/>
            </a:xfrm>
            <a:prstGeom prst="ellipse">
              <a:avLst/>
            </a:prstGeom>
            <a:solidFill>
              <a:srgbClr val="006D97"/>
            </a:solidFill>
            <a:ln w="9525">
              <a:noFill/>
              <a:round/>
              <a:headEnd/>
              <a:tailEnd/>
            </a:ln>
            <a:effectLst>
              <a:outerShdw dist="127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sp>
          <p:nvSpPr>
            <p:cNvPr id="13" name="Oval 12"/>
            <p:cNvSpPr>
              <a:spLocks noChangeAspect="1"/>
            </p:cNvSpPr>
            <p:nvPr userDrawn="1"/>
          </p:nvSpPr>
          <p:spPr bwMode="auto">
            <a:xfrm>
              <a:off x="1414335" y="289687"/>
              <a:ext cx="92139" cy="91313"/>
            </a:xfrm>
            <a:prstGeom prst="ellipse">
              <a:avLst/>
            </a:prstGeom>
            <a:solidFill>
              <a:srgbClr val="FD9712"/>
            </a:solidFill>
            <a:ln w="9525">
              <a:noFill/>
              <a:round/>
              <a:headEnd/>
              <a:tailEnd/>
            </a:ln>
            <a:effectLst>
              <a:outerShdw dist="12700" dir="5400000" rotWithShape="0">
                <a:srgbClr val="808080">
                  <a:alpha val="34999"/>
                </a:srgbClr>
              </a:outerShdw>
            </a:effectLst>
          </p:spPr>
          <p:txBody>
            <a:bodyPr anchor="ctr"/>
            <a:lstStyle/>
            <a:p>
              <a:pPr algn="ctr">
                <a:defRPr/>
              </a:pPr>
              <a:endParaRPr lang="en-US">
                <a:solidFill>
                  <a:schemeClr val="lt1"/>
                </a:solidFill>
                <a:latin typeface="+mn-lt"/>
                <a:ea typeface="+mn-ea"/>
              </a:endParaRPr>
            </a:p>
          </p:txBody>
        </p:sp>
      </p:gr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defTabSz="457200" rtl="0" eaLnBrk="1" fontAlgn="base" hangingPunct="1">
        <a:spcBef>
          <a:spcPct val="0"/>
        </a:spcBef>
        <a:spcAft>
          <a:spcPct val="0"/>
        </a:spcAft>
        <a:defRPr sz="3000" b="1" kern="1200" cap="all">
          <a:solidFill>
            <a:srgbClr val="45811B"/>
          </a:solidFill>
          <a:latin typeface="Arial"/>
          <a:ea typeface="ＭＳ Ｐゴシック" pitchFamily="48" charset="-128"/>
          <a:cs typeface="Arial"/>
        </a:defRPr>
      </a:lvl1pPr>
      <a:lvl2pPr algn="l" defTabSz="457200" rtl="0" eaLnBrk="1" fontAlgn="base" hangingPunct="1">
        <a:spcBef>
          <a:spcPct val="0"/>
        </a:spcBef>
        <a:spcAft>
          <a:spcPct val="0"/>
        </a:spcAft>
        <a:defRPr sz="3000" b="1">
          <a:solidFill>
            <a:srgbClr val="45811B"/>
          </a:solidFill>
          <a:latin typeface="Arial" pitchFamily="48" charset="0"/>
          <a:ea typeface="ＭＳ Ｐゴシック" pitchFamily="48" charset="-128"/>
          <a:cs typeface="Arial" charset="0"/>
        </a:defRPr>
      </a:lvl2pPr>
      <a:lvl3pPr algn="l" defTabSz="457200" rtl="0" eaLnBrk="1" fontAlgn="base" hangingPunct="1">
        <a:spcBef>
          <a:spcPct val="0"/>
        </a:spcBef>
        <a:spcAft>
          <a:spcPct val="0"/>
        </a:spcAft>
        <a:defRPr sz="3000" b="1">
          <a:solidFill>
            <a:srgbClr val="45811B"/>
          </a:solidFill>
          <a:latin typeface="Arial" pitchFamily="48" charset="0"/>
          <a:ea typeface="ＭＳ Ｐゴシック" pitchFamily="48" charset="-128"/>
          <a:cs typeface="Arial" charset="0"/>
        </a:defRPr>
      </a:lvl3pPr>
      <a:lvl4pPr algn="l" defTabSz="457200" rtl="0" eaLnBrk="1" fontAlgn="base" hangingPunct="1">
        <a:spcBef>
          <a:spcPct val="0"/>
        </a:spcBef>
        <a:spcAft>
          <a:spcPct val="0"/>
        </a:spcAft>
        <a:defRPr sz="3000" b="1">
          <a:solidFill>
            <a:srgbClr val="45811B"/>
          </a:solidFill>
          <a:latin typeface="Arial" pitchFamily="48" charset="0"/>
          <a:ea typeface="ＭＳ Ｐゴシック" pitchFamily="48" charset="-128"/>
          <a:cs typeface="Arial" charset="0"/>
        </a:defRPr>
      </a:lvl4pPr>
      <a:lvl5pPr algn="l" defTabSz="457200" rtl="0" eaLnBrk="1" fontAlgn="base" hangingPunct="1">
        <a:spcBef>
          <a:spcPct val="0"/>
        </a:spcBef>
        <a:spcAft>
          <a:spcPct val="0"/>
        </a:spcAft>
        <a:defRPr sz="3000" b="1">
          <a:solidFill>
            <a:srgbClr val="45811B"/>
          </a:solidFill>
          <a:latin typeface="Arial" pitchFamily="48" charset="0"/>
          <a:ea typeface="ＭＳ Ｐゴシック" pitchFamily="48" charset="-128"/>
          <a:cs typeface="Arial" charset="0"/>
        </a:defRPr>
      </a:lvl5pPr>
      <a:lvl6pPr marL="457200" algn="l" defTabSz="457200" rtl="0" eaLnBrk="1" fontAlgn="base" hangingPunct="1">
        <a:spcBef>
          <a:spcPct val="0"/>
        </a:spcBef>
        <a:spcAft>
          <a:spcPct val="0"/>
        </a:spcAft>
        <a:defRPr sz="3000" b="1">
          <a:solidFill>
            <a:srgbClr val="FC7F1D"/>
          </a:solidFill>
          <a:latin typeface="Arial" pitchFamily="48" charset="0"/>
          <a:ea typeface="ＭＳ Ｐゴシック" pitchFamily="48" charset="-128"/>
        </a:defRPr>
      </a:lvl6pPr>
      <a:lvl7pPr marL="914400" algn="l" defTabSz="457200" rtl="0" eaLnBrk="1" fontAlgn="base" hangingPunct="1">
        <a:spcBef>
          <a:spcPct val="0"/>
        </a:spcBef>
        <a:spcAft>
          <a:spcPct val="0"/>
        </a:spcAft>
        <a:defRPr sz="3000" b="1">
          <a:solidFill>
            <a:srgbClr val="FC7F1D"/>
          </a:solidFill>
          <a:latin typeface="Arial" pitchFamily="48" charset="0"/>
          <a:ea typeface="ＭＳ Ｐゴシック" pitchFamily="48" charset="-128"/>
        </a:defRPr>
      </a:lvl7pPr>
      <a:lvl8pPr marL="1371600" algn="l" defTabSz="457200" rtl="0" eaLnBrk="1" fontAlgn="base" hangingPunct="1">
        <a:spcBef>
          <a:spcPct val="0"/>
        </a:spcBef>
        <a:spcAft>
          <a:spcPct val="0"/>
        </a:spcAft>
        <a:defRPr sz="3000" b="1">
          <a:solidFill>
            <a:srgbClr val="FC7F1D"/>
          </a:solidFill>
          <a:latin typeface="Arial" pitchFamily="48" charset="0"/>
          <a:ea typeface="ＭＳ Ｐゴシック" pitchFamily="48" charset="-128"/>
        </a:defRPr>
      </a:lvl8pPr>
      <a:lvl9pPr marL="1828800" algn="l" defTabSz="457200" rtl="0" eaLnBrk="1" fontAlgn="base" hangingPunct="1">
        <a:spcBef>
          <a:spcPct val="0"/>
        </a:spcBef>
        <a:spcAft>
          <a:spcPct val="0"/>
        </a:spcAft>
        <a:defRPr sz="3000" b="1">
          <a:solidFill>
            <a:srgbClr val="FC7F1D"/>
          </a:solidFill>
          <a:latin typeface="Arial" pitchFamily="48" charset="0"/>
          <a:ea typeface="ＭＳ Ｐゴシック" pitchFamily="48" charset="-128"/>
        </a:defRPr>
      </a:lvl9pPr>
    </p:titleStyle>
    <p:bodyStyle>
      <a:lvl1pPr marL="230188" indent="-230188" algn="l" defTabSz="457200" rtl="0" eaLnBrk="1" fontAlgn="base" hangingPunct="1">
        <a:spcBef>
          <a:spcPct val="20000"/>
        </a:spcBef>
        <a:spcAft>
          <a:spcPct val="0"/>
        </a:spcAft>
        <a:buClr>
          <a:srgbClr val="A90021"/>
        </a:buClr>
        <a:buSzPct val="80000"/>
        <a:buFont typeface="Arial" charset="0"/>
        <a:buChar char="•"/>
        <a:defRPr sz="2800" kern="1200">
          <a:solidFill>
            <a:srgbClr val="4C4C4F"/>
          </a:solidFill>
          <a:latin typeface="Arial"/>
          <a:ea typeface="ＭＳ Ｐゴシック" pitchFamily="48" charset="-128"/>
          <a:cs typeface="Arial"/>
        </a:defRPr>
      </a:lvl1pPr>
      <a:lvl2pPr marL="511175" indent="-222250" algn="l" defTabSz="457200" rtl="0" eaLnBrk="1" fontAlgn="base" hangingPunct="1">
        <a:spcBef>
          <a:spcPct val="20000"/>
        </a:spcBef>
        <a:spcAft>
          <a:spcPct val="0"/>
        </a:spcAft>
        <a:buClr>
          <a:srgbClr val="A90021"/>
        </a:buClr>
        <a:buSzPct val="80000"/>
        <a:buFont typeface="Arial" charset="0"/>
        <a:buChar char="•"/>
        <a:defRPr sz="2400" kern="1200">
          <a:solidFill>
            <a:srgbClr val="4C4C4F"/>
          </a:solidFill>
          <a:latin typeface="Arial"/>
          <a:ea typeface="ＭＳ Ｐゴシック" pitchFamily="48" charset="-128"/>
          <a:cs typeface="Arial"/>
        </a:defRPr>
      </a:lvl2pPr>
      <a:lvl3pPr marL="857250" indent="-230188" algn="l" defTabSz="457200" rtl="0" eaLnBrk="1" fontAlgn="base" hangingPunct="1">
        <a:spcBef>
          <a:spcPct val="20000"/>
        </a:spcBef>
        <a:spcAft>
          <a:spcPct val="0"/>
        </a:spcAft>
        <a:buClr>
          <a:srgbClr val="A90021"/>
        </a:buClr>
        <a:buSzPct val="80000"/>
        <a:buFont typeface="Arial" charset="0"/>
        <a:buChar char="•"/>
        <a:defRPr sz="2000" kern="1200">
          <a:solidFill>
            <a:srgbClr val="4C4C4F"/>
          </a:solidFill>
          <a:latin typeface="Arial"/>
          <a:ea typeface="ＭＳ Ｐゴシック" pitchFamily="48" charset="-128"/>
          <a:cs typeface="Arial"/>
        </a:defRPr>
      </a:lvl3pPr>
      <a:lvl4pPr marL="1146175" indent="-173038" algn="l" defTabSz="457200" rtl="0" eaLnBrk="1" fontAlgn="base" hangingPunct="1">
        <a:spcBef>
          <a:spcPct val="20000"/>
        </a:spcBef>
        <a:spcAft>
          <a:spcPct val="0"/>
        </a:spcAft>
        <a:buClr>
          <a:srgbClr val="A90021"/>
        </a:buClr>
        <a:buSzPct val="80000"/>
        <a:buFont typeface="Arial" charset="0"/>
        <a:buChar char="•"/>
        <a:defRPr kern="1200">
          <a:solidFill>
            <a:srgbClr val="4C4C4F"/>
          </a:solidFill>
          <a:latin typeface="Arial"/>
          <a:ea typeface="ＭＳ Ｐゴシック" pitchFamily="48" charset="-128"/>
          <a:cs typeface="Arial"/>
        </a:defRPr>
      </a:lvl4pPr>
      <a:lvl5pPr marL="1427163" indent="-173038" algn="l" defTabSz="457200" rtl="0" eaLnBrk="1" fontAlgn="base" hangingPunct="1">
        <a:spcBef>
          <a:spcPct val="20000"/>
        </a:spcBef>
        <a:spcAft>
          <a:spcPct val="0"/>
        </a:spcAft>
        <a:buClr>
          <a:srgbClr val="A90021"/>
        </a:buClr>
        <a:buSzPct val="80000"/>
        <a:buFont typeface="Arial" charset="0"/>
        <a:buChar char="•"/>
        <a:defRPr sz="1600" kern="1200">
          <a:solidFill>
            <a:srgbClr val="4C4C4F"/>
          </a:solidFill>
          <a:latin typeface="Arial"/>
          <a:ea typeface="ＭＳ Ｐゴシック" pitchFamily="48"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949575"/>
            <a:ext cx="7772400" cy="1470025"/>
          </a:xfrm>
        </p:spPr>
        <p:txBody>
          <a:bodyPr>
            <a:normAutofit/>
          </a:bodyPr>
          <a:lstStyle/>
          <a:p>
            <a:r>
              <a:rPr lang="en-US" dirty="0" smtClean="0"/>
              <a:t>A Sampling of IT Compliance in Higher Education – 2010</a:t>
            </a:r>
            <a:endParaRPr lang="en-US" dirty="0"/>
          </a:p>
        </p:txBody>
      </p:sp>
      <p:sp>
        <p:nvSpPr>
          <p:cNvPr id="3" name="Subtitle 2"/>
          <p:cNvSpPr>
            <a:spLocks noGrp="1"/>
          </p:cNvSpPr>
          <p:nvPr>
            <p:ph type="subTitle" idx="1"/>
          </p:nvPr>
        </p:nvSpPr>
        <p:spPr>
          <a:xfrm>
            <a:off x="762000" y="4419600"/>
            <a:ext cx="2438400" cy="1219200"/>
          </a:xfrm>
        </p:spPr>
        <p:txBody>
          <a:bodyPr>
            <a:noAutofit/>
          </a:bodyPr>
          <a:lstStyle/>
          <a:p>
            <a:r>
              <a:rPr lang="en-US" sz="1200" dirty="0" smtClean="0"/>
              <a:t>Phyllis Bernt</a:t>
            </a:r>
          </a:p>
          <a:p>
            <a:r>
              <a:rPr lang="en-US" sz="1050" dirty="0" smtClean="0"/>
              <a:t>Professor of Information and Telecommunication Systems</a:t>
            </a:r>
          </a:p>
          <a:p>
            <a:r>
              <a:rPr lang="en-US" sz="1050" dirty="0" smtClean="0"/>
              <a:t>Scripps College of Communication</a:t>
            </a:r>
          </a:p>
          <a:p>
            <a:r>
              <a:rPr lang="en-US" sz="1050" dirty="0" smtClean="0"/>
              <a:t>Ohio University</a:t>
            </a:r>
          </a:p>
        </p:txBody>
      </p:sp>
      <p:sp>
        <p:nvSpPr>
          <p:cNvPr id="4" name="Subtitle 2"/>
          <p:cNvSpPr txBox="1">
            <a:spLocks/>
          </p:cNvSpPr>
          <p:nvPr/>
        </p:nvSpPr>
        <p:spPr bwMode="auto">
          <a:xfrm>
            <a:off x="5994400" y="4419600"/>
            <a:ext cx="2540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0" indent="0" algn="ctr" defTabSz="457200" rtl="0" eaLnBrk="1" fontAlgn="base" hangingPunct="1">
              <a:spcBef>
                <a:spcPct val="20000"/>
              </a:spcBef>
              <a:spcAft>
                <a:spcPct val="0"/>
              </a:spcAft>
              <a:buClr>
                <a:srgbClr val="A90021"/>
              </a:buClr>
              <a:buSzPct val="80000"/>
              <a:buFont typeface="Arial" charset="0"/>
              <a:buNone/>
              <a:defRPr sz="2000" kern="1200">
                <a:solidFill>
                  <a:srgbClr val="4C4C4F"/>
                </a:solidFill>
                <a:latin typeface="Arial"/>
                <a:ea typeface="ＭＳ Ｐゴシック" pitchFamily="48" charset="-128"/>
                <a:cs typeface="Arial"/>
              </a:defRPr>
            </a:lvl1pPr>
            <a:lvl2pPr marL="457200" indent="0" algn="ctr" defTabSz="457200" rtl="0" eaLnBrk="1" fontAlgn="base" hangingPunct="1">
              <a:spcBef>
                <a:spcPct val="20000"/>
              </a:spcBef>
              <a:spcAft>
                <a:spcPct val="0"/>
              </a:spcAft>
              <a:buClr>
                <a:srgbClr val="A90021"/>
              </a:buClr>
              <a:buSzPct val="80000"/>
              <a:buFont typeface="Arial" charset="0"/>
              <a:buNone/>
              <a:defRPr sz="2400" kern="1200">
                <a:solidFill>
                  <a:schemeClr val="tx1">
                    <a:tint val="75000"/>
                  </a:schemeClr>
                </a:solidFill>
                <a:latin typeface="Arial"/>
                <a:ea typeface="ＭＳ Ｐゴシック" pitchFamily="48" charset="-128"/>
                <a:cs typeface="Arial"/>
              </a:defRPr>
            </a:lvl2pPr>
            <a:lvl3pPr marL="914400" indent="0" algn="ctr" defTabSz="457200" rtl="0" eaLnBrk="1" fontAlgn="base" hangingPunct="1">
              <a:spcBef>
                <a:spcPct val="20000"/>
              </a:spcBef>
              <a:spcAft>
                <a:spcPct val="0"/>
              </a:spcAft>
              <a:buClr>
                <a:srgbClr val="A90021"/>
              </a:buClr>
              <a:buSzPct val="80000"/>
              <a:buFont typeface="Arial" charset="0"/>
              <a:buNone/>
              <a:defRPr sz="2000" kern="1200">
                <a:solidFill>
                  <a:schemeClr val="tx1">
                    <a:tint val="75000"/>
                  </a:schemeClr>
                </a:solidFill>
                <a:latin typeface="Arial"/>
                <a:ea typeface="ＭＳ Ｐゴシック" pitchFamily="48" charset="-128"/>
                <a:cs typeface="Arial"/>
              </a:defRPr>
            </a:lvl3pPr>
            <a:lvl4pPr marL="1371600" indent="0" algn="ctr" defTabSz="457200" rtl="0" eaLnBrk="1" fontAlgn="base" hangingPunct="1">
              <a:spcBef>
                <a:spcPct val="20000"/>
              </a:spcBef>
              <a:spcAft>
                <a:spcPct val="0"/>
              </a:spcAft>
              <a:buClr>
                <a:srgbClr val="A90021"/>
              </a:buClr>
              <a:buSzPct val="80000"/>
              <a:buFont typeface="Arial" charset="0"/>
              <a:buNone/>
              <a:defRPr kern="1200">
                <a:solidFill>
                  <a:schemeClr val="tx1">
                    <a:tint val="75000"/>
                  </a:schemeClr>
                </a:solidFill>
                <a:latin typeface="Arial"/>
                <a:ea typeface="ＭＳ Ｐゴシック" pitchFamily="48" charset="-128"/>
                <a:cs typeface="Arial"/>
              </a:defRPr>
            </a:lvl4pPr>
            <a:lvl5pPr marL="1828800" indent="0" algn="ctr" defTabSz="457200" rtl="0" eaLnBrk="1" fontAlgn="base" hangingPunct="1">
              <a:spcBef>
                <a:spcPct val="20000"/>
              </a:spcBef>
              <a:spcAft>
                <a:spcPct val="0"/>
              </a:spcAft>
              <a:buClr>
                <a:srgbClr val="A90021"/>
              </a:buClr>
              <a:buSzPct val="80000"/>
              <a:buFont typeface="Arial" charset="0"/>
              <a:buNone/>
              <a:defRPr sz="1600" kern="1200">
                <a:solidFill>
                  <a:schemeClr val="tx1">
                    <a:tint val="75000"/>
                  </a:schemeClr>
                </a:solidFill>
                <a:latin typeface="Arial"/>
                <a:ea typeface="ＭＳ Ｐゴシック" pitchFamily="48" charset="-128"/>
                <a:cs typeface="Arial"/>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1200" dirty="0" smtClean="0"/>
              <a:t>Matthew Dalton</a:t>
            </a:r>
          </a:p>
          <a:p>
            <a:r>
              <a:rPr lang="en-US" sz="1050" dirty="0" smtClean="0"/>
              <a:t>Information Security Officer</a:t>
            </a:r>
          </a:p>
          <a:p>
            <a:r>
              <a:rPr lang="en-US" sz="1050" dirty="0" smtClean="0"/>
              <a:t>Office of Information Technology</a:t>
            </a:r>
          </a:p>
          <a:p>
            <a:r>
              <a:rPr lang="en-US" sz="1050" dirty="0" smtClean="0"/>
              <a:t>Ohio University</a:t>
            </a:r>
            <a:endParaRPr lang="en-US" sz="1050" dirty="0"/>
          </a:p>
        </p:txBody>
      </p:sp>
    </p:spTree>
    <p:extLst>
      <p:ext uri="{BB962C8B-B14F-4D97-AF65-F5344CB8AC3E}">
        <p14:creationId xmlns:p14="http://schemas.microsoft.com/office/powerpoint/2010/main" val="3795005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Compliance Demands and Response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34628841"/>
              </p:ext>
            </p:extLst>
          </p:nvPr>
        </p:nvGraphicFramePr>
        <p:xfrm>
          <a:off x="457200" y="1600200"/>
          <a:ext cx="83820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170601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Standards used in Compliance Efforts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83094679"/>
              </p:ext>
            </p:extLst>
          </p:nvPr>
        </p:nvGraphicFramePr>
        <p:xfrm>
          <a:off x="457200" y="1600200"/>
          <a:ext cx="83820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970537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Methods for Addressing Compliance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39005423"/>
              </p:ext>
            </p:extLst>
          </p:nvPr>
        </p:nvGraphicFramePr>
        <p:xfrm>
          <a:off x="457200" y="1600200"/>
          <a:ext cx="83820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346596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in Compliance</a:t>
            </a:r>
            <a:endParaRPr lang="en-US" dirty="0"/>
          </a:p>
        </p:txBody>
      </p:sp>
      <p:graphicFrame>
        <p:nvGraphicFramePr>
          <p:cNvPr id="4" name="Chart 3"/>
          <p:cNvGraphicFramePr>
            <a:graphicFrameLocks noGrp="1"/>
          </p:cNvGraphicFramePr>
          <p:nvPr>
            <p:extLst>
              <p:ext uri="{D42A27DB-BD31-4B8C-83A1-F6EECF244321}">
                <p14:modId xmlns:p14="http://schemas.microsoft.com/office/powerpoint/2010/main" val="3074287406"/>
              </p:ext>
            </p:extLst>
          </p:nvPr>
        </p:nvGraphicFramePr>
        <p:xfrm>
          <a:off x="467762" y="1600200"/>
          <a:ext cx="8219038" cy="4572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981708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What is the biggest challenge?</a:t>
            </a:r>
            <a:endParaRPr lang="en-US" dirty="0"/>
          </a:p>
        </p:txBody>
      </p:sp>
      <p:pic>
        <p:nvPicPr>
          <p:cNvPr id="6" name="Picture 6"/>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9609" y="1600200"/>
            <a:ext cx="7617182"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46148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8600" y="304800"/>
            <a:ext cx="6553200" cy="1015663"/>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sz="2000" dirty="0"/>
              <a:t>“We have had state and system requirements for compliance and auditing for many years.  The role of compliance has grown exponentially, however, over the past 10 years</a:t>
            </a:r>
            <a:r>
              <a:rPr lang="en-US" sz="2000" dirty="0" smtClean="0"/>
              <a:t>.”</a:t>
            </a:r>
            <a:endParaRPr lang="en-US" sz="2000" dirty="0"/>
          </a:p>
        </p:txBody>
      </p:sp>
      <p:sp>
        <p:nvSpPr>
          <p:cNvPr id="8" name="TextBox 7"/>
          <p:cNvSpPr txBox="1"/>
          <p:nvPr/>
        </p:nvSpPr>
        <p:spPr>
          <a:xfrm>
            <a:off x="228600" y="1524000"/>
            <a:ext cx="4038600" cy="163121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sz="2000" dirty="0" smtClean="0"/>
              <a:t>“security </a:t>
            </a:r>
            <a:r>
              <a:rPr lang="en-US" sz="2000" dirty="0"/>
              <a:t>awareness programs are difficult to sell when limited resources are constantly being chopped at by other ‘more important’ projects</a:t>
            </a:r>
            <a:r>
              <a:rPr lang="en-US" sz="2000" dirty="0" smtClean="0"/>
              <a:t>.”</a:t>
            </a:r>
            <a:endParaRPr lang="en-US" sz="2000" dirty="0"/>
          </a:p>
        </p:txBody>
      </p:sp>
      <p:sp>
        <p:nvSpPr>
          <p:cNvPr id="9" name="TextBox 8"/>
          <p:cNvSpPr txBox="1"/>
          <p:nvPr/>
        </p:nvSpPr>
        <p:spPr>
          <a:xfrm>
            <a:off x="209550" y="3276600"/>
            <a:ext cx="4876799" cy="132343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en-US" sz="2000" dirty="0"/>
              <a:t>“one of the challenges we face now is that there is uncertainty regarding which laws and contractual obligations we, as a college, must comply with</a:t>
            </a:r>
            <a:r>
              <a:rPr lang="en-US" sz="2000" dirty="0" smtClean="0"/>
              <a:t>.”</a:t>
            </a:r>
            <a:endParaRPr lang="en-US" sz="2000" dirty="0"/>
          </a:p>
        </p:txBody>
      </p:sp>
      <p:sp>
        <p:nvSpPr>
          <p:cNvPr id="11" name="TextBox 10"/>
          <p:cNvSpPr txBox="1"/>
          <p:nvPr/>
        </p:nvSpPr>
        <p:spPr>
          <a:xfrm>
            <a:off x="5334000" y="3430487"/>
            <a:ext cx="3162299" cy="1015663"/>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sz="2000" dirty="0"/>
              <a:t>Challenge – ‘Balancing IT security practices and academic freedom</a:t>
            </a:r>
            <a:r>
              <a:rPr lang="en-US" sz="2000" dirty="0" smtClean="0"/>
              <a:t>.’</a:t>
            </a:r>
            <a:endParaRPr lang="en-US" sz="2000" dirty="0"/>
          </a:p>
        </p:txBody>
      </p:sp>
      <p:sp>
        <p:nvSpPr>
          <p:cNvPr id="12" name="TextBox 11"/>
          <p:cNvSpPr txBox="1"/>
          <p:nvPr/>
        </p:nvSpPr>
        <p:spPr>
          <a:xfrm>
            <a:off x="4419600" y="1524000"/>
            <a:ext cx="4359341" cy="163121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2000" dirty="0"/>
              <a:t>[IT compliance environment is] “getting better but need to work with community more, challenge [is we] must work on more communications and public relations</a:t>
            </a:r>
            <a:r>
              <a:rPr lang="en-US" sz="2000" dirty="0" smtClean="0"/>
              <a:t>.”</a:t>
            </a:r>
            <a:endParaRPr lang="en-US" sz="2000" dirty="0"/>
          </a:p>
        </p:txBody>
      </p:sp>
    </p:spTree>
    <p:extLst>
      <p:ext uri="{BB962C8B-B14F-4D97-AF65-F5344CB8AC3E}">
        <p14:creationId xmlns:p14="http://schemas.microsoft.com/office/powerpoint/2010/main" val="35101546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486400" y="228600"/>
            <a:ext cx="3124199" cy="378565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sz="2000" dirty="0"/>
              <a:t>“I think the college must recognize that Information Security can be implemented within higher education without affecting the ‘open’ environment often associated with it.  Information security is not always saying ‘No,’ it is more about adapting industry standard best practices to fit within the institution</a:t>
            </a:r>
            <a:r>
              <a:rPr lang="en-US" sz="2000" dirty="0" smtClean="0"/>
              <a:t>.”</a:t>
            </a:r>
            <a:endParaRPr lang="en-US" sz="2000" dirty="0"/>
          </a:p>
        </p:txBody>
      </p:sp>
      <p:sp>
        <p:nvSpPr>
          <p:cNvPr id="13" name="TextBox 12"/>
          <p:cNvSpPr txBox="1"/>
          <p:nvPr/>
        </p:nvSpPr>
        <p:spPr>
          <a:xfrm>
            <a:off x="152400" y="2971800"/>
            <a:ext cx="5257800" cy="19389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000" dirty="0"/>
              <a:t>“My biggest success has been to gain the respect of key decision makers and ‘influencers’ throughout the campus.  Mainly the respect was earned through listening, responding thoughtfully and having a plan ready before the need for the plan surfaced</a:t>
            </a:r>
            <a:r>
              <a:rPr lang="en-US" sz="2000" dirty="0" smtClean="0"/>
              <a:t>.”</a:t>
            </a:r>
            <a:endParaRPr lang="en-US" sz="2000" dirty="0"/>
          </a:p>
        </p:txBody>
      </p:sp>
      <p:sp>
        <p:nvSpPr>
          <p:cNvPr id="15" name="TextBox 14"/>
          <p:cNvSpPr txBox="1"/>
          <p:nvPr/>
        </p:nvSpPr>
        <p:spPr>
          <a:xfrm>
            <a:off x="278056" y="164012"/>
            <a:ext cx="4816541" cy="2246769"/>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r>
              <a:rPr lang="en-US" sz="2000" dirty="0"/>
              <a:t>“IT personnel need to be reminded occasionally and told that they cannot function without ensuring that the campus is aware of what is being done.  It is as constant battle to keep them from reverting back to making changes on the fly in a production system</a:t>
            </a:r>
            <a:r>
              <a:rPr lang="en-US" sz="2000" dirty="0" smtClean="0"/>
              <a:t>.”</a:t>
            </a:r>
            <a:endParaRPr lang="en-US" sz="2000" dirty="0"/>
          </a:p>
        </p:txBody>
      </p:sp>
    </p:spTree>
    <p:extLst>
      <p:ext uri="{BB962C8B-B14F-4D97-AF65-F5344CB8AC3E}">
        <p14:creationId xmlns:p14="http://schemas.microsoft.com/office/powerpoint/2010/main" val="30627313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228600"/>
            <a:ext cx="6477000" cy="1015663"/>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2000" dirty="0"/>
              <a:t>“We have had state and system requirements for compliance and auditing for many years.  The role of compliance has grown exponentially, however, over the past 10 years.”</a:t>
            </a:r>
          </a:p>
        </p:txBody>
      </p:sp>
      <p:sp>
        <p:nvSpPr>
          <p:cNvPr id="14" name="TextBox 13"/>
          <p:cNvSpPr txBox="1"/>
          <p:nvPr/>
        </p:nvSpPr>
        <p:spPr>
          <a:xfrm>
            <a:off x="3248548" y="3581400"/>
            <a:ext cx="4876799" cy="224676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2000" dirty="0"/>
              <a:t>“I look at compliance with an eye toward enabling safe academic freedom and research. This means instead of restricting activity or data sharing, supporting activity and data sharing within a framework that protects key data, but does not arbitrarily establish end-user constraints</a:t>
            </a:r>
            <a:r>
              <a:rPr lang="en-US" sz="2000" dirty="0" smtClean="0"/>
              <a:t>.”</a:t>
            </a:r>
            <a:endParaRPr lang="en-US" sz="2000" dirty="0"/>
          </a:p>
        </p:txBody>
      </p:sp>
      <p:sp>
        <p:nvSpPr>
          <p:cNvPr id="7" name="TextBox 6"/>
          <p:cNvSpPr txBox="1"/>
          <p:nvPr/>
        </p:nvSpPr>
        <p:spPr>
          <a:xfrm>
            <a:off x="533400" y="3121224"/>
            <a:ext cx="2052897" cy="25545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000" dirty="0"/>
              <a:t>“The fiscal realities of our college, system, and state have made it difficult to hire new or additional staff.”</a:t>
            </a:r>
          </a:p>
          <a:p>
            <a:endParaRPr lang="en-US" sz="2000" dirty="0"/>
          </a:p>
        </p:txBody>
      </p:sp>
      <p:sp>
        <p:nvSpPr>
          <p:cNvPr id="9" name="TextBox 8"/>
          <p:cNvSpPr txBox="1"/>
          <p:nvPr/>
        </p:nvSpPr>
        <p:spPr>
          <a:xfrm>
            <a:off x="2919153" y="1600200"/>
            <a:ext cx="5654741" cy="163121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sz="2000" dirty="0"/>
              <a:t>Challenges – “Too few compliance staff people who really understand IT; the ever-increasing complexities  of providing a safe IT environment; lack of understanding of the issues at the executive level</a:t>
            </a:r>
            <a:r>
              <a:rPr lang="en-US" sz="2000" dirty="0" smtClean="0"/>
              <a:t>.”</a:t>
            </a:r>
            <a:endParaRPr lang="en-US" sz="2000" dirty="0"/>
          </a:p>
        </p:txBody>
      </p:sp>
    </p:spTree>
    <p:extLst>
      <p:ext uri="{BB962C8B-B14F-4D97-AF65-F5344CB8AC3E}">
        <p14:creationId xmlns:p14="http://schemas.microsoft.com/office/powerpoint/2010/main" val="35654405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160506"/>
            <a:ext cx="3733799" cy="2246769"/>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sz="2000" b="1" dirty="0" smtClean="0"/>
              <a:t>Challenges</a:t>
            </a:r>
          </a:p>
          <a:p>
            <a:r>
              <a:rPr lang="en-US" sz="2000" dirty="0" smtClean="0"/>
              <a:t>“Too </a:t>
            </a:r>
            <a:r>
              <a:rPr lang="en-US" sz="2000" dirty="0"/>
              <a:t>few compliance staff people who really understand IT; the ever-increasing complexities  of providing a safe IT environment; lack of understanding of the issues at the executive level.” </a:t>
            </a:r>
          </a:p>
        </p:txBody>
      </p:sp>
      <p:sp>
        <p:nvSpPr>
          <p:cNvPr id="6" name="TextBox 5"/>
          <p:cNvSpPr txBox="1"/>
          <p:nvPr/>
        </p:nvSpPr>
        <p:spPr>
          <a:xfrm>
            <a:off x="906070" y="4114800"/>
            <a:ext cx="3657599" cy="163121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sz="2000" dirty="0"/>
              <a:t>“security awareness programs are difficult to sell when limited resources are constantly being chopped at by other ‘more important’ projects.”</a:t>
            </a:r>
          </a:p>
        </p:txBody>
      </p:sp>
      <p:sp>
        <p:nvSpPr>
          <p:cNvPr id="3" name="TextBox 2"/>
          <p:cNvSpPr txBox="1"/>
          <p:nvPr/>
        </p:nvSpPr>
        <p:spPr>
          <a:xfrm>
            <a:off x="5067300" y="2218998"/>
            <a:ext cx="3048000" cy="193899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sz="2000" dirty="0"/>
              <a:t>“Currently, compliance is no one’s primary responsibility. It is one of many ‘add on’ responsibilities for a number of folks</a:t>
            </a:r>
            <a:r>
              <a:rPr lang="en-US" sz="2000" dirty="0" smtClean="0"/>
              <a:t>.”</a:t>
            </a:r>
            <a:endParaRPr lang="en-US" sz="2000" dirty="0"/>
          </a:p>
        </p:txBody>
      </p:sp>
      <p:sp>
        <p:nvSpPr>
          <p:cNvPr id="9" name="TextBox 8"/>
          <p:cNvSpPr txBox="1"/>
          <p:nvPr/>
        </p:nvSpPr>
        <p:spPr>
          <a:xfrm>
            <a:off x="4419600" y="185028"/>
            <a:ext cx="4343400" cy="163121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2000" dirty="0"/>
              <a:t>“Faculty, staff, and administration spend time developing methods to improve and enhance the learning environment and I try to work with them instead of against them</a:t>
            </a:r>
            <a:r>
              <a:rPr lang="en-US" sz="2000" dirty="0" smtClean="0"/>
              <a:t>.”</a:t>
            </a:r>
            <a:endParaRPr lang="en-US" sz="2000" dirty="0"/>
          </a:p>
        </p:txBody>
      </p:sp>
      <p:sp>
        <p:nvSpPr>
          <p:cNvPr id="10" name="TextBox 9"/>
          <p:cNvSpPr txBox="1"/>
          <p:nvPr/>
        </p:nvSpPr>
        <p:spPr>
          <a:xfrm>
            <a:off x="335706" y="2614880"/>
            <a:ext cx="4343400" cy="1323439"/>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r>
              <a:rPr lang="en-US" sz="2000" dirty="0"/>
              <a:t>“It [current IT compliance environment] grew out of the questions and reports our auditors began asking about four years ago</a:t>
            </a:r>
            <a:r>
              <a:rPr lang="en-US" sz="2000" dirty="0" smtClean="0"/>
              <a:t>.”</a:t>
            </a:r>
            <a:endParaRPr lang="en-US" sz="2000" dirty="0"/>
          </a:p>
        </p:txBody>
      </p:sp>
    </p:spTree>
    <p:extLst>
      <p:ext uri="{BB962C8B-B14F-4D97-AF65-F5344CB8AC3E}">
        <p14:creationId xmlns:p14="http://schemas.microsoft.com/office/powerpoint/2010/main" val="38790016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stats about the survey</a:t>
            </a:r>
            <a:endParaRPr lang="en-US" dirty="0"/>
          </a:p>
        </p:txBody>
      </p:sp>
      <p:sp>
        <p:nvSpPr>
          <p:cNvPr id="5" name="Content Placeholder 4"/>
          <p:cNvSpPr>
            <a:spLocks noGrp="1"/>
          </p:cNvSpPr>
          <p:nvPr>
            <p:ph idx="1"/>
          </p:nvPr>
        </p:nvSpPr>
        <p:spPr/>
        <p:txBody>
          <a:bodyPr/>
          <a:lstStyle/>
          <a:p>
            <a:r>
              <a:rPr lang="en-US" dirty="0" smtClean="0"/>
              <a:t>Number of responses		160</a:t>
            </a:r>
          </a:p>
          <a:p>
            <a:r>
              <a:rPr lang="en-US" dirty="0" smtClean="0"/>
              <a:t>States represented		38</a:t>
            </a:r>
          </a:p>
          <a:p>
            <a:r>
              <a:rPr lang="en-US" dirty="0" smtClean="0"/>
              <a:t>Carnegie Classifications	14</a:t>
            </a:r>
          </a:p>
          <a:p>
            <a:r>
              <a:rPr lang="en-US" dirty="0" smtClean="0"/>
              <a:t>Dates of the Survey</a:t>
            </a:r>
          </a:p>
          <a:p>
            <a:pPr lvl="1"/>
            <a:r>
              <a:rPr lang="en-US" dirty="0" smtClean="0"/>
              <a:t>May 13, 2010 – </a:t>
            </a:r>
          </a:p>
          <a:p>
            <a:pPr lvl="1"/>
            <a:r>
              <a:rPr lang="en-US" dirty="0" smtClean="0"/>
              <a:t>June 14, 2010</a:t>
            </a:r>
            <a:endParaRPr lang="en-US" dirty="0"/>
          </a:p>
        </p:txBody>
      </p:sp>
    </p:spTree>
    <p:extLst>
      <p:ext uri="{BB962C8B-B14F-4D97-AF65-F5344CB8AC3E}">
        <p14:creationId xmlns:p14="http://schemas.microsoft.com/office/powerpoint/2010/main" val="2690141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completed the survey?</a:t>
            </a:r>
            <a:endParaRPr lang="en-US" dirty="0"/>
          </a:p>
        </p:txBody>
      </p:sp>
      <p:sp>
        <p:nvSpPr>
          <p:cNvPr id="3" name="Content Placeholder 2"/>
          <p:cNvSpPr>
            <a:spLocks noGrp="1"/>
          </p:cNvSpPr>
          <p:nvPr>
            <p:ph sz="half" idx="1"/>
          </p:nvPr>
        </p:nvSpPr>
        <p:spPr/>
        <p:txBody>
          <a:bodyPr>
            <a:normAutofit fontScale="70000" lnSpcReduction="20000"/>
          </a:bodyPr>
          <a:lstStyle/>
          <a:p>
            <a:r>
              <a:rPr lang="en-US" dirty="0" smtClean="0"/>
              <a:t>Assistant Dean - 2</a:t>
            </a:r>
            <a:endParaRPr lang="en-US" dirty="0"/>
          </a:p>
          <a:p>
            <a:r>
              <a:rPr lang="en-US" dirty="0" smtClean="0"/>
              <a:t>Assistant Director - 3</a:t>
            </a:r>
            <a:endParaRPr lang="en-US" dirty="0"/>
          </a:p>
          <a:p>
            <a:r>
              <a:rPr lang="en-US" dirty="0" smtClean="0"/>
              <a:t>Associate Provost - 4</a:t>
            </a:r>
            <a:endParaRPr lang="en-US" dirty="0"/>
          </a:p>
          <a:p>
            <a:r>
              <a:rPr lang="en-US" dirty="0" smtClean="0"/>
              <a:t>Associate </a:t>
            </a:r>
            <a:r>
              <a:rPr lang="en-US" dirty="0"/>
              <a:t>Vice </a:t>
            </a:r>
            <a:r>
              <a:rPr lang="en-US" dirty="0" smtClean="0"/>
              <a:t>President - 4</a:t>
            </a:r>
            <a:endParaRPr lang="en-US" dirty="0"/>
          </a:p>
          <a:p>
            <a:r>
              <a:rPr lang="en-US" dirty="0" smtClean="0"/>
              <a:t>Chief </a:t>
            </a:r>
            <a:r>
              <a:rPr lang="en-US" dirty="0"/>
              <a:t>Financial </a:t>
            </a:r>
            <a:r>
              <a:rPr lang="en-US" dirty="0" smtClean="0"/>
              <a:t>Officer - 1</a:t>
            </a:r>
            <a:endParaRPr lang="en-US" dirty="0"/>
          </a:p>
          <a:p>
            <a:r>
              <a:rPr lang="en-US" dirty="0" smtClean="0"/>
              <a:t>Chief </a:t>
            </a:r>
            <a:r>
              <a:rPr lang="en-US" dirty="0"/>
              <a:t>Information </a:t>
            </a:r>
            <a:r>
              <a:rPr lang="en-US" dirty="0" smtClean="0"/>
              <a:t>Officer - 53</a:t>
            </a:r>
            <a:endParaRPr lang="en-US" dirty="0"/>
          </a:p>
          <a:p>
            <a:r>
              <a:rPr lang="en-US" dirty="0" smtClean="0"/>
              <a:t>Chief </a:t>
            </a:r>
            <a:r>
              <a:rPr lang="en-US" dirty="0"/>
              <a:t>Information Security </a:t>
            </a:r>
            <a:r>
              <a:rPr lang="en-US" dirty="0" smtClean="0"/>
              <a:t>Officer - 4</a:t>
            </a:r>
            <a:endParaRPr lang="en-US" dirty="0"/>
          </a:p>
          <a:p>
            <a:r>
              <a:rPr lang="en-US" dirty="0" smtClean="0"/>
              <a:t>Chief </a:t>
            </a:r>
            <a:r>
              <a:rPr lang="en-US" dirty="0"/>
              <a:t>Information Technology </a:t>
            </a:r>
            <a:r>
              <a:rPr lang="en-US" dirty="0" smtClean="0"/>
              <a:t>Officer - 2</a:t>
            </a:r>
            <a:endParaRPr lang="en-US" dirty="0"/>
          </a:p>
          <a:p>
            <a:r>
              <a:rPr lang="en-US" dirty="0" smtClean="0"/>
              <a:t>Chief </a:t>
            </a:r>
            <a:r>
              <a:rPr lang="en-US" dirty="0"/>
              <a:t>Privacy </a:t>
            </a:r>
            <a:r>
              <a:rPr lang="en-US" dirty="0" smtClean="0"/>
              <a:t>Officer - 1</a:t>
            </a:r>
            <a:endParaRPr lang="en-US" dirty="0"/>
          </a:p>
          <a:p>
            <a:r>
              <a:rPr lang="en-US" dirty="0" smtClean="0"/>
              <a:t>Chief </a:t>
            </a:r>
            <a:r>
              <a:rPr lang="en-US" dirty="0"/>
              <a:t>Technology </a:t>
            </a:r>
            <a:r>
              <a:rPr lang="en-US" dirty="0" smtClean="0"/>
              <a:t>Officer - 4</a:t>
            </a:r>
            <a:endParaRPr lang="en-US" dirty="0"/>
          </a:p>
          <a:p>
            <a:r>
              <a:rPr lang="en-US" dirty="0" smtClean="0"/>
              <a:t>Compliance Coordinator - 1</a:t>
            </a:r>
            <a:endParaRPr lang="en-US" dirty="0"/>
          </a:p>
          <a:p>
            <a:r>
              <a:rPr lang="en-US" dirty="0" smtClean="0"/>
              <a:t>Consultant - 1</a:t>
            </a:r>
            <a:endParaRPr lang="en-US" dirty="0"/>
          </a:p>
          <a:p>
            <a:r>
              <a:rPr lang="en-US" dirty="0" smtClean="0"/>
              <a:t>Coordinator - 1</a:t>
            </a:r>
            <a:endParaRPr lang="en-US" dirty="0"/>
          </a:p>
        </p:txBody>
      </p:sp>
      <p:sp>
        <p:nvSpPr>
          <p:cNvPr id="4" name="Content Placeholder 3"/>
          <p:cNvSpPr>
            <a:spLocks noGrp="1"/>
          </p:cNvSpPr>
          <p:nvPr>
            <p:ph sz="half" idx="2"/>
          </p:nvPr>
        </p:nvSpPr>
        <p:spPr/>
        <p:txBody>
          <a:bodyPr>
            <a:normAutofit fontScale="70000" lnSpcReduction="20000"/>
          </a:bodyPr>
          <a:lstStyle/>
          <a:p>
            <a:r>
              <a:rPr lang="en-US" dirty="0" smtClean="0"/>
              <a:t>Dean - 4</a:t>
            </a:r>
            <a:endParaRPr lang="en-US" dirty="0"/>
          </a:p>
          <a:p>
            <a:r>
              <a:rPr lang="en-US" dirty="0" smtClean="0"/>
              <a:t>Director - 38</a:t>
            </a:r>
            <a:endParaRPr lang="en-US" dirty="0"/>
          </a:p>
          <a:p>
            <a:r>
              <a:rPr lang="en-US" dirty="0" smtClean="0"/>
              <a:t>Enterprise Architect - 1</a:t>
            </a:r>
            <a:endParaRPr lang="en-US" dirty="0"/>
          </a:p>
          <a:p>
            <a:r>
              <a:rPr lang="en-US" dirty="0" smtClean="0"/>
              <a:t>Executive Director - 8</a:t>
            </a:r>
            <a:endParaRPr lang="en-US" dirty="0"/>
          </a:p>
          <a:p>
            <a:r>
              <a:rPr lang="en-US" dirty="0" smtClean="0"/>
              <a:t>Information </a:t>
            </a:r>
            <a:r>
              <a:rPr lang="en-US" dirty="0"/>
              <a:t>Security </a:t>
            </a:r>
            <a:r>
              <a:rPr lang="en-US" dirty="0" smtClean="0"/>
              <a:t>Officer - 4</a:t>
            </a:r>
            <a:endParaRPr lang="en-US" dirty="0"/>
          </a:p>
          <a:p>
            <a:r>
              <a:rPr lang="en-US" dirty="0" smtClean="0"/>
              <a:t>Information </a:t>
            </a:r>
            <a:r>
              <a:rPr lang="en-US" dirty="0"/>
              <a:t>Technology Policy </a:t>
            </a:r>
            <a:r>
              <a:rPr lang="en-US" dirty="0" smtClean="0"/>
              <a:t>Officer - 1</a:t>
            </a:r>
            <a:endParaRPr lang="en-US" dirty="0"/>
          </a:p>
          <a:p>
            <a:r>
              <a:rPr lang="en-US" dirty="0" smtClean="0"/>
              <a:t>Manager - 2</a:t>
            </a:r>
            <a:endParaRPr lang="en-US" dirty="0"/>
          </a:p>
          <a:p>
            <a:r>
              <a:rPr lang="en-US" dirty="0" smtClean="0"/>
              <a:t>Professor - 2</a:t>
            </a:r>
            <a:endParaRPr lang="en-US" dirty="0"/>
          </a:p>
          <a:p>
            <a:r>
              <a:rPr lang="en-US" dirty="0" smtClean="0"/>
              <a:t>Senior Director - 3</a:t>
            </a:r>
            <a:endParaRPr lang="en-US" dirty="0"/>
          </a:p>
          <a:p>
            <a:r>
              <a:rPr lang="en-US" dirty="0" smtClean="0"/>
              <a:t>Special Assistant - 1</a:t>
            </a:r>
            <a:endParaRPr lang="en-US" dirty="0"/>
          </a:p>
          <a:p>
            <a:r>
              <a:rPr lang="en-US" dirty="0" smtClean="0"/>
              <a:t>Vice Chancellor - 4</a:t>
            </a:r>
            <a:endParaRPr lang="en-US" dirty="0"/>
          </a:p>
          <a:p>
            <a:r>
              <a:rPr lang="en-US" dirty="0" smtClean="0"/>
              <a:t>Vice President - 18</a:t>
            </a:r>
            <a:endParaRPr lang="en-US" dirty="0"/>
          </a:p>
          <a:p>
            <a:r>
              <a:rPr lang="en-US" dirty="0" smtClean="0"/>
              <a:t>Vice Provost - 1</a:t>
            </a:r>
            <a:endParaRPr lang="en-US" dirty="0"/>
          </a:p>
        </p:txBody>
      </p:sp>
    </p:spTree>
    <p:extLst>
      <p:ext uri="{BB962C8B-B14F-4D97-AF65-F5344CB8AC3E}">
        <p14:creationId xmlns:p14="http://schemas.microsoft.com/office/powerpoint/2010/main" val="3337766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When was your compliance effort started?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41320666"/>
              </p:ext>
            </p:extLst>
          </p:nvPr>
        </p:nvGraphicFramePr>
        <p:xfrm>
          <a:off x="457200" y="1600200"/>
          <a:ext cx="83820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788022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triggered your compliance initiative?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76270124"/>
              </p:ext>
            </p:extLst>
          </p:nvPr>
        </p:nvGraphicFramePr>
        <p:xfrm>
          <a:off x="457200" y="1600200"/>
          <a:ext cx="83820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520399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mtClean="0"/>
              <a:t>Current Compliance Practices</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5342618"/>
              </p:ext>
            </p:extLst>
          </p:nvPr>
        </p:nvGraphicFramePr>
        <p:xfrm>
          <a:off x="152400" y="1143000"/>
          <a:ext cx="8686800" cy="49831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65256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Compliance Staff (FTE) by Carnegie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59228978"/>
              </p:ext>
            </p:extLst>
          </p:nvPr>
        </p:nvGraphicFramePr>
        <p:xfrm>
          <a:off x="457200" y="1600200"/>
          <a:ext cx="83820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768266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Who supports compliance efforts?</a:t>
            </a:r>
            <a:endParaRPr lang="en-US" dirty="0"/>
          </a:p>
        </p:txBody>
      </p:sp>
      <p:graphicFrame>
        <p:nvGraphicFramePr>
          <p:cNvPr id="4" name="Chart 3"/>
          <p:cNvGraphicFramePr>
            <a:graphicFrameLocks noGrp="1"/>
          </p:cNvGraphicFramePr>
          <p:nvPr>
            <p:extLst>
              <p:ext uri="{D42A27DB-BD31-4B8C-83A1-F6EECF244321}">
                <p14:modId xmlns:p14="http://schemas.microsoft.com/office/powerpoint/2010/main" val="879274515"/>
              </p:ext>
            </p:extLst>
          </p:nvPr>
        </p:nvGraphicFramePr>
        <p:xfrm>
          <a:off x="477193" y="1600200"/>
          <a:ext cx="8209607" cy="4495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064902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Compliance is assigned to:</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6466621"/>
              </p:ext>
            </p:extLst>
          </p:nvPr>
        </p:nvGraphicFramePr>
        <p:xfrm>
          <a:off x="457200" y="1600200"/>
          <a:ext cx="83820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47845907"/>
      </p:ext>
    </p:extLst>
  </p:cSld>
  <p:clrMapOvr>
    <a:masterClrMapping/>
  </p:clrMapOvr>
  <p:timing>
    <p:tnLst>
      <p:par>
        <p:cTn id="1" dur="indefinite" restart="never" nodeType="tmRoot"/>
      </p:par>
    </p:tnLst>
  </p:timing>
</p:sld>
</file>

<file path=ppt/theme/theme1.xml><?xml version="1.0" encoding="utf-8"?>
<a:theme xmlns:a="http://schemas.openxmlformats.org/drawingml/2006/main" name="E10_Speaker_PowerPoint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E10_Speaker_PowerPoint_Template</Template>
  <TotalTime>4610</TotalTime>
  <Words>810</Words>
  <Application>Microsoft Office PowerPoint</Application>
  <PresentationFormat>On-screen Show (4:3)</PresentationFormat>
  <Paragraphs>85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E10_Speaker_PowerPoint_Template</vt:lpstr>
      <vt:lpstr>A Sampling of IT Compliance in Higher Education – 2010</vt:lpstr>
      <vt:lpstr>Some stats about the survey</vt:lpstr>
      <vt:lpstr>Who completed the survey?</vt:lpstr>
      <vt:lpstr>When was your compliance effort started?</vt:lpstr>
      <vt:lpstr>What triggered your compliance initiative?</vt:lpstr>
      <vt:lpstr>Current Compliance Practices</vt:lpstr>
      <vt:lpstr>Compliance Staff (FTE) by Carnegie</vt:lpstr>
      <vt:lpstr>Who supports compliance efforts?</vt:lpstr>
      <vt:lpstr>IT Compliance is assigned to:</vt:lpstr>
      <vt:lpstr>Compliance Demands and Response</vt:lpstr>
      <vt:lpstr>Standards used in Compliance Efforts</vt:lpstr>
      <vt:lpstr>Methods for Addressing Compliance</vt:lpstr>
      <vt:lpstr>Challenges in Compliance</vt:lpstr>
      <vt:lpstr>What is the biggest challenge?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Dalton</dc:creator>
  <cp:lastModifiedBy>Matthew Dalton</cp:lastModifiedBy>
  <cp:revision>30</cp:revision>
  <cp:lastPrinted>2010-10-07T19:13:17Z</cp:lastPrinted>
  <dcterms:created xsi:type="dcterms:W3CDTF">2010-09-23T19:09:13Z</dcterms:created>
  <dcterms:modified xsi:type="dcterms:W3CDTF">2010-10-07T19:48:30Z</dcterms:modified>
</cp:coreProperties>
</file>