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charts/chart13.xml" ContentType="application/vnd.openxmlformats-officedocument.drawingml.chart+xml"/>
  <Override PartName="/ppt/charts/chart15.xml" ContentType="application/vnd.openxmlformats-officedocument.drawingml.char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10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charts/chart16.xml" ContentType="application/vnd.openxmlformats-officedocument.drawingml.char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charts/chart14.xml" ContentType="application/vnd.openxmlformats-officedocument.drawingml.char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29"/>
  </p:notesMasterIdLst>
  <p:sldIdLst>
    <p:sldId id="256" r:id="rId2"/>
    <p:sldId id="273" r:id="rId3"/>
    <p:sldId id="267" r:id="rId4"/>
    <p:sldId id="258" r:id="rId5"/>
    <p:sldId id="259" r:id="rId6"/>
    <p:sldId id="257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8" r:id="rId15"/>
    <p:sldId id="269" r:id="rId16"/>
    <p:sldId id="270" r:id="rId17"/>
    <p:sldId id="271" r:id="rId18"/>
    <p:sldId id="272" r:id="rId19"/>
    <p:sldId id="274" r:id="rId20"/>
    <p:sldId id="275" r:id="rId21"/>
    <p:sldId id="276" r:id="rId22"/>
    <p:sldId id="277" r:id="rId23"/>
    <p:sldId id="278" r:id="rId24"/>
    <p:sldId id="282" r:id="rId25"/>
    <p:sldId id="279" r:id="rId26"/>
    <p:sldId id="281" r:id="rId27"/>
    <p:sldId id="280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99" autoAdjust="0"/>
    <p:restoredTop sz="86415" autoAdjust="0"/>
  </p:normalViewPr>
  <p:slideViewPr>
    <p:cSldViewPr>
      <p:cViewPr varScale="1">
        <p:scale>
          <a:sx n="47" d="100"/>
          <a:sy n="47" d="100"/>
        </p:scale>
        <p:origin x="-586" y="-91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715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6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9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0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1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2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3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4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NULL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NULL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6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7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Summary Accesibility Score</c:v>
                </c:pt>
              </c:strCache>
            </c:strRef>
          </c:tx>
          <c:cat>
            <c:strRef>
              <c:f>Sheet1!$A$2:$A$17</c:f>
              <c:strCache>
                <c:ptCount val="16"/>
                <c:pt idx="0">
                  <c:v>Missouri State</c:v>
                </c:pt>
                <c:pt idx="1">
                  <c:v>UI - Urbana</c:v>
                </c:pt>
                <c:pt idx="2">
                  <c:v>Indiana</c:v>
                </c:pt>
                <c:pt idx="3">
                  <c:v>Nevada State</c:v>
                </c:pt>
                <c:pt idx="4">
                  <c:v>Evansville</c:v>
                </c:pt>
                <c:pt idx="5">
                  <c:v>Michigan State</c:v>
                </c:pt>
                <c:pt idx="6">
                  <c:v>Tulsa</c:v>
                </c:pt>
                <c:pt idx="7">
                  <c:v>Holy Cross</c:v>
                </c:pt>
                <c:pt idx="8">
                  <c:v>Minnesota</c:v>
                </c:pt>
                <c:pt idx="9">
                  <c:v>UI - Chicago</c:v>
                </c:pt>
                <c:pt idx="10">
                  <c:v>Loyola (Chicago)</c:v>
                </c:pt>
                <c:pt idx="11">
                  <c:v>UT - Austin</c:v>
                </c:pt>
                <c:pt idx="12">
                  <c:v>SIU - Carbondale</c:v>
                </c:pt>
                <c:pt idx="13">
                  <c:v>Kansas</c:v>
                </c:pt>
                <c:pt idx="14">
                  <c:v>Penn State</c:v>
                </c:pt>
                <c:pt idx="15">
                  <c:v>Duke</c:v>
                </c:pt>
              </c:strCache>
            </c:strRef>
          </c:cat>
          <c:val>
            <c:numRef>
              <c:f>Sheet1!$B$2:$B$17</c:f>
              <c:numCache>
                <c:formatCode>General</c:formatCode>
                <c:ptCount val="16"/>
                <c:pt idx="0">
                  <c:v>91.8</c:v>
                </c:pt>
                <c:pt idx="1">
                  <c:v>82.2</c:v>
                </c:pt>
                <c:pt idx="2">
                  <c:v>81.2</c:v>
                </c:pt>
                <c:pt idx="3">
                  <c:v>78.099999999999994</c:v>
                </c:pt>
                <c:pt idx="4">
                  <c:v>77.599999999999994</c:v>
                </c:pt>
                <c:pt idx="5">
                  <c:v>76.900000000000006</c:v>
                </c:pt>
                <c:pt idx="6">
                  <c:v>76.5</c:v>
                </c:pt>
                <c:pt idx="7">
                  <c:v>76.2</c:v>
                </c:pt>
                <c:pt idx="8">
                  <c:v>75</c:v>
                </c:pt>
                <c:pt idx="9">
                  <c:v>74.8</c:v>
                </c:pt>
                <c:pt idx="10">
                  <c:v>73.599999999999994</c:v>
                </c:pt>
                <c:pt idx="11">
                  <c:v>72.3</c:v>
                </c:pt>
                <c:pt idx="12">
                  <c:v>72.3</c:v>
                </c:pt>
                <c:pt idx="13">
                  <c:v>71.599999999999994</c:v>
                </c:pt>
                <c:pt idx="14">
                  <c:v>71.400000000000006</c:v>
                </c:pt>
                <c:pt idx="15">
                  <c:v>71</c:v>
                </c:pt>
              </c:numCache>
            </c:numRef>
          </c:val>
        </c:ser>
        <c:axId val="115937280"/>
        <c:axId val="129739776"/>
      </c:barChart>
      <c:catAx>
        <c:axId val="115937280"/>
        <c:scaling>
          <c:orientation val="minMax"/>
        </c:scaling>
        <c:axPos val="b"/>
        <c:tickLblPos val="nextTo"/>
        <c:crossAx val="129739776"/>
        <c:crosses val="autoZero"/>
        <c:auto val="1"/>
        <c:lblAlgn val="ctr"/>
        <c:lblOffset val="100"/>
      </c:catAx>
      <c:valAx>
        <c:axId val="129739776"/>
        <c:scaling>
          <c:orientation val="minMax"/>
        </c:scaling>
        <c:axPos val="l"/>
        <c:majorGridlines/>
        <c:numFmt formatCode="General" sourceLinked="1"/>
        <c:tickLblPos val="nextTo"/>
        <c:crossAx val="115937280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/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Summary Accessibility Score</c:v>
                </c:pt>
              </c:strCache>
            </c:strRef>
          </c:tx>
          <c:cat>
            <c:strRef>
              <c:f>Sheet1!$A$2:$A$11</c:f>
              <c:strCache>
                <c:ptCount val="10"/>
                <c:pt idx="0">
                  <c:v>UI - Chicago</c:v>
                </c:pt>
                <c:pt idx="1">
                  <c:v>Loyola</c:v>
                </c:pt>
                <c:pt idx="2">
                  <c:v>Detroit - Mercy</c:v>
                </c:pt>
                <c:pt idx="3">
                  <c:v>Milwaukee</c:v>
                </c:pt>
                <c:pt idx="4">
                  <c:v>Butler</c:v>
                </c:pt>
                <c:pt idx="5">
                  <c:v>Green Bay</c:v>
                </c:pt>
                <c:pt idx="6">
                  <c:v>Cleveland State</c:v>
                </c:pt>
                <c:pt idx="7">
                  <c:v>Valparaiso</c:v>
                </c:pt>
                <c:pt idx="8">
                  <c:v>Wright State</c:v>
                </c:pt>
                <c:pt idx="9">
                  <c:v>Youngstown State</c:v>
                </c:pt>
              </c:strCache>
            </c:strRef>
          </c:cat>
          <c:val>
            <c:numRef>
              <c:f>Sheet1!$B$2:$B$11</c:f>
              <c:numCache>
                <c:formatCode>General</c:formatCode>
                <c:ptCount val="10"/>
                <c:pt idx="0">
                  <c:v>74.8</c:v>
                </c:pt>
                <c:pt idx="1">
                  <c:v>73.599999999999994</c:v>
                </c:pt>
                <c:pt idx="2">
                  <c:v>67</c:v>
                </c:pt>
                <c:pt idx="3">
                  <c:v>57.9</c:v>
                </c:pt>
                <c:pt idx="4">
                  <c:v>51.9</c:v>
                </c:pt>
                <c:pt idx="5">
                  <c:v>51.8</c:v>
                </c:pt>
                <c:pt idx="6">
                  <c:v>46.1</c:v>
                </c:pt>
                <c:pt idx="7">
                  <c:v>32.6</c:v>
                </c:pt>
                <c:pt idx="8">
                  <c:v>11</c:v>
                </c:pt>
                <c:pt idx="9">
                  <c:v>3.7</c:v>
                </c:pt>
              </c:numCache>
            </c:numRef>
          </c:val>
        </c:ser>
        <c:axId val="135829760"/>
        <c:axId val="135835648"/>
      </c:barChart>
      <c:catAx>
        <c:axId val="135829760"/>
        <c:scaling>
          <c:orientation val="minMax"/>
        </c:scaling>
        <c:axPos val="b"/>
        <c:tickLblPos val="nextTo"/>
        <c:crossAx val="135835648"/>
        <c:crosses val="autoZero"/>
        <c:auto val="1"/>
        <c:lblAlgn val="ctr"/>
        <c:lblOffset val="100"/>
      </c:catAx>
      <c:valAx>
        <c:axId val="135835648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35829760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/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Summary Accessibility Score</c:v>
                </c:pt>
              </c:strCache>
            </c:strRef>
          </c:tx>
          <c:cat>
            <c:strRef>
              <c:f>Sheet1!$A$2:$A$9</c:f>
              <c:strCache>
                <c:ptCount val="8"/>
                <c:pt idx="0">
                  <c:v>Cornell</c:v>
                </c:pt>
                <c:pt idx="1">
                  <c:v>Brown</c:v>
                </c:pt>
                <c:pt idx="2">
                  <c:v>Darthmouth</c:v>
                </c:pt>
                <c:pt idx="3">
                  <c:v>Columbia</c:v>
                </c:pt>
                <c:pt idx="4">
                  <c:v>Princeton</c:v>
                </c:pt>
                <c:pt idx="5">
                  <c:v>Yale</c:v>
                </c:pt>
                <c:pt idx="6">
                  <c:v>Pennsylvania</c:v>
                </c:pt>
                <c:pt idx="7">
                  <c:v>Harvard</c:v>
                </c:pt>
              </c:strCache>
            </c:strRef>
          </c:cat>
          <c:val>
            <c:numRef>
              <c:f>Sheet1!$B$2:$B$9</c:f>
              <c:numCache>
                <c:formatCode>General</c:formatCode>
                <c:ptCount val="8"/>
                <c:pt idx="0">
                  <c:v>69.5</c:v>
                </c:pt>
                <c:pt idx="1">
                  <c:v>67</c:v>
                </c:pt>
                <c:pt idx="2">
                  <c:v>63.7</c:v>
                </c:pt>
                <c:pt idx="3">
                  <c:v>54.7</c:v>
                </c:pt>
                <c:pt idx="4">
                  <c:v>50.4</c:v>
                </c:pt>
                <c:pt idx="5">
                  <c:v>46.6</c:v>
                </c:pt>
                <c:pt idx="6">
                  <c:v>36.5</c:v>
                </c:pt>
                <c:pt idx="7">
                  <c:v>32.800000000000004</c:v>
                </c:pt>
              </c:numCache>
            </c:numRef>
          </c:val>
        </c:ser>
        <c:axId val="135851392"/>
        <c:axId val="135853184"/>
      </c:barChart>
      <c:catAx>
        <c:axId val="135851392"/>
        <c:scaling>
          <c:orientation val="minMax"/>
        </c:scaling>
        <c:axPos val="b"/>
        <c:tickLblPos val="nextTo"/>
        <c:crossAx val="135853184"/>
        <c:crosses val="autoZero"/>
        <c:auto val="1"/>
        <c:lblAlgn val="ctr"/>
        <c:lblOffset val="100"/>
      </c:catAx>
      <c:valAx>
        <c:axId val="135853184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35851392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/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Summary Accessibility Score</c:v>
                </c:pt>
              </c:strCache>
            </c:strRef>
          </c:tx>
          <c:cat>
            <c:strRef>
              <c:f>Sheet1!$A$2:$A$11</c:f>
              <c:strCache>
                <c:ptCount val="10"/>
                <c:pt idx="0">
                  <c:v>Missouri State</c:v>
                </c:pt>
                <c:pt idx="1">
                  <c:v>Evansville</c:v>
                </c:pt>
                <c:pt idx="2">
                  <c:v>SIU - Carbondale</c:v>
                </c:pt>
                <c:pt idx="3">
                  <c:v>Illinois State</c:v>
                </c:pt>
                <c:pt idx="4">
                  <c:v>Creighton</c:v>
                </c:pt>
                <c:pt idx="5">
                  <c:v>Drake</c:v>
                </c:pt>
                <c:pt idx="6">
                  <c:v>Bradley</c:v>
                </c:pt>
                <c:pt idx="7">
                  <c:v>Northern Iowa</c:v>
                </c:pt>
                <c:pt idx="8">
                  <c:v>Indiana State</c:v>
                </c:pt>
                <c:pt idx="9">
                  <c:v>Wichita State</c:v>
                </c:pt>
              </c:strCache>
            </c:strRef>
          </c:cat>
          <c:val>
            <c:numRef>
              <c:f>Sheet1!$B$2:$B$11</c:f>
              <c:numCache>
                <c:formatCode>General</c:formatCode>
                <c:ptCount val="10"/>
                <c:pt idx="0">
                  <c:v>91.8</c:v>
                </c:pt>
                <c:pt idx="1">
                  <c:v>77.599999999999994</c:v>
                </c:pt>
                <c:pt idx="2">
                  <c:v>72.3</c:v>
                </c:pt>
                <c:pt idx="3">
                  <c:v>65.900000000000006</c:v>
                </c:pt>
                <c:pt idx="4">
                  <c:v>61.9</c:v>
                </c:pt>
                <c:pt idx="5">
                  <c:v>52.6</c:v>
                </c:pt>
                <c:pt idx="6">
                  <c:v>48.7</c:v>
                </c:pt>
                <c:pt idx="7">
                  <c:v>48</c:v>
                </c:pt>
                <c:pt idx="8">
                  <c:v>44.6</c:v>
                </c:pt>
                <c:pt idx="9">
                  <c:v>39.5</c:v>
                </c:pt>
              </c:numCache>
            </c:numRef>
          </c:val>
        </c:ser>
        <c:axId val="135948544"/>
        <c:axId val="135958528"/>
      </c:barChart>
      <c:catAx>
        <c:axId val="135948544"/>
        <c:scaling>
          <c:orientation val="minMax"/>
        </c:scaling>
        <c:axPos val="b"/>
        <c:tickLblPos val="nextTo"/>
        <c:crossAx val="135958528"/>
        <c:crosses val="autoZero"/>
        <c:auto val="1"/>
        <c:lblAlgn val="ctr"/>
        <c:lblOffset val="100"/>
      </c:catAx>
      <c:valAx>
        <c:axId val="135958528"/>
        <c:scaling>
          <c:orientation val="minMax"/>
        </c:scaling>
        <c:axPos val="l"/>
        <c:majorGridlines/>
        <c:numFmt formatCode="General" sourceLinked="1"/>
        <c:tickLblPos val="nextTo"/>
        <c:crossAx val="135948544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/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Summary Accessibility Score</c:v>
                </c:pt>
              </c:strCache>
            </c:strRef>
          </c:tx>
          <c:cat>
            <c:strRef>
              <c:f>Sheet1!$A$2:$A$10</c:f>
              <c:strCache>
                <c:ptCount val="9"/>
                <c:pt idx="0">
                  <c:v>Utah</c:v>
                </c:pt>
                <c:pt idx="1">
                  <c:v>New Mexico</c:v>
                </c:pt>
                <c:pt idx="2">
                  <c:v>Colorado State</c:v>
                </c:pt>
                <c:pt idx="3">
                  <c:v>San Diego State</c:v>
                </c:pt>
                <c:pt idx="4">
                  <c:v>Nevada - Las Vegas</c:v>
                </c:pt>
                <c:pt idx="5">
                  <c:v>Wyoming</c:v>
                </c:pt>
                <c:pt idx="6">
                  <c:v>BYU</c:v>
                </c:pt>
                <c:pt idx="7">
                  <c:v>TCU</c:v>
                </c:pt>
                <c:pt idx="8">
                  <c:v>Air Force</c:v>
                </c:pt>
              </c:strCache>
            </c:strRef>
          </c:cat>
          <c:val>
            <c:numRef>
              <c:f>Sheet1!$B$2:$B$10</c:f>
              <c:numCache>
                <c:formatCode>General</c:formatCode>
                <c:ptCount val="9"/>
                <c:pt idx="0">
                  <c:v>67.7</c:v>
                </c:pt>
                <c:pt idx="1">
                  <c:v>61.2</c:v>
                </c:pt>
                <c:pt idx="2">
                  <c:v>60.4</c:v>
                </c:pt>
                <c:pt idx="3">
                  <c:v>57.8</c:v>
                </c:pt>
                <c:pt idx="4">
                  <c:v>56.2</c:v>
                </c:pt>
                <c:pt idx="5">
                  <c:v>46.9</c:v>
                </c:pt>
                <c:pt idx="6">
                  <c:v>42.8</c:v>
                </c:pt>
                <c:pt idx="7">
                  <c:v>30.2</c:v>
                </c:pt>
                <c:pt idx="8">
                  <c:v>0</c:v>
                </c:pt>
              </c:numCache>
            </c:numRef>
          </c:val>
        </c:ser>
        <c:axId val="135927680"/>
        <c:axId val="135963392"/>
      </c:barChart>
      <c:catAx>
        <c:axId val="135927680"/>
        <c:scaling>
          <c:orientation val="minMax"/>
        </c:scaling>
        <c:axPos val="b"/>
        <c:tickLblPos val="nextTo"/>
        <c:crossAx val="135963392"/>
        <c:crosses val="autoZero"/>
        <c:auto val="1"/>
        <c:lblAlgn val="ctr"/>
        <c:lblOffset val="100"/>
      </c:catAx>
      <c:valAx>
        <c:axId val="135963392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35927680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/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Summary Accessibility Score</c:v>
                </c:pt>
              </c:strCache>
            </c:strRef>
          </c:tx>
          <c:cat>
            <c:strRef>
              <c:f>Sheet1!$A$2:$A$11</c:f>
              <c:strCache>
                <c:ptCount val="10"/>
                <c:pt idx="0">
                  <c:v>Oregon</c:v>
                </c:pt>
                <c:pt idx="1">
                  <c:v>Arizona State</c:v>
                </c:pt>
                <c:pt idx="2">
                  <c:v>UC - Berkley</c:v>
                </c:pt>
                <c:pt idx="3">
                  <c:v>Oregon State</c:v>
                </c:pt>
                <c:pt idx="4">
                  <c:v>Arizona</c:v>
                </c:pt>
                <c:pt idx="5">
                  <c:v>UCLA</c:v>
                </c:pt>
                <c:pt idx="6">
                  <c:v>Stanford</c:v>
                </c:pt>
                <c:pt idx="7">
                  <c:v>WSU</c:v>
                </c:pt>
                <c:pt idx="8">
                  <c:v>Washington</c:v>
                </c:pt>
                <c:pt idx="9">
                  <c:v>USC</c:v>
                </c:pt>
              </c:strCache>
            </c:strRef>
          </c:cat>
          <c:val>
            <c:numRef>
              <c:f>Sheet1!$B$2:$B$11</c:f>
              <c:numCache>
                <c:formatCode>General</c:formatCode>
                <c:ptCount val="10"/>
                <c:pt idx="0">
                  <c:v>69.099999999999994</c:v>
                </c:pt>
                <c:pt idx="1">
                  <c:v>68.2</c:v>
                </c:pt>
                <c:pt idx="2">
                  <c:v>67.8</c:v>
                </c:pt>
                <c:pt idx="3">
                  <c:v>66.7</c:v>
                </c:pt>
                <c:pt idx="4">
                  <c:v>62.5</c:v>
                </c:pt>
                <c:pt idx="5">
                  <c:v>61.2</c:v>
                </c:pt>
                <c:pt idx="6">
                  <c:v>51.5</c:v>
                </c:pt>
                <c:pt idx="7">
                  <c:v>50.9</c:v>
                </c:pt>
                <c:pt idx="8">
                  <c:v>50.6</c:v>
                </c:pt>
                <c:pt idx="9">
                  <c:v>37.6</c:v>
                </c:pt>
              </c:numCache>
            </c:numRef>
          </c:val>
        </c:ser>
        <c:axId val="136307072"/>
        <c:axId val="136308608"/>
      </c:barChart>
      <c:catAx>
        <c:axId val="136307072"/>
        <c:scaling>
          <c:orientation val="minMax"/>
        </c:scaling>
        <c:axPos val="b"/>
        <c:tickLblPos val="nextTo"/>
        <c:crossAx val="136308608"/>
        <c:crosses val="autoZero"/>
        <c:auto val="1"/>
        <c:lblAlgn val="ctr"/>
        <c:lblOffset val="100"/>
      </c:catAx>
      <c:valAx>
        <c:axId val="136308608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36307072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/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Summary Accessibility Score</c:v>
                </c:pt>
              </c:strCache>
            </c:strRef>
          </c:tx>
          <c:cat>
            <c:strRef>
              <c:f>Sheet1!$A$2:$A$9</c:f>
              <c:strCache>
                <c:ptCount val="8"/>
                <c:pt idx="0">
                  <c:v>Holy Cross</c:v>
                </c:pt>
                <c:pt idx="1">
                  <c:v>Lehigh</c:v>
                </c:pt>
                <c:pt idx="2">
                  <c:v>Bucknell</c:v>
                </c:pt>
                <c:pt idx="3">
                  <c:v>American</c:v>
                </c:pt>
                <c:pt idx="4">
                  <c:v>Colgate</c:v>
                </c:pt>
                <c:pt idx="5">
                  <c:v>Lafayette</c:v>
                </c:pt>
                <c:pt idx="6">
                  <c:v>Army</c:v>
                </c:pt>
                <c:pt idx="7">
                  <c:v>Navy</c:v>
                </c:pt>
              </c:strCache>
            </c:strRef>
          </c:cat>
          <c:val>
            <c:numRef>
              <c:f>Sheet1!$B$2:$B$9</c:f>
              <c:numCache>
                <c:formatCode>General</c:formatCode>
                <c:ptCount val="8"/>
                <c:pt idx="0">
                  <c:v>76.2</c:v>
                </c:pt>
                <c:pt idx="1">
                  <c:v>55.1</c:v>
                </c:pt>
                <c:pt idx="2">
                  <c:v>48.6</c:v>
                </c:pt>
                <c:pt idx="3">
                  <c:v>48.2</c:v>
                </c:pt>
                <c:pt idx="4">
                  <c:v>36.5</c:v>
                </c:pt>
                <c:pt idx="5">
                  <c:v>24.7</c:v>
                </c:pt>
                <c:pt idx="6">
                  <c:v>20.2</c:v>
                </c:pt>
                <c:pt idx="7">
                  <c:v>11.1</c:v>
                </c:pt>
              </c:numCache>
            </c:numRef>
          </c:val>
        </c:ser>
        <c:axId val="132723840"/>
        <c:axId val="132725376"/>
      </c:barChart>
      <c:catAx>
        <c:axId val="132723840"/>
        <c:scaling>
          <c:orientation val="minMax"/>
        </c:scaling>
        <c:axPos val="b"/>
        <c:tickLblPos val="nextTo"/>
        <c:crossAx val="132725376"/>
        <c:crosses val="autoZero"/>
        <c:auto val="1"/>
        <c:lblAlgn val="ctr"/>
        <c:lblOffset val="100"/>
      </c:catAx>
      <c:valAx>
        <c:axId val="132725376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32723840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/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Summary Accessibility Score</c:v>
                </c:pt>
              </c:strCache>
            </c:strRef>
          </c:tx>
          <c:cat>
            <c:strRef>
              <c:f>Sheet1!$A$2:$A$7</c:f>
              <c:strCache>
                <c:ptCount val="6"/>
                <c:pt idx="0">
                  <c:v>Titling</c:v>
                </c:pt>
                <c:pt idx="1">
                  <c:v>Sub Headings</c:v>
                </c:pt>
                <c:pt idx="2">
                  <c:v>Form Controls</c:v>
                </c:pt>
                <c:pt idx="3">
                  <c:v>Data Tables</c:v>
                </c:pt>
                <c:pt idx="4">
                  <c:v>Images</c:v>
                </c:pt>
                <c:pt idx="5">
                  <c:v>Layout Tables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52.5</c:v>
                </c:pt>
                <c:pt idx="1">
                  <c:v>47.8</c:v>
                </c:pt>
                <c:pt idx="2">
                  <c:v>29</c:v>
                </c:pt>
                <c:pt idx="3">
                  <c:v>46.3</c:v>
                </c:pt>
                <c:pt idx="4">
                  <c:v>62.1</c:v>
                </c:pt>
                <c:pt idx="5">
                  <c:v>77.099999999999994</c:v>
                </c:pt>
              </c:numCache>
            </c:numRef>
          </c:val>
        </c:ser>
        <c:axId val="129721088"/>
        <c:axId val="129722624"/>
      </c:barChart>
      <c:catAx>
        <c:axId val="129721088"/>
        <c:scaling>
          <c:orientation val="minMax"/>
        </c:scaling>
        <c:axPos val="b"/>
        <c:tickLblPos val="nextTo"/>
        <c:crossAx val="129722624"/>
        <c:crosses val="autoZero"/>
        <c:auto val="1"/>
        <c:lblAlgn val="ctr"/>
        <c:lblOffset val="100"/>
      </c:catAx>
      <c:valAx>
        <c:axId val="129722624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29721088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Summary Accessibility Score</c:v>
                </c:pt>
              </c:strCache>
            </c:strRef>
          </c:tx>
          <c:cat>
            <c:strRef>
              <c:f>Sheet1!$A$2:$A$14</c:f>
              <c:strCache>
                <c:ptCount val="13"/>
                <c:pt idx="0">
                  <c:v>Big 10</c:v>
                </c:pt>
                <c:pt idx="1">
                  <c:v>Missouri Valley</c:v>
                </c:pt>
                <c:pt idx="2">
                  <c:v>Big 12</c:v>
                </c:pt>
                <c:pt idx="3">
                  <c:v>PAC 10</c:v>
                </c:pt>
                <c:pt idx="4">
                  <c:v>Mountain West</c:v>
                </c:pt>
                <c:pt idx="5">
                  <c:v>ACC</c:v>
                </c:pt>
                <c:pt idx="6">
                  <c:v>Ivy League</c:v>
                </c:pt>
                <c:pt idx="7">
                  <c:v>Horizon League</c:v>
                </c:pt>
                <c:pt idx="8">
                  <c:v>Patriot League</c:v>
                </c:pt>
                <c:pt idx="9">
                  <c:v>Conference USA</c:v>
                </c:pt>
                <c:pt idx="10">
                  <c:v>Atlantic 10</c:v>
                </c:pt>
                <c:pt idx="11">
                  <c:v>Big Sky</c:v>
                </c:pt>
                <c:pt idx="12">
                  <c:v>Big East</c:v>
                </c:pt>
              </c:strCache>
            </c:strRef>
          </c:cat>
          <c:val>
            <c:numRef>
              <c:f>Sheet1!$B$2:$B$14</c:f>
              <c:numCache>
                <c:formatCode>General</c:formatCode>
                <c:ptCount val="13"/>
                <c:pt idx="0">
                  <c:v>65.599999999999994</c:v>
                </c:pt>
                <c:pt idx="1">
                  <c:v>61.9</c:v>
                </c:pt>
                <c:pt idx="2">
                  <c:v>59.1</c:v>
                </c:pt>
                <c:pt idx="3">
                  <c:v>58.4</c:v>
                </c:pt>
                <c:pt idx="4">
                  <c:v>55.8</c:v>
                </c:pt>
                <c:pt idx="5">
                  <c:v>54.1</c:v>
                </c:pt>
                <c:pt idx="6">
                  <c:v>50.7</c:v>
                </c:pt>
                <c:pt idx="7">
                  <c:v>50.1</c:v>
                </c:pt>
                <c:pt idx="8">
                  <c:v>47.4</c:v>
                </c:pt>
                <c:pt idx="9">
                  <c:v>46.9</c:v>
                </c:pt>
                <c:pt idx="10">
                  <c:v>44.6</c:v>
                </c:pt>
                <c:pt idx="11">
                  <c:v>43.8</c:v>
                </c:pt>
                <c:pt idx="12">
                  <c:v>43.2</c:v>
                </c:pt>
              </c:numCache>
            </c:numRef>
          </c:val>
        </c:ser>
        <c:axId val="113549312"/>
        <c:axId val="113550848"/>
      </c:barChart>
      <c:catAx>
        <c:axId val="113549312"/>
        <c:scaling>
          <c:orientation val="minMax"/>
        </c:scaling>
        <c:axPos val="b"/>
        <c:tickLblPos val="nextTo"/>
        <c:crossAx val="113550848"/>
        <c:crosses val="autoZero"/>
        <c:auto val="1"/>
        <c:lblAlgn val="ctr"/>
        <c:lblOffset val="100"/>
      </c:catAx>
      <c:valAx>
        <c:axId val="113550848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13549312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Summary Accessibility Score</c:v>
                </c:pt>
              </c:strCache>
            </c:strRef>
          </c:tx>
          <c:cat>
            <c:strRef>
              <c:f>Sheet1!$A$2:$A$13</c:f>
              <c:strCache>
                <c:ptCount val="12"/>
                <c:pt idx="0">
                  <c:v>Duke</c:v>
                </c:pt>
                <c:pt idx="1">
                  <c:v>Virginia Tech</c:v>
                </c:pt>
                <c:pt idx="2">
                  <c:v>North Carolina State</c:v>
                </c:pt>
                <c:pt idx="3">
                  <c:v>Florida State</c:v>
                </c:pt>
                <c:pt idx="4">
                  <c:v>Boston College</c:v>
                </c:pt>
                <c:pt idx="5">
                  <c:v>Maryland</c:v>
                </c:pt>
                <c:pt idx="6">
                  <c:v>Miami</c:v>
                </c:pt>
                <c:pt idx="7">
                  <c:v>North Carolina</c:v>
                </c:pt>
                <c:pt idx="8">
                  <c:v>Virginia</c:v>
                </c:pt>
                <c:pt idx="9">
                  <c:v>Wake Forest</c:v>
                </c:pt>
                <c:pt idx="10">
                  <c:v>Georgia Tech</c:v>
                </c:pt>
                <c:pt idx="11">
                  <c:v>Clemson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71</c:v>
                </c:pt>
                <c:pt idx="1">
                  <c:v>64.5</c:v>
                </c:pt>
                <c:pt idx="2">
                  <c:v>60.1</c:v>
                </c:pt>
                <c:pt idx="3">
                  <c:v>59.2</c:v>
                </c:pt>
                <c:pt idx="4">
                  <c:v>57.9</c:v>
                </c:pt>
                <c:pt idx="5">
                  <c:v>57.3</c:v>
                </c:pt>
                <c:pt idx="6">
                  <c:v>56.3</c:v>
                </c:pt>
                <c:pt idx="7">
                  <c:v>52.8</c:v>
                </c:pt>
                <c:pt idx="8">
                  <c:v>50.8</c:v>
                </c:pt>
                <c:pt idx="9">
                  <c:v>49.9</c:v>
                </c:pt>
                <c:pt idx="10">
                  <c:v>48.7</c:v>
                </c:pt>
                <c:pt idx="11">
                  <c:v>41.9</c:v>
                </c:pt>
              </c:numCache>
            </c:numRef>
          </c:val>
        </c:ser>
        <c:axId val="113726976"/>
        <c:axId val="113728512"/>
      </c:barChart>
      <c:catAx>
        <c:axId val="113726976"/>
        <c:scaling>
          <c:orientation val="minMax"/>
        </c:scaling>
        <c:axPos val="b"/>
        <c:tickLblPos val="nextTo"/>
        <c:crossAx val="113728512"/>
        <c:crosses val="autoZero"/>
        <c:auto val="1"/>
        <c:lblAlgn val="ctr"/>
        <c:lblOffset val="100"/>
      </c:catAx>
      <c:valAx>
        <c:axId val="113728512"/>
        <c:scaling>
          <c:orientation val="minMax"/>
        </c:scaling>
        <c:axPos val="l"/>
        <c:majorGridlines/>
        <c:numFmt formatCode="General" sourceLinked="1"/>
        <c:tickLblPos val="nextTo"/>
        <c:crossAx val="113726976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Summary</a:t>
            </a:r>
            <a:r>
              <a:rPr lang="en-US" baseline="0" dirty="0" smtClean="0"/>
              <a:t> Accessibility Score</a:t>
            </a:r>
            <a:endParaRPr lang="en-US" dirty="0"/>
          </a:p>
        </c:rich>
      </c:tx>
    </c:title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cat>
            <c:strRef>
              <c:f>Sheet1!$A$2:$A$15</c:f>
              <c:strCache>
                <c:ptCount val="14"/>
                <c:pt idx="0">
                  <c:v>St. Louis</c:v>
                </c:pt>
                <c:pt idx="1">
                  <c:v>Dayton</c:v>
                </c:pt>
                <c:pt idx="2">
                  <c:v>St. Joseph's</c:v>
                </c:pt>
                <c:pt idx="3">
                  <c:v>Duquesne</c:v>
                </c:pt>
                <c:pt idx="4">
                  <c:v>Rhode Island</c:v>
                </c:pt>
                <c:pt idx="5">
                  <c:v>St. Bonaventure</c:v>
                </c:pt>
                <c:pt idx="6">
                  <c:v>Xavier</c:v>
                </c:pt>
                <c:pt idx="7">
                  <c:v>Richmond</c:v>
                </c:pt>
                <c:pt idx="8">
                  <c:v>George Washington</c:v>
                </c:pt>
                <c:pt idx="9">
                  <c:v>Temple</c:v>
                </c:pt>
                <c:pt idx="10">
                  <c:v>Massachusetts</c:v>
                </c:pt>
                <c:pt idx="11">
                  <c:v>NC - Charlotte</c:v>
                </c:pt>
                <c:pt idx="12">
                  <c:v>La Salle</c:v>
                </c:pt>
                <c:pt idx="13">
                  <c:v>Fordham</c:v>
                </c:pt>
              </c:strCache>
            </c:strRef>
          </c:cat>
          <c:val>
            <c:numRef>
              <c:f>Sheet1!$B$2:$B$15</c:f>
              <c:numCache>
                <c:formatCode>General</c:formatCode>
                <c:ptCount val="14"/>
                <c:pt idx="0">
                  <c:v>67.099999999999994</c:v>
                </c:pt>
                <c:pt idx="1">
                  <c:v>64.5</c:v>
                </c:pt>
                <c:pt idx="2">
                  <c:v>63.6</c:v>
                </c:pt>
                <c:pt idx="3">
                  <c:v>62.5</c:v>
                </c:pt>
                <c:pt idx="4">
                  <c:v>56.4</c:v>
                </c:pt>
                <c:pt idx="5">
                  <c:v>56.1</c:v>
                </c:pt>
                <c:pt idx="6">
                  <c:v>53</c:v>
                </c:pt>
                <c:pt idx="7">
                  <c:v>47</c:v>
                </c:pt>
                <c:pt idx="8">
                  <c:v>42.9</c:v>
                </c:pt>
                <c:pt idx="9">
                  <c:v>42.7</c:v>
                </c:pt>
                <c:pt idx="10">
                  <c:v>39.4</c:v>
                </c:pt>
                <c:pt idx="11">
                  <c:v>27.1</c:v>
                </c:pt>
                <c:pt idx="12">
                  <c:v>19.3</c:v>
                </c:pt>
                <c:pt idx="13">
                  <c:v>3.3</c:v>
                </c:pt>
              </c:numCache>
            </c:numRef>
          </c:val>
        </c:ser>
        <c:axId val="134039040"/>
        <c:axId val="134040576"/>
      </c:barChart>
      <c:catAx>
        <c:axId val="134039040"/>
        <c:scaling>
          <c:orientation val="minMax"/>
        </c:scaling>
        <c:axPos val="b"/>
        <c:tickLblPos val="nextTo"/>
        <c:crossAx val="134040576"/>
        <c:crosses val="autoZero"/>
        <c:auto val="1"/>
        <c:lblAlgn val="ctr"/>
        <c:lblOffset val="100"/>
      </c:catAx>
      <c:valAx>
        <c:axId val="134040576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34039040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/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Summary Accessibility Score</c:v>
                </c:pt>
              </c:strCache>
            </c:strRef>
          </c:tx>
          <c:cat>
            <c:strRef>
              <c:f>Sheet1!$A$2:$A$12</c:f>
              <c:strCache>
                <c:ptCount val="11"/>
                <c:pt idx="0">
                  <c:v>Illinois</c:v>
                </c:pt>
                <c:pt idx="1">
                  <c:v>Indiana</c:v>
                </c:pt>
                <c:pt idx="2">
                  <c:v>Michigan State</c:v>
                </c:pt>
                <c:pt idx="3">
                  <c:v>Minnesota</c:v>
                </c:pt>
                <c:pt idx="4">
                  <c:v>Penn State</c:v>
                </c:pt>
                <c:pt idx="5">
                  <c:v>Michigan</c:v>
                </c:pt>
                <c:pt idx="6">
                  <c:v>Iowa</c:v>
                </c:pt>
                <c:pt idx="7">
                  <c:v>Wisconsin</c:v>
                </c:pt>
                <c:pt idx="8">
                  <c:v>Purdue</c:v>
                </c:pt>
                <c:pt idx="9">
                  <c:v>Ohio State</c:v>
                </c:pt>
                <c:pt idx="10">
                  <c:v>Northwestern</c:v>
                </c:pt>
              </c:strCache>
            </c:strRef>
          </c:cat>
          <c:val>
            <c:numRef>
              <c:f>Sheet1!$B$2:$B$12</c:f>
              <c:numCache>
                <c:formatCode>General</c:formatCode>
                <c:ptCount val="11"/>
                <c:pt idx="0">
                  <c:v>82.2</c:v>
                </c:pt>
                <c:pt idx="1">
                  <c:v>81.2</c:v>
                </c:pt>
                <c:pt idx="2">
                  <c:v>76.900000000000006</c:v>
                </c:pt>
                <c:pt idx="3">
                  <c:v>75</c:v>
                </c:pt>
                <c:pt idx="4">
                  <c:v>71.400000000000006</c:v>
                </c:pt>
                <c:pt idx="5">
                  <c:v>67.5</c:v>
                </c:pt>
                <c:pt idx="6">
                  <c:v>60.2</c:v>
                </c:pt>
                <c:pt idx="7">
                  <c:v>53.1</c:v>
                </c:pt>
                <c:pt idx="8">
                  <c:v>52.4</c:v>
                </c:pt>
                <c:pt idx="9">
                  <c:v>52</c:v>
                </c:pt>
                <c:pt idx="10">
                  <c:v>44.7</c:v>
                </c:pt>
              </c:numCache>
            </c:numRef>
          </c:val>
        </c:ser>
        <c:axId val="127352192"/>
        <c:axId val="129705088"/>
      </c:barChart>
      <c:catAx>
        <c:axId val="127352192"/>
        <c:scaling>
          <c:orientation val="minMax"/>
        </c:scaling>
        <c:axPos val="b"/>
        <c:numFmt formatCode="General" sourceLinked="1"/>
        <c:tickLblPos val="nextTo"/>
        <c:crossAx val="129705088"/>
        <c:crosses val="autoZero"/>
        <c:auto val="1"/>
        <c:lblAlgn val="ctr"/>
        <c:lblOffset val="100"/>
      </c:catAx>
      <c:valAx>
        <c:axId val="129705088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27352192"/>
        <c:crosses val="autoZero"/>
        <c:crossBetween val="between"/>
      </c:valAx>
      <c:spPr>
        <a:noFill/>
        <a:ln w="25400">
          <a:noFill/>
        </a:ln>
      </c:spPr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/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Summary Accessibility Score</c:v>
                </c:pt>
              </c:strCache>
            </c:strRef>
          </c:tx>
          <c:cat>
            <c:strRef>
              <c:f>Sheet1!$A$2:$A$13</c:f>
              <c:strCache>
                <c:ptCount val="12"/>
                <c:pt idx="0">
                  <c:v>UT - Austin</c:v>
                </c:pt>
                <c:pt idx="1">
                  <c:v>Kansas</c:v>
                </c:pt>
                <c:pt idx="2">
                  <c:v>Texas Tech</c:v>
                </c:pt>
                <c:pt idx="3">
                  <c:v>Nebraska</c:v>
                </c:pt>
                <c:pt idx="4">
                  <c:v>Texas A&amp;M</c:v>
                </c:pt>
                <c:pt idx="5">
                  <c:v>Missouri</c:v>
                </c:pt>
                <c:pt idx="6">
                  <c:v>Iowa State</c:v>
                </c:pt>
                <c:pt idx="7">
                  <c:v>Oklahoma</c:v>
                </c:pt>
                <c:pt idx="8">
                  <c:v>Kansas State</c:v>
                </c:pt>
                <c:pt idx="9">
                  <c:v>Colorado</c:v>
                </c:pt>
                <c:pt idx="10">
                  <c:v>Baylor</c:v>
                </c:pt>
                <c:pt idx="11">
                  <c:v>Oklahoma State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72.3</c:v>
                </c:pt>
                <c:pt idx="1">
                  <c:v>71.599999999999994</c:v>
                </c:pt>
                <c:pt idx="2">
                  <c:v>70.3</c:v>
                </c:pt>
                <c:pt idx="3">
                  <c:v>67.400000000000006</c:v>
                </c:pt>
                <c:pt idx="4">
                  <c:v>62.9</c:v>
                </c:pt>
                <c:pt idx="5">
                  <c:v>61.9</c:v>
                </c:pt>
                <c:pt idx="6">
                  <c:v>58.1</c:v>
                </c:pt>
                <c:pt idx="7">
                  <c:v>54.8</c:v>
                </c:pt>
                <c:pt idx="8">
                  <c:v>51.9</c:v>
                </c:pt>
                <c:pt idx="9">
                  <c:v>43.7</c:v>
                </c:pt>
                <c:pt idx="10">
                  <c:v>34.300000000000004</c:v>
                </c:pt>
                <c:pt idx="11">
                  <c:v>25.5</c:v>
                </c:pt>
              </c:numCache>
            </c:numRef>
          </c:val>
        </c:ser>
        <c:axId val="134120960"/>
        <c:axId val="134122496"/>
      </c:barChart>
      <c:catAx>
        <c:axId val="134120960"/>
        <c:scaling>
          <c:orientation val="minMax"/>
        </c:scaling>
        <c:axPos val="b"/>
        <c:tickLblPos val="nextTo"/>
        <c:crossAx val="134122496"/>
        <c:crosses val="autoZero"/>
        <c:auto val="1"/>
        <c:lblAlgn val="ctr"/>
        <c:lblOffset val="100"/>
      </c:catAx>
      <c:valAx>
        <c:axId val="134122496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34120960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/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Accessibility Summary Score</c:v>
                </c:pt>
              </c:strCache>
            </c:strRef>
          </c:tx>
          <c:cat>
            <c:strRef>
              <c:f>Sheet1!$A$2:$A$16</c:f>
              <c:strCache>
                <c:ptCount val="15"/>
                <c:pt idx="0">
                  <c:v>Notre Dame</c:v>
                </c:pt>
                <c:pt idx="1">
                  <c:v>Pittsburgh</c:v>
                </c:pt>
                <c:pt idx="2">
                  <c:v>Rutgers</c:v>
                </c:pt>
                <c:pt idx="3">
                  <c:v>Louisville</c:v>
                </c:pt>
                <c:pt idx="4">
                  <c:v>West Virginia</c:v>
                </c:pt>
                <c:pt idx="5">
                  <c:v>Syracuse</c:v>
                </c:pt>
                <c:pt idx="6">
                  <c:v>Marquette</c:v>
                </c:pt>
                <c:pt idx="7">
                  <c:v>St. John's</c:v>
                </c:pt>
                <c:pt idx="8">
                  <c:v>South Florida</c:v>
                </c:pt>
                <c:pt idx="9">
                  <c:v>DePaul</c:v>
                </c:pt>
                <c:pt idx="10">
                  <c:v>Seton Hall</c:v>
                </c:pt>
                <c:pt idx="11">
                  <c:v>Villanova</c:v>
                </c:pt>
                <c:pt idx="12">
                  <c:v>Georgetown</c:v>
                </c:pt>
                <c:pt idx="13">
                  <c:v>Cincinnati</c:v>
                </c:pt>
                <c:pt idx="14">
                  <c:v>Providence</c:v>
                </c:pt>
              </c:strCache>
            </c:strRef>
          </c:cat>
          <c:val>
            <c:numRef>
              <c:f>Sheet1!$B$2:$B$16</c:f>
              <c:numCache>
                <c:formatCode>General</c:formatCode>
                <c:ptCount val="15"/>
                <c:pt idx="0">
                  <c:v>61.8</c:v>
                </c:pt>
                <c:pt idx="1">
                  <c:v>57.2</c:v>
                </c:pt>
                <c:pt idx="2">
                  <c:v>53.9</c:v>
                </c:pt>
                <c:pt idx="3">
                  <c:v>53.2</c:v>
                </c:pt>
                <c:pt idx="4">
                  <c:v>49.5</c:v>
                </c:pt>
                <c:pt idx="5">
                  <c:v>46.9</c:v>
                </c:pt>
                <c:pt idx="6">
                  <c:v>46.1</c:v>
                </c:pt>
                <c:pt idx="7">
                  <c:v>45.1</c:v>
                </c:pt>
                <c:pt idx="8">
                  <c:v>42.6</c:v>
                </c:pt>
                <c:pt idx="9">
                  <c:v>41.5</c:v>
                </c:pt>
                <c:pt idx="10">
                  <c:v>36.4</c:v>
                </c:pt>
                <c:pt idx="11">
                  <c:v>36.300000000000011</c:v>
                </c:pt>
                <c:pt idx="12">
                  <c:v>24.3</c:v>
                </c:pt>
                <c:pt idx="13">
                  <c:v>18.899999999999999</c:v>
                </c:pt>
                <c:pt idx="14">
                  <c:v>18.399999999999999</c:v>
                </c:pt>
              </c:numCache>
            </c:numRef>
          </c:val>
        </c:ser>
        <c:axId val="114494080"/>
        <c:axId val="114495872"/>
      </c:barChart>
      <c:catAx>
        <c:axId val="114494080"/>
        <c:scaling>
          <c:orientation val="minMax"/>
        </c:scaling>
        <c:axPos val="b"/>
        <c:tickLblPos val="nextTo"/>
        <c:crossAx val="114495872"/>
        <c:crosses val="autoZero"/>
        <c:auto val="1"/>
        <c:lblAlgn val="ctr"/>
        <c:lblOffset val="100"/>
      </c:catAx>
      <c:valAx>
        <c:axId val="114495872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14494080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/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Summary Accessibility Score</c:v>
                </c:pt>
              </c:strCache>
            </c:strRef>
          </c:tx>
          <c:cat>
            <c:strRef>
              <c:f>Sheet1!$A$2:$A$10</c:f>
              <c:strCache>
                <c:ptCount val="9"/>
                <c:pt idx="0">
                  <c:v>Montana</c:v>
                </c:pt>
                <c:pt idx="1">
                  <c:v>Northern Arizona</c:v>
                </c:pt>
                <c:pt idx="2">
                  <c:v>Portland State</c:v>
                </c:pt>
                <c:pt idx="3">
                  <c:v>Northern Colorado</c:v>
                </c:pt>
                <c:pt idx="4">
                  <c:v>Sacramento</c:v>
                </c:pt>
                <c:pt idx="5">
                  <c:v>Idaho State</c:v>
                </c:pt>
                <c:pt idx="6">
                  <c:v>Eastern Washington</c:v>
                </c:pt>
                <c:pt idx="7">
                  <c:v>Montana State</c:v>
                </c:pt>
                <c:pt idx="8">
                  <c:v>Weber State</c:v>
                </c:pt>
              </c:strCache>
            </c:strRef>
          </c:cat>
          <c:val>
            <c:numRef>
              <c:f>Sheet1!$B$2:$B$10</c:f>
              <c:numCache>
                <c:formatCode>General</c:formatCode>
                <c:ptCount val="9"/>
                <c:pt idx="0">
                  <c:v>64.599999999999994</c:v>
                </c:pt>
                <c:pt idx="1">
                  <c:v>61.6</c:v>
                </c:pt>
                <c:pt idx="2">
                  <c:v>56.9</c:v>
                </c:pt>
                <c:pt idx="3">
                  <c:v>54.1</c:v>
                </c:pt>
                <c:pt idx="4">
                  <c:v>53.5</c:v>
                </c:pt>
                <c:pt idx="5">
                  <c:v>51.2</c:v>
                </c:pt>
                <c:pt idx="6">
                  <c:v>37</c:v>
                </c:pt>
                <c:pt idx="7">
                  <c:v>20.8</c:v>
                </c:pt>
                <c:pt idx="8">
                  <c:v>6.2</c:v>
                </c:pt>
              </c:numCache>
            </c:numRef>
          </c:val>
        </c:ser>
        <c:axId val="114515968"/>
        <c:axId val="114517504"/>
      </c:barChart>
      <c:catAx>
        <c:axId val="114515968"/>
        <c:scaling>
          <c:orientation val="minMax"/>
        </c:scaling>
        <c:axPos val="b"/>
        <c:tickLblPos val="nextTo"/>
        <c:crossAx val="114517504"/>
        <c:crosses val="autoZero"/>
        <c:auto val="1"/>
        <c:lblAlgn val="ctr"/>
        <c:lblOffset val="100"/>
      </c:catAx>
      <c:valAx>
        <c:axId val="114517504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14515968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layout>
        <c:manualLayout>
          <c:xMode val="edge"/>
          <c:yMode val="edge"/>
          <c:x val="0.29764654418197728"/>
          <c:y val="0"/>
        </c:manualLayout>
      </c:layout>
    </c:title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Summary Accessibility Score</c:v>
                </c:pt>
              </c:strCache>
            </c:strRef>
          </c:tx>
          <c:cat>
            <c:strRef>
              <c:f>Sheet1!$A$2:$A$13</c:f>
              <c:strCache>
                <c:ptCount val="12"/>
                <c:pt idx="0">
                  <c:v>Tulsa</c:v>
                </c:pt>
                <c:pt idx="1">
                  <c:v>Houston</c:v>
                </c:pt>
                <c:pt idx="2">
                  <c:v>Central Florida</c:v>
                </c:pt>
                <c:pt idx="3">
                  <c:v>Tulane</c:v>
                </c:pt>
                <c:pt idx="4">
                  <c:v>Texas - El Paso</c:v>
                </c:pt>
                <c:pt idx="5">
                  <c:v>Memphis</c:v>
                </c:pt>
                <c:pt idx="6">
                  <c:v>Rice</c:v>
                </c:pt>
                <c:pt idx="7">
                  <c:v>Al - Birmingham</c:v>
                </c:pt>
                <c:pt idx="8">
                  <c:v>East Carolina</c:v>
                </c:pt>
                <c:pt idx="9">
                  <c:v>S. Mississippi</c:v>
                </c:pt>
                <c:pt idx="10">
                  <c:v>Marshall</c:v>
                </c:pt>
                <c:pt idx="11">
                  <c:v>SMU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76.5</c:v>
                </c:pt>
                <c:pt idx="1">
                  <c:v>70.7</c:v>
                </c:pt>
                <c:pt idx="2">
                  <c:v>62.1</c:v>
                </c:pt>
                <c:pt idx="3">
                  <c:v>52.3</c:v>
                </c:pt>
                <c:pt idx="4">
                  <c:v>45.7</c:v>
                </c:pt>
                <c:pt idx="5">
                  <c:v>41.6</c:v>
                </c:pt>
                <c:pt idx="6">
                  <c:v>32.800000000000004</c:v>
                </c:pt>
                <c:pt idx="7">
                  <c:v>29.1</c:v>
                </c:pt>
                <c:pt idx="8">
                  <c:v>28.5</c:v>
                </c:pt>
                <c:pt idx="9">
                  <c:v>28</c:v>
                </c:pt>
                <c:pt idx="10">
                  <c:v>26.9</c:v>
                </c:pt>
                <c:pt idx="11">
                  <c:v>21</c:v>
                </c:pt>
              </c:numCache>
            </c:numRef>
          </c:val>
        </c:ser>
        <c:axId val="114537600"/>
        <c:axId val="114539136"/>
      </c:barChart>
      <c:catAx>
        <c:axId val="114537600"/>
        <c:scaling>
          <c:orientation val="minMax"/>
        </c:scaling>
        <c:axPos val="b"/>
        <c:tickLblPos val="nextTo"/>
        <c:crossAx val="114539136"/>
        <c:crosses val="autoZero"/>
        <c:auto val="1"/>
        <c:lblAlgn val="ctr"/>
        <c:lblOffset val="100"/>
      </c:catAx>
      <c:valAx>
        <c:axId val="114539136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14537600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D4207F-D04C-4D51-B2BB-2742550D1BD9}" type="datetimeFigureOut">
              <a:rPr lang="en-US" smtClean="0"/>
              <a:pPr/>
              <a:t>10/13/2010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3CF268-469D-4D5C-8160-015E7CCA067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3CF268-469D-4D5C-8160-015E7CCA0673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68E6C-CB48-4F7F-9D81-9DB10B5159D4}" type="datetimeFigureOut">
              <a:rPr lang="en-US" smtClean="0"/>
              <a:pPr/>
              <a:t>10/13/2010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4E5A1-1851-43F7-8ACB-6D1F91F4A0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68E6C-CB48-4F7F-9D81-9DB10B5159D4}" type="datetimeFigureOut">
              <a:rPr lang="en-US" smtClean="0"/>
              <a:pPr/>
              <a:t>10/13/2010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4E5A1-1851-43F7-8ACB-6D1F91F4A0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68E6C-CB48-4F7F-9D81-9DB10B5159D4}" type="datetimeFigureOut">
              <a:rPr lang="en-US" smtClean="0"/>
              <a:pPr/>
              <a:t>10/13/2010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4E5A1-1851-43F7-8ACB-6D1F91F4A0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68E6C-CB48-4F7F-9D81-9DB10B5159D4}" type="datetimeFigureOut">
              <a:rPr lang="en-US" smtClean="0"/>
              <a:pPr/>
              <a:t>10/13/2010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4E5A1-1851-43F7-8ACB-6D1F91F4A0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68E6C-CB48-4F7F-9D81-9DB10B5159D4}" type="datetimeFigureOut">
              <a:rPr lang="en-US" smtClean="0"/>
              <a:pPr/>
              <a:t>10/13/2010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4E5A1-1851-43F7-8ACB-6D1F91F4A0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68E6C-CB48-4F7F-9D81-9DB10B5159D4}" type="datetimeFigureOut">
              <a:rPr lang="en-US" smtClean="0"/>
              <a:pPr/>
              <a:t>10/13/2010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4E5A1-1851-43F7-8ACB-6D1F91F4A0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68E6C-CB48-4F7F-9D81-9DB10B5159D4}" type="datetimeFigureOut">
              <a:rPr lang="en-US" smtClean="0"/>
              <a:pPr/>
              <a:t>10/13/2010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4E5A1-1851-43F7-8ACB-6D1F91F4A0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68E6C-CB48-4F7F-9D81-9DB10B5159D4}" type="datetimeFigureOut">
              <a:rPr lang="en-US" smtClean="0"/>
              <a:pPr/>
              <a:t>10/13/2010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4E5A1-1851-43F7-8ACB-6D1F91F4A0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68E6C-CB48-4F7F-9D81-9DB10B5159D4}" type="datetimeFigureOut">
              <a:rPr lang="en-US" smtClean="0"/>
              <a:pPr/>
              <a:t>10/13/2010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4E5A1-1851-43F7-8ACB-6D1F91F4A0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68E6C-CB48-4F7F-9D81-9DB10B5159D4}" type="datetimeFigureOut">
              <a:rPr lang="en-US" smtClean="0"/>
              <a:pPr/>
              <a:t>10/13/2010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4E5A1-1851-43F7-8ACB-6D1F91F4A0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68E6C-CB48-4F7F-9D81-9DB10B5159D4}" type="datetimeFigureOut">
              <a:rPr lang="en-US" smtClean="0"/>
              <a:pPr/>
              <a:t>10/13/2010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4E5A1-1851-43F7-8ACB-6D1F91F4A0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068E6C-CB48-4F7F-9D81-9DB10B5159D4}" type="datetimeFigureOut">
              <a:rPr lang="en-US" smtClean="0"/>
              <a:pPr/>
              <a:t>10/13/2010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34E5A1-1851-43F7-8ACB-6D1F91F4A0F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http://fae.cita.illinois.edu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57201"/>
            <a:ext cx="9144000" cy="2667000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Athletic Rivalries 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and </a:t>
            </a:r>
            <a:b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Web Accessibility </a:t>
            </a:r>
            <a:b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Who </a:t>
            </a:r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Is in the Sweet 16 This Year?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200400"/>
            <a:ext cx="8153400" cy="3352800"/>
          </a:xfrm>
        </p:spPr>
        <p:txBody>
          <a:bodyPr>
            <a:noAutofit/>
          </a:bodyPr>
          <a:lstStyle/>
          <a:p>
            <a:r>
              <a:rPr lang="en-US" sz="2800" b="1" dirty="0" smtClean="0">
                <a:solidFill>
                  <a:schemeClr val="tx1"/>
                </a:solidFill>
              </a:rPr>
              <a:t>Jon Gunderson, Ph.D.</a:t>
            </a:r>
          </a:p>
          <a:p>
            <a:r>
              <a:rPr lang="en-US" sz="2800" dirty="0" smtClean="0">
                <a:solidFill>
                  <a:schemeClr val="tx1"/>
                </a:solidFill>
              </a:rPr>
              <a:t>University of Illinois at Urbana/Champaign</a:t>
            </a:r>
          </a:p>
          <a:p>
            <a:r>
              <a:rPr lang="en-US" sz="2800" dirty="0" smtClean="0">
                <a:solidFill>
                  <a:schemeClr val="tx1"/>
                </a:solidFill>
              </a:rPr>
              <a:t>E-mail: jongund@illinois.edu</a:t>
            </a:r>
          </a:p>
          <a:p>
            <a:endParaRPr lang="en-US" sz="2800" dirty="0" smtClean="0">
              <a:solidFill>
                <a:schemeClr val="tx1"/>
              </a:solidFill>
            </a:endParaRPr>
          </a:p>
          <a:p>
            <a:r>
              <a:rPr lang="en-US" sz="2800" dirty="0" smtClean="0">
                <a:solidFill>
                  <a:schemeClr val="tx1"/>
                </a:solidFill>
              </a:rPr>
              <a:t>Data</a:t>
            </a:r>
            <a:r>
              <a:rPr lang="en-US" sz="2800" baseline="0" dirty="0" smtClean="0">
                <a:solidFill>
                  <a:schemeClr val="tx1"/>
                </a:solidFill>
              </a:rPr>
              <a:t> and additional details at:</a:t>
            </a:r>
            <a:endParaRPr lang="en-US" sz="2800" dirty="0" smtClean="0">
              <a:solidFill>
                <a:schemeClr val="tx1"/>
              </a:solidFill>
            </a:endParaRPr>
          </a:p>
          <a:p>
            <a:r>
              <a:rPr lang="en-US" sz="2800" dirty="0" smtClean="0">
                <a:solidFill>
                  <a:schemeClr val="tx1"/>
                </a:solidFill>
              </a:rPr>
              <a:t>http://</a:t>
            </a:r>
            <a:r>
              <a:rPr lang="en-US" sz="2800" dirty="0" smtClean="0">
                <a:solidFill>
                  <a:schemeClr val="tx1"/>
                </a:solidFill>
              </a:rPr>
              <a:t>webaccessibility.cita.illinois.edu/data</a:t>
            </a:r>
            <a:endParaRPr lang="en-US" sz="28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Conference USA</a:t>
            </a:r>
            <a:endParaRPr lang="en-US" b="1" dirty="0">
              <a:solidFill>
                <a:schemeClr val="tx2">
                  <a:lumMod val="75000"/>
                </a:schemeClr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143000"/>
          <a:ext cx="8229600" cy="5486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Horizon</a:t>
            </a:r>
            <a:r>
              <a:rPr lang="en-US" b="1" baseline="0" dirty="0" smtClean="0">
                <a:solidFill>
                  <a:schemeClr val="tx2">
                    <a:lumMod val="75000"/>
                  </a:schemeClr>
                </a:solidFill>
              </a:rPr>
              <a:t> League</a:t>
            </a:r>
            <a:endParaRPr lang="en-US" b="1" dirty="0">
              <a:solidFill>
                <a:schemeClr val="tx2">
                  <a:lumMod val="75000"/>
                </a:schemeClr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219200"/>
          <a:ext cx="8229600" cy="5257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Ivy</a:t>
            </a:r>
            <a:r>
              <a:rPr lang="en-US" b="1" baseline="0" dirty="0" smtClean="0">
                <a:solidFill>
                  <a:schemeClr val="tx2">
                    <a:lumMod val="75000"/>
                  </a:schemeClr>
                </a:solidFill>
              </a:rPr>
              <a:t> League</a:t>
            </a:r>
            <a:endParaRPr lang="en-US" b="1" dirty="0">
              <a:solidFill>
                <a:schemeClr val="tx2">
                  <a:lumMod val="75000"/>
                </a:schemeClr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533400" y="1143000"/>
          <a:ext cx="8229600" cy="5486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Missouri</a:t>
            </a:r>
            <a:r>
              <a:rPr lang="en-US" b="1" baseline="0" dirty="0" smtClean="0">
                <a:solidFill>
                  <a:schemeClr val="tx2">
                    <a:lumMod val="75000"/>
                  </a:schemeClr>
                </a:solidFill>
              </a:rPr>
              <a:t> Valley</a:t>
            </a:r>
            <a:endParaRPr lang="en-US" b="1" dirty="0">
              <a:solidFill>
                <a:schemeClr val="tx2">
                  <a:lumMod val="75000"/>
                </a:schemeClr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066800"/>
          <a:ext cx="8229600" cy="5562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Mountain West</a:t>
            </a:r>
            <a:endParaRPr lang="en-US" b="1" dirty="0">
              <a:solidFill>
                <a:schemeClr val="tx2">
                  <a:lumMod val="75000"/>
                </a:schemeClr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533400" y="1143000"/>
          <a:ext cx="8229600" cy="5486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PAC 10</a:t>
            </a:r>
            <a:endParaRPr lang="en-US" b="1" dirty="0">
              <a:solidFill>
                <a:schemeClr val="tx2">
                  <a:lumMod val="75000"/>
                </a:schemeClr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143000"/>
          <a:ext cx="8229600" cy="533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Patriot</a:t>
            </a:r>
            <a:r>
              <a:rPr lang="en-US" b="1" baseline="0" dirty="0" smtClean="0">
                <a:solidFill>
                  <a:schemeClr val="tx2">
                    <a:lumMod val="75000"/>
                  </a:schemeClr>
                </a:solidFill>
              </a:rPr>
              <a:t> League</a:t>
            </a:r>
            <a:endParaRPr lang="en-US" b="1" dirty="0">
              <a:solidFill>
                <a:schemeClr val="tx2">
                  <a:lumMod val="75000"/>
                </a:schemeClr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295400"/>
          <a:ext cx="8229600" cy="533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Titling Rules</a:t>
            </a:r>
            <a:endParaRPr lang="en-US" b="1" dirty="0">
              <a:solidFill>
                <a:schemeClr val="tx2">
                  <a:lumMod val="75000"/>
                </a:schemeClr>
              </a:solidFill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609600" y="1143000"/>
          <a:ext cx="8077200" cy="53275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74877"/>
                <a:gridCol w="6002323"/>
              </a:tblGrid>
              <a:tr h="62979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Rule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Description</a:t>
                      </a:r>
                    </a:p>
                  </a:txBody>
                  <a:tcPr marL="7620" marR="7620" marT="7620" marB="0" anchor="ctr"/>
                </a:tc>
              </a:tr>
              <a:tr h="6280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Title Element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The page must contain exactly one title element.</a:t>
                      </a:r>
                    </a:p>
                  </a:txBody>
                  <a:tcPr marL="7620" marR="7620" marT="7620" marB="0" anchor="b"/>
                </a:tc>
              </a:tr>
              <a:tr h="6280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Content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The title </a:t>
                      </a:r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and H1 element </a:t>
                      </a:r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must have text content.</a:t>
                      </a:r>
                    </a:p>
                  </a:txBody>
                  <a:tcPr marL="7620" marR="7620" marT="7620" marB="0" anchor="b"/>
                </a:tc>
              </a:tr>
              <a:tr h="6280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H1 Element</a:t>
                      </a:r>
                      <a:r>
                        <a:rPr lang="en-US" sz="2400" b="1" i="0" u="none" strike="noStrike" baseline="30000">
                          <a:solidFill>
                            <a:srgbClr val="000000"/>
                          </a:solidFill>
                          <a:latin typeface="Calibri"/>
                        </a:rPr>
                        <a:t>*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The page must contain at least one h1 element.</a:t>
                      </a:r>
                    </a:p>
                  </a:txBody>
                  <a:tcPr marL="7620" marR="7620" marT="7620" marB="0" anchor="b"/>
                </a:tc>
              </a:tr>
              <a:tr h="74151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Number of H1s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The page should contain no more than two h1 elements.</a:t>
                      </a:r>
                    </a:p>
                  </a:txBody>
                  <a:tcPr marL="7620" marR="7620" marT="7620" marB="0" anchor="b"/>
                </a:tc>
              </a:tr>
              <a:tr h="74151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H1 and Title</a:t>
                      </a:r>
                      <a:r>
                        <a:rPr lang="en-US" sz="2400" b="1" i="0" u="none" strike="noStrike" baseline="30000">
                          <a:solidFill>
                            <a:srgbClr val="000000"/>
                          </a:solidFill>
                          <a:latin typeface="Calibri"/>
                        </a:rPr>
                        <a:t>*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The text content of each h1 element should match all or part of the title content.</a:t>
                      </a:r>
                    </a:p>
                  </a:txBody>
                  <a:tcPr marL="7620" marR="7620" marT="7620" marB="0" anchor="b"/>
                </a:tc>
              </a:tr>
              <a:tr h="110844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H1 IMG Content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Each h1 element should have text content exclusive of the alt text of any </a:t>
                      </a:r>
                      <a:r>
                        <a:rPr lang="en-US" sz="24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img</a:t>
                      </a:r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elements it contains.</a:t>
                      </a:r>
                    </a:p>
                  </a:txBody>
                  <a:tcPr marL="7620" marR="7620" marT="7620" marB="0" anchor="b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Sub</a:t>
            </a:r>
            <a:r>
              <a:rPr lang="en-US" b="1" baseline="0" dirty="0" smtClean="0">
                <a:solidFill>
                  <a:schemeClr val="tx2">
                    <a:lumMod val="75000"/>
                  </a:schemeClr>
                </a:solidFill>
              </a:rPr>
              <a:t> Heading Rules</a:t>
            </a:r>
            <a:endParaRPr lang="en-US" b="1" dirty="0">
              <a:solidFill>
                <a:schemeClr val="tx2">
                  <a:lumMod val="75000"/>
                </a:schemeClr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685800" y="1447801"/>
          <a:ext cx="8001000" cy="48006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22500"/>
                <a:gridCol w="5778500"/>
              </a:tblGrid>
              <a:tr h="60538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Rule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Description</a:t>
                      </a:r>
                    </a:p>
                  </a:txBody>
                  <a:tcPr marL="7620" marR="7620" marT="7620" marB="0" anchor="ctr"/>
                </a:tc>
              </a:tr>
              <a:tr h="12001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Nesting</a:t>
                      </a:r>
                      <a:r>
                        <a:rPr lang="en-US" sz="2400" b="1" i="0" u="none" strike="noStrike" baseline="30000">
                          <a:solidFill>
                            <a:srgbClr val="000000"/>
                          </a:solidFill>
                          <a:latin typeface="Calibri"/>
                        </a:rPr>
                        <a:t>*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Subheading elements that follow the last h1 should be properly nested.</a:t>
                      </a:r>
                    </a:p>
                  </a:txBody>
                  <a:tcPr marL="7620" marR="7620" marT="7620" marB="0" anchor="b"/>
                </a:tc>
              </a:tr>
              <a:tr h="12001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Content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Each subheading element (h2..h6) must have text content.</a:t>
                      </a:r>
                    </a:p>
                  </a:txBody>
                  <a:tcPr marL="7620" marR="7620" marT="7620" marB="0" anchor="b"/>
                </a:tc>
              </a:tr>
              <a:tr h="179491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IMG Content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Each subheading element (h2..h6) should have text content exclusive of the alt text of any </a:t>
                      </a:r>
                      <a:r>
                        <a:rPr lang="en-US" sz="24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img</a:t>
                      </a:r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elements it contains.</a:t>
                      </a:r>
                    </a:p>
                  </a:txBody>
                  <a:tcPr marL="7620" marR="7620" marT="7620" marB="0" anchor="b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Form Control Rules</a:t>
            </a:r>
            <a:endParaRPr lang="en-US" b="1" dirty="0">
              <a:solidFill>
                <a:schemeClr val="tx2">
                  <a:lumMod val="75000"/>
                </a:schemeClr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609600" y="1295400"/>
          <a:ext cx="8001000" cy="4953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00250"/>
                <a:gridCol w="6000750"/>
              </a:tblGrid>
              <a:tr h="38584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Rule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Description</a:t>
                      </a:r>
                    </a:p>
                  </a:txBody>
                  <a:tcPr marL="7620" marR="7620" marT="7620" marB="0" anchor="ctr"/>
                </a:tc>
              </a:tr>
              <a:tr h="18977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Labels</a:t>
                      </a:r>
                      <a:r>
                        <a:rPr lang="en-US" sz="2400" b="1" i="0" u="none" strike="noStrike" baseline="30000">
                          <a:solidFill>
                            <a:srgbClr val="000000"/>
                          </a:solidFill>
                          <a:latin typeface="Calibri"/>
                        </a:rPr>
                        <a:t>*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Each input element with type=text | password | checkbox | radio | file and each select and </a:t>
                      </a:r>
                      <a:r>
                        <a:rPr lang="en-US" sz="24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textarea</a:t>
                      </a:r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element must either be referenced by the for attribute of a label element via its id attribute, or have a title attribute.</a:t>
                      </a:r>
                    </a:p>
                  </a:txBody>
                  <a:tcPr marL="7620" marR="7620" marT="7620" marB="0" anchor="b"/>
                </a:tc>
              </a:tr>
              <a:tr h="114178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Value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Each input element with type=button | submit | reset must have either a value attribute or a title attribute.</a:t>
                      </a:r>
                    </a:p>
                  </a:txBody>
                  <a:tcPr marL="7620" marR="7620" marT="7620" marB="0" anchor="b"/>
                </a:tc>
              </a:tr>
              <a:tr h="76381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Alt Text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Each input element with type=image must have either an alt attribute or a title attribute.</a:t>
                      </a:r>
                    </a:p>
                  </a:txBody>
                  <a:tcPr marL="7620" marR="7620" marT="7620" marB="0" anchor="b"/>
                </a:tc>
              </a:tr>
              <a:tr h="76381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Label Content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Each label and legend element must have text content.</a:t>
                      </a:r>
                    </a:p>
                  </a:txBody>
                  <a:tcPr marL="7620" marR="7620" marT="7620" marB="0" anchor="b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Sweet 16 Schools</a:t>
            </a:r>
            <a:endParaRPr lang="en-US" b="1" dirty="0">
              <a:solidFill>
                <a:schemeClr val="tx2">
                  <a:lumMod val="75000"/>
                </a:schemeClr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219200"/>
          <a:ext cx="8229600" cy="541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Data</a:t>
            </a:r>
            <a:r>
              <a:rPr lang="en-US" b="1" baseline="0" dirty="0" smtClean="0">
                <a:solidFill>
                  <a:schemeClr val="tx2">
                    <a:lumMod val="75000"/>
                  </a:schemeClr>
                </a:solidFill>
              </a:rPr>
              <a:t> Table Rules</a:t>
            </a:r>
            <a:endParaRPr lang="en-US" b="1" dirty="0">
              <a:solidFill>
                <a:schemeClr val="tx2">
                  <a:lumMod val="75000"/>
                </a:schemeClr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609600" y="1284489"/>
          <a:ext cx="8001000" cy="50665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7000"/>
                <a:gridCol w="5334000"/>
              </a:tblGrid>
              <a:tr h="36041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Rule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Description</a:t>
                      </a:r>
                    </a:p>
                  </a:txBody>
                  <a:tcPr marL="7620" marR="7620" marT="7620" marB="0" anchor="ctr"/>
                </a:tc>
              </a:tr>
              <a:tr h="106653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TH Elements</a:t>
                      </a:r>
                      <a:r>
                        <a:rPr lang="en-US" sz="2400" b="1" i="0" u="none" strike="noStrike" baseline="30000" dirty="0">
                          <a:solidFill>
                            <a:srgbClr val="000000"/>
                          </a:solidFill>
                          <a:latin typeface="Calibri"/>
                        </a:rPr>
                        <a:t>*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For each data table, the first cell in each column must be a th element, and each row must contain at least one th element.</a:t>
                      </a:r>
                    </a:p>
                  </a:txBody>
                  <a:tcPr marL="7620" marR="7620" marT="7620" marB="0" anchor="b"/>
                </a:tc>
              </a:tr>
              <a:tr h="71347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Summary</a:t>
                      </a:r>
                      <a:r>
                        <a:rPr lang="en-US" sz="2400" b="1" i="0" u="none" strike="noStrike" baseline="30000">
                          <a:solidFill>
                            <a:srgbClr val="000000"/>
                          </a:solidFill>
                          <a:latin typeface="Calibri"/>
                        </a:rPr>
                        <a:t>*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Each data table must have a nonempty summary attribute.</a:t>
                      </a:r>
                    </a:p>
                  </a:txBody>
                  <a:tcPr marL="7620" marR="7620" marT="7620" marB="0" anchor="b"/>
                </a:tc>
              </a:tr>
              <a:tr h="71347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Summary Unique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The summary attribute value for each data table on a page should be unique.</a:t>
                      </a:r>
                    </a:p>
                  </a:txBody>
                  <a:tcPr marL="7620" marR="7620" marT="7620" marB="0" anchor="b"/>
                </a:tc>
              </a:tr>
              <a:tr h="90518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IDs Unique</a:t>
                      </a:r>
                      <a:r>
                        <a:rPr lang="en-US" sz="2400" b="1" i="0" u="none" strike="noStrike" baseline="30000">
                          <a:solidFill>
                            <a:srgbClr val="000000"/>
                          </a:solidFill>
                          <a:latin typeface="Calibri"/>
                        </a:rPr>
                        <a:t>*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Each </a:t>
                      </a:r>
                      <a:r>
                        <a:rPr lang="en-US" sz="24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th</a:t>
                      </a:r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element in a complex data table must have an id </a:t>
                      </a:r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attribute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120483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Headers Attribute</a:t>
                      </a:r>
                      <a:r>
                        <a:rPr lang="en-US" sz="2400" b="1" i="0" u="none" strike="noStrike" baseline="30000">
                          <a:solidFill>
                            <a:srgbClr val="000000"/>
                          </a:solidFill>
                          <a:latin typeface="Calibri"/>
                        </a:rPr>
                        <a:t>*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Each td element in a complex data table must have a headers </a:t>
                      </a:r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attribute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Image Rules</a:t>
            </a:r>
            <a:endParaRPr lang="en-US" b="1" dirty="0">
              <a:solidFill>
                <a:schemeClr val="tx2">
                  <a:lumMod val="75000"/>
                </a:schemeClr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609600" y="1295400"/>
          <a:ext cx="7772400" cy="487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59000"/>
                <a:gridCol w="5613400"/>
              </a:tblGrid>
              <a:tr h="44917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Rule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Description</a:t>
                      </a:r>
                    </a:p>
                  </a:txBody>
                  <a:tcPr marL="7620" marR="7620" marT="7620" marB="0" anchor="ctr"/>
                </a:tc>
              </a:tr>
              <a:tr h="88919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Alt Text</a:t>
                      </a:r>
                      <a:r>
                        <a:rPr lang="en-US" sz="2400" b="1" i="0" u="none" strike="noStrike" baseline="30000">
                          <a:solidFill>
                            <a:srgbClr val="000000"/>
                          </a:solidFill>
                          <a:latin typeface="Calibri"/>
                        </a:rPr>
                        <a:t>*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Each img element must have an alt attribute.</a:t>
                      </a:r>
                    </a:p>
                  </a:txBody>
                  <a:tcPr marL="7620" marR="7620" marT="7620" marB="0" anchor="b"/>
                </a:tc>
              </a:tr>
              <a:tr h="176921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Decorative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Each img element with an empty alt attribute should be removed; CSS techniques should be used instead.</a:t>
                      </a:r>
                    </a:p>
                  </a:txBody>
                  <a:tcPr marL="7620" marR="7620" marT="7620" marB="0" anchor="b"/>
                </a:tc>
              </a:tr>
              <a:tr h="176921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Small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Each </a:t>
                      </a:r>
                      <a:r>
                        <a:rPr lang="en-US" sz="24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img</a:t>
                      </a:r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element with width or height less than 8 pixels should be removed; CSS techniques should be used instead.</a:t>
                      </a:r>
                    </a:p>
                  </a:txBody>
                  <a:tcPr marL="7620" marR="7620" marT="7620" marB="0" anchor="b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Layout Table Rule</a:t>
            </a:r>
            <a:endParaRPr lang="en-US" b="1" dirty="0">
              <a:solidFill>
                <a:schemeClr val="tx2">
                  <a:lumMod val="75000"/>
                </a:schemeClr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1844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5000"/>
                <a:gridCol w="6324600"/>
              </a:tblGrid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Rule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Description</a:t>
                      </a:r>
                    </a:p>
                  </a:txBody>
                  <a:tcPr marL="7620" marR="7620" marT="762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Nesting</a:t>
                      </a:r>
                      <a:r>
                        <a:rPr lang="en-US" sz="2400" b="1" i="0" u="none" strike="noStrike" baseline="30000">
                          <a:solidFill>
                            <a:srgbClr val="000000"/>
                          </a:solidFill>
                          <a:latin typeface="Calibri"/>
                        </a:rPr>
                        <a:t>*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Tables should be used only for organizing data in rows and columns. Use CSS instead of tables and nested tables to visually layout blocks of related content for graphical rendering.</a:t>
                      </a:r>
                    </a:p>
                  </a:txBody>
                  <a:tcPr marL="7620" marR="7620" marT="7620" marB="0" anchor="b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Summary Score Rules</a:t>
            </a:r>
            <a:endParaRPr lang="en-US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3900" b="1" dirty="0" smtClean="0"/>
              <a:t>Titling</a:t>
            </a:r>
          </a:p>
          <a:p>
            <a:pPr lvl="1"/>
            <a:r>
              <a:rPr lang="en-US" sz="2600" b="1" dirty="0" smtClean="0"/>
              <a:t>H1 Element</a:t>
            </a:r>
            <a:r>
              <a:rPr lang="en-US" sz="2600" dirty="0" smtClean="0"/>
              <a:t> </a:t>
            </a:r>
          </a:p>
          <a:p>
            <a:pPr lvl="1"/>
            <a:r>
              <a:rPr lang="en-US" sz="2600" b="1" dirty="0" smtClean="0"/>
              <a:t>H1 and Title</a:t>
            </a:r>
          </a:p>
          <a:p>
            <a:r>
              <a:rPr lang="en-US" sz="3900" b="1" dirty="0" smtClean="0"/>
              <a:t>Sub Headings</a:t>
            </a:r>
          </a:p>
          <a:p>
            <a:pPr lvl="1"/>
            <a:r>
              <a:rPr lang="en-US" sz="2600" b="1" dirty="0" smtClean="0"/>
              <a:t>Nesting</a:t>
            </a:r>
            <a:endParaRPr lang="en-US" sz="2600" b="1" baseline="30000" dirty="0" smtClean="0"/>
          </a:p>
          <a:p>
            <a:r>
              <a:rPr lang="en-US" sz="3900" b="1" dirty="0" smtClean="0"/>
              <a:t>Form Controls</a:t>
            </a:r>
          </a:p>
          <a:p>
            <a:pPr lvl="1"/>
            <a:r>
              <a:rPr lang="en-US" sz="2600" b="1" dirty="0" smtClean="0"/>
              <a:t>Labels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 lvl="0">
              <a:defRPr/>
            </a:pPr>
            <a:r>
              <a:rPr lang="en-US" sz="3900" b="1" dirty="0"/>
              <a:t>Data Tables</a:t>
            </a:r>
          </a:p>
          <a:p>
            <a:pPr lvl="1">
              <a:defRPr/>
            </a:pPr>
            <a:r>
              <a:rPr lang="en-US" sz="2600" b="1" dirty="0"/>
              <a:t>TH Elements</a:t>
            </a:r>
          </a:p>
          <a:p>
            <a:pPr lvl="1">
              <a:defRPr/>
            </a:pPr>
            <a:r>
              <a:rPr lang="en-US" sz="2600" b="1" dirty="0"/>
              <a:t>Summary</a:t>
            </a:r>
          </a:p>
          <a:p>
            <a:pPr lvl="1">
              <a:defRPr/>
            </a:pPr>
            <a:r>
              <a:rPr lang="en-US" sz="2600" b="1" dirty="0"/>
              <a:t>IDs Unique</a:t>
            </a:r>
          </a:p>
          <a:p>
            <a:pPr lvl="1">
              <a:defRPr/>
            </a:pPr>
            <a:r>
              <a:rPr lang="en-US" sz="2600" b="1" dirty="0"/>
              <a:t>Headers Attribute</a:t>
            </a:r>
            <a:endParaRPr lang="en-US" sz="2600" b="1" baseline="30000" dirty="0"/>
          </a:p>
          <a:p>
            <a:pPr lvl="0">
              <a:defRPr/>
            </a:pPr>
            <a:r>
              <a:rPr lang="en-US" sz="3900" b="1" dirty="0"/>
              <a:t>Images</a:t>
            </a:r>
          </a:p>
          <a:p>
            <a:pPr lvl="1">
              <a:defRPr/>
            </a:pPr>
            <a:r>
              <a:rPr lang="en-US" sz="2600" b="1" dirty="0"/>
              <a:t>Alt Text</a:t>
            </a:r>
          </a:p>
          <a:p>
            <a:pPr lvl="0">
              <a:defRPr/>
            </a:pPr>
            <a:r>
              <a:rPr lang="en-US" sz="3900" b="1" dirty="0"/>
              <a:t>Layout Tables</a:t>
            </a:r>
          </a:p>
          <a:p>
            <a:pPr lvl="1">
              <a:defRPr/>
            </a:pPr>
            <a:r>
              <a:rPr lang="en-US" sz="2600" b="1" dirty="0"/>
              <a:t>Nesting</a:t>
            </a:r>
            <a:r>
              <a:rPr lang="en-US" sz="2800" dirty="0"/>
              <a:t> 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9" name="Content Placeholder 7"/>
          <p:cNvSpPr txBox="1">
            <a:spLocks/>
          </p:cNvSpPr>
          <p:nvPr/>
        </p:nvSpPr>
        <p:spPr>
          <a:xfrm>
            <a:off x="4800600" y="1600200"/>
            <a:ext cx="35052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baseline="0" dirty="0" smtClean="0">
                <a:solidFill>
                  <a:schemeClr val="tx2">
                    <a:lumMod val="75000"/>
                  </a:schemeClr>
                </a:solidFill>
              </a:rPr>
              <a:t>Accessibility Categories</a:t>
            </a:r>
            <a:endParaRPr lang="en-US" b="1" dirty="0">
              <a:solidFill>
                <a:schemeClr val="tx2">
                  <a:lumMod val="75000"/>
                </a:schemeClr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Danger!</a:t>
            </a:r>
            <a:r>
              <a:rPr lang="en-US" b="1" baseline="0" dirty="0" smtClean="0">
                <a:solidFill>
                  <a:srgbClr val="FF0000"/>
                </a:solidFill>
              </a:rPr>
              <a:t> Danger! Danger!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Just because a website has a good “Summary Accessibility Score” does </a:t>
            </a:r>
            <a:r>
              <a:rPr lang="en-US" b="1" i="1" dirty="0" smtClean="0">
                <a:solidFill>
                  <a:srgbClr val="C00000"/>
                </a:solidFill>
              </a:rPr>
              <a:t>not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 mean it is accessible.</a:t>
            </a:r>
          </a:p>
          <a:p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The Summary Accessibility Score just means the patterns of mark for highly accessible websites are present (100%) or not (0%)</a:t>
            </a:r>
          </a:p>
          <a:p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Many factors that effect accessibility are not included in the score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Accessible Design</a:t>
            </a:r>
            <a:endParaRPr lang="en-US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Accessibility is</a:t>
            </a:r>
            <a:r>
              <a:rPr lang="en-US" baseline="0" dirty="0" smtClean="0"/>
              <a:t> </a:t>
            </a:r>
            <a:r>
              <a:rPr lang="en-US" dirty="0" smtClean="0"/>
              <a:t>built into a website, not added on at the end of the development process</a:t>
            </a:r>
          </a:p>
          <a:p>
            <a:r>
              <a:rPr lang="en-US" dirty="0" smtClean="0"/>
              <a:t>Use </a:t>
            </a:r>
            <a:r>
              <a:rPr lang="en-US" b="1" i="1" dirty="0" smtClean="0"/>
              <a:t>Best </a:t>
            </a:r>
            <a:r>
              <a:rPr lang="en-US" b="1" i="1" dirty="0"/>
              <a:t>P</a:t>
            </a:r>
            <a:r>
              <a:rPr lang="en-US" b="1" i="1" dirty="0" smtClean="0"/>
              <a:t>ractices</a:t>
            </a:r>
            <a:r>
              <a:rPr lang="en-US" dirty="0" smtClean="0"/>
              <a:t> coding practices:</a:t>
            </a:r>
            <a:br>
              <a:rPr lang="en-US" dirty="0" smtClean="0"/>
            </a:br>
            <a:r>
              <a:rPr lang="en-US" dirty="0" smtClean="0"/>
              <a:t>http://html.cita.illinois.edu </a:t>
            </a:r>
          </a:p>
          <a:p>
            <a:r>
              <a:rPr lang="en-US" dirty="0" smtClean="0"/>
              <a:t>Use tools like </a:t>
            </a:r>
            <a:r>
              <a:rPr lang="en-US" b="1" i="1" dirty="0" err="1" smtClean="0"/>
              <a:t>fae</a:t>
            </a:r>
            <a:r>
              <a:rPr lang="en-US" dirty="0" smtClean="0"/>
              <a:t> to verify accessibility features</a:t>
            </a:r>
          </a:p>
          <a:p>
            <a:r>
              <a:rPr lang="en-US" dirty="0" smtClean="0"/>
              <a:t>Test with students, faculty and staff with disabilities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b="1" kern="1200" dirty="0" smtClean="0">
                <a:solidFill>
                  <a:schemeClr val="tx2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Measurement Tool</a:t>
            </a:r>
            <a:endParaRPr lang="en-US" sz="60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3600" dirty="0" smtClean="0">
                <a:solidFill>
                  <a:schemeClr val="tx2">
                    <a:lumMod val="75000"/>
                  </a:schemeClr>
                </a:solidFill>
              </a:rPr>
              <a:t>Illinois Functional Accessibility Evaluator </a:t>
            </a:r>
            <a:r>
              <a:rPr lang="en-US" sz="4400" dirty="0" smtClean="0">
                <a:solidFill>
                  <a:schemeClr val="tx2">
                    <a:lumMod val="75000"/>
                  </a:schemeClr>
                </a:solidFill>
              </a:rPr>
              <a:t>(</a:t>
            </a:r>
            <a:r>
              <a:rPr lang="en-US" sz="4400" b="1" i="1" dirty="0" err="1" smtClean="0">
                <a:solidFill>
                  <a:schemeClr val="tx2">
                    <a:lumMod val="75000"/>
                  </a:schemeClr>
                </a:solidFill>
              </a:rPr>
              <a:t>fae</a:t>
            </a:r>
            <a:r>
              <a:rPr lang="en-US" sz="4400" dirty="0" smtClean="0">
                <a:solidFill>
                  <a:schemeClr val="tx2">
                    <a:lumMod val="75000"/>
                  </a:schemeClr>
                </a:solidFill>
              </a:rPr>
              <a:t>)</a:t>
            </a:r>
          </a:p>
          <a:p>
            <a:pPr algn="ctr">
              <a:buNone/>
            </a:pPr>
            <a:r>
              <a:rPr lang="en-US" sz="4400" b="1" dirty="0" smtClean="0">
                <a:hlinkClick r:id="rId2"/>
              </a:rPr>
              <a:t>http://fae.cita.illinois.edu</a:t>
            </a:r>
            <a:endParaRPr lang="en-US" sz="4400" b="1" dirty="0" smtClean="0"/>
          </a:p>
          <a:p>
            <a:pPr algn="ctr">
              <a:buNone/>
            </a:pPr>
            <a:endParaRPr lang="en-US" sz="4400" b="1" dirty="0"/>
          </a:p>
          <a:p>
            <a:pPr algn="ctr">
              <a:buNone/>
            </a:pPr>
            <a:r>
              <a:rPr lang="en-US" sz="3600" i="1" dirty="0" smtClean="0"/>
              <a:t>Free service of the University of Illinois</a:t>
            </a:r>
            <a:endParaRPr lang="en-US" sz="36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Athletic Conference Overview</a:t>
            </a:r>
            <a:endParaRPr lang="en-US" b="1" dirty="0">
              <a:solidFill>
                <a:schemeClr val="tx2">
                  <a:lumMod val="75000"/>
                </a:schemeClr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143000"/>
          <a:ext cx="8229600" cy="541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Atlantic</a:t>
            </a:r>
            <a:r>
              <a:rPr lang="en-US" b="1" baseline="0" dirty="0" smtClean="0">
                <a:solidFill>
                  <a:schemeClr val="tx2">
                    <a:lumMod val="75000"/>
                  </a:schemeClr>
                </a:solidFill>
              </a:rPr>
              <a:t> Coast Conference (ACC)</a:t>
            </a:r>
            <a:endParaRPr lang="en-US" b="1" dirty="0">
              <a:solidFill>
                <a:schemeClr val="tx2">
                  <a:lumMod val="75000"/>
                </a:schemeClr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066800"/>
          <a:ext cx="8229600" cy="5562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Atlantic 10</a:t>
            </a:r>
            <a:endParaRPr lang="en-US" b="1" dirty="0">
              <a:solidFill>
                <a:schemeClr val="tx2">
                  <a:lumMod val="75000"/>
                </a:schemeClr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066800"/>
          <a:ext cx="8229600" cy="5562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Big</a:t>
            </a:r>
            <a:r>
              <a:rPr lang="en-US" b="1" baseline="0" dirty="0" smtClean="0">
                <a:solidFill>
                  <a:schemeClr val="tx2">
                    <a:lumMod val="75000"/>
                  </a:schemeClr>
                </a:solidFill>
              </a:rPr>
              <a:t> 10</a:t>
            </a:r>
            <a:endParaRPr lang="en-US" b="1" dirty="0">
              <a:solidFill>
                <a:schemeClr val="tx2">
                  <a:lumMod val="75000"/>
                </a:schemeClr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295400"/>
          <a:ext cx="8229600" cy="533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Big 12</a:t>
            </a:r>
            <a:endParaRPr lang="en-US" b="1" dirty="0">
              <a:solidFill>
                <a:schemeClr val="tx2">
                  <a:lumMod val="75000"/>
                </a:schemeClr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295400"/>
          <a:ext cx="8229600" cy="48307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Big East</a:t>
            </a:r>
            <a:endParaRPr lang="en-US" b="1" dirty="0">
              <a:solidFill>
                <a:schemeClr val="tx2">
                  <a:lumMod val="75000"/>
                </a:schemeClr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143000"/>
          <a:ext cx="8229600" cy="5486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Big Sky</a:t>
            </a:r>
            <a:endParaRPr lang="en-US" b="1" dirty="0">
              <a:solidFill>
                <a:schemeClr val="tx2">
                  <a:lumMod val="75000"/>
                </a:schemeClr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219200"/>
          <a:ext cx="8229600" cy="533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536</TotalTime>
  <Words>684</Words>
  <Application>Microsoft Office PowerPoint</Application>
  <PresentationFormat>On-screen Show (4:3)</PresentationFormat>
  <Paragraphs>133</Paragraphs>
  <Slides>27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Office Theme</vt:lpstr>
      <vt:lpstr>Athletic Rivalries and  Web Accessibility  Who Is in the Sweet 16 This Year?</vt:lpstr>
      <vt:lpstr>Sweet 16 Schools</vt:lpstr>
      <vt:lpstr>Athletic Conference Overview</vt:lpstr>
      <vt:lpstr>Atlantic Coast Conference (ACC)</vt:lpstr>
      <vt:lpstr>Atlantic 10</vt:lpstr>
      <vt:lpstr>Big 10</vt:lpstr>
      <vt:lpstr>Big 12</vt:lpstr>
      <vt:lpstr>Big East</vt:lpstr>
      <vt:lpstr>Big Sky</vt:lpstr>
      <vt:lpstr>Conference USA</vt:lpstr>
      <vt:lpstr>Horizon League</vt:lpstr>
      <vt:lpstr>Ivy League</vt:lpstr>
      <vt:lpstr>Missouri Valley</vt:lpstr>
      <vt:lpstr>Mountain West</vt:lpstr>
      <vt:lpstr>PAC 10</vt:lpstr>
      <vt:lpstr>Patriot League</vt:lpstr>
      <vt:lpstr>Titling Rules</vt:lpstr>
      <vt:lpstr>Sub Heading Rules</vt:lpstr>
      <vt:lpstr>Form Control Rules</vt:lpstr>
      <vt:lpstr>Data Table Rules</vt:lpstr>
      <vt:lpstr>Image Rules</vt:lpstr>
      <vt:lpstr>Layout Table Rule</vt:lpstr>
      <vt:lpstr>Summary Score Rules</vt:lpstr>
      <vt:lpstr>Accessibility Categories</vt:lpstr>
      <vt:lpstr>Danger! Danger! Danger!</vt:lpstr>
      <vt:lpstr>Accessible Design</vt:lpstr>
      <vt:lpstr>Measurement Tool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Athletic Rivalries and Web Accessibility: Who Is in the Sweet 16 This Year?</dc:title>
  <dc:creator>jongund</dc:creator>
  <cp:lastModifiedBy>jongund</cp:lastModifiedBy>
  <cp:revision>62</cp:revision>
  <dcterms:created xsi:type="dcterms:W3CDTF">2010-10-11T14:35:54Z</dcterms:created>
  <dcterms:modified xsi:type="dcterms:W3CDTF">2010-10-13T15:57:50Z</dcterms:modified>
</cp:coreProperties>
</file>