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256" r:id="rId2"/>
    <p:sldId id="300" r:id="rId3"/>
    <p:sldId id="294" r:id="rId4"/>
    <p:sldId id="295" r:id="rId5"/>
    <p:sldId id="299" r:id="rId6"/>
    <p:sldId id="293" r:id="rId7"/>
    <p:sldId id="296" r:id="rId8"/>
    <p:sldId id="298" r:id="rId9"/>
    <p:sldId id="306" r:id="rId10"/>
    <p:sldId id="308" r:id="rId11"/>
    <p:sldId id="309" r:id="rId12"/>
    <p:sldId id="310" r:id="rId13"/>
    <p:sldId id="307" r:id="rId14"/>
    <p:sldId id="311" r:id="rId15"/>
    <p:sldId id="316" r:id="rId16"/>
    <p:sldId id="317" r:id="rId17"/>
    <p:sldId id="318" r:id="rId18"/>
    <p:sldId id="319" r:id="rId19"/>
    <p:sldId id="312" r:id="rId20"/>
    <p:sldId id="313" r:id="rId21"/>
    <p:sldId id="322" r:id="rId22"/>
    <p:sldId id="324" r:id="rId23"/>
    <p:sldId id="325" r:id="rId24"/>
    <p:sldId id="323" r:id="rId25"/>
    <p:sldId id="320" r:id="rId26"/>
    <p:sldId id="32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6" r:id="rId68"/>
    <p:sldId id="335" r:id="rId6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021"/>
    <a:srgbClr val="45811B"/>
    <a:srgbClr val="DDE8D5"/>
    <a:srgbClr val="FBC82B"/>
    <a:srgbClr val="7BA62B"/>
    <a:srgbClr val="8A8889"/>
    <a:srgbClr val="FD9712"/>
    <a:srgbClr val="006D9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9" autoAdjust="0"/>
    <p:restoredTop sz="86391" autoAdjust="0"/>
  </p:normalViewPr>
  <p:slideViewPr>
    <p:cSldViewPr snapToGrid="0" snapToObjects="1">
      <p:cViewPr varScale="1">
        <p:scale>
          <a:sx n="47" d="100"/>
          <a:sy n="47" d="100"/>
        </p:scale>
        <p:origin x="-46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" y="38285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Population over 5 Years Old Reporting Disability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Disability</c:v>
                </c:pt>
                <c:pt idx="1">
                  <c:v>Sensory</c:v>
                </c:pt>
                <c:pt idx="2">
                  <c:v>Physical</c:v>
                </c:pt>
                <c:pt idx="3">
                  <c:v>Learning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15.1</c:v>
                </c:pt>
                <c:pt idx="1">
                  <c:v>4.3</c:v>
                </c:pt>
                <c:pt idx="2">
                  <c:v>9.4</c:v>
                </c:pt>
                <c:pt idx="3">
                  <c:v>5.8</c:v>
                </c:pt>
              </c:numCache>
            </c:numRef>
          </c:val>
        </c:ser>
        <c:axId val="136086656"/>
        <c:axId val="143045376"/>
      </c:barChart>
      <c:catAx>
        <c:axId val="136086656"/>
        <c:scaling>
          <c:orientation val="minMax"/>
        </c:scaling>
        <c:axPos val="b"/>
        <c:tickLblPos val="nextTo"/>
        <c:crossAx val="143045376"/>
        <c:crosses val="autoZero"/>
        <c:auto val="1"/>
        <c:lblAlgn val="ctr"/>
        <c:lblOffset val="100"/>
      </c:catAx>
      <c:valAx>
        <c:axId val="143045376"/>
        <c:scaling>
          <c:orientation val="minMax"/>
        </c:scaling>
        <c:axPos val="l"/>
        <c:majorGridlines/>
        <c:numFmt formatCode="General" sourceLinked="1"/>
        <c:tickLblPos val="nextTo"/>
        <c:crossAx val="1360866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Percentage of </a:t>
            </a:r>
            <a:r>
              <a:rPr lang="en-US" dirty="0" smtClean="0"/>
              <a:t>Population </a:t>
            </a:r>
            <a:r>
              <a:rPr lang="en-US" dirty="0"/>
              <a:t>Reporting Disability By Age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Popiulation Reporting Disability By Age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5-15 Years</c:v>
                </c:pt>
                <c:pt idx="1">
                  <c:v>16-64 Years</c:v>
                </c:pt>
                <c:pt idx="2">
                  <c:v>65+ Years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6.3</c:v>
                </c:pt>
                <c:pt idx="1">
                  <c:v>13.3</c:v>
                </c:pt>
                <c:pt idx="2">
                  <c:v>41.2</c:v>
                </c:pt>
              </c:numCache>
            </c:numRef>
          </c:val>
        </c:ser>
        <c:marker val="1"/>
        <c:axId val="136551808"/>
        <c:axId val="136561792"/>
      </c:lineChart>
      <c:catAx>
        <c:axId val="136551808"/>
        <c:scaling>
          <c:orientation val="minMax"/>
        </c:scaling>
        <c:axPos val="b"/>
        <c:tickLblPos val="nextTo"/>
        <c:crossAx val="136561792"/>
        <c:crosses val="autoZero"/>
        <c:auto val="1"/>
        <c:lblAlgn val="ctr"/>
        <c:lblOffset val="100"/>
      </c:catAx>
      <c:valAx>
        <c:axId val="136561792"/>
        <c:scaling>
          <c:orientation val="minMax"/>
        </c:scaling>
        <c:axPos val="l"/>
        <c:majorGridlines/>
        <c:numFmt formatCode="0.0" sourceLinked="1"/>
        <c:tickLblPos val="nextTo"/>
        <c:crossAx val="136551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Percentage of Pages that </a:t>
            </a:r>
            <a:r>
              <a:rPr lang="en-US" dirty="0" smtClean="0"/>
              <a:t>Pass </a:t>
            </a:r>
            <a:r>
              <a:rPr lang="en-US" smtClean="0"/>
              <a:t>(21,000+</a:t>
            </a:r>
            <a:r>
              <a:rPr lang="en-US" baseline="0" smtClean="0"/>
              <a:t>)</a:t>
            </a:r>
            <a:endParaRPr lang="en-U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Pages that Pass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Titling Pages</c:v>
                </c:pt>
                <c:pt idx="1">
                  <c:v>Headings</c:v>
                </c:pt>
                <c:pt idx="2">
                  <c:v>Form Controls</c:v>
                </c:pt>
                <c:pt idx="3">
                  <c:v>Data Tables</c:v>
                </c:pt>
                <c:pt idx="4">
                  <c:v>Images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21.2</c:v>
                </c:pt>
                <c:pt idx="1">
                  <c:v>47.6</c:v>
                </c:pt>
                <c:pt idx="2">
                  <c:v>27.7</c:v>
                </c:pt>
                <c:pt idx="3">
                  <c:v>6.3</c:v>
                </c:pt>
                <c:pt idx="4">
                  <c:v>60.9</c:v>
                </c:pt>
              </c:numCache>
            </c:numRef>
          </c:val>
        </c:ser>
        <c:axId val="136131712"/>
        <c:axId val="136133248"/>
      </c:barChart>
      <c:catAx>
        <c:axId val="136131712"/>
        <c:scaling>
          <c:orientation val="minMax"/>
        </c:scaling>
        <c:axPos val="b"/>
        <c:tickLblPos val="nextTo"/>
        <c:crossAx val="136133248"/>
        <c:crosses val="autoZero"/>
        <c:auto val="1"/>
        <c:lblAlgn val="ctr"/>
        <c:lblOffset val="100"/>
      </c:catAx>
      <c:valAx>
        <c:axId val="13613324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36131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6C86E-AC55-4211-8972-8FDCAB0158C5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A7D1-079B-467A-B530-35C3AFC8E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610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A7D1-079B-467A-B530-35C3AFC8E5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7674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53AE81-BCCB-417B-9D2D-68655EFDC6F0}" type="slidenum">
              <a:rPr lang="en-US" sz="1200" b="0"/>
              <a:pPr algn="r"/>
              <a:t>35</a:t>
            </a:fld>
            <a:endParaRPr lang="en-US" sz="1200" b="0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7957E-6D28-416C-81C8-D0E8EA897445}" type="slidenum">
              <a:rPr lang="en-US" smtClean="0"/>
              <a:pPr/>
              <a:t>42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A2063-79D4-4B22-8EDF-E1D728135C39}" type="slidenum">
              <a:rPr lang="en-US" smtClean="0"/>
              <a:pPr/>
              <a:t>45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893E6-7609-4F7B-AD2C-C56DFEDB899D}" type="slidenum">
              <a:rPr lang="en-US" smtClean="0"/>
              <a:pPr/>
              <a:t>46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8B112A-1D19-4E76-8374-21CE5BE1857D}" type="slidenum">
              <a:rPr lang="en-US" smtClean="0"/>
              <a:pPr/>
              <a:t>48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2B82B-05DD-4629-97DE-E9957BBDAC05}" type="slidenum">
              <a:rPr lang="en-US" smtClean="0"/>
              <a:pPr/>
              <a:t>54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A7D1-079B-467A-B530-35C3AFC8E5A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A7D1-079B-467A-B530-35C3AFC8E5A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A7D1-079B-467A-B530-35C3AFC8E5A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A7D1-079B-467A-B530-35C3AFC8E5AF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A7D1-079B-467A-B530-35C3AFC8E5AF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A7D1-079B-467A-B530-35C3AFC8E5AF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A7D1-079B-467A-B530-35C3AFC8E5AF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A7D1-079B-467A-B530-35C3AFC8E5AF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84B93-997A-43F9-97E1-551F76245CD8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C77562-FDF5-419A-812B-DFF0F288AA74}" type="slidenum">
              <a:rPr lang="en-US" sz="1200" b="0"/>
              <a:pPr algn="r"/>
              <a:t>33</a:t>
            </a:fld>
            <a:endParaRPr lang="en-US" sz="1200" b="0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D59917-F8C1-4827-B20B-85CF1F658885}" type="slidenum">
              <a:rPr lang="en-US" sz="1200" b="0"/>
              <a:pPr algn="r"/>
              <a:t>34</a:t>
            </a:fld>
            <a:endParaRPr lang="en-US" sz="1200" b="0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853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14" descr="09Conference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46338" y="990600"/>
            <a:ext cx="437356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EDUCAUSEB&amp;W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019550" y="6407150"/>
            <a:ext cx="12033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2"/>
          <p:cNvGrpSpPr>
            <a:grpSpLocks noChangeAspect="1"/>
          </p:cNvGrpSpPr>
          <p:nvPr userDrawn="1"/>
        </p:nvGrpSpPr>
        <p:grpSpPr bwMode="auto">
          <a:xfrm>
            <a:off x="4173538" y="2717800"/>
            <a:ext cx="860425" cy="80963"/>
            <a:chOff x="546100" y="289687"/>
            <a:chExt cx="960374" cy="91313"/>
          </a:xfrm>
        </p:grpSpPr>
        <p:sp>
          <p:nvSpPr>
            <p:cNvPr id="8" name="Oval 7"/>
            <p:cNvSpPr>
              <a:spLocks noChangeAspect="1"/>
            </p:cNvSpPr>
            <p:nvPr userDrawn="1"/>
          </p:nvSpPr>
          <p:spPr bwMode="auto">
            <a:xfrm>
              <a:off x="546100" y="289687"/>
              <a:ext cx="92139" cy="91313"/>
            </a:xfrm>
            <a:prstGeom prst="ellipse">
              <a:avLst/>
            </a:prstGeom>
            <a:solidFill>
              <a:srgbClr val="A90021"/>
            </a:solidFill>
            <a:ln w="9525">
              <a:noFill/>
              <a:round/>
              <a:headEnd/>
              <a:tailEnd/>
            </a:ln>
            <a:effectLst>
              <a:outerShdw dist="127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 userDrawn="1"/>
          </p:nvSpPr>
          <p:spPr bwMode="auto">
            <a:xfrm>
              <a:off x="834920" y="289687"/>
              <a:ext cx="92139" cy="91313"/>
            </a:xfrm>
            <a:prstGeom prst="ellipse">
              <a:avLst/>
            </a:prstGeom>
            <a:solidFill>
              <a:srgbClr val="45811B"/>
            </a:solidFill>
            <a:ln w="9525">
              <a:noFill/>
              <a:round/>
              <a:headEnd/>
              <a:tailEnd/>
            </a:ln>
            <a:effectLst>
              <a:outerShdw dist="127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 userDrawn="1"/>
          </p:nvSpPr>
          <p:spPr bwMode="auto">
            <a:xfrm>
              <a:off x="1125513" y="289687"/>
              <a:ext cx="92139" cy="91313"/>
            </a:xfrm>
            <a:prstGeom prst="ellipse">
              <a:avLst/>
            </a:prstGeom>
            <a:solidFill>
              <a:srgbClr val="006D97"/>
            </a:solidFill>
            <a:ln w="9525">
              <a:noFill/>
              <a:round/>
              <a:headEnd/>
              <a:tailEnd/>
            </a:ln>
            <a:effectLst>
              <a:outerShdw dist="127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 userDrawn="1"/>
          </p:nvSpPr>
          <p:spPr bwMode="auto">
            <a:xfrm>
              <a:off x="1414335" y="289687"/>
              <a:ext cx="92139" cy="91313"/>
            </a:xfrm>
            <a:prstGeom prst="ellipse">
              <a:avLst/>
            </a:prstGeom>
            <a:solidFill>
              <a:srgbClr val="FD9712"/>
            </a:solidFill>
            <a:ln w="9525">
              <a:noFill/>
              <a:round/>
              <a:headEnd/>
              <a:tailEnd/>
            </a:ln>
            <a:effectLst>
              <a:outerShdw dist="127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49575"/>
            <a:ext cx="7772400" cy="1470025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21322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C4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0D60B3-A4DC-4964-96C6-2217C223AFB9}" type="datetime1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02747E-3622-4A1A-8F49-6F36E23EF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C98D4-2F33-45AB-8F95-260568BF9EDE}" type="datetime1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E46C-D826-4669-BB35-95B76A4B3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64706-6158-4B52-81B1-6A6BD40B9B2C}" type="datetime1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A484C-4D2A-40D7-B8F8-488713C73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92951-0F59-440D-B98B-49521A5FAAEB}" type="datetime1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E9873-41CE-4E28-8D03-0F457C72F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56DFD-7813-4441-A1D0-DEA36F9980E6}" type="datetime1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55AF-FFEB-421D-B506-ED9586513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9498-2D95-4465-9263-813F45C37CD8}" type="datetime1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2E31-539C-4829-9A54-BEE93FEF8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87C8A-0AD5-4DBD-B429-4C01F939C645}" type="datetime1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25F2B-2634-4DDF-9CF8-35A73FF74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0BD0-9B6B-4E7D-B4C3-711A2FF80AB4}" type="datetime1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19555-42BC-4BE7-91FF-87594346C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537712-F018-48DE-947E-6CB0C981A0C9}" type="datetime1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A19E8E-8A9C-41E8-990D-B0C7F34D7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F3F5E-C85D-44FE-A96E-A4CDE98A3E13}" type="datetime1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15B99-BDC1-4877-AC43-4146B986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DB44-2B95-48E0-A1FE-61437BD020DA}" type="datetime1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3CA0C-2ABB-440D-A9B2-1E44EE4AE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Silverbar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134100"/>
            <a:ext cx="91440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9F7E4EE-2C38-40FE-B5C5-3148BBDA27B2}" type="datetime1">
              <a:rPr lang="en-US"/>
              <a:pPr>
                <a:defRPr/>
              </a:pPr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80601D3-07DC-46FD-922D-68F2248D7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13"/>
          <p:cNvGrpSpPr>
            <a:grpSpLocks noChangeAspect="1"/>
          </p:cNvGrpSpPr>
          <p:nvPr userDrawn="1"/>
        </p:nvGrpSpPr>
        <p:grpSpPr bwMode="auto">
          <a:xfrm>
            <a:off x="558800" y="193675"/>
            <a:ext cx="860425" cy="80963"/>
            <a:chOff x="546100" y="289687"/>
            <a:chExt cx="960374" cy="91313"/>
          </a:xfrm>
        </p:grpSpPr>
        <p:sp>
          <p:nvSpPr>
            <p:cNvPr id="10" name="Oval 9"/>
            <p:cNvSpPr>
              <a:spLocks noChangeAspect="1"/>
            </p:cNvSpPr>
            <p:nvPr userDrawn="1"/>
          </p:nvSpPr>
          <p:spPr bwMode="auto">
            <a:xfrm>
              <a:off x="546100" y="289687"/>
              <a:ext cx="92139" cy="91313"/>
            </a:xfrm>
            <a:prstGeom prst="ellipse">
              <a:avLst/>
            </a:prstGeom>
            <a:solidFill>
              <a:srgbClr val="A90021"/>
            </a:solidFill>
            <a:ln w="9525">
              <a:noFill/>
              <a:round/>
              <a:headEnd/>
              <a:tailEnd/>
            </a:ln>
            <a:effectLst>
              <a:outerShdw dist="127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 userDrawn="1"/>
          </p:nvSpPr>
          <p:spPr bwMode="auto">
            <a:xfrm>
              <a:off x="834922" y="289687"/>
              <a:ext cx="92139" cy="91313"/>
            </a:xfrm>
            <a:prstGeom prst="ellipse">
              <a:avLst/>
            </a:prstGeom>
            <a:solidFill>
              <a:srgbClr val="45811B"/>
            </a:solidFill>
            <a:ln w="9525">
              <a:noFill/>
              <a:round/>
              <a:headEnd/>
              <a:tailEnd/>
            </a:ln>
            <a:effectLst>
              <a:outerShdw dist="127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 userDrawn="1"/>
          </p:nvSpPr>
          <p:spPr bwMode="auto">
            <a:xfrm>
              <a:off x="1125514" y="289687"/>
              <a:ext cx="92139" cy="91313"/>
            </a:xfrm>
            <a:prstGeom prst="ellipse">
              <a:avLst/>
            </a:prstGeom>
            <a:solidFill>
              <a:srgbClr val="006D97"/>
            </a:solidFill>
            <a:ln w="9525">
              <a:noFill/>
              <a:round/>
              <a:headEnd/>
              <a:tailEnd/>
            </a:ln>
            <a:effectLst>
              <a:outerShdw dist="127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 bwMode="auto">
            <a:xfrm>
              <a:off x="1414335" y="289687"/>
              <a:ext cx="92139" cy="91313"/>
            </a:xfrm>
            <a:prstGeom prst="ellipse">
              <a:avLst/>
            </a:prstGeom>
            <a:solidFill>
              <a:srgbClr val="FD9712"/>
            </a:solidFill>
            <a:ln w="9525">
              <a:noFill/>
              <a:round/>
              <a:headEnd/>
              <a:tailEnd/>
            </a:ln>
            <a:effectLst>
              <a:outerShdw dist="127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7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rgbClr val="45811B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5811B"/>
          </a:solidFill>
          <a:latin typeface="Arial" pitchFamily="48" charset="0"/>
          <a:ea typeface="ＭＳ Ｐゴシック" pitchFamily="48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5811B"/>
          </a:solidFill>
          <a:latin typeface="Arial" pitchFamily="48" charset="0"/>
          <a:ea typeface="ＭＳ Ｐゴシック" pitchFamily="48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5811B"/>
          </a:solidFill>
          <a:latin typeface="Arial" pitchFamily="48" charset="0"/>
          <a:ea typeface="ＭＳ Ｐゴシック" pitchFamily="48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5811B"/>
          </a:solidFill>
          <a:latin typeface="Arial" pitchFamily="48" charset="0"/>
          <a:ea typeface="ＭＳ Ｐゴシック" pitchFamily="48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A90021"/>
        </a:buClr>
        <a:buSzPct val="80000"/>
        <a:buFont typeface="Arial" charset="0"/>
        <a:buChar char="•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A90021"/>
        </a:buClr>
        <a:buSzPct val="80000"/>
        <a:buFont typeface="Arial" charset="0"/>
        <a:buChar char="•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A90021"/>
        </a:buClr>
        <a:buSzPct val="80000"/>
        <a:buFont typeface="Arial" charset="0"/>
        <a:buChar char="•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A90021"/>
        </a:buClr>
        <a:buSzPct val="80000"/>
        <a:buFont typeface="Arial" charset="0"/>
        <a:buChar char="•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A90021"/>
        </a:buClr>
        <a:buSzPct val="80000"/>
        <a:buFont typeface="Arial" charset="0"/>
        <a:buChar char="•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-capa.org/demo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rusoft.net/products.php?cat=sw&amp;lang=1" TargetMode="External"/><Relationship Id="rId3" Type="http://schemas.openxmlformats.org/officeDocument/2006/relationships/hyperlink" Target="http://section508.gov/index.cfm?FuseAction=Content&amp;ID=12#Web" TargetMode="External"/><Relationship Id="rId7" Type="http://schemas.openxmlformats.org/officeDocument/2006/relationships/hyperlink" Target="http://www.synchrimedia.com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ss.wisc.edu/node/276" TargetMode="External"/><Relationship Id="rId5" Type="http://schemas.openxmlformats.org/officeDocument/2006/relationships/hyperlink" Target="http://ncam.wgbh.org/webaccess/magpie/" TargetMode="External"/><Relationship Id="rId10" Type="http://schemas.openxmlformats.org/officeDocument/2006/relationships/hyperlink" Target="http://www.automaticsync.com/captionsync/" TargetMode="External"/><Relationship Id="rId4" Type="http://schemas.openxmlformats.org/officeDocument/2006/relationships/hyperlink" Target="http://www.ed.gov/about/offices/list/ocr/504faq.html" TargetMode="External"/><Relationship Id="rId9" Type="http://schemas.openxmlformats.org/officeDocument/2006/relationships/hyperlink" Target="http://www.3playmedia.com/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xfrm>
            <a:off x="177553" y="2949575"/>
            <a:ext cx="8637973" cy="17999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Seminar 03P</a:t>
            </a:r>
            <a:br>
              <a:rPr lang="en-US" dirty="0" smtClean="0"/>
            </a:br>
            <a:r>
              <a:rPr lang="en-US" dirty="0" smtClean="0"/>
              <a:t>Improving </a:t>
            </a:r>
            <a:r>
              <a:rPr lang="en-US" dirty="0"/>
              <a:t>Accessibility for All: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dirty="0"/>
              <a:t>Universal Design for Media, Mobile Devices, and the </a:t>
            </a:r>
            <a:r>
              <a:rPr lang="en-US" dirty="0" smtClean="0"/>
              <a:t>Web</a:t>
            </a:r>
            <a:endParaRPr lang="en-US" cap="none" dirty="0" smtClean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447800" y="4820575"/>
            <a:ext cx="6400800" cy="6118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Jon Gunderson |  October 12</a:t>
            </a:r>
            <a:r>
              <a:rPr lang="en-US" baseline="30000" dirty="0" smtClean="0">
                <a:latin typeface="Arial" charset="0"/>
                <a:ea typeface="ＭＳ Ｐゴシック" charset="-128"/>
                <a:cs typeface="Arial" charset="0"/>
              </a:rPr>
              <a:t>th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0" fontAlgn="base" hangingPunct="0"/>
            <a:r>
              <a:rPr lang="en-US" sz="3000" b="1" kern="1200" cap="all" dirty="0" smtClean="0">
                <a:solidFill>
                  <a:srgbClr val="45811B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Accessible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/>
            <a:r>
              <a:rPr lang="en-US" sz="2800" kern="120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Contrast with Accessible</a:t>
            </a:r>
            <a:r>
              <a:rPr lang="en-US" sz="2800" kern="1200" baseline="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 Repair</a:t>
            </a:r>
          </a:p>
          <a:p>
            <a:pPr lvl="1" rtl="0" eaLnBrk="0" fontAlgn="base" hangingPunct="0"/>
            <a:r>
              <a:rPr lang="en-US" sz="2400" kern="120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No</a:t>
            </a:r>
            <a:r>
              <a:rPr lang="en-US" sz="2400" kern="1200" baseline="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 or low cost to accessible</a:t>
            </a:r>
            <a:r>
              <a:rPr lang="en-US" sz="2400" kern="120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 design</a:t>
            </a:r>
          </a:p>
          <a:p>
            <a:pPr lvl="1" rtl="0" eaLnBrk="0" fontAlgn="base" hangingPunct="0"/>
            <a:r>
              <a:rPr lang="en-US" sz="2400" kern="120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Systematic</a:t>
            </a:r>
            <a:r>
              <a:rPr lang="en-US" sz="2400" kern="1200" baseline="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 improvement and maintainability</a:t>
            </a:r>
            <a:endParaRPr lang="en-US" sz="2400" kern="1200" dirty="0" smtClean="0">
              <a:solidFill>
                <a:srgbClr val="4C4C4F"/>
              </a:solidFill>
              <a:effectLst/>
              <a:latin typeface="Arial"/>
              <a:ea typeface="ＭＳ Ｐゴシック" pitchFamily="48" charset="-128"/>
              <a:cs typeface="Arial"/>
            </a:endParaRPr>
          </a:p>
          <a:p>
            <a:pPr rtl="0" eaLnBrk="0" fontAlgn="base" hangingPunct="0"/>
            <a:r>
              <a:rPr lang="en-US" sz="2800" kern="120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Benefit all users</a:t>
            </a:r>
          </a:p>
          <a:p>
            <a:pPr lvl="1" rtl="0" eaLnBrk="0" fontAlgn="base" hangingPunct="0"/>
            <a:r>
              <a:rPr lang="en-US" sz="2400" kern="120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Users with disabilities</a:t>
            </a:r>
            <a:endParaRPr lang="en-US" sz="2400" dirty="0" smtClean="0">
              <a:effectLst/>
            </a:endParaRPr>
          </a:p>
          <a:p>
            <a:pPr lvl="1" rtl="0" eaLnBrk="0" fontAlgn="base" hangingPunct="0"/>
            <a:r>
              <a:rPr lang="en-US" sz="2400" kern="120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Users without disabilities</a:t>
            </a:r>
            <a:endParaRPr lang="en-US" dirty="0" smtClean="0">
              <a:effectLst/>
            </a:endParaRPr>
          </a:p>
          <a:p>
            <a:pPr lvl="1" rtl="0" eaLnBrk="0" fontAlgn="base" hangingPunct="0"/>
            <a:r>
              <a:rPr lang="en-US" sz="2400" kern="120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Developers</a:t>
            </a:r>
          </a:p>
          <a:p>
            <a:pPr lvl="1" rtl="0" eaLnBrk="0" fontAlgn="base" hangingPunct="0"/>
            <a:r>
              <a:rPr lang="en-US" dirty="0" smtClean="0"/>
              <a:t>Integration with mobile strategies</a:t>
            </a:r>
            <a:endParaRPr lang="en-US" sz="2400" kern="1200" dirty="0" smtClean="0">
              <a:solidFill>
                <a:srgbClr val="4C4C4F"/>
              </a:solidFill>
              <a:effectLst/>
              <a:latin typeface="Arial"/>
              <a:ea typeface="ＭＳ Ｐゴシック" pitchFamily="48" charset="-128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89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0" fontAlgn="base" hangingPunct="0"/>
            <a:r>
              <a:rPr lang="en-US" sz="2800" kern="120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/>
            <a:r>
              <a:rPr lang="en-US" sz="2800" kern="120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Choosing accessible</a:t>
            </a:r>
            <a:r>
              <a:rPr lang="en-US" sz="2800" kern="1200" baseline="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 </a:t>
            </a:r>
            <a:r>
              <a:rPr lang="en-US" sz="2800" kern="120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technologies</a:t>
            </a:r>
          </a:p>
          <a:p>
            <a:pPr rtl="0" eaLnBrk="0" fontAlgn="base" hangingPunct="0"/>
            <a:r>
              <a:rPr lang="en-US" sz="2800" kern="120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Use best practices</a:t>
            </a:r>
          </a:p>
          <a:p>
            <a:pPr rtl="0" eaLnBrk="0" fontAlgn="base" hangingPunct="0"/>
            <a:r>
              <a:rPr lang="en-US" sz="2800" kern="1200" baseline="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Training staff</a:t>
            </a:r>
            <a:endParaRPr lang="en-US" dirty="0" smtClean="0">
              <a:effectLst/>
            </a:endParaRPr>
          </a:p>
          <a:p>
            <a:pPr rtl="0" eaLnBrk="0" fontAlgn="base" hangingPunct="0"/>
            <a:r>
              <a:rPr lang="en-US" sz="2800" kern="1200" baseline="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User support groups</a:t>
            </a:r>
          </a:p>
          <a:p>
            <a:pPr rtl="0" eaLnBrk="0" fontAlgn="base" hangingPunct="0"/>
            <a:r>
              <a:rPr lang="en-US" dirty="0" smtClean="0"/>
              <a:t>Authoring Tools</a:t>
            </a:r>
          </a:p>
          <a:p>
            <a:pPr lvl="1"/>
            <a:r>
              <a:rPr lang="en-US" dirty="0" smtClean="0">
                <a:effectLst/>
              </a:rPr>
              <a:t>Accessibility by default</a:t>
            </a:r>
          </a:p>
          <a:p>
            <a:pPr lvl="1"/>
            <a:r>
              <a:rPr lang="en-US" dirty="0" smtClean="0"/>
              <a:t>Making tools readily available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9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/>
            <a:r>
              <a:rPr lang="en-US" sz="2800" kern="1200" baseline="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Focus on new development</a:t>
            </a:r>
            <a:endParaRPr lang="en-US" sz="2800" dirty="0" smtClean="0">
              <a:effectLst/>
            </a:endParaRPr>
          </a:p>
          <a:p>
            <a:pPr rtl="0" eaLnBrk="0" fontAlgn="base" hangingPunct="0"/>
            <a:r>
              <a:rPr lang="en-US" sz="2800" kern="1200" baseline="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What has the biggest impact</a:t>
            </a:r>
            <a:endParaRPr lang="en-US" dirty="0" smtClean="0">
              <a:effectLst/>
            </a:endParaRPr>
          </a:p>
          <a:p>
            <a:pPr rtl="0" eaLnBrk="0" fontAlgn="base" hangingPunct="0"/>
            <a:r>
              <a:rPr lang="en-US" sz="2800" kern="1200" baseline="0" dirty="0" smtClean="0">
                <a:solidFill>
                  <a:srgbClr val="4C4C4F"/>
                </a:solidFill>
                <a:effectLst/>
                <a:latin typeface="Arial"/>
                <a:ea typeface="ＭＳ Ｐゴシック" pitchFamily="48" charset="-128"/>
                <a:cs typeface="Arial"/>
              </a:rPr>
              <a:t>Where are the opportunities</a:t>
            </a:r>
          </a:p>
          <a:p>
            <a:pPr rtl="0" eaLnBrk="0" fontAlgn="base" hangingPunct="0"/>
            <a:r>
              <a:rPr lang="en-US" dirty="0" smtClean="0"/>
              <a:t>Working with vendors on accessibility features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9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Measuring</a:t>
            </a:r>
            <a:r>
              <a:rPr lang="en-US" baseline="0" dirty="0" smtClean="0"/>
              <a:t> success</a:t>
            </a:r>
          </a:p>
          <a:p>
            <a:r>
              <a:rPr lang="en-US" baseline="0" dirty="0" smtClean="0"/>
              <a:t>Insuring progress</a:t>
            </a:r>
          </a:p>
          <a:p>
            <a:r>
              <a:rPr lang="en-US" baseline="0" dirty="0" smtClean="0"/>
              <a:t>Getting input form people with disabilities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 Web Design Example</a:t>
            </a:r>
            <a:endParaRPr lang="en-US" dirty="0"/>
          </a:p>
        </p:txBody>
      </p:sp>
      <p:pic>
        <p:nvPicPr>
          <p:cNvPr id="4" name="Content Placeholder 3" descr="Screen shot of the University of Illinois Admissions home pag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116" y="1623701"/>
            <a:ext cx="5670167" cy="4525963"/>
          </a:xfrm>
        </p:spPr>
      </p:pic>
      <p:sp>
        <p:nvSpPr>
          <p:cNvPr id="5" name="TextBox 4"/>
          <p:cNvSpPr txBox="1"/>
          <p:nvPr/>
        </p:nvSpPr>
        <p:spPr>
          <a:xfrm>
            <a:off x="2555631" y="1254369"/>
            <a:ext cx="402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http://www.admissions.illinois.edu/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5499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H1 and TITLE for titling</a:t>
            </a:r>
          </a:p>
          <a:p>
            <a:r>
              <a:rPr lang="en-US" dirty="0" smtClean="0"/>
              <a:t>H2</a:t>
            </a:r>
            <a:r>
              <a:rPr lang="en-US" baseline="0" dirty="0" smtClean="0"/>
              <a:t> elements for marking lists of links</a:t>
            </a:r>
          </a:p>
          <a:p>
            <a:r>
              <a:rPr lang="en-US" dirty="0" smtClean="0"/>
              <a:t>H2 for main topics</a:t>
            </a:r>
            <a:endParaRPr lang="en-US" baseline="0" dirty="0" smtClean="0"/>
          </a:p>
          <a:p>
            <a:pPr lvl="1"/>
            <a:r>
              <a:rPr lang="en-US" baseline="0" dirty="0" smtClean="0"/>
              <a:t>H3 for sub topics</a:t>
            </a:r>
          </a:p>
          <a:p>
            <a:r>
              <a:rPr lang="en-US" dirty="0" smtClean="0"/>
              <a:t>Form labels</a:t>
            </a:r>
          </a:p>
          <a:p>
            <a:r>
              <a:rPr lang="en-US" dirty="0" smtClean="0"/>
              <a:t>ALT text for images</a:t>
            </a:r>
          </a:p>
          <a:p>
            <a:r>
              <a:rPr lang="en-US" dirty="0" smtClean="0"/>
              <a:t>CSS for styling</a:t>
            </a:r>
          </a:p>
          <a:p>
            <a:r>
              <a:rPr lang="en-US" dirty="0" smtClean="0"/>
              <a:t>Issues: Multimedia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</a:t>
            </a:r>
            <a:r>
              <a:rPr lang="en-US" baseline="0" dirty="0" smtClean="0"/>
              <a:t> Accessibility Evaluator</a:t>
            </a:r>
            <a:endParaRPr lang="en-US" dirty="0"/>
          </a:p>
        </p:txBody>
      </p:sp>
      <p:pic>
        <p:nvPicPr>
          <p:cNvPr id="4" name="Content Placeholder 3" descr="fa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116" y="1641286"/>
            <a:ext cx="5670167" cy="4525962"/>
          </a:xfrm>
        </p:spPr>
      </p:pic>
      <p:sp>
        <p:nvSpPr>
          <p:cNvPr id="5" name="TextBox 4"/>
          <p:cNvSpPr txBox="1"/>
          <p:nvPr/>
        </p:nvSpPr>
        <p:spPr>
          <a:xfrm>
            <a:off x="3118338" y="1271954"/>
            <a:ext cx="290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http://fae.cita.illinois.edu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Firefox</a:t>
            </a:r>
            <a:r>
              <a:rPr lang="en-US" baseline="0" dirty="0" smtClean="0"/>
              <a:t> Accessibility Extension</a:t>
            </a:r>
            <a:endParaRPr lang="en-US" dirty="0"/>
          </a:p>
        </p:txBody>
      </p:sp>
      <p:pic>
        <p:nvPicPr>
          <p:cNvPr id="4" name="Content Placeholder 3" descr="firefoxex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116" y="1600200"/>
            <a:ext cx="5670167" cy="4525962"/>
          </a:xfrm>
        </p:spPr>
      </p:pic>
      <p:sp>
        <p:nvSpPr>
          <p:cNvPr id="5" name="TextBox 4"/>
          <p:cNvSpPr txBox="1"/>
          <p:nvPr/>
        </p:nvSpPr>
        <p:spPr>
          <a:xfrm>
            <a:off x="1707419" y="1230868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https://addons.mozilla.org/en-US/firefox/addon/5809/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Firebug Accessibility Inspector</a:t>
            </a:r>
            <a:endParaRPr lang="en-US" dirty="0"/>
          </a:p>
        </p:txBody>
      </p:sp>
      <p:pic>
        <p:nvPicPr>
          <p:cNvPr id="4" name="Content Placeholder 3" descr="ainspect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848" y="1600200"/>
            <a:ext cx="6710703" cy="4525963"/>
          </a:xfrm>
        </p:spPr>
      </p:pic>
      <p:sp>
        <p:nvSpPr>
          <p:cNvPr id="5" name="TextBox 4"/>
          <p:cNvSpPr txBox="1"/>
          <p:nvPr/>
        </p:nvSpPr>
        <p:spPr>
          <a:xfrm>
            <a:off x="2492346" y="1207164"/>
            <a:ext cx="445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http://code.google.com/p/ainspector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r>
              <a:rPr lang="en-US" baseline="0" dirty="0" smtClean="0"/>
              <a:t> of Using Automated </a:t>
            </a:r>
            <a:r>
              <a:rPr lang="en-US" baseline="0" dirty="0" err="1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tools look for coding patterns</a:t>
            </a:r>
          </a:p>
          <a:p>
            <a:pPr lvl="1"/>
            <a:r>
              <a:rPr lang="en-US" dirty="0" smtClean="0"/>
              <a:t>ALT text for images</a:t>
            </a:r>
          </a:p>
          <a:p>
            <a:pPr lvl="1"/>
            <a:r>
              <a:rPr lang="en-US" dirty="0" smtClean="0"/>
              <a:t>LABELs for form controls</a:t>
            </a:r>
          </a:p>
          <a:p>
            <a:pPr lvl="1"/>
            <a:r>
              <a:rPr lang="en-US" dirty="0" smtClean="0"/>
              <a:t>H1-H6 for section headers</a:t>
            </a:r>
          </a:p>
          <a:p>
            <a:r>
              <a:rPr lang="en-US" dirty="0" smtClean="0"/>
              <a:t>Some issue</a:t>
            </a:r>
          </a:p>
          <a:p>
            <a:pPr lvl="1"/>
            <a:r>
              <a:rPr lang="en-US" dirty="0" smtClean="0"/>
              <a:t>Cannot determine if captions available for media</a:t>
            </a:r>
          </a:p>
          <a:p>
            <a:pPr lvl="1"/>
            <a:r>
              <a:rPr lang="en-US" dirty="0" smtClean="0"/>
              <a:t>Cannot determine if markup represents the structure and organization</a:t>
            </a:r>
          </a:p>
          <a:p>
            <a:r>
              <a:rPr lang="en-US" dirty="0" smtClean="0"/>
              <a:t>Developers design to satisfy automated tool instead of the accessibility feature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81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</a:t>
            </a:r>
            <a:r>
              <a:rPr lang="en-US" dirty="0" err="1" smtClean="0"/>
              <a:t>AccessIBLE</a:t>
            </a:r>
            <a:r>
              <a:rPr lang="en-US" dirty="0" smtClean="0"/>
              <a:t> Learning</a:t>
            </a:r>
            <a:r>
              <a:rPr lang="en-US" baseline="0" dirty="0" smtClean="0"/>
              <a:t>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Jon Gunderson, Ph.D.</a:t>
            </a:r>
          </a:p>
          <a:p>
            <a:r>
              <a:rPr lang="en-US" dirty="0" smtClean="0"/>
              <a:t>University of Illinois at Urbana/Champaign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OJECT</a:t>
            </a:r>
            <a:r>
              <a:rPr lang="en-US" baseline="0" dirty="0" smtClean="0"/>
              <a:t> Example</a:t>
            </a:r>
            <a:endParaRPr lang="en-US" dirty="0"/>
          </a:p>
        </p:txBody>
      </p:sp>
      <p:pic>
        <p:nvPicPr>
          <p:cNvPr id="4" name="Content Placeholder 3" descr="lon-cap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848" y="1600200"/>
            <a:ext cx="6710703" cy="4525963"/>
          </a:xfrm>
        </p:spPr>
      </p:pic>
      <p:sp>
        <p:nvSpPr>
          <p:cNvPr id="5" name="TextBox 4"/>
          <p:cNvSpPr txBox="1"/>
          <p:nvPr/>
        </p:nvSpPr>
        <p:spPr>
          <a:xfrm>
            <a:off x="2694214" y="1154668"/>
            <a:ext cx="461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3"/>
              </a:rPr>
              <a:t>http://www.lon-capa.org/demo.html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8379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Keyboard support</a:t>
            </a:r>
          </a:p>
          <a:p>
            <a:r>
              <a:rPr lang="en-US" dirty="0" smtClean="0"/>
              <a:t>Form labeling</a:t>
            </a:r>
          </a:p>
          <a:p>
            <a:r>
              <a:rPr lang="en-US" dirty="0" smtClean="0"/>
              <a:t>Instructions</a:t>
            </a:r>
          </a:p>
          <a:p>
            <a:r>
              <a:rPr lang="en-US" dirty="0" smtClean="0"/>
              <a:t>Audio</a:t>
            </a:r>
          </a:p>
          <a:p>
            <a:r>
              <a:rPr lang="en-US" dirty="0" smtClean="0"/>
              <a:t>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we access accessibility?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the Issue be for Mobile Technologies?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Accessible and Mobile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Keyboard support</a:t>
            </a:r>
          </a:p>
          <a:p>
            <a:r>
              <a:rPr lang="en-US" dirty="0" smtClean="0"/>
              <a:t>Text transcripts</a:t>
            </a:r>
          </a:p>
          <a:p>
            <a:r>
              <a:rPr lang="en-US" dirty="0" smtClean="0"/>
              <a:t>Form labeling</a:t>
            </a:r>
          </a:p>
          <a:p>
            <a:r>
              <a:rPr lang="en-US" dirty="0" smtClean="0"/>
              <a:t>Headings</a:t>
            </a:r>
          </a:p>
          <a:p>
            <a:r>
              <a:rPr lang="en-US" dirty="0" smtClean="0"/>
              <a:t>Text descriptions</a:t>
            </a:r>
          </a:p>
          <a:p>
            <a:r>
              <a:rPr lang="en-US" dirty="0" smtClean="0"/>
              <a:t>Media</a:t>
            </a:r>
            <a:r>
              <a:rPr lang="en-US" baseline="0" dirty="0" smtClean="0"/>
              <a:t> format and player</a:t>
            </a: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Management and Delivery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Blackboard</a:t>
            </a:r>
          </a:p>
          <a:p>
            <a:r>
              <a:rPr lang="en-US" dirty="0" smtClean="0"/>
              <a:t>Desire2Learn</a:t>
            </a:r>
          </a:p>
          <a:p>
            <a:r>
              <a:rPr lang="en-US" dirty="0" err="1" smtClean="0"/>
              <a:t>Elluminate</a:t>
            </a:r>
            <a:endParaRPr lang="en-US" dirty="0" smtClean="0"/>
          </a:p>
          <a:p>
            <a:r>
              <a:rPr lang="en-US" dirty="0" smtClean="0"/>
              <a:t>Adobe</a:t>
            </a:r>
            <a:r>
              <a:rPr lang="en-US" baseline="0" dirty="0" smtClean="0"/>
              <a:t> Connect</a:t>
            </a:r>
          </a:p>
          <a:p>
            <a:r>
              <a:rPr lang="en-US" baseline="0" dirty="0" smtClean="0"/>
              <a:t>etc…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4" name="Content Placeholder 3" descr="collaborat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966" y="1600200"/>
            <a:ext cx="6122467" cy="4525963"/>
          </a:xfrm>
        </p:spPr>
      </p:pic>
      <p:sp>
        <p:nvSpPr>
          <p:cNvPr id="5" name="TextBox 4"/>
          <p:cNvSpPr txBox="1"/>
          <p:nvPr/>
        </p:nvSpPr>
        <p:spPr>
          <a:xfrm>
            <a:off x="2192942" y="123086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http://collaborate.athenpro.org</a:t>
            </a: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Norman Coombs, Ph.D.</a:t>
            </a:r>
          </a:p>
          <a:p>
            <a:r>
              <a:rPr lang="en-US" dirty="0" smtClean="0"/>
              <a:t>Professor Emeritus</a:t>
            </a:r>
          </a:p>
          <a:p>
            <a:r>
              <a:rPr lang="en-US" dirty="0" smtClean="0"/>
              <a:t>Rochester Institute of Technology</a:t>
            </a:r>
          </a:p>
          <a:p>
            <a:r>
              <a:rPr lang="en-US" dirty="0" smtClean="0"/>
              <a:t>EASI Equal Access to Software and Information</a:t>
            </a:r>
          </a:p>
          <a:p>
            <a:r>
              <a:rPr lang="en-US" dirty="0" smtClean="0"/>
              <a:t>http://easi.cc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PART 2: UNIVERSAL DESIGN USING DOCUMENT MARKUP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7825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PRESENTATION WILL COVER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221163"/>
          </a:xfrm>
        </p:spPr>
        <p:txBody>
          <a:bodyPr/>
          <a:lstStyle/>
          <a:p>
            <a:r>
              <a:rPr lang="en-US" dirty="0" smtClean="0"/>
              <a:t>Organize: plan before creating content</a:t>
            </a:r>
          </a:p>
          <a:p>
            <a:r>
              <a:rPr lang="en-US" dirty="0" smtClean="0"/>
              <a:t>Modularize: use chunking</a:t>
            </a:r>
          </a:p>
          <a:p>
            <a:r>
              <a:rPr lang="en-US" dirty="0" smtClean="0"/>
              <a:t>Layout: use content display to reflect meaning</a:t>
            </a:r>
          </a:p>
          <a:p>
            <a:r>
              <a:rPr lang="en-US" dirty="0" smtClean="0"/>
              <a:t>Structure: design using document markup</a:t>
            </a:r>
          </a:p>
          <a:p>
            <a:r>
              <a:rPr lang="en-US" dirty="0" smtClean="0"/>
              <a:t>Markup: benefits and importance of markup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79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TOPIC MEANS TO 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Braille in contrast to print &amp; electronic documents does not display structure clearly. It consists of patterns of raised dots of an identical shape and size making document navigation difficult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Electronic documents and assistive software:</a:t>
            </a:r>
          </a:p>
          <a:p>
            <a:r>
              <a:rPr lang="en-US" dirty="0" smtClean="0"/>
              <a:t>Changed my life</a:t>
            </a:r>
          </a:p>
          <a:p>
            <a:r>
              <a:rPr lang="en-US" dirty="0" smtClean="0"/>
              <a:t>Pushed me into online teaching</a:t>
            </a:r>
          </a:p>
          <a:p>
            <a:r>
              <a:rPr lang="en-US" dirty="0" smtClean="0"/>
              <a:t>Changed how I author books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9731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TYpes</a:t>
            </a:r>
            <a:r>
              <a:rPr lang="en-US" dirty="0" smtClean="0"/>
              <a:t> of disability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47849969"/>
              </p:ext>
            </p:extLst>
          </p:nvPr>
        </p:nvGraphicFramePr>
        <p:xfrm>
          <a:off x="457200" y="1600200"/>
          <a:ext cx="8382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3541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Today’s students come with a broad spectrum of experiences, interests, motivations and abilities</a:t>
            </a:r>
          </a:p>
          <a:p>
            <a:r>
              <a:rPr lang="en-US" dirty="0" smtClean="0"/>
              <a:t>Universal design does not mean aiming at the lowest denominator</a:t>
            </a:r>
          </a:p>
          <a:p>
            <a:r>
              <a:rPr lang="en-US" dirty="0" smtClean="0"/>
              <a:t>The challenge of universal design is to create content that will communicate effectively to the broadest spectrum of students possible.</a:t>
            </a:r>
          </a:p>
          <a:p>
            <a:r>
              <a:rPr lang="en-US" dirty="0" smtClean="0"/>
              <a:t>Also, such clear communication is the most important tool to support students with special needs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DESIGN AND COMMUNICATION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82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ORGANIZE: PLAN BEFORE CREATING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Clear, simple organization of content springs from a clear and thorough understanding of the content</a:t>
            </a:r>
          </a:p>
          <a:p>
            <a:r>
              <a:rPr lang="en-US" dirty="0" smtClean="0"/>
              <a:t>Clear, simple organization of content better enables the learner to understand its meaning</a:t>
            </a:r>
          </a:p>
          <a:p>
            <a:r>
              <a:rPr lang="en-US" dirty="0" smtClean="0"/>
              <a:t>Rambling presentations frequently reflect either an inadequate grasp of the content or inadequate preparation and puts an extra burden on the learner</a:t>
            </a:r>
          </a:p>
        </p:txBody>
      </p:sp>
    </p:spTree>
    <p:extLst>
      <p:ext uri="{BB962C8B-B14F-4D97-AF65-F5344CB8AC3E}">
        <p14:creationId xmlns="" xmlns:p14="http://schemas.microsoft.com/office/powerpoint/2010/main" val="398258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MODULARIZE: USE DOCUMENT CHUNKING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Segment online lessons for all learners so that they can be completed in short chunks. </a:t>
            </a:r>
          </a:p>
          <a:p>
            <a:r>
              <a:rPr lang="en-US" dirty="0" smtClean="0"/>
              <a:t>Chunking implies not only that the document is modularized but also that it is well organized. </a:t>
            </a:r>
          </a:p>
          <a:p>
            <a:r>
              <a:rPr lang="en-US" dirty="0" smtClean="0"/>
              <a:t>Using meaningful headings will enable users to navigate quickly through the document</a:t>
            </a:r>
          </a:p>
          <a:p>
            <a:r>
              <a:rPr lang="en-US" dirty="0" smtClean="0"/>
              <a:t>Skimming a page looking for the next section is a common practice. But for users of some assistive technologies such as screen readers, this is only possible when the document uses properly constructed headers that interact with assistive applications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2660885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New York</a:t>
            </a:r>
          </a:p>
          <a:p>
            <a:pPr eaLnBrk="1" hangingPunct="1">
              <a:buFontTx/>
              <a:buNone/>
            </a:pPr>
            <a:r>
              <a:rPr lang="en-US" dirty="0" smtClean="0"/>
              <a:t>Albany</a:t>
            </a:r>
          </a:p>
          <a:p>
            <a:pPr eaLnBrk="1" hangingPunct="1">
              <a:buFontTx/>
              <a:buNone/>
            </a:pPr>
            <a:r>
              <a:rPr lang="en-US" dirty="0" smtClean="0"/>
              <a:t>Rochester</a:t>
            </a:r>
          </a:p>
          <a:p>
            <a:pPr eaLnBrk="1" hangingPunct="1">
              <a:buFontTx/>
              <a:buNone/>
            </a:pPr>
            <a:r>
              <a:rPr lang="en-US" dirty="0" smtClean="0"/>
              <a:t>Washington</a:t>
            </a:r>
          </a:p>
          <a:p>
            <a:pPr eaLnBrk="1" hangingPunct="1">
              <a:buFontTx/>
              <a:buNone/>
            </a:pPr>
            <a:r>
              <a:rPr lang="en-US" dirty="0" smtClean="0"/>
              <a:t>Spokane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Seattle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DOCUMENT STRUCTURE AND MEANING 1</a:t>
            </a:r>
          </a:p>
        </p:txBody>
      </p:sp>
    </p:spTree>
    <p:extLst>
      <p:ext uri="{BB962C8B-B14F-4D97-AF65-F5344CB8AC3E}">
        <p14:creationId xmlns="" xmlns:p14="http://schemas.microsoft.com/office/powerpoint/2010/main" val="39477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New York</a:t>
            </a:r>
          </a:p>
          <a:p>
            <a:pPr eaLnBrk="1" hangingPunct="1">
              <a:buFontTx/>
              <a:buNone/>
            </a:pPr>
            <a:r>
              <a:rPr lang="en-US" dirty="0" smtClean="0"/>
              <a:t>Albany</a:t>
            </a:r>
          </a:p>
          <a:p>
            <a:pPr eaLnBrk="1" hangingPunct="1">
              <a:buFontTx/>
              <a:buNone/>
            </a:pPr>
            <a:r>
              <a:rPr lang="en-US" dirty="0" smtClean="0"/>
              <a:t>Rochester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Washington</a:t>
            </a:r>
          </a:p>
          <a:p>
            <a:pPr eaLnBrk="1" hangingPunct="1">
              <a:buFontTx/>
              <a:buNone/>
            </a:pPr>
            <a:r>
              <a:rPr lang="en-US" dirty="0" smtClean="0"/>
              <a:t>Spokane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Seattle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DOCUMENT STRUCTURE AND MEANING 2</a:t>
            </a:r>
          </a:p>
        </p:txBody>
      </p:sp>
    </p:spTree>
    <p:extLst>
      <p:ext uri="{BB962C8B-B14F-4D97-AF65-F5344CB8AC3E}">
        <p14:creationId xmlns="" xmlns:p14="http://schemas.microsoft.com/office/powerpoint/2010/main" val="31396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40878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dirty="0" smtClean="0"/>
              <a:t>New York</a:t>
            </a:r>
          </a:p>
          <a:p>
            <a:pPr eaLnBrk="1" hangingPunct="1">
              <a:buFontTx/>
              <a:buNone/>
            </a:pPr>
            <a:r>
              <a:rPr lang="en-US" dirty="0" smtClean="0"/>
              <a:t>Albany</a:t>
            </a:r>
          </a:p>
          <a:p>
            <a:pPr eaLnBrk="1" hangingPunct="1">
              <a:buFontTx/>
              <a:buNone/>
            </a:pPr>
            <a:r>
              <a:rPr lang="en-US" dirty="0" smtClean="0"/>
              <a:t>Rochester</a:t>
            </a:r>
            <a:br>
              <a:rPr lang="en-US" dirty="0" smtClean="0"/>
            </a:b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b="1" dirty="0" smtClean="0"/>
              <a:t>Washington</a:t>
            </a:r>
          </a:p>
          <a:p>
            <a:pPr eaLnBrk="1" hangingPunct="1">
              <a:buFontTx/>
              <a:buNone/>
            </a:pPr>
            <a:r>
              <a:rPr lang="en-US" dirty="0" smtClean="0"/>
              <a:t>Spokane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Seattle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DOCUMENT STRUCTURE AND MEANING 3</a:t>
            </a:r>
          </a:p>
        </p:txBody>
      </p:sp>
    </p:spTree>
    <p:extLst>
      <p:ext uri="{BB962C8B-B14F-4D97-AF65-F5344CB8AC3E}">
        <p14:creationId xmlns="" xmlns:p14="http://schemas.microsoft.com/office/powerpoint/2010/main" val="10671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layout and appearance using font type, font size etc.</a:t>
            </a:r>
          </a:p>
          <a:p>
            <a:r>
              <a:rPr lang="en-US" dirty="0" smtClean="0"/>
              <a:t>Create the same appearance using markup</a:t>
            </a:r>
          </a:p>
          <a:p>
            <a:r>
              <a:rPr lang="en-US" dirty="0" smtClean="0"/>
              <a:t>If these look the same, why care?</a:t>
            </a:r>
          </a:p>
          <a:p>
            <a:r>
              <a:rPr lang="en-US" dirty="0" smtClean="0"/>
              <a:t>If the application understands the layout it can help you</a:t>
            </a:r>
          </a:p>
          <a:p>
            <a:r>
              <a:rPr lang="en-US" dirty="0" smtClean="0"/>
              <a:t>If the application understands the meaning of the layout, it can better interact with user agents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WAYS TO CREATE LAYOUT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2038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UNIVERSAL DESIGN IN DOCUMENT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Universal design means using the markup features in document creation whether Word, PDF, or Web pages</a:t>
            </a:r>
          </a:p>
          <a:p>
            <a:r>
              <a:rPr lang="en-US" dirty="0" smtClean="0"/>
              <a:t>Providing the application with markup information enables the application to help you with your structure and organization</a:t>
            </a:r>
          </a:p>
          <a:p>
            <a:r>
              <a:rPr lang="en-US" dirty="0" smtClean="0"/>
              <a:t>Markup almost guarantees that when you repurpose a document into another document format that its basic structure will travel with it maintaining its meaning and integrity</a:t>
            </a:r>
          </a:p>
        </p:txBody>
      </p:sp>
    </p:spTree>
    <p:extLst>
      <p:ext uri="{BB962C8B-B14F-4D97-AF65-F5344CB8AC3E}">
        <p14:creationId xmlns="" xmlns:p14="http://schemas.microsoft.com/office/powerpoint/2010/main" val="751725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good contrast between background and foreground colors</a:t>
            </a:r>
          </a:p>
          <a:p>
            <a:r>
              <a:rPr lang="en-US" dirty="0" smtClean="0"/>
              <a:t>Avoid heavily patterned background</a:t>
            </a:r>
          </a:p>
          <a:p>
            <a:r>
              <a:rPr lang="en-US" dirty="0" smtClean="0"/>
              <a:t>Avoid conveying information by color alone but always use a redundant method of communication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COLOR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2899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HEADER NAVIGATION IN WORD PROCESSORS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Scrolling was for the Middle Ages</a:t>
            </a:r>
          </a:p>
          <a:p>
            <a:r>
              <a:rPr lang="en-US" dirty="0" smtClean="0"/>
              <a:t>Books permitted document navigation</a:t>
            </a:r>
          </a:p>
          <a:p>
            <a:r>
              <a:rPr lang="en-US" dirty="0" smtClean="0"/>
              <a:t>Headers make navigation of electronic documents possible provided the application supports it</a:t>
            </a:r>
          </a:p>
          <a:p>
            <a:r>
              <a:rPr lang="en-US" dirty="0" smtClean="0"/>
              <a:t>Modern assistive applications provide header navigation which is unusually beneficial for users with disabilities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37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DisabiLity</a:t>
            </a:r>
            <a:r>
              <a:rPr lang="en-US" baseline="0" dirty="0" smtClean="0"/>
              <a:t> By 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84021629"/>
              </p:ext>
            </p:extLst>
          </p:nvPr>
        </p:nvGraphicFramePr>
        <p:xfrm>
          <a:off x="457200" y="1600200"/>
          <a:ext cx="8382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491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HEADERS IN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 the text to be a header</a:t>
            </a:r>
          </a:p>
          <a:p>
            <a:r>
              <a:rPr lang="en-US" dirty="0" smtClean="0"/>
              <a:t>Select the icon for the desired header and click on it</a:t>
            </a:r>
          </a:p>
          <a:p>
            <a:r>
              <a:rPr lang="en-US" dirty="0" smtClean="0"/>
              <a:t>Headers can also be accessed by keystrokes:</a:t>
            </a:r>
            <a:br>
              <a:rPr lang="en-US" dirty="0" smtClean="0"/>
            </a:br>
            <a:r>
              <a:rPr lang="en-US" dirty="0" smtClean="0"/>
              <a:t>alt + control + 1 for header 1 and 2 ,3,etc. for other headers</a:t>
            </a:r>
          </a:p>
          <a:p>
            <a:r>
              <a:rPr lang="en-US" dirty="0" smtClean="0"/>
              <a:t>(This will be spelled out in detail later)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2822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&lt;h1&gt; (text goes here &lt;/h1&gt;</a:t>
            </a:r>
          </a:p>
          <a:p>
            <a:r>
              <a:rPr lang="en-US" dirty="0" smtClean="0"/>
              <a:t>&lt;h2&gt; (text goes here &lt;/h2&gt;</a:t>
            </a:r>
          </a:p>
          <a:p>
            <a:r>
              <a:rPr lang="en-US" dirty="0" smtClean="0"/>
              <a:t>Other attributes such as font and color are best defined for each header in an associated cascading style sheet 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HEADER CODE FOR NAVIGATION IN WEB PAGES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9704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IS A STYLE?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style is a set of commands saved with your document that govern the display of the entire document in contrast to specific commands that only control specific items in the document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You can change the entire document appearance by changing the style	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(This is true for word processor documents and for Web pages)</a:t>
            </a:r>
          </a:p>
        </p:txBody>
      </p:sp>
    </p:spTree>
    <p:extLst>
      <p:ext uri="{BB962C8B-B14F-4D97-AF65-F5344CB8AC3E}">
        <p14:creationId xmlns="" xmlns:p14="http://schemas.microsoft.com/office/powerpoint/2010/main" val="38355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US" dirty="0" smtClean="0"/>
              <a:t>HOW CAN STYLES HELP YOU?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You can make and save several styles for different types of documents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Styles make it easier to create more accessible content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Styles help you keep your document’s structure consistent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Styles make it simpler to collaborate with someone else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114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PLANNING A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5438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Creating a style is nothing more than making a template for the structure of your documents</a:t>
            </a:r>
          </a:p>
          <a:p>
            <a:pPr>
              <a:spcBef>
                <a:spcPts val="2400"/>
              </a:spcBef>
            </a:pPr>
            <a:r>
              <a:rPr lang="en-US" sz="3000" dirty="0" smtClean="0"/>
              <a:t>You will decide on font type and size and you can modify line and margin settings</a:t>
            </a:r>
          </a:p>
          <a:p>
            <a:pPr>
              <a:spcBef>
                <a:spcPts val="2400"/>
              </a:spcBef>
            </a:pPr>
            <a:r>
              <a:rPr lang="en-US" sz="3000" dirty="0" smtClean="0"/>
              <a:t>Plan for the appearance of body text and for the appearance of different header levels</a:t>
            </a:r>
          </a:p>
          <a:p>
            <a:pPr>
              <a:spcBef>
                <a:spcPts val="2400"/>
              </a:spcBef>
            </a:pPr>
            <a:r>
              <a:rPr lang="en-US" sz="3000" dirty="0" smtClean="0"/>
              <a:t>(this true both for a Word document style and for a Web cascading style sheet)</a:t>
            </a:r>
          </a:p>
        </p:txBody>
      </p:sp>
    </p:spTree>
    <p:extLst>
      <p:ext uri="{BB962C8B-B14F-4D97-AF65-F5344CB8AC3E}">
        <p14:creationId xmlns="" xmlns:p14="http://schemas.microsoft.com/office/powerpoint/2010/main" val="6693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CREATING STYLES IN 2007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124200"/>
          </a:xfrm>
        </p:spPr>
        <p:txBody>
          <a:bodyPr/>
          <a:lstStyle/>
          <a:p>
            <a:r>
              <a:rPr lang="en-US" dirty="0" smtClean="0"/>
              <a:t>In Word 2007 go to the style ribbon and click on the arrow in the bottom right of the label</a:t>
            </a:r>
          </a:p>
          <a:p>
            <a:pPr>
              <a:spcBef>
                <a:spcPts val="3200"/>
              </a:spcBef>
            </a:pPr>
            <a:r>
              <a:rPr lang="en-US" dirty="0" smtClean="0"/>
              <a:t>Click on the icon at the bottom for new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7098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SCREENSHOT OF STYLE IN WORD 2007</a:t>
            </a:r>
          </a:p>
        </p:txBody>
      </p:sp>
      <p:pic>
        <p:nvPicPr>
          <p:cNvPr id="15363" name="Picture 3" descr="Picture of Menu for Style in Word 200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828800"/>
            <a:ext cx="7315200" cy="4735513"/>
          </a:xfrm>
        </p:spPr>
      </p:pic>
    </p:spTree>
    <p:extLst>
      <p:ext uri="{BB962C8B-B14F-4D97-AF65-F5344CB8AC3E}">
        <p14:creationId xmlns="" xmlns:p14="http://schemas.microsoft.com/office/powerpoint/2010/main" val="40237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A TABLE OF CONTENTS FOR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application that can jump from header to header greatly enhances navigation in all documents</a:t>
            </a:r>
          </a:p>
          <a:p>
            <a:r>
              <a:rPr lang="en-US" dirty="0" smtClean="0"/>
              <a:t>In longer documents, having a table of contents at the beginning permits even more efficient navigation</a:t>
            </a:r>
          </a:p>
          <a:p>
            <a:r>
              <a:rPr lang="en-US" dirty="0" smtClean="0"/>
              <a:t>It also gives an overview of the document providing another aid to the reader’s understanding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97709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772400" cy="3886200"/>
          </a:xfrm>
        </p:spPr>
        <p:txBody>
          <a:bodyPr/>
          <a:lstStyle/>
          <a:p>
            <a:pPr marL="342900" lvl="1" indent="-342900">
              <a:spcBef>
                <a:spcPts val="1800"/>
              </a:spcBef>
              <a:buFontTx/>
              <a:buChar char="•"/>
            </a:pPr>
            <a:r>
              <a:rPr lang="en-US" dirty="0" smtClean="0"/>
              <a:t>First make a blank line at the place you want the contents. It will probably be at the top or maybe just after the title and author</a:t>
            </a:r>
            <a:endParaRPr lang="en-US" sz="2800" dirty="0" smtClean="0"/>
          </a:p>
          <a:p>
            <a:pPr>
              <a:spcBef>
                <a:spcPts val="1800"/>
              </a:spcBef>
            </a:pPr>
            <a:r>
              <a:rPr lang="es-MX" sz="2800" dirty="0" smtClean="0"/>
              <a:t>From the references </a:t>
            </a:r>
            <a:r>
              <a:rPr lang="es-MX" sz="2800" dirty="0" err="1" smtClean="0"/>
              <a:t>tab</a:t>
            </a:r>
            <a:r>
              <a:rPr lang="es-MX" sz="2800" dirty="0" smtClean="0"/>
              <a:t>, </a:t>
            </a:r>
            <a:r>
              <a:rPr lang="es-MX" sz="2800" dirty="0" err="1" smtClean="0"/>
              <a:t>select</a:t>
            </a:r>
            <a:r>
              <a:rPr lang="es-MX" sz="2800" dirty="0" smtClean="0"/>
              <a:t> </a:t>
            </a:r>
            <a:r>
              <a:rPr lang="es-MX" sz="2800" dirty="0" err="1" smtClean="0"/>
              <a:t>Table</a:t>
            </a:r>
            <a:r>
              <a:rPr lang="es-MX" sz="2800" dirty="0" smtClean="0"/>
              <a:t> Of </a:t>
            </a:r>
            <a:r>
              <a:rPr lang="es-MX" sz="2800" dirty="0" err="1" smtClean="0"/>
              <a:t>Contents</a:t>
            </a:r>
            <a:endParaRPr lang="es-MX" sz="2800" dirty="0" smtClean="0"/>
          </a:p>
          <a:p>
            <a:pPr>
              <a:spcBef>
                <a:spcPts val="1800"/>
              </a:spcBef>
            </a:pPr>
            <a:r>
              <a:rPr lang="es-MX" sz="2800" dirty="0" smtClean="0"/>
              <a:t> In seconds, the TOC will appear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MAKING A TOC IN WORD 2007</a:t>
            </a:r>
          </a:p>
        </p:txBody>
      </p:sp>
    </p:spTree>
    <p:extLst>
      <p:ext uri="{BB962C8B-B14F-4D97-AF65-F5344CB8AC3E}">
        <p14:creationId xmlns="" xmlns:p14="http://schemas.microsoft.com/office/powerpoint/2010/main" val="21484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table of contents in Web pages requires 2 parts: the item in the contents and the target further down the Web page or the point that the contents point to</a:t>
            </a:r>
          </a:p>
          <a:p>
            <a:r>
              <a:rPr lang="en-US" dirty="0" smtClean="0"/>
              <a:t>&lt;a href="#p1"&gt; Student introduction &lt;/a&gt;</a:t>
            </a:r>
          </a:p>
          <a:p>
            <a:r>
              <a:rPr lang="en-US" dirty="0" smtClean="0"/>
              <a:t>&lt;a name="p1" id="p1"&gt; Student introduction&lt;/a&gt;</a:t>
            </a:r>
          </a:p>
          <a:p>
            <a:r>
              <a:rPr lang="en-US" dirty="0" smtClean="0"/>
              <a:t>WYSYSIWYG Web editors will help you do it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TOC IN HTML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613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Accessibility Survey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893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ADDING ALT TEXT TO A PICTURE IN WORD 2007</a:t>
            </a:r>
            <a:endParaRPr lang="en-US" sz="3600" dirty="0" smtClean="0"/>
          </a:p>
        </p:txBody>
      </p:sp>
      <p:pic>
        <p:nvPicPr>
          <p:cNvPr id="5" name="Picture 4" descr="2007 Alt Text Menu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05000"/>
            <a:ext cx="6248400" cy="4645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22869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CODE TO ADD TEXT TO AN IMAGE IN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&lt;IMG src="coombs.jpg" alt="Picture of Coombs"&gt;</a:t>
            </a:r>
          </a:p>
          <a:p>
            <a:r>
              <a:rPr lang="en-US" dirty="0" smtClean="0"/>
              <a:t>Any modern professional WYSIWYG HTML editor will put in the code for the image and then will provide a text box where you can put its description</a:t>
            </a:r>
          </a:p>
          <a:p>
            <a:r>
              <a:rPr lang="en-US" dirty="0" smtClean="0"/>
              <a:t>Types of images for descriptions:</a:t>
            </a:r>
            <a:br>
              <a:rPr lang="en-US" dirty="0" smtClean="0"/>
            </a:br>
            <a:r>
              <a:rPr lang="en-US" dirty="0" smtClean="0"/>
              <a:t>Purely decorative</a:t>
            </a:r>
            <a:br>
              <a:rPr lang="en-US" dirty="0" smtClean="0"/>
            </a:br>
            <a:r>
              <a:rPr lang="en-US" dirty="0" smtClean="0"/>
              <a:t>Informative</a:t>
            </a:r>
            <a:br>
              <a:rPr lang="en-US" dirty="0" smtClean="0"/>
            </a:br>
            <a:r>
              <a:rPr lang="en-US" dirty="0" smtClean="0"/>
              <a:t>Complex image requiring longer description</a:t>
            </a:r>
          </a:p>
        </p:txBody>
      </p:sp>
    </p:spTree>
    <p:extLst>
      <p:ext uri="{BB962C8B-B14F-4D97-AF65-F5344CB8AC3E}">
        <p14:creationId xmlns="" xmlns:p14="http://schemas.microsoft.com/office/powerpoint/2010/main" val="24744493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DESIGN AND USERS WITH DISABILITIES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Content organization, modularizing, page layout and the use of markup all provide special advantages for users with a variety of disabilities:</a:t>
            </a:r>
          </a:p>
          <a:p>
            <a:r>
              <a:rPr lang="en-US" dirty="0" smtClean="0"/>
              <a:t>Motor impairments</a:t>
            </a:r>
          </a:p>
          <a:p>
            <a:r>
              <a:rPr lang="en-US" dirty="0" smtClean="0"/>
              <a:t>Learning disabilities</a:t>
            </a:r>
          </a:p>
          <a:p>
            <a:r>
              <a:rPr lang="en-US" dirty="0" smtClean="0"/>
              <a:t>Low vision</a:t>
            </a:r>
          </a:p>
          <a:p>
            <a:r>
              <a:rPr lang="en-US" dirty="0" smtClean="0"/>
              <a:t>Blind</a:t>
            </a:r>
          </a:p>
          <a:p>
            <a:r>
              <a:rPr lang="en-US" dirty="0" smtClean="0"/>
              <a:t>Deaf and hearing impaired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3851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Captions and/or transcriptions are necessary for the hard of hearing person</a:t>
            </a:r>
          </a:p>
          <a:p>
            <a:r>
              <a:rPr lang="en-US" dirty="0" smtClean="0"/>
              <a:t>They provide dual sensory input for hearing users enhancing their learning</a:t>
            </a:r>
          </a:p>
          <a:p>
            <a:r>
              <a:rPr lang="en-US" dirty="0" smtClean="0"/>
              <a:t>They also assist non-English speakers</a:t>
            </a:r>
          </a:p>
          <a:p>
            <a:r>
              <a:rPr lang="en-US" dirty="0" smtClean="0"/>
              <a:t>They also facilitate search engines</a:t>
            </a:r>
          </a:p>
          <a:p>
            <a:r>
              <a:rPr lang="en-US" dirty="0" smtClean="0"/>
              <a:t>They also facilitate printing content for study and annotation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DESIGN AND CAPTIONS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90883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Documents created in one format using markup and clear layout will usually convert into other formats and retain basic structure which is especially if the document is not too complex</a:t>
            </a:r>
          </a:p>
          <a:p>
            <a:r>
              <a:rPr lang="en-US" dirty="0" smtClean="0"/>
              <a:t>Word processor documents can frequently be exported to PDF and Web pages and retain basic features including their accessibility features</a:t>
            </a:r>
          </a:p>
          <a:p>
            <a:r>
              <a:rPr lang="en-US" dirty="0" smtClean="0"/>
              <a:t>Exporting from Word to HTML works best using filtered Web HTML</a:t>
            </a:r>
          </a:p>
          <a:p>
            <a:r>
              <a:rPr lang="en-US" dirty="0" smtClean="0"/>
              <a:t>Word has an add-in for exporting to PDF as does Acrobat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REPURPOSING BETWEEN DOCUMENT FORMATS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6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ABOUT POWERPOINT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PowerPoint’s native ‘</a:t>
            </a:r>
            <a:r>
              <a:rPr lang="en-US" dirty="0" err="1" smtClean="0"/>
              <a:t>ppt</a:t>
            </a:r>
            <a:r>
              <a:rPr lang="en-US" dirty="0" smtClean="0"/>
              <a:t>’ or ‘</a:t>
            </a:r>
            <a:r>
              <a:rPr lang="en-US" dirty="0" err="1" smtClean="0"/>
              <a:t>pptx</a:t>
            </a:r>
            <a:r>
              <a:rPr lang="en-US" dirty="0" smtClean="0"/>
              <a:t>’ formats can be made reasonably accessible with good contrast, good font type and size </a:t>
            </a:r>
          </a:p>
          <a:p>
            <a:r>
              <a:rPr lang="en-US" dirty="0" smtClean="0"/>
              <a:t>Images still require alt text</a:t>
            </a:r>
          </a:p>
          <a:p>
            <a:r>
              <a:rPr lang="en-US" dirty="0" smtClean="0"/>
              <a:t>Transitions and animations can be a problem and do not repurpose well for the Web</a:t>
            </a:r>
          </a:p>
          <a:p>
            <a:r>
              <a:rPr lang="en-US" dirty="0" smtClean="0"/>
              <a:t>There are 2 accessible wizards to output accessible Web content</a:t>
            </a:r>
            <a:br>
              <a:rPr lang="en-US" dirty="0" smtClean="0"/>
            </a:br>
            <a:r>
              <a:rPr lang="en-US" dirty="0" smtClean="0"/>
              <a:t>      LecShare.com</a:t>
            </a:r>
            <a:br>
              <a:rPr lang="en-US" dirty="0" smtClean="0"/>
            </a:br>
            <a:r>
              <a:rPr lang="en-US" dirty="0" smtClean="0"/>
              <a:t>      Virtual508.com</a:t>
            </a:r>
          </a:p>
        </p:txBody>
      </p:sp>
    </p:spTree>
    <p:extLst>
      <p:ext uri="{BB962C8B-B14F-4D97-AF65-F5344CB8AC3E}">
        <p14:creationId xmlns="" xmlns:p14="http://schemas.microsoft.com/office/powerpoint/2010/main" val="37513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Tables and spreadsheets make sense when each cell can be seen in context meaning related to row and column headers</a:t>
            </a:r>
          </a:p>
          <a:p>
            <a:r>
              <a:rPr lang="en-US" dirty="0" smtClean="0"/>
              <a:t>Because screen readers and screen enlargement software lose this crucial context:</a:t>
            </a:r>
          </a:p>
          <a:p>
            <a:r>
              <a:rPr lang="en-US" dirty="0" smtClean="0"/>
              <a:t>Provide an overview of the spreadsheet</a:t>
            </a:r>
          </a:p>
          <a:p>
            <a:r>
              <a:rPr lang="en-US" dirty="0" smtClean="0"/>
              <a:t>Inform the user of which row and column contain the headers because the user can configure the adaptive software to interact meaningfully with the headers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 WORD ABOUT EXCEL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31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848600" cy="4648200"/>
          </a:xfrm>
          <a:noFill/>
          <a:ln>
            <a:noFill/>
          </a:ln>
        </p:spPr>
        <p:txBody>
          <a:bodyPr/>
          <a:lstStyle/>
          <a:p>
            <a:r>
              <a:rPr lang="en-US" dirty="0" smtClean="0"/>
              <a:t>EASI: </a:t>
            </a:r>
            <a:r>
              <a:rPr lang="en-US" sz="2800" dirty="0" smtClean="0"/>
              <a:t>Equal Access to Software and Information:</a:t>
            </a:r>
            <a:br>
              <a:rPr lang="en-US" sz="2800" dirty="0" smtClean="0"/>
            </a:br>
            <a:r>
              <a:rPr lang="en-US" dirty="0" smtClean="0"/>
              <a:t> 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http://easi.cc</a:t>
            </a:r>
          </a:p>
          <a:p>
            <a:r>
              <a:rPr lang="en-US" dirty="0" smtClean="0"/>
              <a:t>Illinois HTML Best Practices:</a:t>
            </a:r>
            <a:br>
              <a:rPr lang="en-US" dirty="0" smtClean="0"/>
            </a:br>
            <a:r>
              <a:rPr lang="en-US" dirty="0" smtClean="0"/>
              <a:t>http://html.cita.illinois.edu</a:t>
            </a:r>
            <a:br>
              <a:rPr lang="en-US" dirty="0" smtClean="0"/>
            </a:br>
            <a:endParaRPr lang="en-US" dirty="0" smtClean="0"/>
          </a:p>
          <a:p>
            <a:r>
              <a:rPr lang="en-US" i="1" dirty="0" smtClean="0"/>
              <a:t>Making Online Teaching Accessible</a:t>
            </a:r>
          </a:p>
          <a:p>
            <a:pPr>
              <a:buNone/>
            </a:pPr>
            <a:r>
              <a:rPr lang="en-US" dirty="0" smtClean="0"/>
              <a:t>Coombs published by Jossey Bass (2010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9183909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213224"/>
            <a:ext cx="6400800" cy="16566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John Foliot</a:t>
            </a:r>
          </a:p>
          <a:p>
            <a:r>
              <a:rPr lang="en-US" dirty="0" smtClean="0"/>
              <a:t>Program Manager</a:t>
            </a:r>
          </a:p>
          <a:p>
            <a:r>
              <a:rPr lang="en-US" dirty="0" smtClean="0"/>
              <a:t>Stanford Online Accessibility Program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Co-chair - W3C HTML5 Accessibility Task Force (Media)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jfoliot@stanford.edu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PART 3: UNIVERSAL DESIGN AND ACCESSIBLE MEDIA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7825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</a:t>
            </a:r>
            <a:r>
              <a:rPr lang="en-US" baseline="0" dirty="0" smtClean="0"/>
              <a:t>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Keyboard</a:t>
            </a:r>
          </a:p>
          <a:p>
            <a:r>
              <a:rPr lang="en-US" dirty="0" smtClean="0"/>
              <a:t>Colors</a:t>
            </a:r>
          </a:p>
          <a:p>
            <a:r>
              <a:rPr lang="en-US" dirty="0" smtClean="0"/>
              <a:t>Size</a:t>
            </a:r>
          </a:p>
          <a:p>
            <a:r>
              <a:rPr lang="en-US" dirty="0" smtClean="0"/>
              <a:t>Fonts</a:t>
            </a:r>
          </a:p>
          <a:p>
            <a:r>
              <a:rPr lang="en-US" dirty="0" smtClean="0"/>
              <a:t>Assistive Technology</a:t>
            </a:r>
          </a:p>
        </p:txBody>
      </p:sp>
    </p:spTree>
    <p:extLst>
      <p:ext uri="{BB962C8B-B14F-4D97-AF65-F5344CB8AC3E}">
        <p14:creationId xmlns="" xmlns:p14="http://schemas.microsoft.com/office/powerpoint/2010/main" val="22862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Multi-Media in the learning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Multi-Media = Multi-Modal</a:t>
            </a:r>
          </a:p>
          <a:p>
            <a:r>
              <a:rPr lang="en-US" dirty="0" smtClean="0"/>
              <a:t>Audio</a:t>
            </a:r>
          </a:p>
          <a:p>
            <a:r>
              <a:rPr lang="en-US" dirty="0" smtClean="0"/>
              <a:t>Visual</a:t>
            </a:r>
          </a:p>
          <a:p>
            <a:r>
              <a:rPr lang="en-US" dirty="0" smtClean="0"/>
              <a:t>Interactive</a:t>
            </a:r>
          </a:p>
          <a:p>
            <a:r>
              <a:rPr lang="en-US" dirty="0" smtClean="0"/>
              <a:t>Cognitive</a:t>
            </a:r>
          </a:p>
          <a:p>
            <a:r>
              <a:rPr lang="en-US" dirty="0" smtClean="0"/>
              <a:t>Technologies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91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content  with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Mature &amp; Robust Development Platform</a:t>
            </a:r>
          </a:p>
          <a:p>
            <a:pPr lvl="1"/>
            <a:r>
              <a:rPr lang="en-US" dirty="0" smtClean="0"/>
              <a:t>Large developer community with experience</a:t>
            </a:r>
          </a:p>
          <a:p>
            <a:pPr lvl="1"/>
            <a:r>
              <a:rPr lang="en-US" dirty="0" smtClean="0"/>
              <a:t>“Portable” (Web, CD Rom, etc.)</a:t>
            </a:r>
          </a:p>
          <a:p>
            <a:pPr lvl="1"/>
            <a:r>
              <a:rPr lang="en-US" dirty="0" smtClean="0"/>
              <a:t>Secure (digital rights, etc.)</a:t>
            </a:r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Proprietary</a:t>
            </a:r>
          </a:p>
          <a:p>
            <a:pPr lvl="1"/>
            <a:r>
              <a:rPr lang="en-US" dirty="0" smtClean="0"/>
              <a:t>Difficult to impossible to ensure Universal Access</a:t>
            </a:r>
          </a:p>
          <a:p>
            <a:pPr lvl="1"/>
            <a:r>
              <a:rPr lang="en-US" dirty="0" smtClean="0"/>
              <a:t>The “</a:t>
            </a:r>
            <a:r>
              <a:rPr lang="en-US" dirty="0" err="1" smtClean="0"/>
              <a:t>iProblem</a:t>
            </a:r>
            <a:r>
              <a:rPr lang="en-US" dirty="0" smtClean="0"/>
              <a:t>” (iPhone, </a:t>
            </a:r>
            <a:r>
              <a:rPr lang="en-US" dirty="0" err="1" smtClean="0"/>
              <a:t>iPad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Video &amp; Audio IN the .EDU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Distance Learning</a:t>
            </a:r>
          </a:p>
          <a:p>
            <a:pPr lvl="1"/>
            <a:r>
              <a:rPr lang="en-US" dirty="0" smtClean="0"/>
              <a:t>Research &amp; review</a:t>
            </a:r>
          </a:p>
          <a:p>
            <a:pPr lvl="1"/>
            <a:r>
              <a:rPr lang="en-US" dirty="0" smtClean="0"/>
              <a:t>Improving Comprehension</a:t>
            </a:r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Asset Management</a:t>
            </a:r>
          </a:p>
          <a:p>
            <a:pPr lvl="1"/>
            <a:r>
              <a:rPr lang="en-US" dirty="0" smtClean="0"/>
              <a:t>Compliance Issues (Sec. 508, 504, etc.)</a:t>
            </a:r>
          </a:p>
          <a:p>
            <a:pPr lvl="1"/>
            <a:r>
              <a:rPr lang="en-US" dirty="0" smtClean="0"/>
              <a:t>Production requirements</a:t>
            </a:r>
          </a:p>
          <a:p>
            <a:pPr lvl="1"/>
            <a:r>
              <a:rPr lang="en-US" dirty="0" smtClean="0"/>
              <a:t>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Accessible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2859258"/>
          </a:xfrm>
        </p:spPr>
        <p:txBody>
          <a:bodyPr/>
          <a:lstStyle/>
          <a:p>
            <a:r>
              <a:rPr lang="en-US" dirty="0" smtClean="0"/>
              <a:t>Workflow – inserting accessibility into a project</a:t>
            </a:r>
          </a:p>
          <a:p>
            <a:pPr lvl="1"/>
            <a:r>
              <a:rPr lang="en-US" dirty="0" smtClean="0"/>
              <a:t>Video capture</a:t>
            </a:r>
          </a:p>
          <a:p>
            <a:pPr lvl="1"/>
            <a:r>
              <a:rPr lang="en-US" dirty="0" smtClean="0"/>
              <a:t>Captions / transcripts</a:t>
            </a:r>
          </a:p>
          <a:p>
            <a:pPr lvl="1"/>
            <a:r>
              <a:rPr lang="en-US" dirty="0" smtClean="0"/>
              <a:t>Described audio/text</a:t>
            </a:r>
          </a:p>
          <a:p>
            <a:pPr lvl="1"/>
            <a:r>
              <a:rPr lang="en-US" dirty="0" smtClean="0"/>
              <a:t>Sign Language</a:t>
            </a:r>
          </a:p>
          <a:p>
            <a:r>
              <a:rPr lang="en-US" dirty="0" smtClean="0"/>
              <a:t>Production Tools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4459459"/>
            <a:ext cx="3886200" cy="166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230188" marR="0" lvl="0" indent="-230188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Arial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F"/>
                </a:solidFill>
                <a:effectLst/>
                <a:uLnTx/>
                <a:uFillTx/>
                <a:latin typeface="Arial"/>
                <a:ea typeface="ＭＳ Ｐゴシック" pitchFamily="48" charset="-128"/>
                <a:cs typeface="Arial"/>
              </a:rPr>
              <a:t>Manual Methods</a:t>
            </a:r>
          </a:p>
          <a:p>
            <a:pPr marL="511175" marR="0" lvl="1" indent="-2222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Arial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F"/>
                </a:solidFill>
                <a:effectLst/>
                <a:uLnTx/>
                <a:uFillTx/>
                <a:latin typeface="Arial"/>
                <a:ea typeface="ＭＳ Ｐゴシック" pitchFamily="48" charset="-128"/>
                <a:cs typeface="Arial"/>
              </a:rPr>
              <a:t>MAGpie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rgbClr val="4C4C4F"/>
              </a:solidFill>
              <a:effectLst/>
              <a:uLnTx/>
              <a:uFillTx/>
              <a:latin typeface="Arial"/>
              <a:ea typeface="ＭＳ Ｐゴシック" pitchFamily="48" charset="-128"/>
              <a:cs typeface="Arial"/>
            </a:endParaRPr>
          </a:p>
          <a:p>
            <a:pPr marL="511175" marR="0" lvl="1" indent="-2222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Arial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F"/>
                </a:solidFill>
                <a:effectLst/>
                <a:uLnTx/>
                <a:uFillTx/>
                <a:latin typeface="Arial"/>
                <a:ea typeface="ＭＳ Ｐゴシック" pitchFamily="48" charset="-128"/>
                <a:cs typeface="Arial"/>
              </a:rPr>
              <a:t>World Caption</a:t>
            </a:r>
          </a:p>
          <a:p>
            <a:pPr marL="511175" marR="0" lvl="1" indent="-2222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Arial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F"/>
                </a:solidFill>
                <a:effectLst/>
                <a:uLnTx/>
                <a:uFillTx/>
                <a:latin typeface="Arial"/>
                <a:ea typeface="ＭＳ Ｐゴシック" pitchFamily="48" charset="-128"/>
                <a:cs typeface="Arial"/>
              </a:rPr>
              <a:t>MovCaptioner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rgbClr val="4C4C4F"/>
              </a:solidFill>
              <a:effectLst/>
              <a:uLnTx/>
              <a:uFillTx/>
              <a:latin typeface="Arial"/>
              <a:ea typeface="ＭＳ Ｐゴシック" pitchFamily="48" charset="-128"/>
              <a:cs typeface="Arial"/>
            </a:endParaRPr>
          </a:p>
          <a:p>
            <a:pPr marL="511175" marR="0" lvl="1" indent="-2222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Arial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F"/>
                </a:solidFill>
                <a:effectLst/>
                <a:uLnTx/>
                <a:uFillTx/>
                <a:latin typeface="Arial"/>
                <a:ea typeface="ＭＳ Ｐゴシック" pitchFamily="48" charset="-128"/>
                <a:cs typeface="Arial"/>
              </a:rPr>
              <a:t>Subtitle Workshop</a:t>
            </a:r>
          </a:p>
          <a:p>
            <a:pPr marL="511175" marR="0" lvl="1" indent="-2222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Arial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F"/>
                </a:solidFill>
                <a:effectLst/>
                <a:uLnTx/>
                <a:uFillTx/>
                <a:latin typeface="Arial"/>
                <a:ea typeface="ＭＳ Ｐゴシック" pitchFamily="48" charset="-128"/>
                <a:cs typeface="Arial"/>
              </a:rPr>
              <a:t>Express Scribe</a:t>
            </a:r>
          </a:p>
          <a:p>
            <a:pPr marL="230188" marR="0" lvl="0" indent="-230188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90021"/>
              </a:buClr>
              <a:buSzPct val="80000"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C4C4F"/>
              </a:solidFill>
              <a:effectLst/>
              <a:uLnTx/>
              <a:uFillTx/>
              <a:latin typeface="Arial"/>
              <a:ea typeface="ＭＳ Ｐゴシック" pitchFamily="48" charset="-128"/>
              <a:cs typeface="Arial"/>
            </a:endParaRPr>
          </a:p>
          <a:p>
            <a:pPr marL="230188" marR="0" lvl="0" indent="-230188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90021"/>
              </a:buClr>
              <a:buSzPct val="80000"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F"/>
              </a:solidFill>
              <a:effectLst/>
              <a:uLnTx/>
              <a:uFillTx/>
              <a:latin typeface="Arial"/>
              <a:ea typeface="ＭＳ Ｐゴシック" pitchFamily="48" charset="-128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4459458"/>
            <a:ext cx="3886200" cy="166670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Outsourcing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3PlayMedia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Automatic Synch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sz="1600" dirty="0" smtClean="0"/>
              <a:t>Check your local market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– Captioning Videos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08784" y="1600201"/>
            <a:ext cx="5879807" cy="367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587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Emergent Technologies (HTML5)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Canvas</a:t>
            </a:r>
          </a:p>
          <a:p>
            <a:r>
              <a:rPr lang="en-US" dirty="0" smtClean="0"/>
              <a:t>SVG</a:t>
            </a:r>
          </a:p>
          <a:p>
            <a:r>
              <a:rPr lang="en-US" dirty="0" smtClean="0"/>
              <a:t>&lt;video&gt;</a:t>
            </a:r>
          </a:p>
          <a:p>
            <a:r>
              <a:rPr lang="en-US" dirty="0" smtClean="0"/>
              <a:t>Deploying for mobile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03785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Compliance requirements:</a:t>
            </a:r>
          </a:p>
          <a:p>
            <a:pPr>
              <a:buNone/>
            </a:pPr>
            <a:r>
              <a:rPr lang="en-US" sz="1400" dirty="0" smtClean="0"/>
              <a:t>Section 508: </a:t>
            </a:r>
            <a:br>
              <a:rPr lang="en-US" sz="1400" dirty="0" smtClean="0"/>
            </a:br>
            <a:r>
              <a:rPr lang="en-US" sz="1400" dirty="0" smtClean="0"/>
              <a:t>"b) Equivalent alternatives for any multimedia presentation shall be synchronized with the presentation." </a:t>
            </a:r>
            <a:br>
              <a:rPr lang="en-US" sz="1400" dirty="0" smtClean="0"/>
            </a:br>
            <a:r>
              <a:rPr lang="en-US" sz="1400" dirty="0" smtClean="0"/>
              <a:t>- </a:t>
            </a:r>
            <a:r>
              <a:rPr lang="en-US" sz="1400" dirty="0" smtClean="0">
                <a:hlinkClick r:id="rId3"/>
              </a:rPr>
              <a:t>http://section508.gov/index.cfm?FuseAction=Content&amp;ID=12#Web</a:t>
            </a:r>
            <a:r>
              <a:rPr lang="en-US" sz="1400" dirty="0" smtClean="0"/>
              <a:t>  </a:t>
            </a:r>
          </a:p>
          <a:p>
            <a:pPr>
              <a:buNone/>
            </a:pPr>
            <a:r>
              <a:rPr lang="en-US" sz="1400" dirty="0" smtClean="0"/>
              <a:t>Section 504:</a:t>
            </a:r>
          </a:p>
          <a:p>
            <a:pPr>
              <a:buNone/>
            </a:pPr>
            <a:r>
              <a:rPr lang="en-US" sz="1400" dirty="0" smtClean="0"/>
              <a:t>   Suggests that pedagogical materials must be made available to all students regardless of any disability.</a:t>
            </a:r>
            <a:br>
              <a:rPr lang="en-US" sz="1400" dirty="0" smtClean="0"/>
            </a:br>
            <a:r>
              <a:rPr lang="en-US" sz="1400" dirty="0" smtClean="0"/>
              <a:t>- </a:t>
            </a:r>
            <a:r>
              <a:rPr lang="en-US" sz="1400" dirty="0" smtClean="0">
                <a:hlinkClick r:id="rId4"/>
              </a:rPr>
              <a:t>http://www.ed.gov/about/offices/list/ocr/504faq.html</a:t>
            </a:r>
            <a:r>
              <a:rPr lang="en-US" sz="1400" dirty="0" smtClean="0"/>
              <a:t>  </a:t>
            </a:r>
          </a:p>
          <a:p>
            <a:pPr>
              <a:buNone/>
            </a:pPr>
            <a:r>
              <a:rPr lang="en-US" sz="1400" dirty="0" smtClean="0"/>
              <a:t>WCAG 2:</a:t>
            </a:r>
            <a:br>
              <a:rPr lang="en-US" sz="1400" dirty="0" smtClean="0"/>
            </a:br>
            <a:r>
              <a:rPr lang="en-US" sz="1400" dirty="0" smtClean="0"/>
              <a:t>- http://www.w3.org/TR/WCAG20/#media-equiv  </a:t>
            </a:r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28270" y="1600200"/>
            <a:ext cx="42109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Captioning: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Manual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MAGpie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http://ncam.wgbh.org/webaccess/magpie/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World Caption - </a:t>
            </a:r>
            <a:r>
              <a:rPr lang="en-US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http://lss.wisc.edu/node/276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MovCaptioner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US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http://www.synchrimedia.com/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Subtitle Workshop - </a:t>
            </a:r>
            <a:r>
              <a:rPr lang="en-US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http://www.urusoft.net/products.php?cat=sw&amp;lang=1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Express Scribe - </a:t>
            </a:r>
            <a:r>
              <a:rPr lang="en-US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http://www.nch.com.au/scribe/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4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Outsourcing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lvl="0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3PlayMedia - </a:t>
            </a:r>
            <a:r>
              <a:rPr lang="en-US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9"/>
              </a:rPr>
              <a:t>http://www.3playmedia.com/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0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Automatic Synch - </a:t>
            </a:r>
            <a:r>
              <a:rPr lang="en-US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0"/>
              </a:rPr>
              <a:t>http://www.automaticsync.com/captionsync/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You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for vendors for accessibility features</a:t>
            </a:r>
          </a:p>
          <a:p>
            <a:r>
              <a:rPr lang="en-US" dirty="0" smtClean="0"/>
              <a:t>Ask</a:t>
            </a:r>
            <a:r>
              <a:rPr lang="en-US" baseline="0" dirty="0" smtClean="0"/>
              <a:t> vendors to demonstrate accessibility features</a:t>
            </a:r>
          </a:p>
          <a:p>
            <a:r>
              <a:rPr lang="en-US" baseline="0" dirty="0" smtClean="0"/>
              <a:t>Ask vendors to demonstrate accessible authoring</a:t>
            </a:r>
          </a:p>
          <a:p>
            <a:r>
              <a:rPr lang="en-US" baseline="0" dirty="0" smtClean="0"/>
              <a:t>Assign accessibility responsibilities to IT staff </a:t>
            </a:r>
          </a:p>
          <a:p>
            <a:r>
              <a:rPr lang="en-US" dirty="0" smtClean="0"/>
              <a:t>Use accessible design best practices when creating new </a:t>
            </a:r>
            <a:r>
              <a:rPr lang="en-US" smtClean="0"/>
              <a:t>campus resources</a:t>
            </a:r>
            <a:endParaRPr lang="en-US" baseline="0" dirty="0" smtClean="0"/>
          </a:p>
          <a:p>
            <a:r>
              <a:rPr lang="en-US" dirty="0" smtClean="0"/>
              <a:t>Partner with disability services and campus disability communities to prioritize accessibility </a:t>
            </a:r>
            <a:r>
              <a:rPr lang="en-US" dirty="0" err="1" smtClean="0"/>
              <a:t>intiatives</a:t>
            </a:r>
            <a:endParaRPr lang="en-US" baseline="0" dirty="0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STEPS to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Awareness</a:t>
            </a:r>
          </a:p>
          <a:p>
            <a:r>
              <a:rPr lang="en-US" dirty="0" smtClean="0"/>
              <a:t>Standards/Practices</a:t>
            </a:r>
          </a:p>
          <a:p>
            <a:r>
              <a:rPr lang="en-US" dirty="0" smtClean="0"/>
              <a:t>Auditing and Administrative Controls</a:t>
            </a:r>
          </a:p>
        </p:txBody>
      </p:sp>
    </p:spTree>
    <p:extLst>
      <p:ext uri="{BB962C8B-B14F-4D97-AF65-F5344CB8AC3E}">
        <p14:creationId xmlns="" xmlns:p14="http://schemas.microsoft.com/office/powerpoint/2010/main" val="15427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</a:t>
            </a:r>
            <a:r>
              <a:rPr lang="en-US" baseline="0" dirty="0" smtClean="0"/>
              <a:t>ssume accessible</a:t>
            </a:r>
          </a:p>
          <a:p>
            <a:r>
              <a:rPr lang="en-US" baseline="0" dirty="0" smtClean="0"/>
              <a:t>Feedback on accessibility</a:t>
            </a:r>
          </a:p>
          <a:p>
            <a:r>
              <a:rPr lang="en-US" baseline="0" dirty="0" smtClean="0"/>
              <a:t>Automated Tools</a:t>
            </a:r>
          </a:p>
        </p:txBody>
      </p:sp>
    </p:spTree>
    <p:extLst>
      <p:ext uri="{BB962C8B-B14F-4D97-AF65-F5344CB8AC3E}">
        <p14:creationId xmlns="" xmlns:p14="http://schemas.microsoft.com/office/powerpoint/2010/main" val="28393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Standards/Practices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Accessible Repair vs. Accessible Design</a:t>
            </a:r>
          </a:p>
          <a:p>
            <a:pPr lvl="0"/>
            <a:r>
              <a:rPr lang="en-US" dirty="0" smtClean="0"/>
              <a:t>Practices</a:t>
            </a:r>
          </a:p>
          <a:p>
            <a:pPr lvl="0"/>
            <a:r>
              <a:rPr lang="en-US" baseline="0" dirty="0" smtClean="0"/>
              <a:t>Planning</a:t>
            </a:r>
          </a:p>
          <a:p>
            <a:pPr lvl="0"/>
            <a:r>
              <a:rPr lang="en-US" dirty="0" smtClean="0"/>
              <a:t>Authoring Environments and Tools</a:t>
            </a:r>
            <a:endParaRPr lang="en-US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2003</Words>
  <Application>Microsoft Office PowerPoint</Application>
  <PresentationFormat>On-screen Show (4:3)</PresentationFormat>
  <Paragraphs>382</Paragraphs>
  <Slides>68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Seminar 03P Improving Accessibility for All:  Using Universal Design for Media, Mobile Devices, and the Web</vt:lpstr>
      <vt:lpstr>PART 1: AccessIBLE Learning OBJECTS</vt:lpstr>
      <vt:lpstr>TYpes of disability</vt:lpstr>
      <vt:lpstr>DisabiLity By Age</vt:lpstr>
      <vt:lpstr>Web Accessibility Survey</vt:lpstr>
      <vt:lpstr>Disability Simulation</vt:lpstr>
      <vt:lpstr>STEPS to Accessibility</vt:lpstr>
      <vt:lpstr>Awareness</vt:lpstr>
      <vt:lpstr>Standards/Practices</vt:lpstr>
      <vt:lpstr>Accessible design</vt:lpstr>
      <vt:lpstr>Practices</vt:lpstr>
      <vt:lpstr>PlaNNING</vt:lpstr>
      <vt:lpstr>Auditing</vt:lpstr>
      <vt:lpstr>Accessible Web Design Example</vt:lpstr>
      <vt:lpstr>Accessibility Features</vt:lpstr>
      <vt:lpstr>Functional Accessibility Evaluator</vt:lpstr>
      <vt:lpstr>Firefox Accessibility Extension</vt:lpstr>
      <vt:lpstr>Firebug Accessibility Inspector</vt:lpstr>
      <vt:lpstr>Problems of Using Automated ToolS</vt:lpstr>
      <vt:lpstr>Learning OJECT Example</vt:lpstr>
      <vt:lpstr>Accessibility Issues</vt:lpstr>
      <vt:lpstr>How would we access accessibility?</vt:lpstr>
      <vt:lpstr>What would the Issue be for Mobile Technologies?</vt:lpstr>
      <vt:lpstr>Accessible and Mobile version</vt:lpstr>
      <vt:lpstr>Learning Management and Delivery SYSTEMS</vt:lpstr>
      <vt:lpstr>Collaboration</vt:lpstr>
      <vt:lpstr>PART 2: UNIVERSAL DESIGN USING DOCUMENT MARKUP</vt:lpstr>
      <vt:lpstr>THIS PRESENTATION WILL COVER </vt:lpstr>
      <vt:lpstr>WHAT THIS TOPIC MEANS TO ME </vt:lpstr>
      <vt:lpstr>UNIVERSAL DESIGN AND COMMUNICATION</vt:lpstr>
      <vt:lpstr>ORGANIZE: PLAN BEFORE CREATING CONTENT</vt:lpstr>
      <vt:lpstr>MODULARIZE: USE DOCUMENT CHUNKING</vt:lpstr>
      <vt:lpstr>DOCUMENT STRUCTURE AND MEANING 1</vt:lpstr>
      <vt:lpstr>DOCUMENT STRUCTURE AND MEANING 2</vt:lpstr>
      <vt:lpstr>DOCUMENT STRUCTURE AND MEANING 3</vt:lpstr>
      <vt:lpstr>DIFFERENT WAYS TO CREATE LAYOUT</vt:lpstr>
      <vt:lpstr>UNIVERSAL DESIGN IN DOCUMENT CREATION</vt:lpstr>
      <vt:lpstr>USE OF COLOR</vt:lpstr>
      <vt:lpstr>HEADER NAVIGATION IN WORD PROCESSORS</vt:lpstr>
      <vt:lpstr>CREATING HEADERS IN WORD</vt:lpstr>
      <vt:lpstr>HEADER CODE FOR NAVIGATION IN WEB PAGES</vt:lpstr>
      <vt:lpstr>WHAT IS A STYLE?</vt:lpstr>
      <vt:lpstr>HOW CAN STYLES HELP YOU?</vt:lpstr>
      <vt:lpstr>PLANNING A STYLE</vt:lpstr>
      <vt:lpstr>CREATING STYLES IN 2007</vt:lpstr>
      <vt:lpstr>SCREENSHOT OF STYLE IN WORD 2007</vt:lpstr>
      <vt:lpstr>USING A TABLE OF CONTENTS FOR NAVIGATION</vt:lpstr>
      <vt:lpstr>MAKING A TOC IN WORD 2007</vt:lpstr>
      <vt:lpstr>MAKING A TOC IN HTML</vt:lpstr>
      <vt:lpstr>ADDING ALT TEXT TO A PICTURE IN WORD 2007</vt:lpstr>
      <vt:lpstr>CODE TO ADD TEXT TO AN IMAGE IN HTML</vt:lpstr>
      <vt:lpstr>UNIVERSAL DESIGN AND USERS WITH DISABILITIES</vt:lpstr>
      <vt:lpstr>UNIVERSAL DESIGN AND CAPTIONS</vt:lpstr>
      <vt:lpstr>REPURPOSING BETWEEN DOCUMENT FORMATS</vt:lpstr>
      <vt:lpstr>A WORD ABOUT POWERPOINT </vt:lpstr>
      <vt:lpstr>A WORD ABOUT EXCEL</vt:lpstr>
      <vt:lpstr>RESOURCES</vt:lpstr>
      <vt:lpstr>Slide 58</vt:lpstr>
      <vt:lpstr>PART 3: UNIVERSAL DESIGN AND ACCESSIBLE MEDIA</vt:lpstr>
      <vt:lpstr>Multi-Media in the learning environment</vt:lpstr>
      <vt:lpstr>Interactive content  with Flash</vt:lpstr>
      <vt:lpstr>Using Video &amp; Audio IN the .EDU Environment</vt:lpstr>
      <vt:lpstr>Planning for Accessible Media</vt:lpstr>
      <vt:lpstr>Case study – Captioning Videos</vt:lpstr>
      <vt:lpstr>Emergent Technologies (HTML5)</vt:lpstr>
      <vt:lpstr>Resources</vt:lpstr>
      <vt:lpstr>What You Can do</vt:lpstr>
      <vt:lpstr>Questions?</vt:lpstr>
    </vt:vector>
  </TitlesOfParts>
  <Company>brain bolts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jongund</cp:lastModifiedBy>
  <cp:revision>89</cp:revision>
  <dcterms:created xsi:type="dcterms:W3CDTF">2010-07-14T22:35:30Z</dcterms:created>
  <dcterms:modified xsi:type="dcterms:W3CDTF">2010-10-12T19:04:33Z</dcterms:modified>
</cp:coreProperties>
</file>