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256" r:id="rId2"/>
    <p:sldId id="283" r:id="rId3"/>
    <p:sldId id="280" r:id="rId4"/>
    <p:sldId id="279" r:id="rId5"/>
    <p:sldId id="278" r:id="rId6"/>
    <p:sldId id="277" r:id="rId7"/>
    <p:sldId id="276" r:id="rId8"/>
    <p:sldId id="275" r:id="rId9"/>
    <p:sldId id="274" r:id="rId10"/>
    <p:sldId id="273" r:id="rId11"/>
    <p:sldId id="272" r:id="rId12"/>
    <p:sldId id="271" r:id="rId13"/>
    <p:sldId id="270" r:id="rId14"/>
    <p:sldId id="269" r:id="rId15"/>
    <p:sldId id="268" r:id="rId16"/>
    <p:sldId id="267" r:id="rId17"/>
    <p:sldId id="266" r:id="rId18"/>
    <p:sldId id="265" r:id="rId19"/>
    <p:sldId id="264" r:id="rId20"/>
    <p:sldId id="282" r:id="rId21"/>
    <p:sldId id="302" r:id="rId22"/>
    <p:sldId id="303" r:id="rId23"/>
    <p:sldId id="304" r:id="rId24"/>
    <p:sldId id="305" r:id="rId25"/>
    <p:sldId id="306" r:id="rId26"/>
    <p:sldId id="307" r:id="rId27"/>
    <p:sldId id="308" r:id="rId28"/>
    <p:sldId id="281" r:id="rId29"/>
    <p:sldId id="285" r:id="rId30"/>
    <p:sldId id="284" r:id="rId31"/>
    <p:sldId id="293" r:id="rId32"/>
    <p:sldId id="286" r:id="rId33"/>
    <p:sldId id="294" r:id="rId34"/>
    <p:sldId id="291" r:id="rId35"/>
    <p:sldId id="295" r:id="rId36"/>
    <p:sldId id="287" r:id="rId37"/>
    <p:sldId id="296" r:id="rId38"/>
    <p:sldId id="292" r:id="rId39"/>
    <p:sldId id="297" r:id="rId40"/>
    <p:sldId id="288" r:id="rId41"/>
    <p:sldId id="299" r:id="rId42"/>
    <p:sldId id="289" r:id="rId43"/>
    <p:sldId id="298" r:id="rId44"/>
    <p:sldId id="290" r:id="rId45"/>
    <p:sldId id="300" r:id="rId46"/>
    <p:sldId id="261" r:id="rId4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A90021"/>
    <a:srgbClr val="45811B"/>
    <a:srgbClr val="DDE8D5"/>
    <a:srgbClr val="FBC82B"/>
    <a:srgbClr val="7BA62B"/>
    <a:srgbClr val="8A8889"/>
    <a:srgbClr val="FD9712"/>
    <a:srgbClr val="006D9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1511" autoAdjust="0"/>
  </p:normalViewPr>
  <p:slideViewPr>
    <p:cSldViewPr snapToGrid="0" snapToObjects="1">
      <p:cViewPr varScale="1">
        <p:scale>
          <a:sx n="47" d="100"/>
          <a:sy n="47" d="100"/>
        </p:scale>
        <p:origin x="-1818" y="-90"/>
      </p:cViewPr>
      <p:guideLst>
        <p:guide orient="horz" pos="2160"/>
        <p:guide pos="2880"/>
      </p:guideLst>
    </p:cSldViewPr>
  </p:slideViewPr>
  <p:outlineViewPr>
    <p:cViewPr>
      <p:scale>
        <a:sx n="33" d="100"/>
        <a:sy n="33" d="100"/>
      </p:scale>
      <p:origin x="0" y="9965"/>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178603-BA1C-BE4A-BB46-BB1E17D288B1}" type="doc">
      <dgm:prSet loTypeId="urn:microsoft.com/office/officeart/2005/8/layout/cycle7" loCatId="cycle" qsTypeId="urn:microsoft.com/office/officeart/2005/8/quickstyle/3D3" qsCatId="3D" csTypeId="urn:microsoft.com/office/officeart/2005/8/colors/accent1_2" csCatId="accent1" phldr="1"/>
      <dgm:spPr/>
    </dgm:pt>
    <dgm:pt modelId="{9F568EF4-82DB-0C4C-838D-6487FCA92470}">
      <dgm:prSet phldrT="[Text]"/>
      <dgm:spPr/>
      <dgm:t>
        <a:bodyPr/>
        <a:lstStyle/>
        <a:p>
          <a:r>
            <a:rPr lang="en-US" dirty="0" smtClean="0"/>
            <a:t>1099 Module</a:t>
          </a:r>
          <a:endParaRPr lang="en-US" dirty="0"/>
        </a:p>
      </dgm:t>
    </dgm:pt>
    <dgm:pt modelId="{04326F8C-05F2-F246-937A-2589095DCE11}" type="parTrans" cxnId="{FA99F5D9-C5F6-AE46-9382-2C81DF37F1AE}">
      <dgm:prSet/>
      <dgm:spPr/>
      <dgm:t>
        <a:bodyPr/>
        <a:lstStyle/>
        <a:p>
          <a:endParaRPr lang="en-US"/>
        </a:p>
      </dgm:t>
    </dgm:pt>
    <dgm:pt modelId="{DAC83935-190E-D646-87D7-AC073D4091A9}" type="sibTrans" cxnId="{FA99F5D9-C5F6-AE46-9382-2C81DF37F1AE}">
      <dgm:prSet/>
      <dgm:spPr/>
      <dgm:t>
        <a:bodyPr/>
        <a:lstStyle/>
        <a:p>
          <a:endParaRPr lang="en-US"/>
        </a:p>
      </dgm:t>
    </dgm:pt>
    <dgm:pt modelId="{170EB981-EEA6-FF4F-807A-EBEE62C3BA72}">
      <dgm:prSet phldrT="[Text]"/>
      <dgm:spPr/>
      <dgm:t>
        <a:bodyPr/>
        <a:lstStyle/>
        <a:p>
          <a:r>
            <a:rPr lang="en-US" dirty="0" smtClean="0"/>
            <a:t>Vendor</a:t>
          </a:r>
          <a:endParaRPr lang="en-US" dirty="0"/>
        </a:p>
      </dgm:t>
    </dgm:pt>
    <dgm:pt modelId="{3195AD33-00B6-2A4F-9E78-CD710F6F8EDB}" type="parTrans" cxnId="{35E22D80-DBC9-9F4F-B80E-1AE425B1809A}">
      <dgm:prSet/>
      <dgm:spPr/>
      <dgm:t>
        <a:bodyPr/>
        <a:lstStyle/>
        <a:p>
          <a:endParaRPr lang="en-US"/>
        </a:p>
      </dgm:t>
    </dgm:pt>
    <dgm:pt modelId="{69B77E3F-9BCA-C64C-AFEA-FA776A86ADB1}" type="sibTrans" cxnId="{35E22D80-DBC9-9F4F-B80E-1AE425B1809A}">
      <dgm:prSet/>
      <dgm:spPr/>
      <dgm:t>
        <a:bodyPr/>
        <a:lstStyle/>
        <a:p>
          <a:endParaRPr lang="en-US"/>
        </a:p>
      </dgm:t>
    </dgm:pt>
    <dgm:pt modelId="{D9859D83-CB1E-9B4B-9D3A-EB6C61607126}">
      <dgm:prSet phldrT="[Text]"/>
      <dgm:spPr/>
      <dgm:t>
        <a:bodyPr/>
        <a:lstStyle/>
        <a:p>
          <a:r>
            <a:rPr lang="en-US" dirty="0" smtClean="0"/>
            <a:t>PDP </a:t>
          </a:r>
          <a:endParaRPr lang="en-US" dirty="0"/>
        </a:p>
      </dgm:t>
    </dgm:pt>
    <dgm:pt modelId="{299F3E29-65A7-9149-85F0-04E688A9DA05}" type="parTrans" cxnId="{6BC7CE60-FB87-AB41-904A-4EA5B5A2EBD6}">
      <dgm:prSet/>
      <dgm:spPr/>
      <dgm:t>
        <a:bodyPr/>
        <a:lstStyle/>
        <a:p>
          <a:endParaRPr lang="en-US"/>
        </a:p>
      </dgm:t>
    </dgm:pt>
    <dgm:pt modelId="{B64B146B-27D0-BE4D-A297-73DB823F949C}" type="sibTrans" cxnId="{6BC7CE60-FB87-AB41-904A-4EA5B5A2EBD6}">
      <dgm:prSet/>
      <dgm:spPr/>
      <dgm:t>
        <a:bodyPr/>
        <a:lstStyle/>
        <a:p>
          <a:endParaRPr lang="en-US"/>
        </a:p>
      </dgm:t>
    </dgm:pt>
    <dgm:pt modelId="{A6CC7734-DD92-B04B-A683-34D8E5D7CA56}" type="pres">
      <dgm:prSet presAssocID="{D5178603-BA1C-BE4A-BB46-BB1E17D288B1}" presName="Name0" presStyleCnt="0">
        <dgm:presLayoutVars>
          <dgm:dir/>
          <dgm:resizeHandles val="exact"/>
        </dgm:presLayoutVars>
      </dgm:prSet>
      <dgm:spPr/>
    </dgm:pt>
    <dgm:pt modelId="{3631CFD2-32A1-2142-AEB0-45B7A80417A6}" type="pres">
      <dgm:prSet presAssocID="{9F568EF4-82DB-0C4C-838D-6487FCA92470}" presName="node" presStyleLbl="node1" presStyleIdx="0" presStyleCnt="3">
        <dgm:presLayoutVars>
          <dgm:bulletEnabled val="1"/>
        </dgm:presLayoutVars>
      </dgm:prSet>
      <dgm:spPr/>
      <dgm:t>
        <a:bodyPr/>
        <a:lstStyle/>
        <a:p>
          <a:endParaRPr lang="en-US"/>
        </a:p>
      </dgm:t>
    </dgm:pt>
    <dgm:pt modelId="{47D2845D-7917-324D-A072-E327BE06408A}" type="pres">
      <dgm:prSet presAssocID="{DAC83935-190E-D646-87D7-AC073D4091A9}" presName="sibTrans" presStyleLbl="sibTrans2D1" presStyleIdx="0" presStyleCnt="3"/>
      <dgm:spPr/>
      <dgm:t>
        <a:bodyPr/>
        <a:lstStyle/>
        <a:p>
          <a:endParaRPr lang="en-US"/>
        </a:p>
      </dgm:t>
    </dgm:pt>
    <dgm:pt modelId="{D7B03E91-757C-FC41-9FCD-5A5BE673D80D}" type="pres">
      <dgm:prSet presAssocID="{DAC83935-190E-D646-87D7-AC073D4091A9}" presName="connectorText" presStyleLbl="sibTrans2D1" presStyleIdx="0" presStyleCnt="3"/>
      <dgm:spPr/>
      <dgm:t>
        <a:bodyPr/>
        <a:lstStyle/>
        <a:p>
          <a:endParaRPr lang="en-US"/>
        </a:p>
      </dgm:t>
    </dgm:pt>
    <dgm:pt modelId="{061BF653-0B41-D940-A280-8B5864F73AB8}" type="pres">
      <dgm:prSet presAssocID="{170EB981-EEA6-FF4F-807A-EBEE62C3BA72}" presName="node" presStyleLbl="node1" presStyleIdx="1" presStyleCnt="3">
        <dgm:presLayoutVars>
          <dgm:bulletEnabled val="1"/>
        </dgm:presLayoutVars>
      </dgm:prSet>
      <dgm:spPr/>
      <dgm:t>
        <a:bodyPr/>
        <a:lstStyle/>
        <a:p>
          <a:endParaRPr lang="en-US"/>
        </a:p>
      </dgm:t>
    </dgm:pt>
    <dgm:pt modelId="{0D324889-9006-BD46-9614-E6C9FDB9CFE6}" type="pres">
      <dgm:prSet presAssocID="{69B77E3F-9BCA-C64C-AFEA-FA776A86ADB1}" presName="sibTrans" presStyleLbl="sibTrans2D1" presStyleIdx="1" presStyleCnt="3"/>
      <dgm:spPr/>
      <dgm:t>
        <a:bodyPr/>
        <a:lstStyle/>
        <a:p>
          <a:endParaRPr lang="en-US"/>
        </a:p>
      </dgm:t>
    </dgm:pt>
    <dgm:pt modelId="{17370BC2-48A6-DD4A-BA36-1AC49197B2C0}" type="pres">
      <dgm:prSet presAssocID="{69B77E3F-9BCA-C64C-AFEA-FA776A86ADB1}" presName="connectorText" presStyleLbl="sibTrans2D1" presStyleIdx="1" presStyleCnt="3"/>
      <dgm:spPr/>
      <dgm:t>
        <a:bodyPr/>
        <a:lstStyle/>
        <a:p>
          <a:endParaRPr lang="en-US"/>
        </a:p>
      </dgm:t>
    </dgm:pt>
    <dgm:pt modelId="{CBEBC162-E45E-B146-A406-3F853AC001CB}" type="pres">
      <dgm:prSet presAssocID="{D9859D83-CB1E-9B4B-9D3A-EB6C61607126}" presName="node" presStyleLbl="node1" presStyleIdx="2" presStyleCnt="3">
        <dgm:presLayoutVars>
          <dgm:bulletEnabled val="1"/>
        </dgm:presLayoutVars>
      </dgm:prSet>
      <dgm:spPr/>
      <dgm:t>
        <a:bodyPr/>
        <a:lstStyle/>
        <a:p>
          <a:endParaRPr lang="en-US"/>
        </a:p>
      </dgm:t>
    </dgm:pt>
    <dgm:pt modelId="{9F3D5A26-E7EC-2D41-9993-53F9EC1E0DED}" type="pres">
      <dgm:prSet presAssocID="{B64B146B-27D0-BE4D-A297-73DB823F949C}" presName="sibTrans" presStyleLbl="sibTrans2D1" presStyleIdx="2" presStyleCnt="3"/>
      <dgm:spPr/>
      <dgm:t>
        <a:bodyPr/>
        <a:lstStyle/>
        <a:p>
          <a:endParaRPr lang="en-US"/>
        </a:p>
      </dgm:t>
    </dgm:pt>
    <dgm:pt modelId="{648DEBCE-D6D3-D840-B82F-86BE9082F3A1}" type="pres">
      <dgm:prSet presAssocID="{B64B146B-27D0-BE4D-A297-73DB823F949C}" presName="connectorText" presStyleLbl="sibTrans2D1" presStyleIdx="2" presStyleCnt="3"/>
      <dgm:spPr/>
      <dgm:t>
        <a:bodyPr/>
        <a:lstStyle/>
        <a:p>
          <a:endParaRPr lang="en-US"/>
        </a:p>
      </dgm:t>
    </dgm:pt>
  </dgm:ptLst>
  <dgm:cxnLst>
    <dgm:cxn modelId="{6C78E0BA-AE22-5E43-8514-16AB3EC40FFF}" type="presOf" srcId="{D9859D83-CB1E-9B4B-9D3A-EB6C61607126}" destId="{CBEBC162-E45E-B146-A406-3F853AC001CB}" srcOrd="0" destOrd="0" presId="urn:microsoft.com/office/officeart/2005/8/layout/cycle7"/>
    <dgm:cxn modelId="{35E22D80-DBC9-9F4F-B80E-1AE425B1809A}" srcId="{D5178603-BA1C-BE4A-BB46-BB1E17D288B1}" destId="{170EB981-EEA6-FF4F-807A-EBEE62C3BA72}" srcOrd="1" destOrd="0" parTransId="{3195AD33-00B6-2A4F-9E78-CD710F6F8EDB}" sibTransId="{69B77E3F-9BCA-C64C-AFEA-FA776A86ADB1}"/>
    <dgm:cxn modelId="{AB51A716-8266-084D-B699-B7A09749BD41}" type="presOf" srcId="{69B77E3F-9BCA-C64C-AFEA-FA776A86ADB1}" destId="{0D324889-9006-BD46-9614-E6C9FDB9CFE6}" srcOrd="0" destOrd="0" presId="urn:microsoft.com/office/officeart/2005/8/layout/cycle7"/>
    <dgm:cxn modelId="{82C85EFE-21E3-ED43-B126-0821A56F41E3}" type="presOf" srcId="{170EB981-EEA6-FF4F-807A-EBEE62C3BA72}" destId="{061BF653-0B41-D940-A280-8B5864F73AB8}" srcOrd="0" destOrd="0" presId="urn:microsoft.com/office/officeart/2005/8/layout/cycle7"/>
    <dgm:cxn modelId="{5FBFD1DE-A397-1A4D-8826-D211D29F567C}" type="presOf" srcId="{DAC83935-190E-D646-87D7-AC073D4091A9}" destId="{D7B03E91-757C-FC41-9FCD-5A5BE673D80D}" srcOrd="1" destOrd="0" presId="urn:microsoft.com/office/officeart/2005/8/layout/cycle7"/>
    <dgm:cxn modelId="{3177D0D0-D852-C84A-8370-8469388BB44D}" type="presOf" srcId="{DAC83935-190E-D646-87D7-AC073D4091A9}" destId="{47D2845D-7917-324D-A072-E327BE06408A}" srcOrd="0" destOrd="0" presId="urn:microsoft.com/office/officeart/2005/8/layout/cycle7"/>
    <dgm:cxn modelId="{6BC7CE60-FB87-AB41-904A-4EA5B5A2EBD6}" srcId="{D5178603-BA1C-BE4A-BB46-BB1E17D288B1}" destId="{D9859D83-CB1E-9B4B-9D3A-EB6C61607126}" srcOrd="2" destOrd="0" parTransId="{299F3E29-65A7-9149-85F0-04E688A9DA05}" sibTransId="{B64B146B-27D0-BE4D-A297-73DB823F949C}"/>
    <dgm:cxn modelId="{3843DFDA-B4CD-B445-B96A-11424E16CEFF}" type="presOf" srcId="{D5178603-BA1C-BE4A-BB46-BB1E17D288B1}" destId="{A6CC7734-DD92-B04B-A683-34D8E5D7CA56}" srcOrd="0" destOrd="0" presId="urn:microsoft.com/office/officeart/2005/8/layout/cycle7"/>
    <dgm:cxn modelId="{15B16B99-7AB4-1344-BC5D-8B72EDC36B78}" type="presOf" srcId="{B64B146B-27D0-BE4D-A297-73DB823F949C}" destId="{648DEBCE-D6D3-D840-B82F-86BE9082F3A1}" srcOrd="1" destOrd="0" presId="urn:microsoft.com/office/officeart/2005/8/layout/cycle7"/>
    <dgm:cxn modelId="{D5EA1773-1B89-3C4A-B866-65ED03B58980}" type="presOf" srcId="{69B77E3F-9BCA-C64C-AFEA-FA776A86ADB1}" destId="{17370BC2-48A6-DD4A-BA36-1AC49197B2C0}" srcOrd="1" destOrd="0" presId="urn:microsoft.com/office/officeart/2005/8/layout/cycle7"/>
    <dgm:cxn modelId="{263E09C7-A739-3F4A-A066-7F42DE85A866}" type="presOf" srcId="{9F568EF4-82DB-0C4C-838D-6487FCA92470}" destId="{3631CFD2-32A1-2142-AEB0-45B7A80417A6}" srcOrd="0" destOrd="0" presId="urn:microsoft.com/office/officeart/2005/8/layout/cycle7"/>
    <dgm:cxn modelId="{FA99F5D9-C5F6-AE46-9382-2C81DF37F1AE}" srcId="{D5178603-BA1C-BE4A-BB46-BB1E17D288B1}" destId="{9F568EF4-82DB-0C4C-838D-6487FCA92470}" srcOrd="0" destOrd="0" parTransId="{04326F8C-05F2-F246-937A-2589095DCE11}" sibTransId="{DAC83935-190E-D646-87D7-AC073D4091A9}"/>
    <dgm:cxn modelId="{26544BAC-C508-7A4D-802B-0C14786B8F56}" type="presOf" srcId="{B64B146B-27D0-BE4D-A297-73DB823F949C}" destId="{9F3D5A26-E7EC-2D41-9993-53F9EC1E0DED}" srcOrd="0" destOrd="0" presId="urn:microsoft.com/office/officeart/2005/8/layout/cycle7"/>
    <dgm:cxn modelId="{244145F0-169D-8144-BB91-5095231F4FBA}" type="presParOf" srcId="{A6CC7734-DD92-B04B-A683-34D8E5D7CA56}" destId="{3631CFD2-32A1-2142-AEB0-45B7A80417A6}" srcOrd="0" destOrd="0" presId="urn:microsoft.com/office/officeart/2005/8/layout/cycle7"/>
    <dgm:cxn modelId="{6EB05E33-827E-AF4F-BF74-5F82CECB275C}" type="presParOf" srcId="{A6CC7734-DD92-B04B-A683-34D8E5D7CA56}" destId="{47D2845D-7917-324D-A072-E327BE06408A}" srcOrd="1" destOrd="0" presId="urn:microsoft.com/office/officeart/2005/8/layout/cycle7"/>
    <dgm:cxn modelId="{3C929FD1-DCA9-E14E-816A-2E082C3E71C0}" type="presParOf" srcId="{47D2845D-7917-324D-A072-E327BE06408A}" destId="{D7B03E91-757C-FC41-9FCD-5A5BE673D80D}" srcOrd="0" destOrd="0" presId="urn:microsoft.com/office/officeart/2005/8/layout/cycle7"/>
    <dgm:cxn modelId="{451DBD16-DA31-BF42-AB16-E19BD6A5DB43}" type="presParOf" srcId="{A6CC7734-DD92-B04B-A683-34D8E5D7CA56}" destId="{061BF653-0B41-D940-A280-8B5864F73AB8}" srcOrd="2" destOrd="0" presId="urn:microsoft.com/office/officeart/2005/8/layout/cycle7"/>
    <dgm:cxn modelId="{A3AD1EBF-CD15-AD46-9BD3-ED583A904848}" type="presParOf" srcId="{A6CC7734-DD92-B04B-A683-34D8E5D7CA56}" destId="{0D324889-9006-BD46-9614-E6C9FDB9CFE6}" srcOrd="3" destOrd="0" presId="urn:microsoft.com/office/officeart/2005/8/layout/cycle7"/>
    <dgm:cxn modelId="{D4579849-65F9-A449-B516-92AAF6057309}" type="presParOf" srcId="{0D324889-9006-BD46-9614-E6C9FDB9CFE6}" destId="{17370BC2-48A6-DD4A-BA36-1AC49197B2C0}" srcOrd="0" destOrd="0" presId="urn:microsoft.com/office/officeart/2005/8/layout/cycle7"/>
    <dgm:cxn modelId="{B723E31B-2AEA-BF4E-A5C4-E141F55883B5}" type="presParOf" srcId="{A6CC7734-DD92-B04B-A683-34D8E5D7CA56}" destId="{CBEBC162-E45E-B146-A406-3F853AC001CB}" srcOrd="4" destOrd="0" presId="urn:microsoft.com/office/officeart/2005/8/layout/cycle7"/>
    <dgm:cxn modelId="{335D7930-3F4F-6B49-9C73-997BF9413884}" type="presParOf" srcId="{A6CC7734-DD92-B04B-A683-34D8E5D7CA56}" destId="{9F3D5A26-E7EC-2D41-9993-53F9EC1E0DED}" srcOrd="5" destOrd="0" presId="urn:microsoft.com/office/officeart/2005/8/layout/cycle7"/>
    <dgm:cxn modelId="{1601B83F-FBCF-DE40-ADB5-1E21DAFEFDF7}" type="presParOf" srcId="{9F3D5A26-E7EC-2D41-9993-53F9EC1E0DED}" destId="{648DEBCE-D6D3-D840-B82F-86BE9082F3A1}"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1B315E-9DAD-544C-AAD4-88FCFE593C94}" type="doc">
      <dgm:prSet loTypeId="urn:microsoft.com/office/officeart/2005/8/layout/arrow5" loCatId="relationship" qsTypeId="urn:microsoft.com/office/officeart/2005/8/quickstyle/3D3" qsCatId="3D" csTypeId="urn:microsoft.com/office/officeart/2005/8/colors/accent1_2" csCatId="accent1" phldr="1"/>
      <dgm:spPr/>
      <dgm:t>
        <a:bodyPr/>
        <a:lstStyle/>
        <a:p>
          <a:endParaRPr lang="en-US"/>
        </a:p>
      </dgm:t>
    </dgm:pt>
    <dgm:pt modelId="{C6D3FCC6-FF83-1F47-A10C-5156E523FE5F}">
      <dgm:prSet phldrT="[Text]"/>
      <dgm:spPr/>
      <dgm:t>
        <a:bodyPr/>
        <a:lstStyle/>
        <a:p>
          <a:r>
            <a:rPr lang="en-US" dirty="0" smtClean="0"/>
            <a:t>PDP Check Records</a:t>
          </a:r>
          <a:endParaRPr lang="en-US" dirty="0"/>
        </a:p>
      </dgm:t>
    </dgm:pt>
    <dgm:pt modelId="{C85EAFDB-BB20-9645-BD68-ECFEB039C139}" type="parTrans" cxnId="{7175F97D-810F-6042-9E66-9765AC5E0752}">
      <dgm:prSet/>
      <dgm:spPr/>
      <dgm:t>
        <a:bodyPr/>
        <a:lstStyle/>
        <a:p>
          <a:endParaRPr lang="en-US"/>
        </a:p>
      </dgm:t>
    </dgm:pt>
    <dgm:pt modelId="{58D52AC5-000F-D14D-8D97-4FB2FC8E0B69}" type="sibTrans" cxnId="{7175F97D-810F-6042-9E66-9765AC5E0752}">
      <dgm:prSet/>
      <dgm:spPr/>
      <dgm:t>
        <a:bodyPr/>
        <a:lstStyle/>
        <a:p>
          <a:endParaRPr lang="en-US"/>
        </a:p>
      </dgm:t>
    </dgm:pt>
    <dgm:pt modelId="{B69AECF0-3D45-5C4A-AF88-BFFE0D833C23}">
      <dgm:prSet phldrT="[Text]"/>
      <dgm:spPr/>
      <dgm:t>
        <a:bodyPr/>
        <a:lstStyle/>
        <a:p>
          <a:r>
            <a:rPr lang="en-US" dirty="0" smtClean="0"/>
            <a:t>Bank File</a:t>
          </a:r>
          <a:endParaRPr lang="en-US" dirty="0"/>
        </a:p>
      </dgm:t>
    </dgm:pt>
    <dgm:pt modelId="{98B1CB94-FB92-4140-8518-387A75888E95}" type="parTrans" cxnId="{66D6817F-E8E3-134F-83EC-4703CED095E0}">
      <dgm:prSet/>
      <dgm:spPr/>
      <dgm:t>
        <a:bodyPr/>
        <a:lstStyle/>
        <a:p>
          <a:endParaRPr lang="en-US"/>
        </a:p>
      </dgm:t>
    </dgm:pt>
    <dgm:pt modelId="{091FA350-C19C-A643-93D5-5B0D0D7AE481}" type="sibTrans" cxnId="{66D6817F-E8E3-134F-83EC-4703CED095E0}">
      <dgm:prSet/>
      <dgm:spPr/>
      <dgm:t>
        <a:bodyPr/>
        <a:lstStyle/>
        <a:p>
          <a:endParaRPr lang="en-US"/>
        </a:p>
      </dgm:t>
    </dgm:pt>
    <dgm:pt modelId="{FA44B6EF-CEE9-0348-B626-DF7E36A9CE42}" type="pres">
      <dgm:prSet presAssocID="{AC1B315E-9DAD-544C-AAD4-88FCFE593C94}" presName="diagram" presStyleCnt="0">
        <dgm:presLayoutVars>
          <dgm:dir/>
          <dgm:resizeHandles val="exact"/>
        </dgm:presLayoutVars>
      </dgm:prSet>
      <dgm:spPr/>
      <dgm:t>
        <a:bodyPr/>
        <a:lstStyle/>
        <a:p>
          <a:endParaRPr lang="en-US"/>
        </a:p>
      </dgm:t>
    </dgm:pt>
    <dgm:pt modelId="{DC6A8835-9E29-5D41-9648-151EABEE0DA6}" type="pres">
      <dgm:prSet presAssocID="{C6D3FCC6-FF83-1F47-A10C-5156E523FE5F}" presName="arrow" presStyleLbl="node1" presStyleIdx="0" presStyleCnt="2">
        <dgm:presLayoutVars>
          <dgm:bulletEnabled val="1"/>
        </dgm:presLayoutVars>
      </dgm:prSet>
      <dgm:spPr/>
      <dgm:t>
        <a:bodyPr/>
        <a:lstStyle/>
        <a:p>
          <a:endParaRPr lang="en-US"/>
        </a:p>
      </dgm:t>
    </dgm:pt>
    <dgm:pt modelId="{95643A60-3938-E242-8D8B-E2824302D591}" type="pres">
      <dgm:prSet presAssocID="{B69AECF0-3D45-5C4A-AF88-BFFE0D833C23}" presName="arrow" presStyleLbl="node1" presStyleIdx="1" presStyleCnt="2">
        <dgm:presLayoutVars>
          <dgm:bulletEnabled val="1"/>
        </dgm:presLayoutVars>
      </dgm:prSet>
      <dgm:spPr/>
      <dgm:t>
        <a:bodyPr/>
        <a:lstStyle/>
        <a:p>
          <a:endParaRPr lang="en-US"/>
        </a:p>
      </dgm:t>
    </dgm:pt>
  </dgm:ptLst>
  <dgm:cxnLst>
    <dgm:cxn modelId="{FDE1172D-4082-D549-9FFE-43F0824D35D9}" type="presOf" srcId="{B69AECF0-3D45-5C4A-AF88-BFFE0D833C23}" destId="{95643A60-3938-E242-8D8B-E2824302D591}" srcOrd="0" destOrd="0" presId="urn:microsoft.com/office/officeart/2005/8/layout/arrow5"/>
    <dgm:cxn modelId="{B3B6E3A3-46C0-F044-9429-5FECD1AE3895}" type="presOf" srcId="{AC1B315E-9DAD-544C-AAD4-88FCFE593C94}" destId="{FA44B6EF-CEE9-0348-B626-DF7E36A9CE42}" srcOrd="0" destOrd="0" presId="urn:microsoft.com/office/officeart/2005/8/layout/arrow5"/>
    <dgm:cxn modelId="{7175F97D-810F-6042-9E66-9765AC5E0752}" srcId="{AC1B315E-9DAD-544C-AAD4-88FCFE593C94}" destId="{C6D3FCC6-FF83-1F47-A10C-5156E523FE5F}" srcOrd="0" destOrd="0" parTransId="{C85EAFDB-BB20-9645-BD68-ECFEB039C139}" sibTransId="{58D52AC5-000F-D14D-8D97-4FB2FC8E0B69}"/>
    <dgm:cxn modelId="{8DD177F3-012C-C049-A2C4-1B347B305BC7}" type="presOf" srcId="{C6D3FCC6-FF83-1F47-A10C-5156E523FE5F}" destId="{DC6A8835-9E29-5D41-9648-151EABEE0DA6}" srcOrd="0" destOrd="0" presId="urn:microsoft.com/office/officeart/2005/8/layout/arrow5"/>
    <dgm:cxn modelId="{66D6817F-E8E3-134F-83EC-4703CED095E0}" srcId="{AC1B315E-9DAD-544C-AAD4-88FCFE593C94}" destId="{B69AECF0-3D45-5C4A-AF88-BFFE0D833C23}" srcOrd="1" destOrd="0" parTransId="{98B1CB94-FB92-4140-8518-387A75888E95}" sibTransId="{091FA350-C19C-A643-93D5-5B0D0D7AE481}"/>
    <dgm:cxn modelId="{8BC29B2F-CA15-404E-9372-DA864EDAD258}" type="presParOf" srcId="{FA44B6EF-CEE9-0348-B626-DF7E36A9CE42}" destId="{DC6A8835-9E29-5D41-9648-151EABEE0DA6}" srcOrd="0" destOrd="0" presId="urn:microsoft.com/office/officeart/2005/8/layout/arrow5"/>
    <dgm:cxn modelId="{0E47D370-ABB7-1340-86EC-54C1455500C8}" type="presParOf" srcId="{FA44B6EF-CEE9-0348-B626-DF7E36A9CE42}" destId="{95643A60-3938-E242-8D8B-E2824302D591}" srcOrd="1"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CE730D-E73A-3743-BB75-41B95D8F4A30}" type="doc">
      <dgm:prSet loTypeId="urn:microsoft.com/office/officeart/2005/8/layout/process1" loCatId="process" qsTypeId="urn:microsoft.com/office/officeart/2005/8/quickstyle/3D3" qsCatId="3D" csTypeId="urn:microsoft.com/office/officeart/2005/8/colors/accent1_2" csCatId="accent1" phldr="1"/>
      <dgm:spPr/>
    </dgm:pt>
    <dgm:pt modelId="{701A632C-F2A4-1D44-A9CC-1F4EC1661D55}">
      <dgm:prSet phldrT="[Text]"/>
      <dgm:spPr/>
      <dgm:t>
        <a:bodyPr/>
        <a:lstStyle/>
        <a:p>
          <a:r>
            <a:rPr lang="en-US" dirty="0" smtClean="0"/>
            <a:t>Balance Table</a:t>
          </a:r>
          <a:endParaRPr lang="en-US" dirty="0"/>
        </a:p>
      </dgm:t>
    </dgm:pt>
    <dgm:pt modelId="{FA5FF34A-8B77-B64D-92EF-F30658BB23EB}" type="parTrans" cxnId="{8219A46E-430A-8C42-877F-0CF895A5246F}">
      <dgm:prSet/>
      <dgm:spPr/>
      <dgm:t>
        <a:bodyPr/>
        <a:lstStyle/>
        <a:p>
          <a:endParaRPr lang="en-US"/>
        </a:p>
      </dgm:t>
    </dgm:pt>
    <dgm:pt modelId="{CF7237CD-84DD-6C46-A651-711B59746E02}" type="sibTrans" cxnId="{8219A46E-430A-8C42-877F-0CF895A5246F}">
      <dgm:prSet/>
      <dgm:spPr/>
      <dgm:t>
        <a:bodyPr/>
        <a:lstStyle/>
        <a:p>
          <a:endParaRPr lang="en-US"/>
        </a:p>
      </dgm:t>
    </dgm:pt>
    <dgm:pt modelId="{EF907D70-AAC5-A949-B705-45050B415B91}">
      <dgm:prSet phldrT="[Text]"/>
      <dgm:spPr/>
      <dgm:t>
        <a:bodyPr/>
        <a:lstStyle/>
        <a:p>
          <a:r>
            <a:rPr lang="en-US" dirty="0" smtClean="0"/>
            <a:t>Rule Table</a:t>
          </a:r>
          <a:endParaRPr lang="en-US" dirty="0"/>
        </a:p>
      </dgm:t>
    </dgm:pt>
    <dgm:pt modelId="{0952AB58-924E-5549-A638-7C5FFCA38E15}" type="parTrans" cxnId="{791F14E6-A7F7-4943-9E7A-58ED43A54E08}">
      <dgm:prSet/>
      <dgm:spPr/>
      <dgm:t>
        <a:bodyPr/>
        <a:lstStyle/>
        <a:p>
          <a:endParaRPr lang="en-US"/>
        </a:p>
      </dgm:t>
    </dgm:pt>
    <dgm:pt modelId="{A8632A20-C728-CD4E-ABBC-9FCE37941BC3}" type="sibTrans" cxnId="{791F14E6-A7F7-4943-9E7A-58ED43A54E08}">
      <dgm:prSet/>
      <dgm:spPr/>
      <dgm:t>
        <a:bodyPr/>
        <a:lstStyle/>
        <a:p>
          <a:endParaRPr lang="en-US"/>
        </a:p>
      </dgm:t>
    </dgm:pt>
    <dgm:pt modelId="{AB88BE3A-61D0-B244-96F2-70E8F44F25F0}">
      <dgm:prSet phldrT="[Text]"/>
      <dgm:spPr/>
      <dgm:t>
        <a:bodyPr/>
        <a:lstStyle/>
        <a:p>
          <a:r>
            <a:rPr lang="en-US" dirty="0" smtClean="0"/>
            <a:t>Transactions</a:t>
          </a:r>
          <a:endParaRPr lang="en-US" dirty="0"/>
        </a:p>
      </dgm:t>
    </dgm:pt>
    <dgm:pt modelId="{E3434862-9A2E-494A-97D7-744CF66F2B03}" type="parTrans" cxnId="{FD5C3DC7-8C6E-C241-8D79-415400C99C55}">
      <dgm:prSet/>
      <dgm:spPr/>
      <dgm:t>
        <a:bodyPr/>
        <a:lstStyle/>
        <a:p>
          <a:endParaRPr lang="en-US"/>
        </a:p>
      </dgm:t>
    </dgm:pt>
    <dgm:pt modelId="{93C99927-C8D6-6740-B4AA-8D7D52730784}" type="sibTrans" cxnId="{FD5C3DC7-8C6E-C241-8D79-415400C99C55}">
      <dgm:prSet/>
      <dgm:spPr/>
      <dgm:t>
        <a:bodyPr/>
        <a:lstStyle/>
        <a:p>
          <a:endParaRPr lang="en-US"/>
        </a:p>
      </dgm:t>
    </dgm:pt>
    <dgm:pt modelId="{8A5C8EC3-5D22-F544-8E80-FF5F0AFE47C7}" type="pres">
      <dgm:prSet presAssocID="{72CE730D-E73A-3743-BB75-41B95D8F4A30}" presName="Name0" presStyleCnt="0">
        <dgm:presLayoutVars>
          <dgm:dir/>
          <dgm:resizeHandles val="exact"/>
        </dgm:presLayoutVars>
      </dgm:prSet>
      <dgm:spPr/>
    </dgm:pt>
    <dgm:pt modelId="{649CD080-7642-8644-98DD-6888701ECE64}" type="pres">
      <dgm:prSet presAssocID="{701A632C-F2A4-1D44-A9CC-1F4EC1661D55}" presName="node" presStyleLbl="node1" presStyleIdx="0" presStyleCnt="3">
        <dgm:presLayoutVars>
          <dgm:bulletEnabled val="1"/>
        </dgm:presLayoutVars>
      </dgm:prSet>
      <dgm:spPr/>
      <dgm:t>
        <a:bodyPr/>
        <a:lstStyle/>
        <a:p>
          <a:endParaRPr lang="en-US"/>
        </a:p>
      </dgm:t>
    </dgm:pt>
    <dgm:pt modelId="{063F46A4-032D-D14C-8C61-9DAD404F7337}" type="pres">
      <dgm:prSet presAssocID="{CF7237CD-84DD-6C46-A651-711B59746E02}" presName="sibTrans" presStyleLbl="sibTrans2D1" presStyleIdx="0" presStyleCnt="2"/>
      <dgm:spPr/>
      <dgm:t>
        <a:bodyPr/>
        <a:lstStyle/>
        <a:p>
          <a:endParaRPr lang="en-US"/>
        </a:p>
      </dgm:t>
    </dgm:pt>
    <dgm:pt modelId="{0C83B967-8F7F-0642-B77D-EB23FF0E0F3C}" type="pres">
      <dgm:prSet presAssocID="{CF7237CD-84DD-6C46-A651-711B59746E02}" presName="connectorText" presStyleLbl="sibTrans2D1" presStyleIdx="0" presStyleCnt="2"/>
      <dgm:spPr/>
      <dgm:t>
        <a:bodyPr/>
        <a:lstStyle/>
        <a:p>
          <a:endParaRPr lang="en-US"/>
        </a:p>
      </dgm:t>
    </dgm:pt>
    <dgm:pt modelId="{3C764882-9A0B-C549-A009-D641514CF027}" type="pres">
      <dgm:prSet presAssocID="{EF907D70-AAC5-A949-B705-45050B415B91}" presName="node" presStyleLbl="node1" presStyleIdx="1" presStyleCnt="3">
        <dgm:presLayoutVars>
          <dgm:bulletEnabled val="1"/>
        </dgm:presLayoutVars>
      </dgm:prSet>
      <dgm:spPr/>
      <dgm:t>
        <a:bodyPr/>
        <a:lstStyle/>
        <a:p>
          <a:endParaRPr lang="en-US"/>
        </a:p>
      </dgm:t>
    </dgm:pt>
    <dgm:pt modelId="{56ABA052-EAAD-C64C-A2D4-728A9818B0E7}" type="pres">
      <dgm:prSet presAssocID="{A8632A20-C728-CD4E-ABBC-9FCE37941BC3}" presName="sibTrans" presStyleLbl="sibTrans2D1" presStyleIdx="1" presStyleCnt="2"/>
      <dgm:spPr/>
      <dgm:t>
        <a:bodyPr/>
        <a:lstStyle/>
        <a:p>
          <a:endParaRPr lang="en-US"/>
        </a:p>
      </dgm:t>
    </dgm:pt>
    <dgm:pt modelId="{3DBFD960-5DB2-9740-A1AF-2D972FF3B994}" type="pres">
      <dgm:prSet presAssocID="{A8632A20-C728-CD4E-ABBC-9FCE37941BC3}" presName="connectorText" presStyleLbl="sibTrans2D1" presStyleIdx="1" presStyleCnt="2"/>
      <dgm:spPr/>
      <dgm:t>
        <a:bodyPr/>
        <a:lstStyle/>
        <a:p>
          <a:endParaRPr lang="en-US"/>
        </a:p>
      </dgm:t>
    </dgm:pt>
    <dgm:pt modelId="{97D21FFF-E37C-2745-B899-8A63B6D5DF13}" type="pres">
      <dgm:prSet presAssocID="{AB88BE3A-61D0-B244-96F2-70E8F44F25F0}" presName="node" presStyleLbl="node1" presStyleIdx="2" presStyleCnt="3">
        <dgm:presLayoutVars>
          <dgm:bulletEnabled val="1"/>
        </dgm:presLayoutVars>
      </dgm:prSet>
      <dgm:spPr/>
      <dgm:t>
        <a:bodyPr/>
        <a:lstStyle/>
        <a:p>
          <a:endParaRPr lang="en-US"/>
        </a:p>
      </dgm:t>
    </dgm:pt>
  </dgm:ptLst>
  <dgm:cxnLst>
    <dgm:cxn modelId="{CC3DD447-94A0-084B-BBCC-27B4600A4A83}" type="presOf" srcId="{CF7237CD-84DD-6C46-A651-711B59746E02}" destId="{063F46A4-032D-D14C-8C61-9DAD404F7337}" srcOrd="0" destOrd="0" presId="urn:microsoft.com/office/officeart/2005/8/layout/process1"/>
    <dgm:cxn modelId="{F8416E63-BC93-A747-B38A-13628D569E6E}" type="presOf" srcId="{CF7237CD-84DD-6C46-A651-711B59746E02}" destId="{0C83B967-8F7F-0642-B77D-EB23FF0E0F3C}" srcOrd="1" destOrd="0" presId="urn:microsoft.com/office/officeart/2005/8/layout/process1"/>
    <dgm:cxn modelId="{6AE2AB19-08C0-BD40-AD6F-F2180E2734DA}" type="presOf" srcId="{EF907D70-AAC5-A949-B705-45050B415B91}" destId="{3C764882-9A0B-C549-A009-D641514CF027}" srcOrd="0" destOrd="0" presId="urn:microsoft.com/office/officeart/2005/8/layout/process1"/>
    <dgm:cxn modelId="{A81D7763-6F3C-7E43-93D2-C9F7B79D096E}" type="presOf" srcId="{AB88BE3A-61D0-B244-96F2-70E8F44F25F0}" destId="{97D21FFF-E37C-2745-B899-8A63B6D5DF13}" srcOrd="0" destOrd="0" presId="urn:microsoft.com/office/officeart/2005/8/layout/process1"/>
    <dgm:cxn modelId="{66F43FA1-0604-044C-BCA0-3718764CBB32}" type="presOf" srcId="{A8632A20-C728-CD4E-ABBC-9FCE37941BC3}" destId="{56ABA052-EAAD-C64C-A2D4-728A9818B0E7}" srcOrd="0" destOrd="0" presId="urn:microsoft.com/office/officeart/2005/8/layout/process1"/>
    <dgm:cxn modelId="{22F0D1F0-C971-C24A-A37C-E0CE416E730C}" type="presOf" srcId="{701A632C-F2A4-1D44-A9CC-1F4EC1661D55}" destId="{649CD080-7642-8644-98DD-6888701ECE64}" srcOrd="0" destOrd="0" presId="urn:microsoft.com/office/officeart/2005/8/layout/process1"/>
    <dgm:cxn modelId="{8219A46E-430A-8C42-877F-0CF895A5246F}" srcId="{72CE730D-E73A-3743-BB75-41B95D8F4A30}" destId="{701A632C-F2A4-1D44-A9CC-1F4EC1661D55}" srcOrd="0" destOrd="0" parTransId="{FA5FF34A-8B77-B64D-92EF-F30658BB23EB}" sibTransId="{CF7237CD-84DD-6C46-A651-711B59746E02}"/>
    <dgm:cxn modelId="{D4321E4A-F0B5-8C4D-B602-8CAE0F702821}" type="presOf" srcId="{A8632A20-C728-CD4E-ABBC-9FCE37941BC3}" destId="{3DBFD960-5DB2-9740-A1AF-2D972FF3B994}" srcOrd="1" destOrd="0" presId="urn:microsoft.com/office/officeart/2005/8/layout/process1"/>
    <dgm:cxn modelId="{FD5C3DC7-8C6E-C241-8D79-415400C99C55}" srcId="{72CE730D-E73A-3743-BB75-41B95D8F4A30}" destId="{AB88BE3A-61D0-B244-96F2-70E8F44F25F0}" srcOrd="2" destOrd="0" parTransId="{E3434862-9A2E-494A-97D7-744CF66F2B03}" sibTransId="{93C99927-C8D6-6740-B4AA-8D7D52730784}"/>
    <dgm:cxn modelId="{791F14E6-A7F7-4943-9E7A-58ED43A54E08}" srcId="{72CE730D-E73A-3743-BB75-41B95D8F4A30}" destId="{EF907D70-AAC5-A949-B705-45050B415B91}" srcOrd="1" destOrd="0" parTransId="{0952AB58-924E-5549-A638-7C5FFCA38E15}" sibTransId="{A8632A20-C728-CD4E-ABBC-9FCE37941BC3}"/>
    <dgm:cxn modelId="{83BAD50D-3BF4-4542-9C87-ED74F1FD6DAC}" type="presOf" srcId="{72CE730D-E73A-3743-BB75-41B95D8F4A30}" destId="{8A5C8EC3-5D22-F544-8E80-FF5F0AFE47C7}" srcOrd="0" destOrd="0" presId="urn:microsoft.com/office/officeart/2005/8/layout/process1"/>
    <dgm:cxn modelId="{1B8282DE-9C66-AF40-AA63-72825200613A}" type="presParOf" srcId="{8A5C8EC3-5D22-F544-8E80-FF5F0AFE47C7}" destId="{649CD080-7642-8644-98DD-6888701ECE64}" srcOrd="0" destOrd="0" presId="urn:microsoft.com/office/officeart/2005/8/layout/process1"/>
    <dgm:cxn modelId="{58BE3923-8025-904A-BD93-C0B59F8F51E1}" type="presParOf" srcId="{8A5C8EC3-5D22-F544-8E80-FF5F0AFE47C7}" destId="{063F46A4-032D-D14C-8C61-9DAD404F7337}" srcOrd="1" destOrd="0" presId="urn:microsoft.com/office/officeart/2005/8/layout/process1"/>
    <dgm:cxn modelId="{1B82CAEE-78E2-644B-8CD4-5A6998A2639C}" type="presParOf" srcId="{063F46A4-032D-D14C-8C61-9DAD404F7337}" destId="{0C83B967-8F7F-0642-B77D-EB23FF0E0F3C}" srcOrd="0" destOrd="0" presId="urn:microsoft.com/office/officeart/2005/8/layout/process1"/>
    <dgm:cxn modelId="{F080C57C-5CD0-7A4B-A871-BBE267A90F82}" type="presParOf" srcId="{8A5C8EC3-5D22-F544-8E80-FF5F0AFE47C7}" destId="{3C764882-9A0B-C549-A009-D641514CF027}" srcOrd="2" destOrd="0" presId="urn:microsoft.com/office/officeart/2005/8/layout/process1"/>
    <dgm:cxn modelId="{0BD09D8F-7049-EF40-B5A0-91713E24A0A7}" type="presParOf" srcId="{8A5C8EC3-5D22-F544-8E80-FF5F0AFE47C7}" destId="{56ABA052-EAAD-C64C-A2D4-728A9818B0E7}" srcOrd="3" destOrd="0" presId="urn:microsoft.com/office/officeart/2005/8/layout/process1"/>
    <dgm:cxn modelId="{6E58CD25-C57D-144E-9F68-63F1256A4859}" type="presParOf" srcId="{56ABA052-EAAD-C64C-A2D4-728A9818B0E7}" destId="{3DBFD960-5DB2-9740-A1AF-2D972FF3B994}" srcOrd="0" destOrd="0" presId="urn:microsoft.com/office/officeart/2005/8/layout/process1"/>
    <dgm:cxn modelId="{BDCD8FD7-002E-0D4E-A8AC-06C24D783028}" type="presParOf" srcId="{8A5C8EC3-5D22-F544-8E80-FF5F0AFE47C7}" destId="{97D21FFF-E37C-2745-B899-8A63B6D5DF13}"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178603-BA1C-BE4A-BB46-BB1E17D288B1}" type="doc">
      <dgm:prSet loTypeId="urn:microsoft.com/office/officeart/2005/8/layout/cycle7" loCatId="cycle" qsTypeId="urn:microsoft.com/office/officeart/2005/8/quickstyle/3D3" qsCatId="3D" csTypeId="urn:microsoft.com/office/officeart/2005/8/colors/accent1_2" csCatId="accent1" phldr="1"/>
      <dgm:spPr/>
    </dgm:pt>
    <dgm:pt modelId="{9F568EF4-82DB-0C4C-838D-6487FCA92470}">
      <dgm:prSet phldrT="[Text]"/>
      <dgm:spPr/>
      <dgm:t>
        <a:bodyPr/>
        <a:lstStyle/>
        <a:p>
          <a:r>
            <a:rPr lang="en-US" dirty="0" smtClean="0"/>
            <a:t>PCDO Document</a:t>
          </a:r>
          <a:endParaRPr lang="en-US" dirty="0"/>
        </a:p>
      </dgm:t>
    </dgm:pt>
    <dgm:pt modelId="{04326F8C-05F2-F246-937A-2589095DCE11}" type="parTrans" cxnId="{FA99F5D9-C5F6-AE46-9382-2C81DF37F1AE}">
      <dgm:prSet/>
      <dgm:spPr/>
      <dgm:t>
        <a:bodyPr/>
        <a:lstStyle/>
        <a:p>
          <a:endParaRPr lang="en-US"/>
        </a:p>
      </dgm:t>
    </dgm:pt>
    <dgm:pt modelId="{DAC83935-190E-D646-87D7-AC073D4091A9}" type="sibTrans" cxnId="{FA99F5D9-C5F6-AE46-9382-2C81DF37F1AE}">
      <dgm:prSet/>
      <dgm:spPr/>
      <dgm:t>
        <a:bodyPr/>
        <a:lstStyle/>
        <a:p>
          <a:endParaRPr lang="en-US"/>
        </a:p>
      </dgm:t>
    </dgm:pt>
    <dgm:pt modelId="{170EB981-EEA6-FF4F-807A-EBEE62C3BA72}">
      <dgm:prSet phldrT="[Text]"/>
      <dgm:spPr/>
      <dgm:t>
        <a:bodyPr/>
        <a:lstStyle/>
        <a:p>
          <a:r>
            <a:rPr lang="en-US" dirty="0" err="1" smtClean="0"/>
            <a:t>pcardholder</a:t>
          </a:r>
          <a:endParaRPr lang="en-US" dirty="0"/>
        </a:p>
      </dgm:t>
    </dgm:pt>
    <dgm:pt modelId="{3195AD33-00B6-2A4F-9E78-CD710F6F8EDB}" type="parTrans" cxnId="{35E22D80-DBC9-9F4F-B80E-1AE425B1809A}">
      <dgm:prSet/>
      <dgm:spPr/>
      <dgm:t>
        <a:bodyPr/>
        <a:lstStyle/>
        <a:p>
          <a:endParaRPr lang="en-US"/>
        </a:p>
      </dgm:t>
    </dgm:pt>
    <dgm:pt modelId="{69B77E3F-9BCA-C64C-AFEA-FA776A86ADB1}" type="sibTrans" cxnId="{35E22D80-DBC9-9F4F-B80E-1AE425B1809A}">
      <dgm:prSet/>
      <dgm:spPr/>
      <dgm:t>
        <a:bodyPr/>
        <a:lstStyle/>
        <a:p>
          <a:endParaRPr lang="en-US"/>
        </a:p>
      </dgm:t>
    </dgm:pt>
    <dgm:pt modelId="{D9859D83-CB1E-9B4B-9D3A-EB6C61607126}">
      <dgm:prSet phldrT="[Text]"/>
      <dgm:spPr/>
      <dgm:t>
        <a:bodyPr/>
        <a:lstStyle/>
        <a:p>
          <a:r>
            <a:rPr lang="en-US" dirty="0" smtClean="0"/>
            <a:t>Procurement card transactions</a:t>
          </a:r>
          <a:endParaRPr lang="en-US" dirty="0"/>
        </a:p>
      </dgm:t>
    </dgm:pt>
    <dgm:pt modelId="{299F3E29-65A7-9149-85F0-04E688A9DA05}" type="parTrans" cxnId="{6BC7CE60-FB87-AB41-904A-4EA5B5A2EBD6}">
      <dgm:prSet/>
      <dgm:spPr/>
      <dgm:t>
        <a:bodyPr/>
        <a:lstStyle/>
        <a:p>
          <a:endParaRPr lang="en-US"/>
        </a:p>
      </dgm:t>
    </dgm:pt>
    <dgm:pt modelId="{B64B146B-27D0-BE4D-A297-73DB823F949C}" type="sibTrans" cxnId="{6BC7CE60-FB87-AB41-904A-4EA5B5A2EBD6}">
      <dgm:prSet/>
      <dgm:spPr/>
      <dgm:t>
        <a:bodyPr/>
        <a:lstStyle/>
        <a:p>
          <a:endParaRPr lang="en-US"/>
        </a:p>
      </dgm:t>
    </dgm:pt>
    <dgm:pt modelId="{A6CC7734-DD92-B04B-A683-34D8E5D7CA56}" type="pres">
      <dgm:prSet presAssocID="{D5178603-BA1C-BE4A-BB46-BB1E17D288B1}" presName="Name0" presStyleCnt="0">
        <dgm:presLayoutVars>
          <dgm:dir/>
          <dgm:resizeHandles val="exact"/>
        </dgm:presLayoutVars>
      </dgm:prSet>
      <dgm:spPr/>
    </dgm:pt>
    <dgm:pt modelId="{3631CFD2-32A1-2142-AEB0-45B7A80417A6}" type="pres">
      <dgm:prSet presAssocID="{9F568EF4-82DB-0C4C-838D-6487FCA92470}" presName="node" presStyleLbl="node1" presStyleIdx="0" presStyleCnt="3">
        <dgm:presLayoutVars>
          <dgm:bulletEnabled val="1"/>
        </dgm:presLayoutVars>
      </dgm:prSet>
      <dgm:spPr/>
      <dgm:t>
        <a:bodyPr/>
        <a:lstStyle/>
        <a:p>
          <a:endParaRPr lang="en-US"/>
        </a:p>
      </dgm:t>
    </dgm:pt>
    <dgm:pt modelId="{47D2845D-7917-324D-A072-E327BE06408A}" type="pres">
      <dgm:prSet presAssocID="{DAC83935-190E-D646-87D7-AC073D4091A9}" presName="sibTrans" presStyleLbl="sibTrans2D1" presStyleIdx="0" presStyleCnt="3"/>
      <dgm:spPr/>
      <dgm:t>
        <a:bodyPr/>
        <a:lstStyle/>
        <a:p>
          <a:endParaRPr lang="en-US"/>
        </a:p>
      </dgm:t>
    </dgm:pt>
    <dgm:pt modelId="{D7B03E91-757C-FC41-9FCD-5A5BE673D80D}" type="pres">
      <dgm:prSet presAssocID="{DAC83935-190E-D646-87D7-AC073D4091A9}" presName="connectorText" presStyleLbl="sibTrans2D1" presStyleIdx="0" presStyleCnt="3"/>
      <dgm:spPr/>
      <dgm:t>
        <a:bodyPr/>
        <a:lstStyle/>
        <a:p>
          <a:endParaRPr lang="en-US"/>
        </a:p>
      </dgm:t>
    </dgm:pt>
    <dgm:pt modelId="{061BF653-0B41-D940-A280-8B5864F73AB8}" type="pres">
      <dgm:prSet presAssocID="{170EB981-EEA6-FF4F-807A-EBEE62C3BA72}" presName="node" presStyleLbl="node1" presStyleIdx="1" presStyleCnt="3">
        <dgm:presLayoutVars>
          <dgm:bulletEnabled val="1"/>
        </dgm:presLayoutVars>
      </dgm:prSet>
      <dgm:spPr/>
      <dgm:t>
        <a:bodyPr/>
        <a:lstStyle/>
        <a:p>
          <a:endParaRPr lang="en-US"/>
        </a:p>
      </dgm:t>
    </dgm:pt>
    <dgm:pt modelId="{0D324889-9006-BD46-9614-E6C9FDB9CFE6}" type="pres">
      <dgm:prSet presAssocID="{69B77E3F-9BCA-C64C-AFEA-FA776A86ADB1}" presName="sibTrans" presStyleLbl="sibTrans2D1" presStyleIdx="1" presStyleCnt="3"/>
      <dgm:spPr/>
      <dgm:t>
        <a:bodyPr/>
        <a:lstStyle/>
        <a:p>
          <a:endParaRPr lang="en-US"/>
        </a:p>
      </dgm:t>
    </dgm:pt>
    <dgm:pt modelId="{17370BC2-48A6-DD4A-BA36-1AC49197B2C0}" type="pres">
      <dgm:prSet presAssocID="{69B77E3F-9BCA-C64C-AFEA-FA776A86ADB1}" presName="connectorText" presStyleLbl="sibTrans2D1" presStyleIdx="1" presStyleCnt="3"/>
      <dgm:spPr/>
      <dgm:t>
        <a:bodyPr/>
        <a:lstStyle/>
        <a:p>
          <a:endParaRPr lang="en-US"/>
        </a:p>
      </dgm:t>
    </dgm:pt>
    <dgm:pt modelId="{CBEBC162-E45E-B146-A406-3F853AC001CB}" type="pres">
      <dgm:prSet presAssocID="{D9859D83-CB1E-9B4B-9D3A-EB6C61607126}" presName="node" presStyleLbl="node1" presStyleIdx="2" presStyleCnt="3">
        <dgm:presLayoutVars>
          <dgm:bulletEnabled val="1"/>
        </dgm:presLayoutVars>
      </dgm:prSet>
      <dgm:spPr/>
      <dgm:t>
        <a:bodyPr/>
        <a:lstStyle/>
        <a:p>
          <a:endParaRPr lang="en-US"/>
        </a:p>
      </dgm:t>
    </dgm:pt>
    <dgm:pt modelId="{9F3D5A26-E7EC-2D41-9993-53F9EC1E0DED}" type="pres">
      <dgm:prSet presAssocID="{B64B146B-27D0-BE4D-A297-73DB823F949C}" presName="sibTrans" presStyleLbl="sibTrans2D1" presStyleIdx="2" presStyleCnt="3"/>
      <dgm:spPr/>
      <dgm:t>
        <a:bodyPr/>
        <a:lstStyle/>
        <a:p>
          <a:endParaRPr lang="en-US"/>
        </a:p>
      </dgm:t>
    </dgm:pt>
    <dgm:pt modelId="{648DEBCE-D6D3-D840-B82F-86BE9082F3A1}" type="pres">
      <dgm:prSet presAssocID="{B64B146B-27D0-BE4D-A297-73DB823F949C}" presName="connectorText" presStyleLbl="sibTrans2D1" presStyleIdx="2" presStyleCnt="3"/>
      <dgm:spPr/>
      <dgm:t>
        <a:bodyPr/>
        <a:lstStyle/>
        <a:p>
          <a:endParaRPr lang="en-US"/>
        </a:p>
      </dgm:t>
    </dgm:pt>
  </dgm:ptLst>
  <dgm:cxnLst>
    <dgm:cxn modelId="{EADFCE1B-C8A4-DB44-B2F2-5DE67D9FC568}" type="presOf" srcId="{D5178603-BA1C-BE4A-BB46-BB1E17D288B1}" destId="{A6CC7734-DD92-B04B-A683-34D8E5D7CA56}" srcOrd="0" destOrd="0" presId="urn:microsoft.com/office/officeart/2005/8/layout/cycle7"/>
    <dgm:cxn modelId="{1A46BED7-45E8-384C-AD4C-E3596EEC15C3}" type="presOf" srcId="{DAC83935-190E-D646-87D7-AC073D4091A9}" destId="{D7B03E91-757C-FC41-9FCD-5A5BE673D80D}" srcOrd="1" destOrd="0" presId="urn:microsoft.com/office/officeart/2005/8/layout/cycle7"/>
    <dgm:cxn modelId="{35E22D80-DBC9-9F4F-B80E-1AE425B1809A}" srcId="{D5178603-BA1C-BE4A-BB46-BB1E17D288B1}" destId="{170EB981-EEA6-FF4F-807A-EBEE62C3BA72}" srcOrd="1" destOrd="0" parTransId="{3195AD33-00B6-2A4F-9E78-CD710F6F8EDB}" sibTransId="{69B77E3F-9BCA-C64C-AFEA-FA776A86ADB1}"/>
    <dgm:cxn modelId="{2D16BEE3-564F-4344-8EA3-9589C3571EA4}" type="presOf" srcId="{170EB981-EEA6-FF4F-807A-EBEE62C3BA72}" destId="{061BF653-0B41-D940-A280-8B5864F73AB8}" srcOrd="0" destOrd="0" presId="urn:microsoft.com/office/officeart/2005/8/layout/cycle7"/>
    <dgm:cxn modelId="{8978AB18-EF2F-E24E-BF31-08986B9D6344}" type="presOf" srcId="{9F568EF4-82DB-0C4C-838D-6487FCA92470}" destId="{3631CFD2-32A1-2142-AEB0-45B7A80417A6}" srcOrd="0" destOrd="0" presId="urn:microsoft.com/office/officeart/2005/8/layout/cycle7"/>
    <dgm:cxn modelId="{311FB670-6071-E643-AFAD-E979494AF4EC}" type="presOf" srcId="{B64B146B-27D0-BE4D-A297-73DB823F949C}" destId="{648DEBCE-D6D3-D840-B82F-86BE9082F3A1}" srcOrd="1" destOrd="0" presId="urn:microsoft.com/office/officeart/2005/8/layout/cycle7"/>
    <dgm:cxn modelId="{74786D5C-A2CB-C743-9264-4063107730B3}" type="presOf" srcId="{B64B146B-27D0-BE4D-A297-73DB823F949C}" destId="{9F3D5A26-E7EC-2D41-9993-53F9EC1E0DED}" srcOrd="0" destOrd="0" presId="urn:microsoft.com/office/officeart/2005/8/layout/cycle7"/>
    <dgm:cxn modelId="{D9045F55-EEE7-BC46-977A-12E6BC72FA2C}" type="presOf" srcId="{69B77E3F-9BCA-C64C-AFEA-FA776A86ADB1}" destId="{17370BC2-48A6-DD4A-BA36-1AC49197B2C0}" srcOrd="1" destOrd="0" presId="urn:microsoft.com/office/officeart/2005/8/layout/cycle7"/>
    <dgm:cxn modelId="{724B4254-65D4-7747-8E4A-A05AEBA49482}" type="presOf" srcId="{DAC83935-190E-D646-87D7-AC073D4091A9}" destId="{47D2845D-7917-324D-A072-E327BE06408A}" srcOrd="0" destOrd="0" presId="urn:microsoft.com/office/officeart/2005/8/layout/cycle7"/>
    <dgm:cxn modelId="{6BC7CE60-FB87-AB41-904A-4EA5B5A2EBD6}" srcId="{D5178603-BA1C-BE4A-BB46-BB1E17D288B1}" destId="{D9859D83-CB1E-9B4B-9D3A-EB6C61607126}" srcOrd="2" destOrd="0" parTransId="{299F3E29-65A7-9149-85F0-04E688A9DA05}" sibTransId="{B64B146B-27D0-BE4D-A297-73DB823F949C}"/>
    <dgm:cxn modelId="{FA99F5D9-C5F6-AE46-9382-2C81DF37F1AE}" srcId="{D5178603-BA1C-BE4A-BB46-BB1E17D288B1}" destId="{9F568EF4-82DB-0C4C-838D-6487FCA92470}" srcOrd="0" destOrd="0" parTransId="{04326F8C-05F2-F246-937A-2589095DCE11}" sibTransId="{DAC83935-190E-D646-87D7-AC073D4091A9}"/>
    <dgm:cxn modelId="{BAB92872-F170-A442-B741-1F29C740AA48}" type="presOf" srcId="{D9859D83-CB1E-9B4B-9D3A-EB6C61607126}" destId="{CBEBC162-E45E-B146-A406-3F853AC001CB}" srcOrd="0" destOrd="0" presId="urn:microsoft.com/office/officeart/2005/8/layout/cycle7"/>
    <dgm:cxn modelId="{CE471D3A-7B9E-A744-B7FE-40C1936C9585}" type="presOf" srcId="{69B77E3F-9BCA-C64C-AFEA-FA776A86ADB1}" destId="{0D324889-9006-BD46-9614-E6C9FDB9CFE6}" srcOrd="0" destOrd="0" presId="urn:microsoft.com/office/officeart/2005/8/layout/cycle7"/>
    <dgm:cxn modelId="{D5EB70D8-5000-D54E-81C8-7E9FDD8EFD77}" type="presParOf" srcId="{A6CC7734-DD92-B04B-A683-34D8E5D7CA56}" destId="{3631CFD2-32A1-2142-AEB0-45B7A80417A6}" srcOrd="0" destOrd="0" presId="urn:microsoft.com/office/officeart/2005/8/layout/cycle7"/>
    <dgm:cxn modelId="{DD3DACB8-B721-684D-B349-7E14244EDA05}" type="presParOf" srcId="{A6CC7734-DD92-B04B-A683-34D8E5D7CA56}" destId="{47D2845D-7917-324D-A072-E327BE06408A}" srcOrd="1" destOrd="0" presId="urn:microsoft.com/office/officeart/2005/8/layout/cycle7"/>
    <dgm:cxn modelId="{1598F9A8-5F49-6046-9C86-FEE3BA09F9BB}" type="presParOf" srcId="{47D2845D-7917-324D-A072-E327BE06408A}" destId="{D7B03E91-757C-FC41-9FCD-5A5BE673D80D}" srcOrd="0" destOrd="0" presId="urn:microsoft.com/office/officeart/2005/8/layout/cycle7"/>
    <dgm:cxn modelId="{747F55B9-0AAD-AD4B-8BC3-AE17BADF7F4B}" type="presParOf" srcId="{A6CC7734-DD92-B04B-A683-34D8E5D7CA56}" destId="{061BF653-0B41-D940-A280-8B5864F73AB8}" srcOrd="2" destOrd="0" presId="urn:microsoft.com/office/officeart/2005/8/layout/cycle7"/>
    <dgm:cxn modelId="{8B7E2D99-A12B-C349-9A6F-E70D55AC9309}" type="presParOf" srcId="{A6CC7734-DD92-B04B-A683-34D8E5D7CA56}" destId="{0D324889-9006-BD46-9614-E6C9FDB9CFE6}" srcOrd="3" destOrd="0" presId="urn:microsoft.com/office/officeart/2005/8/layout/cycle7"/>
    <dgm:cxn modelId="{3E7CD50E-3574-8941-90C9-19CB6B8F9F20}" type="presParOf" srcId="{0D324889-9006-BD46-9614-E6C9FDB9CFE6}" destId="{17370BC2-48A6-DD4A-BA36-1AC49197B2C0}" srcOrd="0" destOrd="0" presId="urn:microsoft.com/office/officeart/2005/8/layout/cycle7"/>
    <dgm:cxn modelId="{B68AD3D0-4651-1C4C-AC27-C4136E32EB55}" type="presParOf" srcId="{A6CC7734-DD92-B04B-A683-34D8E5D7CA56}" destId="{CBEBC162-E45E-B146-A406-3F853AC001CB}" srcOrd="4" destOrd="0" presId="urn:microsoft.com/office/officeart/2005/8/layout/cycle7"/>
    <dgm:cxn modelId="{BDD6CDE3-DFB8-1447-BBB3-A265263F9F4D}" type="presParOf" srcId="{A6CC7734-DD92-B04B-A683-34D8E5D7CA56}" destId="{9F3D5A26-E7EC-2D41-9993-53F9EC1E0DED}" srcOrd="5" destOrd="0" presId="urn:microsoft.com/office/officeart/2005/8/layout/cycle7"/>
    <dgm:cxn modelId="{F85BA568-5FC3-344E-AC88-5240D3BACC2C}" type="presParOf" srcId="{9F3D5A26-E7EC-2D41-9993-53F9EC1E0DED}" destId="{648DEBCE-D6D3-D840-B82F-86BE9082F3A1}"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4599D2-045A-CD43-A2EF-209869BA95F1}" type="doc">
      <dgm:prSet loTypeId="urn:microsoft.com/office/officeart/2005/8/layout/process1" loCatId="process" qsTypeId="urn:microsoft.com/office/officeart/2005/8/quickstyle/3D3" qsCatId="3D" csTypeId="urn:microsoft.com/office/officeart/2005/8/colors/accent1_2" csCatId="accent1" phldr="1"/>
      <dgm:spPr/>
    </dgm:pt>
    <dgm:pt modelId="{D7AF0124-CFBE-144D-BC87-64D4437D276C}">
      <dgm:prSet phldrT="[Text]"/>
      <dgm:spPr/>
      <dgm:t>
        <a:bodyPr/>
        <a:lstStyle/>
        <a:p>
          <a:r>
            <a:rPr lang="en-US" dirty="0" smtClean="0"/>
            <a:t>PO.XML</a:t>
          </a:r>
          <a:endParaRPr lang="en-US" dirty="0"/>
        </a:p>
      </dgm:t>
    </dgm:pt>
    <dgm:pt modelId="{BA3AC3D5-483F-3949-903F-E0BC38ACC0AB}" type="parTrans" cxnId="{2CBB2E1B-DC26-D54C-A446-D50E1B612127}">
      <dgm:prSet/>
      <dgm:spPr/>
      <dgm:t>
        <a:bodyPr/>
        <a:lstStyle/>
        <a:p>
          <a:endParaRPr lang="en-US"/>
        </a:p>
      </dgm:t>
    </dgm:pt>
    <dgm:pt modelId="{961567C6-D2F7-674E-A332-386EB9BBF28A}" type="sibTrans" cxnId="{2CBB2E1B-DC26-D54C-A446-D50E1B612127}">
      <dgm:prSet/>
      <dgm:spPr/>
      <dgm:t>
        <a:bodyPr/>
        <a:lstStyle/>
        <a:p>
          <a:endParaRPr lang="en-US"/>
        </a:p>
      </dgm:t>
    </dgm:pt>
    <dgm:pt modelId="{52096E44-1B9B-0644-9077-AC2A068A9FFE}">
      <dgm:prSet phldrT="[Text]"/>
      <dgm:spPr/>
      <dgm:t>
        <a:bodyPr/>
        <a:lstStyle/>
        <a:p>
          <a:r>
            <a:rPr lang="en-US" dirty="0" smtClean="0"/>
            <a:t>Upload</a:t>
          </a:r>
          <a:endParaRPr lang="en-US" dirty="0"/>
        </a:p>
      </dgm:t>
    </dgm:pt>
    <dgm:pt modelId="{F3C8FCAD-1CBA-A447-8822-11312C32204A}" type="parTrans" cxnId="{ED9571E8-BC56-CB41-ADB4-6239A078FEE7}">
      <dgm:prSet/>
      <dgm:spPr/>
      <dgm:t>
        <a:bodyPr/>
        <a:lstStyle/>
        <a:p>
          <a:endParaRPr lang="en-US"/>
        </a:p>
      </dgm:t>
    </dgm:pt>
    <dgm:pt modelId="{E7EAA5BE-B749-6242-847B-CDDD49610277}" type="sibTrans" cxnId="{ED9571E8-BC56-CB41-ADB4-6239A078FEE7}">
      <dgm:prSet/>
      <dgm:spPr/>
      <dgm:t>
        <a:bodyPr/>
        <a:lstStyle/>
        <a:p>
          <a:endParaRPr lang="en-US"/>
        </a:p>
      </dgm:t>
    </dgm:pt>
    <dgm:pt modelId="{8EFFA2A2-F511-B746-81BB-9ED24380284A}">
      <dgm:prSet phldrT="[Text]"/>
      <dgm:spPr/>
      <dgm:t>
        <a:bodyPr/>
        <a:lstStyle/>
        <a:p>
          <a:r>
            <a:rPr lang="en-US" dirty="0" smtClean="0"/>
            <a:t>PO Document</a:t>
          </a:r>
          <a:endParaRPr lang="en-US" dirty="0"/>
        </a:p>
      </dgm:t>
    </dgm:pt>
    <dgm:pt modelId="{42F63F19-BA4E-4144-8C15-88D32D454AFC}" type="parTrans" cxnId="{115B800F-352B-D247-AF5E-91EE7A419F2F}">
      <dgm:prSet/>
      <dgm:spPr/>
      <dgm:t>
        <a:bodyPr/>
        <a:lstStyle/>
        <a:p>
          <a:endParaRPr lang="en-US"/>
        </a:p>
      </dgm:t>
    </dgm:pt>
    <dgm:pt modelId="{23ACF860-1D76-F94C-928B-BF05388C9AC1}" type="sibTrans" cxnId="{115B800F-352B-D247-AF5E-91EE7A419F2F}">
      <dgm:prSet/>
      <dgm:spPr/>
      <dgm:t>
        <a:bodyPr/>
        <a:lstStyle/>
        <a:p>
          <a:endParaRPr lang="en-US"/>
        </a:p>
      </dgm:t>
    </dgm:pt>
    <dgm:pt modelId="{BEFD8A1C-2881-DB40-A4DB-439140DEF2BB}" type="pres">
      <dgm:prSet presAssocID="{774599D2-045A-CD43-A2EF-209869BA95F1}" presName="Name0" presStyleCnt="0">
        <dgm:presLayoutVars>
          <dgm:dir/>
          <dgm:resizeHandles val="exact"/>
        </dgm:presLayoutVars>
      </dgm:prSet>
      <dgm:spPr/>
    </dgm:pt>
    <dgm:pt modelId="{2012BB69-FB39-A847-8189-F57625914902}" type="pres">
      <dgm:prSet presAssocID="{D7AF0124-CFBE-144D-BC87-64D4437D276C}" presName="node" presStyleLbl="node1" presStyleIdx="0" presStyleCnt="3">
        <dgm:presLayoutVars>
          <dgm:bulletEnabled val="1"/>
        </dgm:presLayoutVars>
      </dgm:prSet>
      <dgm:spPr/>
      <dgm:t>
        <a:bodyPr/>
        <a:lstStyle/>
        <a:p>
          <a:endParaRPr lang="en-US"/>
        </a:p>
      </dgm:t>
    </dgm:pt>
    <dgm:pt modelId="{120D65D6-464E-9B4D-A0C2-5827889ED0B2}" type="pres">
      <dgm:prSet presAssocID="{961567C6-D2F7-674E-A332-386EB9BBF28A}" presName="sibTrans" presStyleLbl="sibTrans2D1" presStyleIdx="0" presStyleCnt="2"/>
      <dgm:spPr/>
      <dgm:t>
        <a:bodyPr/>
        <a:lstStyle/>
        <a:p>
          <a:endParaRPr lang="en-US"/>
        </a:p>
      </dgm:t>
    </dgm:pt>
    <dgm:pt modelId="{063C7EE4-E32E-664C-9DDE-B22C25648C62}" type="pres">
      <dgm:prSet presAssocID="{961567C6-D2F7-674E-A332-386EB9BBF28A}" presName="connectorText" presStyleLbl="sibTrans2D1" presStyleIdx="0" presStyleCnt="2"/>
      <dgm:spPr/>
      <dgm:t>
        <a:bodyPr/>
        <a:lstStyle/>
        <a:p>
          <a:endParaRPr lang="en-US"/>
        </a:p>
      </dgm:t>
    </dgm:pt>
    <dgm:pt modelId="{DF9C0160-002F-0E4E-AC94-9B12DA3EB0C5}" type="pres">
      <dgm:prSet presAssocID="{52096E44-1B9B-0644-9077-AC2A068A9FFE}" presName="node" presStyleLbl="node1" presStyleIdx="1" presStyleCnt="3">
        <dgm:presLayoutVars>
          <dgm:bulletEnabled val="1"/>
        </dgm:presLayoutVars>
      </dgm:prSet>
      <dgm:spPr/>
      <dgm:t>
        <a:bodyPr/>
        <a:lstStyle/>
        <a:p>
          <a:endParaRPr lang="en-US"/>
        </a:p>
      </dgm:t>
    </dgm:pt>
    <dgm:pt modelId="{CCFA5BC6-FBCD-194C-AF5F-8EAADAE0CC61}" type="pres">
      <dgm:prSet presAssocID="{E7EAA5BE-B749-6242-847B-CDDD49610277}" presName="sibTrans" presStyleLbl="sibTrans2D1" presStyleIdx="1" presStyleCnt="2"/>
      <dgm:spPr/>
      <dgm:t>
        <a:bodyPr/>
        <a:lstStyle/>
        <a:p>
          <a:endParaRPr lang="en-US"/>
        </a:p>
      </dgm:t>
    </dgm:pt>
    <dgm:pt modelId="{776A7BEE-7EC3-C34A-88F6-71EEF7F11522}" type="pres">
      <dgm:prSet presAssocID="{E7EAA5BE-B749-6242-847B-CDDD49610277}" presName="connectorText" presStyleLbl="sibTrans2D1" presStyleIdx="1" presStyleCnt="2"/>
      <dgm:spPr/>
      <dgm:t>
        <a:bodyPr/>
        <a:lstStyle/>
        <a:p>
          <a:endParaRPr lang="en-US"/>
        </a:p>
      </dgm:t>
    </dgm:pt>
    <dgm:pt modelId="{9B9B45C2-C9D7-BC47-B23E-D85788FAECE8}" type="pres">
      <dgm:prSet presAssocID="{8EFFA2A2-F511-B746-81BB-9ED24380284A}" presName="node" presStyleLbl="node1" presStyleIdx="2" presStyleCnt="3">
        <dgm:presLayoutVars>
          <dgm:bulletEnabled val="1"/>
        </dgm:presLayoutVars>
      </dgm:prSet>
      <dgm:spPr/>
      <dgm:t>
        <a:bodyPr/>
        <a:lstStyle/>
        <a:p>
          <a:endParaRPr lang="en-US"/>
        </a:p>
      </dgm:t>
    </dgm:pt>
  </dgm:ptLst>
  <dgm:cxnLst>
    <dgm:cxn modelId="{2CBB2E1B-DC26-D54C-A446-D50E1B612127}" srcId="{774599D2-045A-CD43-A2EF-209869BA95F1}" destId="{D7AF0124-CFBE-144D-BC87-64D4437D276C}" srcOrd="0" destOrd="0" parTransId="{BA3AC3D5-483F-3949-903F-E0BC38ACC0AB}" sibTransId="{961567C6-D2F7-674E-A332-386EB9BBF28A}"/>
    <dgm:cxn modelId="{AD92DDD1-91D7-A443-A614-42F81FE09A4C}" type="presOf" srcId="{52096E44-1B9B-0644-9077-AC2A068A9FFE}" destId="{DF9C0160-002F-0E4E-AC94-9B12DA3EB0C5}" srcOrd="0" destOrd="0" presId="urn:microsoft.com/office/officeart/2005/8/layout/process1"/>
    <dgm:cxn modelId="{ED9571E8-BC56-CB41-ADB4-6239A078FEE7}" srcId="{774599D2-045A-CD43-A2EF-209869BA95F1}" destId="{52096E44-1B9B-0644-9077-AC2A068A9FFE}" srcOrd="1" destOrd="0" parTransId="{F3C8FCAD-1CBA-A447-8822-11312C32204A}" sibTransId="{E7EAA5BE-B749-6242-847B-CDDD49610277}"/>
    <dgm:cxn modelId="{FAFC4678-C429-9C48-9880-1D0FF7CC1F6B}" type="presOf" srcId="{961567C6-D2F7-674E-A332-386EB9BBF28A}" destId="{120D65D6-464E-9B4D-A0C2-5827889ED0B2}" srcOrd="0" destOrd="0" presId="urn:microsoft.com/office/officeart/2005/8/layout/process1"/>
    <dgm:cxn modelId="{527CDA79-3961-664B-85B1-11FF163E7F17}" type="presOf" srcId="{774599D2-045A-CD43-A2EF-209869BA95F1}" destId="{BEFD8A1C-2881-DB40-A4DB-439140DEF2BB}" srcOrd="0" destOrd="0" presId="urn:microsoft.com/office/officeart/2005/8/layout/process1"/>
    <dgm:cxn modelId="{ECC6AD51-2A87-084A-A8A1-768E13FCFD5D}" type="presOf" srcId="{E7EAA5BE-B749-6242-847B-CDDD49610277}" destId="{CCFA5BC6-FBCD-194C-AF5F-8EAADAE0CC61}" srcOrd="0" destOrd="0" presId="urn:microsoft.com/office/officeart/2005/8/layout/process1"/>
    <dgm:cxn modelId="{5D170E27-3599-3740-9191-394BB35B8C28}" type="presOf" srcId="{8EFFA2A2-F511-B746-81BB-9ED24380284A}" destId="{9B9B45C2-C9D7-BC47-B23E-D85788FAECE8}" srcOrd="0" destOrd="0" presId="urn:microsoft.com/office/officeart/2005/8/layout/process1"/>
    <dgm:cxn modelId="{1B3B2BEE-8279-424D-AD2C-D1FF670AAFB1}" type="presOf" srcId="{961567C6-D2F7-674E-A332-386EB9BBF28A}" destId="{063C7EE4-E32E-664C-9DDE-B22C25648C62}" srcOrd="1" destOrd="0" presId="urn:microsoft.com/office/officeart/2005/8/layout/process1"/>
    <dgm:cxn modelId="{3C3FD8DC-5E08-7048-A5F8-1868E50856E9}" type="presOf" srcId="{D7AF0124-CFBE-144D-BC87-64D4437D276C}" destId="{2012BB69-FB39-A847-8189-F57625914902}" srcOrd="0" destOrd="0" presId="urn:microsoft.com/office/officeart/2005/8/layout/process1"/>
    <dgm:cxn modelId="{710A3DC0-1FB3-B145-AD63-55683FE678B4}" type="presOf" srcId="{E7EAA5BE-B749-6242-847B-CDDD49610277}" destId="{776A7BEE-7EC3-C34A-88F6-71EEF7F11522}" srcOrd="1" destOrd="0" presId="urn:microsoft.com/office/officeart/2005/8/layout/process1"/>
    <dgm:cxn modelId="{115B800F-352B-D247-AF5E-91EE7A419F2F}" srcId="{774599D2-045A-CD43-A2EF-209869BA95F1}" destId="{8EFFA2A2-F511-B746-81BB-9ED24380284A}" srcOrd="2" destOrd="0" parTransId="{42F63F19-BA4E-4144-8C15-88D32D454AFC}" sibTransId="{23ACF860-1D76-F94C-928B-BF05388C9AC1}"/>
    <dgm:cxn modelId="{46BBF6BF-EF90-F148-A40B-BA501D486A53}" type="presParOf" srcId="{BEFD8A1C-2881-DB40-A4DB-439140DEF2BB}" destId="{2012BB69-FB39-A847-8189-F57625914902}" srcOrd="0" destOrd="0" presId="urn:microsoft.com/office/officeart/2005/8/layout/process1"/>
    <dgm:cxn modelId="{5A60C8E5-569F-864E-9FF3-13C5E4B97FBD}" type="presParOf" srcId="{BEFD8A1C-2881-DB40-A4DB-439140DEF2BB}" destId="{120D65D6-464E-9B4D-A0C2-5827889ED0B2}" srcOrd="1" destOrd="0" presId="urn:microsoft.com/office/officeart/2005/8/layout/process1"/>
    <dgm:cxn modelId="{535760EF-C991-5E49-BEA0-57FDF86D08B7}" type="presParOf" srcId="{120D65D6-464E-9B4D-A0C2-5827889ED0B2}" destId="{063C7EE4-E32E-664C-9DDE-B22C25648C62}" srcOrd="0" destOrd="0" presId="urn:microsoft.com/office/officeart/2005/8/layout/process1"/>
    <dgm:cxn modelId="{1879178A-2BD1-294F-AE8A-2C16633CEECC}" type="presParOf" srcId="{BEFD8A1C-2881-DB40-A4DB-439140DEF2BB}" destId="{DF9C0160-002F-0E4E-AC94-9B12DA3EB0C5}" srcOrd="2" destOrd="0" presId="urn:microsoft.com/office/officeart/2005/8/layout/process1"/>
    <dgm:cxn modelId="{717CF75A-A1FB-A149-B3E7-6E609760A0F3}" type="presParOf" srcId="{BEFD8A1C-2881-DB40-A4DB-439140DEF2BB}" destId="{CCFA5BC6-FBCD-194C-AF5F-8EAADAE0CC61}" srcOrd="3" destOrd="0" presId="urn:microsoft.com/office/officeart/2005/8/layout/process1"/>
    <dgm:cxn modelId="{12FBEBA5-DF39-8041-85FA-2C16D5C84915}" type="presParOf" srcId="{CCFA5BC6-FBCD-194C-AF5F-8EAADAE0CC61}" destId="{776A7BEE-7EC3-C34A-88F6-71EEF7F11522}" srcOrd="0" destOrd="0" presId="urn:microsoft.com/office/officeart/2005/8/layout/process1"/>
    <dgm:cxn modelId="{CE93F440-4299-B343-B77C-9EC87BF79A42}" type="presParOf" srcId="{BEFD8A1C-2881-DB40-A4DB-439140DEF2BB}" destId="{9B9B45C2-C9D7-BC47-B23E-D85788FAECE8}"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4599D2-045A-CD43-A2EF-209869BA95F1}" type="doc">
      <dgm:prSet loTypeId="urn:microsoft.com/office/officeart/2005/8/layout/process1" loCatId="process" qsTypeId="urn:microsoft.com/office/officeart/2005/8/quickstyle/3D3" qsCatId="3D" csTypeId="urn:microsoft.com/office/officeart/2005/8/colors/accent1_2" csCatId="accent1" phldr="1"/>
      <dgm:spPr/>
    </dgm:pt>
    <dgm:pt modelId="{D7AF0124-CFBE-144D-BC87-64D4437D276C}">
      <dgm:prSet phldrT="[Text]"/>
      <dgm:spPr/>
      <dgm:t>
        <a:bodyPr/>
        <a:lstStyle/>
        <a:p>
          <a:r>
            <a:rPr lang="en-US" dirty="0" smtClean="0"/>
            <a:t>DV.XML</a:t>
          </a:r>
          <a:endParaRPr lang="en-US" dirty="0"/>
        </a:p>
      </dgm:t>
    </dgm:pt>
    <dgm:pt modelId="{BA3AC3D5-483F-3949-903F-E0BC38ACC0AB}" type="parTrans" cxnId="{2CBB2E1B-DC26-D54C-A446-D50E1B612127}">
      <dgm:prSet/>
      <dgm:spPr/>
      <dgm:t>
        <a:bodyPr/>
        <a:lstStyle/>
        <a:p>
          <a:endParaRPr lang="en-US"/>
        </a:p>
      </dgm:t>
    </dgm:pt>
    <dgm:pt modelId="{961567C6-D2F7-674E-A332-386EB9BBF28A}" type="sibTrans" cxnId="{2CBB2E1B-DC26-D54C-A446-D50E1B612127}">
      <dgm:prSet/>
      <dgm:spPr/>
      <dgm:t>
        <a:bodyPr/>
        <a:lstStyle/>
        <a:p>
          <a:endParaRPr lang="en-US"/>
        </a:p>
      </dgm:t>
    </dgm:pt>
    <dgm:pt modelId="{52096E44-1B9B-0644-9077-AC2A068A9FFE}">
      <dgm:prSet phldrT="[Text]"/>
      <dgm:spPr/>
      <dgm:t>
        <a:bodyPr/>
        <a:lstStyle/>
        <a:p>
          <a:r>
            <a:rPr lang="en-US" dirty="0" smtClean="0"/>
            <a:t>Upload</a:t>
          </a:r>
          <a:endParaRPr lang="en-US" dirty="0"/>
        </a:p>
      </dgm:t>
    </dgm:pt>
    <dgm:pt modelId="{F3C8FCAD-1CBA-A447-8822-11312C32204A}" type="parTrans" cxnId="{ED9571E8-BC56-CB41-ADB4-6239A078FEE7}">
      <dgm:prSet/>
      <dgm:spPr/>
      <dgm:t>
        <a:bodyPr/>
        <a:lstStyle/>
        <a:p>
          <a:endParaRPr lang="en-US"/>
        </a:p>
      </dgm:t>
    </dgm:pt>
    <dgm:pt modelId="{E7EAA5BE-B749-6242-847B-CDDD49610277}" type="sibTrans" cxnId="{ED9571E8-BC56-CB41-ADB4-6239A078FEE7}">
      <dgm:prSet/>
      <dgm:spPr/>
      <dgm:t>
        <a:bodyPr/>
        <a:lstStyle/>
        <a:p>
          <a:endParaRPr lang="en-US"/>
        </a:p>
      </dgm:t>
    </dgm:pt>
    <dgm:pt modelId="{8EFFA2A2-F511-B746-81BB-9ED24380284A}">
      <dgm:prSet phldrT="[Text]"/>
      <dgm:spPr/>
      <dgm:t>
        <a:bodyPr/>
        <a:lstStyle/>
        <a:p>
          <a:r>
            <a:rPr lang="en-US" dirty="0" smtClean="0"/>
            <a:t>DV Document</a:t>
          </a:r>
          <a:endParaRPr lang="en-US" dirty="0"/>
        </a:p>
      </dgm:t>
    </dgm:pt>
    <dgm:pt modelId="{42F63F19-BA4E-4144-8C15-88D32D454AFC}" type="parTrans" cxnId="{115B800F-352B-D247-AF5E-91EE7A419F2F}">
      <dgm:prSet/>
      <dgm:spPr/>
      <dgm:t>
        <a:bodyPr/>
        <a:lstStyle/>
        <a:p>
          <a:endParaRPr lang="en-US"/>
        </a:p>
      </dgm:t>
    </dgm:pt>
    <dgm:pt modelId="{23ACF860-1D76-F94C-928B-BF05388C9AC1}" type="sibTrans" cxnId="{115B800F-352B-D247-AF5E-91EE7A419F2F}">
      <dgm:prSet/>
      <dgm:spPr/>
      <dgm:t>
        <a:bodyPr/>
        <a:lstStyle/>
        <a:p>
          <a:endParaRPr lang="en-US"/>
        </a:p>
      </dgm:t>
    </dgm:pt>
    <dgm:pt modelId="{BEFD8A1C-2881-DB40-A4DB-439140DEF2BB}" type="pres">
      <dgm:prSet presAssocID="{774599D2-045A-CD43-A2EF-209869BA95F1}" presName="Name0" presStyleCnt="0">
        <dgm:presLayoutVars>
          <dgm:dir/>
          <dgm:resizeHandles val="exact"/>
        </dgm:presLayoutVars>
      </dgm:prSet>
      <dgm:spPr/>
    </dgm:pt>
    <dgm:pt modelId="{2012BB69-FB39-A847-8189-F57625914902}" type="pres">
      <dgm:prSet presAssocID="{D7AF0124-CFBE-144D-BC87-64D4437D276C}" presName="node" presStyleLbl="node1" presStyleIdx="0" presStyleCnt="3">
        <dgm:presLayoutVars>
          <dgm:bulletEnabled val="1"/>
        </dgm:presLayoutVars>
      </dgm:prSet>
      <dgm:spPr/>
      <dgm:t>
        <a:bodyPr/>
        <a:lstStyle/>
        <a:p>
          <a:endParaRPr lang="en-US"/>
        </a:p>
      </dgm:t>
    </dgm:pt>
    <dgm:pt modelId="{120D65D6-464E-9B4D-A0C2-5827889ED0B2}" type="pres">
      <dgm:prSet presAssocID="{961567C6-D2F7-674E-A332-386EB9BBF28A}" presName="sibTrans" presStyleLbl="sibTrans2D1" presStyleIdx="0" presStyleCnt="2"/>
      <dgm:spPr/>
      <dgm:t>
        <a:bodyPr/>
        <a:lstStyle/>
        <a:p>
          <a:endParaRPr lang="en-US"/>
        </a:p>
      </dgm:t>
    </dgm:pt>
    <dgm:pt modelId="{063C7EE4-E32E-664C-9DDE-B22C25648C62}" type="pres">
      <dgm:prSet presAssocID="{961567C6-D2F7-674E-A332-386EB9BBF28A}" presName="connectorText" presStyleLbl="sibTrans2D1" presStyleIdx="0" presStyleCnt="2"/>
      <dgm:spPr/>
      <dgm:t>
        <a:bodyPr/>
        <a:lstStyle/>
        <a:p>
          <a:endParaRPr lang="en-US"/>
        </a:p>
      </dgm:t>
    </dgm:pt>
    <dgm:pt modelId="{DF9C0160-002F-0E4E-AC94-9B12DA3EB0C5}" type="pres">
      <dgm:prSet presAssocID="{52096E44-1B9B-0644-9077-AC2A068A9FFE}" presName="node" presStyleLbl="node1" presStyleIdx="1" presStyleCnt="3">
        <dgm:presLayoutVars>
          <dgm:bulletEnabled val="1"/>
        </dgm:presLayoutVars>
      </dgm:prSet>
      <dgm:spPr/>
      <dgm:t>
        <a:bodyPr/>
        <a:lstStyle/>
        <a:p>
          <a:endParaRPr lang="en-US"/>
        </a:p>
      </dgm:t>
    </dgm:pt>
    <dgm:pt modelId="{CCFA5BC6-FBCD-194C-AF5F-8EAADAE0CC61}" type="pres">
      <dgm:prSet presAssocID="{E7EAA5BE-B749-6242-847B-CDDD49610277}" presName="sibTrans" presStyleLbl="sibTrans2D1" presStyleIdx="1" presStyleCnt="2"/>
      <dgm:spPr/>
      <dgm:t>
        <a:bodyPr/>
        <a:lstStyle/>
        <a:p>
          <a:endParaRPr lang="en-US"/>
        </a:p>
      </dgm:t>
    </dgm:pt>
    <dgm:pt modelId="{776A7BEE-7EC3-C34A-88F6-71EEF7F11522}" type="pres">
      <dgm:prSet presAssocID="{E7EAA5BE-B749-6242-847B-CDDD49610277}" presName="connectorText" presStyleLbl="sibTrans2D1" presStyleIdx="1" presStyleCnt="2"/>
      <dgm:spPr/>
      <dgm:t>
        <a:bodyPr/>
        <a:lstStyle/>
        <a:p>
          <a:endParaRPr lang="en-US"/>
        </a:p>
      </dgm:t>
    </dgm:pt>
    <dgm:pt modelId="{9B9B45C2-C9D7-BC47-B23E-D85788FAECE8}" type="pres">
      <dgm:prSet presAssocID="{8EFFA2A2-F511-B746-81BB-9ED24380284A}" presName="node" presStyleLbl="node1" presStyleIdx="2" presStyleCnt="3">
        <dgm:presLayoutVars>
          <dgm:bulletEnabled val="1"/>
        </dgm:presLayoutVars>
      </dgm:prSet>
      <dgm:spPr/>
      <dgm:t>
        <a:bodyPr/>
        <a:lstStyle/>
        <a:p>
          <a:endParaRPr lang="en-US"/>
        </a:p>
      </dgm:t>
    </dgm:pt>
  </dgm:ptLst>
  <dgm:cxnLst>
    <dgm:cxn modelId="{CD253A91-1E3B-954C-B63A-410C613C4E54}" type="presOf" srcId="{E7EAA5BE-B749-6242-847B-CDDD49610277}" destId="{776A7BEE-7EC3-C34A-88F6-71EEF7F11522}" srcOrd="1" destOrd="0" presId="urn:microsoft.com/office/officeart/2005/8/layout/process1"/>
    <dgm:cxn modelId="{2CBB2E1B-DC26-D54C-A446-D50E1B612127}" srcId="{774599D2-045A-CD43-A2EF-209869BA95F1}" destId="{D7AF0124-CFBE-144D-BC87-64D4437D276C}" srcOrd="0" destOrd="0" parTransId="{BA3AC3D5-483F-3949-903F-E0BC38ACC0AB}" sibTransId="{961567C6-D2F7-674E-A332-386EB9BBF28A}"/>
    <dgm:cxn modelId="{06D68418-FFA2-764B-A46C-C32495585B3D}" type="presOf" srcId="{961567C6-D2F7-674E-A332-386EB9BBF28A}" destId="{120D65D6-464E-9B4D-A0C2-5827889ED0B2}" srcOrd="0" destOrd="0" presId="urn:microsoft.com/office/officeart/2005/8/layout/process1"/>
    <dgm:cxn modelId="{788256BC-DD42-E64C-BDEE-ADE71E20DEA2}" type="presOf" srcId="{E7EAA5BE-B749-6242-847B-CDDD49610277}" destId="{CCFA5BC6-FBCD-194C-AF5F-8EAADAE0CC61}" srcOrd="0" destOrd="0" presId="urn:microsoft.com/office/officeart/2005/8/layout/process1"/>
    <dgm:cxn modelId="{0E570A93-9861-F544-B1E2-3760DA8B7005}" type="presOf" srcId="{52096E44-1B9B-0644-9077-AC2A068A9FFE}" destId="{DF9C0160-002F-0E4E-AC94-9B12DA3EB0C5}" srcOrd="0" destOrd="0" presId="urn:microsoft.com/office/officeart/2005/8/layout/process1"/>
    <dgm:cxn modelId="{ED9571E8-BC56-CB41-ADB4-6239A078FEE7}" srcId="{774599D2-045A-CD43-A2EF-209869BA95F1}" destId="{52096E44-1B9B-0644-9077-AC2A068A9FFE}" srcOrd="1" destOrd="0" parTransId="{F3C8FCAD-1CBA-A447-8822-11312C32204A}" sibTransId="{E7EAA5BE-B749-6242-847B-CDDD49610277}"/>
    <dgm:cxn modelId="{A5E17D68-8949-944D-8D7E-252F18958712}" type="presOf" srcId="{8EFFA2A2-F511-B746-81BB-9ED24380284A}" destId="{9B9B45C2-C9D7-BC47-B23E-D85788FAECE8}" srcOrd="0" destOrd="0" presId="urn:microsoft.com/office/officeart/2005/8/layout/process1"/>
    <dgm:cxn modelId="{BEE445AC-7618-2D41-B8B6-C8349C4C1088}" type="presOf" srcId="{961567C6-D2F7-674E-A332-386EB9BBF28A}" destId="{063C7EE4-E32E-664C-9DDE-B22C25648C62}" srcOrd="1" destOrd="0" presId="urn:microsoft.com/office/officeart/2005/8/layout/process1"/>
    <dgm:cxn modelId="{67926387-418F-414E-BBD5-A5A042D9C88D}" type="presOf" srcId="{774599D2-045A-CD43-A2EF-209869BA95F1}" destId="{BEFD8A1C-2881-DB40-A4DB-439140DEF2BB}" srcOrd="0" destOrd="0" presId="urn:microsoft.com/office/officeart/2005/8/layout/process1"/>
    <dgm:cxn modelId="{482349E9-ADD5-A740-849E-B468A98F41F0}" type="presOf" srcId="{D7AF0124-CFBE-144D-BC87-64D4437D276C}" destId="{2012BB69-FB39-A847-8189-F57625914902}" srcOrd="0" destOrd="0" presId="urn:microsoft.com/office/officeart/2005/8/layout/process1"/>
    <dgm:cxn modelId="{115B800F-352B-D247-AF5E-91EE7A419F2F}" srcId="{774599D2-045A-CD43-A2EF-209869BA95F1}" destId="{8EFFA2A2-F511-B746-81BB-9ED24380284A}" srcOrd="2" destOrd="0" parTransId="{42F63F19-BA4E-4144-8C15-88D32D454AFC}" sibTransId="{23ACF860-1D76-F94C-928B-BF05388C9AC1}"/>
    <dgm:cxn modelId="{9C2B3736-81CF-A04A-8FD2-6B0CC15008CF}" type="presParOf" srcId="{BEFD8A1C-2881-DB40-A4DB-439140DEF2BB}" destId="{2012BB69-FB39-A847-8189-F57625914902}" srcOrd="0" destOrd="0" presId="urn:microsoft.com/office/officeart/2005/8/layout/process1"/>
    <dgm:cxn modelId="{8A61EAC3-C13C-E149-AEA1-5F93CB39C50C}" type="presParOf" srcId="{BEFD8A1C-2881-DB40-A4DB-439140DEF2BB}" destId="{120D65D6-464E-9B4D-A0C2-5827889ED0B2}" srcOrd="1" destOrd="0" presId="urn:microsoft.com/office/officeart/2005/8/layout/process1"/>
    <dgm:cxn modelId="{C42BE212-34C6-3646-A179-52368EE24EC7}" type="presParOf" srcId="{120D65D6-464E-9B4D-A0C2-5827889ED0B2}" destId="{063C7EE4-E32E-664C-9DDE-B22C25648C62}" srcOrd="0" destOrd="0" presId="urn:microsoft.com/office/officeart/2005/8/layout/process1"/>
    <dgm:cxn modelId="{1B50C039-1C14-C14F-918A-2CEDE5184ECA}" type="presParOf" srcId="{BEFD8A1C-2881-DB40-A4DB-439140DEF2BB}" destId="{DF9C0160-002F-0E4E-AC94-9B12DA3EB0C5}" srcOrd="2" destOrd="0" presId="urn:microsoft.com/office/officeart/2005/8/layout/process1"/>
    <dgm:cxn modelId="{B5F36C67-4FBE-874D-A72C-2A64CBF12CBD}" type="presParOf" srcId="{BEFD8A1C-2881-DB40-A4DB-439140DEF2BB}" destId="{CCFA5BC6-FBCD-194C-AF5F-8EAADAE0CC61}" srcOrd="3" destOrd="0" presId="urn:microsoft.com/office/officeart/2005/8/layout/process1"/>
    <dgm:cxn modelId="{9D7580D2-0AF6-494C-889C-6FAC5306531B}" type="presParOf" srcId="{CCFA5BC6-FBCD-194C-AF5F-8EAADAE0CC61}" destId="{776A7BEE-7EC3-C34A-88F6-71EEF7F11522}" srcOrd="0" destOrd="0" presId="urn:microsoft.com/office/officeart/2005/8/layout/process1"/>
    <dgm:cxn modelId="{5FCD3985-8EC9-514E-BE8A-95860BCF7546}" type="presParOf" srcId="{BEFD8A1C-2881-DB40-A4DB-439140DEF2BB}" destId="{9B9B45C2-C9D7-BC47-B23E-D85788FAECE8}"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766C48-4543-3A41-BBEB-104983321E8B}" type="datetimeFigureOut">
              <a:rPr lang="en-US" smtClean="0"/>
              <a:pPr/>
              <a:t>10/20/2010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B6EC36-AA23-9F41-BE92-78F76BEE502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FF9BDF-A44A-D843-841E-9C6D46F28AE6}" type="datetimeFigureOut">
              <a:rPr lang="en-US" smtClean="0"/>
              <a:pPr/>
              <a:t>10/20/2010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CC8200-2DAD-F941-8A19-5294192FC1C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kra.testdrive.kuali.org/kra-ptd/portal.jsp"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D316D7-05D7-4658-A7E6-1D63352E72EF}" type="slidenum">
              <a:rPr lang="en-US"/>
              <a:pPr/>
              <a:t>27</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xfrm>
            <a:off x="913986" y="4344025"/>
            <a:ext cx="5030029" cy="4114488"/>
          </a:xfrm>
        </p:spPr>
        <p:txBody>
          <a:bodyPr/>
          <a:lstStyle/>
          <a:p>
            <a:r>
              <a:rPr lang="en-US"/>
              <a:t>What we want to achieve in the 1 hour session today:</a:t>
            </a:r>
          </a:p>
          <a:p>
            <a:r>
              <a:rPr lang="en-US"/>
              <a:t>&lt;Read from slide&gt;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contribution must </a:t>
            </a:r>
          </a:p>
          <a:p>
            <a:r>
              <a:rPr lang="en-US" dirty="0" smtClean="0"/>
              <a:t>-</a:t>
            </a:r>
            <a:r>
              <a:rPr lang="en-US" baseline="0" dirty="0" smtClean="0"/>
              <a:t>not compromise financial data integrity</a:t>
            </a:r>
          </a:p>
          <a:p>
            <a:r>
              <a:rPr lang="en-US" baseline="0" dirty="0" smtClean="0"/>
              <a:t>-the design must be in sync with the rest of the modules</a:t>
            </a:r>
          </a:p>
          <a:p>
            <a:r>
              <a:rPr lang="en-US" baseline="0" dirty="0" smtClean="0"/>
              <a:t>-must accommodate options for private, public, and research institutions using the parameters or reference tables (no hard-coding)</a:t>
            </a:r>
          </a:p>
        </p:txBody>
      </p:sp>
      <p:sp>
        <p:nvSpPr>
          <p:cNvPr id="4" name="Slide Number Placeholder 3"/>
          <p:cNvSpPr>
            <a:spLocks noGrp="1"/>
          </p:cNvSpPr>
          <p:nvPr>
            <p:ph type="sldNum" sz="quarter" idx="10"/>
          </p:nvPr>
        </p:nvSpPr>
        <p:spPr/>
        <p:txBody>
          <a:bodyPr/>
          <a:lstStyle/>
          <a:p>
            <a:fld id="{FBCC8200-2DAD-F941-8A19-5294192FC1C5}" type="slidenum">
              <a:rPr lang="en-US" smtClean="0"/>
              <a:pPr/>
              <a:t>30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contribution</a:t>
            </a:r>
            <a:r>
              <a:rPr lang="en-US" baseline="0" dirty="0" smtClean="0"/>
              <a:t> application must be made to the Collaboration and Communication Team</a:t>
            </a:r>
          </a:p>
          <a:p>
            <a:r>
              <a:rPr lang="en-US" baseline="0" dirty="0" smtClean="0"/>
              <a:t>-The contribution must be submitted with source code, configuration file and documentation</a:t>
            </a:r>
          </a:p>
          <a:p>
            <a:pPr>
              <a:buFontTx/>
              <a:buChar char="-"/>
            </a:pPr>
            <a:r>
              <a:rPr lang="en-US" baseline="0" dirty="0" smtClean="0"/>
              <a:t>The C&amp;C team must asses the maturity level and QA requirement</a:t>
            </a:r>
          </a:p>
          <a:p>
            <a:pPr>
              <a:buFontTx/>
              <a:buChar char="-"/>
            </a:pPr>
            <a:r>
              <a:rPr lang="en-US" baseline="0" dirty="0" smtClean="0"/>
              <a:t>The Functional Council must approve the functionality</a:t>
            </a:r>
          </a:p>
          <a:p>
            <a:pPr>
              <a:buFontTx/>
              <a:buChar char="-"/>
            </a:pPr>
            <a:r>
              <a:rPr lang="en-US" baseline="0" dirty="0" smtClean="0"/>
              <a:t>The code must be merged to the base code by the sustaining team and must pass the QA process</a:t>
            </a:r>
          </a:p>
          <a:p>
            <a:endParaRPr lang="en-US" dirty="0"/>
          </a:p>
        </p:txBody>
      </p:sp>
      <p:sp>
        <p:nvSpPr>
          <p:cNvPr id="4" name="Slide Number Placeholder 3"/>
          <p:cNvSpPr>
            <a:spLocks noGrp="1"/>
          </p:cNvSpPr>
          <p:nvPr>
            <p:ph type="sldNum" sz="quarter" idx="10"/>
          </p:nvPr>
        </p:nvSpPr>
        <p:spPr/>
        <p:txBody>
          <a:bodyPr/>
          <a:lstStyle/>
          <a:p>
            <a:fld id="{FBCC8200-2DAD-F941-8A19-5294192FC1C5}" type="slidenum">
              <a:rPr lang="en-US" smtClean="0"/>
              <a:pPr/>
              <a:t>31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KFSMI-5925 Default Chart Code</a:t>
            </a:r>
          </a:p>
          <a:p>
            <a:endParaRPr lang="en-US" dirty="0"/>
          </a:p>
        </p:txBody>
      </p:sp>
      <p:sp>
        <p:nvSpPr>
          <p:cNvPr id="4" name="Slide Number Placeholder 3"/>
          <p:cNvSpPr>
            <a:spLocks noGrp="1"/>
          </p:cNvSpPr>
          <p:nvPr>
            <p:ph type="sldNum" sz="quarter" idx="10"/>
          </p:nvPr>
        </p:nvSpPr>
        <p:spPr/>
        <p:txBody>
          <a:bodyPr/>
          <a:lstStyle/>
          <a:p>
            <a:fld id="{FBCC8200-2DAD-F941-8A19-5294192FC1C5}" type="slidenum">
              <a:rPr lang="en-US" smtClean="0"/>
              <a:pPr/>
              <a:t>32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hlinkClick r:id="rId3"/>
              </a:rPr>
              <a:t>http://kra.testdrive.kuali.org/kra-ptd/portal.jsp</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BCC8200-2DAD-F941-8A19-5294192FC1C5}" type="slidenum">
              <a:rPr lang="en-US" smtClean="0"/>
              <a:pPr/>
              <a:t>44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58531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pic>
        <p:nvPicPr>
          <p:cNvPr id="5" name="Picture 14" descr="09Conferencelogo.png"/>
          <p:cNvPicPr>
            <a:picLocks noChangeAspect="1"/>
          </p:cNvPicPr>
          <p:nvPr userDrawn="1"/>
        </p:nvPicPr>
        <p:blipFill>
          <a:blip r:embed="rId2"/>
          <a:srcRect/>
          <a:stretch>
            <a:fillRect/>
          </a:stretch>
        </p:blipFill>
        <p:spPr bwMode="auto">
          <a:xfrm>
            <a:off x="2446338" y="990600"/>
            <a:ext cx="4373562" cy="1038225"/>
          </a:xfrm>
          <a:prstGeom prst="rect">
            <a:avLst/>
          </a:prstGeom>
          <a:noFill/>
          <a:ln w="9525">
            <a:noFill/>
            <a:miter lim="800000"/>
            <a:headEnd/>
            <a:tailEnd/>
          </a:ln>
        </p:spPr>
      </p:pic>
      <p:pic>
        <p:nvPicPr>
          <p:cNvPr id="6" name="Picture 14" descr="EDUCAUSEB&amp;W.jpg"/>
          <p:cNvPicPr>
            <a:picLocks noChangeAspect="1"/>
          </p:cNvPicPr>
          <p:nvPr userDrawn="1"/>
        </p:nvPicPr>
        <p:blipFill>
          <a:blip r:embed="rId3"/>
          <a:srcRect/>
          <a:stretch>
            <a:fillRect/>
          </a:stretch>
        </p:blipFill>
        <p:spPr bwMode="auto">
          <a:xfrm>
            <a:off x="4019550" y="6407150"/>
            <a:ext cx="1203325" cy="268288"/>
          </a:xfrm>
          <a:prstGeom prst="rect">
            <a:avLst/>
          </a:prstGeom>
          <a:noFill/>
          <a:ln w="9525">
            <a:noFill/>
            <a:miter lim="800000"/>
            <a:headEnd/>
            <a:tailEnd/>
          </a:ln>
        </p:spPr>
      </p:pic>
      <p:grpSp>
        <p:nvGrpSpPr>
          <p:cNvPr id="7" name="Group 12"/>
          <p:cNvGrpSpPr>
            <a:grpSpLocks noChangeAspect="1"/>
          </p:cNvGrpSpPr>
          <p:nvPr userDrawn="1"/>
        </p:nvGrpSpPr>
        <p:grpSpPr bwMode="auto">
          <a:xfrm>
            <a:off x="4173538" y="2717800"/>
            <a:ext cx="860425" cy="80963"/>
            <a:chOff x="546100" y="289687"/>
            <a:chExt cx="960374" cy="91313"/>
          </a:xfrm>
        </p:grpSpPr>
        <p:sp>
          <p:nvSpPr>
            <p:cNvPr id="8" name="Oval 7"/>
            <p:cNvSpPr>
              <a:spLocks noChangeAspect="1"/>
            </p:cNvSpPr>
            <p:nvPr userDrawn="1"/>
          </p:nvSpPr>
          <p:spPr bwMode="auto">
            <a:xfrm>
              <a:off x="546100" y="289687"/>
              <a:ext cx="92139" cy="91313"/>
            </a:xfrm>
            <a:prstGeom prst="ellipse">
              <a:avLst/>
            </a:prstGeom>
            <a:solidFill>
              <a:srgbClr val="A90021"/>
            </a:solidFill>
            <a:ln w="9525">
              <a:noFill/>
              <a:round/>
              <a:headEnd/>
              <a:tailEnd/>
            </a:ln>
            <a:effectLst>
              <a:outerShdw dist="127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9" name="Oval 8"/>
            <p:cNvSpPr>
              <a:spLocks noChangeAspect="1"/>
            </p:cNvSpPr>
            <p:nvPr userDrawn="1"/>
          </p:nvSpPr>
          <p:spPr bwMode="auto">
            <a:xfrm>
              <a:off x="834920" y="289687"/>
              <a:ext cx="92139" cy="91313"/>
            </a:xfrm>
            <a:prstGeom prst="ellipse">
              <a:avLst/>
            </a:prstGeom>
            <a:solidFill>
              <a:srgbClr val="45811B"/>
            </a:solidFill>
            <a:ln w="9525">
              <a:noFill/>
              <a:round/>
              <a:headEnd/>
              <a:tailEnd/>
            </a:ln>
            <a:effectLst>
              <a:outerShdw dist="127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0" name="Oval 9"/>
            <p:cNvSpPr>
              <a:spLocks noChangeAspect="1"/>
            </p:cNvSpPr>
            <p:nvPr userDrawn="1"/>
          </p:nvSpPr>
          <p:spPr bwMode="auto">
            <a:xfrm>
              <a:off x="1125513" y="289687"/>
              <a:ext cx="92139" cy="91313"/>
            </a:xfrm>
            <a:prstGeom prst="ellipse">
              <a:avLst/>
            </a:prstGeom>
            <a:solidFill>
              <a:srgbClr val="006D97"/>
            </a:solidFill>
            <a:ln w="9525">
              <a:noFill/>
              <a:round/>
              <a:headEnd/>
              <a:tailEnd/>
            </a:ln>
            <a:effectLst>
              <a:outerShdw dist="127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1" name="Oval 10"/>
            <p:cNvSpPr>
              <a:spLocks noChangeAspect="1"/>
            </p:cNvSpPr>
            <p:nvPr userDrawn="1"/>
          </p:nvSpPr>
          <p:spPr bwMode="auto">
            <a:xfrm>
              <a:off x="1414335" y="289687"/>
              <a:ext cx="92139" cy="91313"/>
            </a:xfrm>
            <a:prstGeom prst="ellipse">
              <a:avLst/>
            </a:prstGeom>
            <a:solidFill>
              <a:srgbClr val="FD9712"/>
            </a:solidFill>
            <a:ln w="9525">
              <a:noFill/>
              <a:round/>
              <a:headEnd/>
              <a:tailEnd/>
            </a:ln>
            <a:effectLst>
              <a:outerShdw dist="127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grpSp>
      <p:sp>
        <p:nvSpPr>
          <p:cNvPr id="2" name="Title 1"/>
          <p:cNvSpPr>
            <a:spLocks noGrp="1"/>
          </p:cNvSpPr>
          <p:nvPr>
            <p:ph type="ctrTitle"/>
          </p:nvPr>
        </p:nvSpPr>
        <p:spPr>
          <a:xfrm>
            <a:off x="762000" y="2949575"/>
            <a:ext cx="7772400" cy="1470025"/>
          </a:xfrm>
        </p:spPr>
        <p:txBody>
          <a:bodyPr/>
          <a:lstStyle>
            <a:lvl1pPr algn="ctr">
              <a:defRPr sz="3000"/>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4213225"/>
            <a:ext cx="6400800" cy="1219200"/>
          </a:xfrm>
        </p:spPr>
        <p:txBody>
          <a:bodyPr>
            <a:normAutofit/>
          </a:bodyPr>
          <a:lstStyle>
            <a:lvl1pPr marL="0" indent="0" algn="ctr">
              <a:buNone/>
              <a:defRPr sz="2000">
                <a:solidFill>
                  <a:srgbClr val="4C4C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Date Placeholder 3"/>
          <p:cNvSpPr>
            <a:spLocks noGrp="1"/>
          </p:cNvSpPr>
          <p:nvPr userDrawn="1">
            <p:ph type="dt" sz="half" idx="10"/>
          </p:nvPr>
        </p:nvSpPr>
        <p:spPr/>
        <p:txBody>
          <a:bodyPr/>
          <a:lstStyle>
            <a:lvl1pPr>
              <a:defRPr/>
            </a:lvl1pPr>
          </a:lstStyle>
          <a:p>
            <a:pPr>
              <a:defRPr/>
            </a:pPr>
            <a:fld id="{CF5DD591-41DD-4675-A8E7-C24B2752716E}" type="datetime1">
              <a:rPr lang="en-US"/>
              <a:pPr>
                <a:defRPr/>
              </a:pPr>
              <a:t>10/20/2010</a:t>
            </a:fld>
            <a:endParaRPr lang="en-US"/>
          </a:p>
        </p:txBody>
      </p:sp>
      <p:sp>
        <p:nvSpPr>
          <p:cNvPr id="13" name="Slide Number Placeholder 5"/>
          <p:cNvSpPr>
            <a:spLocks noGrp="1"/>
          </p:cNvSpPr>
          <p:nvPr userDrawn="1">
            <p:ph type="sldNum" sz="quarter" idx="11"/>
          </p:nvPr>
        </p:nvSpPr>
        <p:spPr/>
        <p:txBody>
          <a:bodyPr/>
          <a:lstStyle>
            <a:lvl1pPr>
              <a:defRPr/>
            </a:lvl1pPr>
          </a:lstStyle>
          <a:p>
            <a:pPr>
              <a:defRPr/>
            </a:pPr>
            <a:fld id="{5BC5923A-03E0-465A-B9EB-53B0EB13365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D26865-181C-4601-A4F5-F7ED4492EDEE}" type="datetime1">
              <a:rPr lang="en-US"/>
              <a:pPr>
                <a:defRPr/>
              </a:pPr>
              <a:t>10/20/2010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E8B60E-7B7A-455A-846A-5AAA1099EE0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C3A366E-BCB3-43A5-AB9F-383CF4070CBF}" type="datetime1">
              <a:rPr lang="en-US"/>
              <a:pPr>
                <a:defRPr/>
              </a:pPr>
              <a:t>10/20/2010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297653-DC49-4BD9-9C29-43C7E573DAC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6AA68C-12F0-48D1-B97C-15F86BD24BA9}" type="datetime1">
              <a:rPr lang="en-US"/>
              <a:pPr>
                <a:defRPr/>
              </a:pPr>
              <a:t>10/20/2010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839E51-E03E-4B05-B287-19562E8301F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9F38230-F0FB-468E-AC59-CA9DFDE0A521}" type="datetime1">
              <a:rPr lang="en-US"/>
              <a:pPr>
                <a:defRPr/>
              </a:pPr>
              <a:t>10/20/2010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65012B-FB01-4897-973A-758B881E25C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76E891D-5BC5-453B-BFF2-B5BB3E8AFA04}" type="datetime1">
              <a:rPr lang="en-US"/>
              <a:pPr>
                <a:defRPr/>
              </a:pPr>
              <a:t>10/20/2010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3BC233-6067-409D-91E0-D4A9B606D7C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D6DE2F7-67E3-4609-81BB-3070FD0FC274}" type="datetime1">
              <a:rPr lang="en-US"/>
              <a:pPr>
                <a:defRPr/>
              </a:pPr>
              <a:t>10/20/2010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4741A95-C19A-4385-ACC4-E5AA01DBFFA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91B6DD2-33C6-4366-B50A-5A2C71A5FB73}" type="datetime1">
              <a:rPr lang="en-US"/>
              <a:pPr>
                <a:defRPr/>
              </a:pPr>
              <a:t>10/20/2010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9DDC6CE-9419-4141-BBA6-00BDF31CDB1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6019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3" name="Date Placeholder 1"/>
          <p:cNvSpPr>
            <a:spLocks noGrp="1"/>
          </p:cNvSpPr>
          <p:nvPr>
            <p:ph type="dt" sz="half" idx="10"/>
          </p:nvPr>
        </p:nvSpPr>
        <p:spPr/>
        <p:txBody>
          <a:bodyPr/>
          <a:lstStyle>
            <a:lvl1pPr>
              <a:defRPr/>
            </a:lvl1pPr>
          </a:lstStyle>
          <a:p>
            <a:pPr>
              <a:defRPr/>
            </a:pPr>
            <a:fld id="{8599CD87-B88E-4E11-A0DE-4D5C99F4EF49}" type="datetime1">
              <a:rPr lang="en-US"/>
              <a:pPr>
                <a:defRPr/>
              </a:pPr>
              <a:t>10/20/2010</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7148EE0F-E197-4E37-A743-AE661698BE4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6201A9E-78A3-4BF9-B16D-888DAEF0880E}" type="datetime1">
              <a:rPr lang="en-US"/>
              <a:pPr>
                <a:defRPr/>
              </a:pPr>
              <a:t>10/20/2010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325DC3-26C4-485D-BF5E-19E0EDD839E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5450197-780D-4B4B-B6C8-B10EDA03301A}" type="datetime1">
              <a:rPr lang="en-US"/>
              <a:pPr>
                <a:defRPr/>
              </a:pPr>
              <a:t>10/20/2010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166E45-7AD0-42C7-A05D-5BA9640F28C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4" descr="Silverbar.jpg"/>
          <p:cNvPicPr>
            <a:picLocks noChangeAspect="1"/>
          </p:cNvPicPr>
          <p:nvPr userDrawn="1"/>
        </p:nvPicPr>
        <p:blipFill>
          <a:blip r:embed="rId13"/>
          <a:srcRect/>
          <a:stretch>
            <a:fillRect/>
          </a:stretch>
        </p:blipFill>
        <p:spPr bwMode="auto">
          <a:xfrm>
            <a:off x="0" y="6134100"/>
            <a:ext cx="9144000" cy="728663"/>
          </a:xfrm>
          <a:prstGeom prst="rect">
            <a:avLst/>
          </a:prstGeom>
          <a:noFill/>
          <a:ln w="9525">
            <a:noFill/>
            <a:miter lim="800000"/>
            <a:headEnd/>
            <a:tailEnd/>
          </a:ln>
        </p:spPr>
      </p:pic>
      <p:sp>
        <p:nvSpPr>
          <p:cNvPr id="2" name="Title Placeholder 1"/>
          <p:cNvSpPr>
            <a:spLocks noGrp="1"/>
          </p:cNvSpPr>
          <p:nvPr>
            <p:ph type="title"/>
          </p:nvPr>
        </p:nvSpPr>
        <p:spPr>
          <a:xfrm>
            <a:off x="457200" y="381000"/>
            <a:ext cx="83820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1028" name="Text Placeholder 2"/>
          <p:cNvSpPr>
            <a:spLocks noGrp="1"/>
          </p:cNvSpPr>
          <p:nvPr>
            <p:ph type="body" idx="1"/>
          </p:nvPr>
        </p:nvSpPr>
        <p:spPr bwMode="auto">
          <a:xfrm>
            <a:off x="457200" y="1600200"/>
            <a:ext cx="8382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334A3B52-FB83-4C9D-ACD8-1FEDB059577E}" type="datetime1">
              <a:rPr lang="en-US"/>
              <a:pPr>
                <a:defRPr/>
              </a:pPr>
              <a:t>10/20/2010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cs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3CA2C8FB-E90F-40C9-B0DB-D6F4F5D2252E}" type="slidenum">
              <a:rPr lang="en-US"/>
              <a:pPr>
                <a:defRPr/>
              </a:pPr>
              <a:t>‹#›</a:t>
            </a:fld>
            <a:endParaRPr lang="en-US"/>
          </a:p>
        </p:txBody>
      </p:sp>
      <p:grpSp>
        <p:nvGrpSpPr>
          <p:cNvPr id="1032" name="Group 13"/>
          <p:cNvGrpSpPr>
            <a:grpSpLocks noChangeAspect="1"/>
          </p:cNvGrpSpPr>
          <p:nvPr userDrawn="1"/>
        </p:nvGrpSpPr>
        <p:grpSpPr bwMode="auto">
          <a:xfrm>
            <a:off x="558800" y="193675"/>
            <a:ext cx="860425" cy="80963"/>
            <a:chOff x="546100" y="289687"/>
            <a:chExt cx="960374" cy="91313"/>
          </a:xfrm>
        </p:grpSpPr>
        <p:sp>
          <p:nvSpPr>
            <p:cNvPr id="10" name="Oval 9"/>
            <p:cNvSpPr>
              <a:spLocks noChangeAspect="1"/>
            </p:cNvSpPr>
            <p:nvPr userDrawn="1"/>
          </p:nvSpPr>
          <p:spPr bwMode="auto">
            <a:xfrm>
              <a:off x="546100" y="289687"/>
              <a:ext cx="92139" cy="91313"/>
            </a:xfrm>
            <a:prstGeom prst="ellipse">
              <a:avLst/>
            </a:prstGeom>
            <a:solidFill>
              <a:srgbClr val="A90021"/>
            </a:solidFill>
            <a:ln w="9525">
              <a:noFill/>
              <a:round/>
              <a:headEnd/>
              <a:tailEnd/>
            </a:ln>
            <a:effectLst>
              <a:outerShdw dist="127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1" name="Oval 10"/>
            <p:cNvSpPr>
              <a:spLocks noChangeAspect="1"/>
            </p:cNvSpPr>
            <p:nvPr userDrawn="1"/>
          </p:nvSpPr>
          <p:spPr bwMode="auto">
            <a:xfrm>
              <a:off x="834922" y="289687"/>
              <a:ext cx="92139" cy="91313"/>
            </a:xfrm>
            <a:prstGeom prst="ellipse">
              <a:avLst/>
            </a:prstGeom>
            <a:solidFill>
              <a:srgbClr val="45811B"/>
            </a:solidFill>
            <a:ln w="9525">
              <a:noFill/>
              <a:round/>
              <a:headEnd/>
              <a:tailEnd/>
            </a:ln>
            <a:effectLst>
              <a:outerShdw dist="127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2" name="Oval 11"/>
            <p:cNvSpPr>
              <a:spLocks noChangeAspect="1"/>
            </p:cNvSpPr>
            <p:nvPr userDrawn="1"/>
          </p:nvSpPr>
          <p:spPr bwMode="auto">
            <a:xfrm>
              <a:off x="1125514" y="289687"/>
              <a:ext cx="92139" cy="91313"/>
            </a:xfrm>
            <a:prstGeom prst="ellipse">
              <a:avLst/>
            </a:prstGeom>
            <a:solidFill>
              <a:srgbClr val="006D97"/>
            </a:solidFill>
            <a:ln w="9525">
              <a:noFill/>
              <a:round/>
              <a:headEnd/>
              <a:tailEnd/>
            </a:ln>
            <a:effectLst>
              <a:outerShdw dist="127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3" name="Oval 12"/>
            <p:cNvSpPr>
              <a:spLocks noChangeAspect="1"/>
            </p:cNvSpPr>
            <p:nvPr userDrawn="1"/>
          </p:nvSpPr>
          <p:spPr bwMode="auto">
            <a:xfrm>
              <a:off x="1414335" y="289687"/>
              <a:ext cx="92139" cy="91313"/>
            </a:xfrm>
            <a:prstGeom prst="ellipse">
              <a:avLst/>
            </a:prstGeom>
            <a:solidFill>
              <a:srgbClr val="FD9712"/>
            </a:solidFill>
            <a:ln w="9525">
              <a:noFill/>
              <a:round/>
              <a:headEnd/>
              <a:tailEnd/>
            </a:ln>
            <a:effectLst>
              <a:outerShdw dist="127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grpSp>
    </p:spTree>
  </p:cSld>
  <p:clrMap bg1="lt1" tx1="dk1" bg2="lt2" tx2="dk2" accent1="accent1" accent2="accent2" accent3="accent3" accent4="accent4" accent5="accent5" accent6="accent6" hlink="hlink" folHlink="folHlink"/>
  <p:sldLayoutIdLst>
    <p:sldLayoutId id="2147483749" r:id="rId1"/>
    <p:sldLayoutId id="2147483740" r:id="rId2"/>
    <p:sldLayoutId id="2147483741" r:id="rId3"/>
    <p:sldLayoutId id="2147483742" r:id="rId4"/>
    <p:sldLayoutId id="2147483743" r:id="rId5"/>
    <p:sldLayoutId id="2147483744" r:id="rId6"/>
    <p:sldLayoutId id="2147483750" r:id="rId7"/>
    <p:sldLayoutId id="2147483745" r:id="rId8"/>
    <p:sldLayoutId id="2147483746" r:id="rId9"/>
    <p:sldLayoutId id="2147483747" r:id="rId10"/>
    <p:sldLayoutId id="2147483748" r:id="rId11"/>
  </p:sldLayoutIdLst>
  <p:txStyles>
    <p:titleStyle>
      <a:lvl1pPr algn="l" defTabSz="457200" rtl="0" eaLnBrk="0" fontAlgn="base" hangingPunct="0">
        <a:spcBef>
          <a:spcPct val="0"/>
        </a:spcBef>
        <a:spcAft>
          <a:spcPct val="0"/>
        </a:spcAft>
        <a:defRPr sz="3000" b="1" kern="1200" cap="all">
          <a:solidFill>
            <a:srgbClr val="45811B"/>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rgbClr val="45811B"/>
          </a:solidFill>
          <a:latin typeface="Arial" pitchFamily="48" charset="0"/>
          <a:ea typeface="ＭＳ Ｐゴシック" pitchFamily="48" charset="-128"/>
          <a:cs typeface="Arial" charset="0"/>
        </a:defRPr>
      </a:lvl2pPr>
      <a:lvl3pPr algn="l" defTabSz="457200" rtl="0" eaLnBrk="0" fontAlgn="base" hangingPunct="0">
        <a:spcBef>
          <a:spcPct val="0"/>
        </a:spcBef>
        <a:spcAft>
          <a:spcPct val="0"/>
        </a:spcAft>
        <a:defRPr sz="3000" b="1">
          <a:solidFill>
            <a:srgbClr val="45811B"/>
          </a:solidFill>
          <a:latin typeface="Arial" pitchFamily="48" charset="0"/>
          <a:ea typeface="ＭＳ Ｐゴシック" pitchFamily="48" charset="-128"/>
          <a:cs typeface="Arial" charset="0"/>
        </a:defRPr>
      </a:lvl3pPr>
      <a:lvl4pPr algn="l" defTabSz="457200" rtl="0" eaLnBrk="0" fontAlgn="base" hangingPunct="0">
        <a:spcBef>
          <a:spcPct val="0"/>
        </a:spcBef>
        <a:spcAft>
          <a:spcPct val="0"/>
        </a:spcAft>
        <a:defRPr sz="3000" b="1">
          <a:solidFill>
            <a:srgbClr val="45811B"/>
          </a:solidFill>
          <a:latin typeface="Arial" pitchFamily="48" charset="0"/>
          <a:ea typeface="ＭＳ Ｐゴシック" pitchFamily="48" charset="-128"/>
          <a:cs typeface="Arial" charset="0"/>
        </a:defRPr>
      </a:lvl4pPr>
      <a:lvl5pPr algn="l" defTabSz="457200" rtl="0" eaLnBrk="0" fontAlgn="base" hangingPunct="0">
        <a:spcBef>
          <a:spcPct val="0"/>
        </a:spcBef>
        <a:spcAft>
          <a:spcPct val="0"/>
        </a:spcAft>
        <a:defRPr sz="3000" b="1">
          <a:solidFill>
            <a:srgbClr val="45811B"/>
          </a:solidFill>
          <a:latin typeface="Arial" pitchFamily="48" charset="0"/>
          <a:ea typeface="ＭＳ Ｐゴシック" pitchFamily="48" charset="-128"/>
          <a:cs typeface="Arial" charset="0"/>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p:titleStyle>
    <p:bodyStyle>
      <a:lvl1pPr marL="230188" indent="-230188" algn="l" defTabSz="457200" rtl="0" eaLnBrk="0" fontAlgn="base" hangingPunct="0">
        <a:spcBef>
          <a:spcPct val="20000"/>
        </a:spcBef>
        <a:spcAft>
          <a:spcPct val="0"/>
        </a:spcAft>
        <a:buClr>
          <a:srgbClr val="A90021"/>
        </a:buClr>
        <a:buSzPct val="80000"/>
        <a:buFont typeface="Arial" charset="0"/>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A90021"/>
        </a:buClr>
        <a:buSzPct val="80000"/>
        <a:buFont typeface="Arial" charset="0"/>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A90021"/>
        </a:buClr>
        <a:buSzPct val="80000"/>
        <a:buFont typeface="Arial" charset="0"/>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A90021"/>
        </a:buClr>
        <a:buSzPct val="80000"/>
        <a:buFont typeface="Arial" charset="0"/>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A90021"/>
        </a:buClr>
        <a:buSzPct val="80000"/>
        <a:buFont typeface="Arial" charset="0"/>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kuali.org/kis/contrib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iki.kuali.org/display/KULRICE/KFS-KC+Integration+Projec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bwMode="auto">
          <a:xfrm>
            <a:off x="762000" y="2956560"/>
            <a:ext cx="7772400" cy="689292"/>
          </a:xfrm>
        </p:spPr>
        <p:txBody>
          <a:bodyPr/>
          <a:lstStyle/>
          <a:p>
            <a:pPr eaLnBrk="1" hangingPunct="1"/>
            <a:r>
              <a:rPr lang="en-US" cap="none" dirty="0" smtClean="0">
                <a:latin typeface="Arial" charset="0"/>
                <a:ea typeface="ＭＳ Ｐゴシック" charset="-128"/>
                <a:cs typeface="Arial" charset="0"/>
              </a:rPr>
              <a:t>Understanding Open Source KFS</a:t>
            </a:r>
          </a:p>
        </p:txBody>
      </p:sp>
      <p:sp>
        <p:nvSpPr>
          <p:cNvPr id="4099" name="Subtitle 2"/>
          <p:cNvSpPr>
            <a:spLocks noGrp="1"/>
          </p:cNvSpPr>
          <p:nvPr>
            <p:ph type="subTitle" idx="1"/>
          </p:nvPr>
        </p:nvSpPr>
        <p:spPr>
          <a:xfrm>
            <a:off x="1447800" y="3828732"/>
            <a:ext cx="6400800" cy="1219200"/>
          </a:xfrm>
        </p:spPr>
        <p:txBody>
          <a:bodyPr>
            <a:normAutofit fontScale="92500" lnSpcReduction="20000"/>
          </a:bodyPr>
          <a:lstStyle/>
          <a:p>
            <a:pPr eaLnBrk="1" hangingPunct="1"/>
            <a:r>
              <a:rPr lang="en-US" dirty="0" smtClean="0">
                <a:latin typeface="Arial" charset="0"/>
                <a:ea typeface="ＭＳ Ｐゴシック" charset="-128"/>
                <a:cs typeface="Arial" charset="0"/>
              </a:rPr>
              <a:t>Dave Lyons, rSmart</a:t>
            </a:r>
          </a:p>
          <a:p>
            <a:pPr eaLnBrk="1" hangingPunct="1"/>
            <a:r>
              <a:rPr lang="en-US" dirty="0" err="1" smtClean="0">
                <a:latin typeface="Arial" charset="0"/>
                <a:ea typeface="ＭＳ Ｐゴシック" charset="-128"/>
                <a:cs typeface="Arial" charset="0"/>
              </a:rPr>
              <a:t>Kymber</a:t>
            </a:r>
            <a:r>
              <a:rPr lang="en-US" dirty="0" smtClean="0">
                <a:latin typeface="Arial" charset="0"/>
                <a:ea typeface="ＭＳ Ｐゴシック" charset="-128"/>
                <a:cs typeface="Arial" charset="0"/>
              </a:rPr>
              <a:t> Horn, University of Arizona </a:t>
            </a:r>
          </a:p>
          <a:p>
            <a:pPr eaLnBrk="1" hangingPunct="1"/>
            <a:r>
              <a:rPr lang="en-US" dirty="0" smtClean="0">
                <a:latin typeface="Arial" charset="0"/>
                <a:ea typeface="ＭＳ Ｐゴシック" charset="-128"/>
                <a:cs typeface="Arial" charset="0"/>
              </a:rPr>
              <a:t>Keiko Takahashi, rSmart</a:t>
            </a:r>
          </a:p>
          <a:p>
            <a:pPr eaLnBrk="1" hangingPunct="1"/>
            <a:r>
              <a:rPr lang="en-US" dirty="0" smtClean="0">
                <a:latin typeface="Arial" charset="0"/>
                <a:ea typeface="ＭＳ Ｐゴシック" charset="-128"/>
                <a:cs typeface="Arial" charset="0"/>
              </a:rPr>
              <a:t>October 12, </a:t>
            </a:r>
            <a:r>
              <a:rPr lang="en-US" dirty="0" smtClean="0">
                <a:latin typeface="Arial" charset="0"/>
                <a:ea typeface="ＭＳ Ｐゴシック" charset="-128"/>
                <a:cs typeface="Arial" charset="0"/>
              </a:rPr>
              <a:t>2010</a:t>
            </a:r>
          </a:p>
          <a:p>
            <a:pPr eaLnBrk="1" hangingPunct="1"/>
            <a:endParaRPr lang="en-US" dirty="0" smtClean="0">
              <a:latin typeface="Arial" charset="0"/>
              <a:ea typeface="ＭＳ Ｐゴシック" charset="-128"/>
              <a:cs typeface="Arial" charset="0"/>
            </a:endParaRPr>
          </a:p>
        </p:txBody>
      </p:sp>
      <p:sp>
        <p:nvSpPr>
          <p:cNvPr id="4" name="TextBox 3"/>
          <p:cNvSpPr txBox="1"/>
          <p:nvPr/>
        </p:nvSpPr>
        <p:spPr>
          <a:xfrm>
            <a:off x="396240" y="5276532"/>
            <a:ext cx="8138160" cy="769441"/>
          </a:xfrm>
          <a:prstGeom prst="rect">
            <a:avLst/>
          </a:prstGeom>
          <a:noFill/>
        </p:spPr>
        <p:txBody>
          <a:bodyPr wrap="square" rtlCol="0">
            <a:spAutoFit/>
          </a:bodyPr>
          <a:lstStyle/>
          <a:p>
            <a:r>
              <a:rPr lang="en-US" sz="1100" dirty="0" smtClean="0"/>
              <a:t>Copyright </a:t>
            </a:r>
            <a:r>
              <a:rPr lang="en-US" sz="1100" dirty="0" smtClean="0"/>
              <a:t>David </a:t>
            </a:r>
            <a:r>
              <a:rPr lang="en-US" sz="1100" dirty="0" smtClean="0"/>
              <a:t>Lyons </a:t>
            </a:r>
            <a:r>
              <a:rPr lang="en-US" sz="1100" dirty="0" smtClean="0"/>
              <a:t>, Keiko Takahashi and </a:t>
            </a:r>
            <a:r>
              <a:rPr lang="en-US" sz="1100" dirty="0" smtClean="0"/>
              <a:t>Kymber </a:t>
            </a:r>
            <a:r>
              <a:rPr lang="en-US" sz="1100" dirty="0" smtClean="0"/>
              <a:t>Horn. </a:t>
            </a:r>
            <a:r>
              <a:rPr lang="en-US" sz="1100" dirty="0" smtClean="0"/>
              <a:t>This work is the intellectual property of the authors.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authors.</a:t>
            </a:r>
            <a:endParaRPr lang="en-US" sz="11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KFS Implementers</a:t>
            </a:r>
            <a:endParaRPr lang="en-US" dirty="0"/>
          </a:p>
        </p:txBody>
      </p:sp>
      <p:sp>
        <p:nvSpPr>
          <p:cNvPr id="3" name="Content Placeholder 2"/>
          <p:cNvSpPr>
            <a:spLocks noGrp="1"/>
          </p:cNvSpPr>
          <p:nvPr>
            <p:ph idx="1"/>
          </p:nvPr>
        </p:nvSpPr>
        <p:spPr/>
        <p:txBody>
          <a:bodyPr/>
          <a:lstStyle/>
          <a:p>
            <a:r>
              <a:rPr lang="en-US" dirty="0" smtClean="0"/>
              <a:t>Strathmore University</a:t>
            </a:r>
          </a:p>
          <a:p>
            <a:r>
              <a:rPr lang="en-US" dirty="0" smtClean="0"/>
              <a:t>San Joaquin Delta College</a:t>
            </a:r>
          </a:p>
          <a:p>
            <a:r>
              <a:rPr lang="en-US" dirty="0" smtClean="0"/>
              <a:t>Naval Postgraduate School</a:t>
            </a:r>
          </a:p>
          <a:p>
            <a:r>
              <a:rPr lang="en-US" dirty="0" smtClean="0"/>
              <a:t>Iowa State University</a:t>
            </a:r>
          </a:p>
          <a:p>
            <a:r>
              <a:rPr lang="en-US" dirty="0" smtClean="0"/>
              <a:t>Stevens Institute of Technology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KFS Modules</a:t>
            </a:r>
            <a:endParaRPr lang="en-US" dirty="0"/>
          </a:p>
        </p:txBody>
      </p:sp>
      <p:sp>
        <p:nvSpPr>
          <p:cNvPr id="3" name="Content Placeholder 2"/>
          <p:cNvSpPr>
            <a:spLocks noGrp="1"/>
          </p:cNvSpPr>
          <p:nvPr>
            <p:ph idx="1"/>
          </p:nvPr>
        </p:nvSpPr>
        <p:spPr/>
        <p:txBody>
          <a:bodyPr/>
          <a:lstStyle/>
          <a:p>
            <a:r>
              <a:rPr lang="en-US" dirty="0" smtClean="0"/>
              <a:t>Release 1.0 – October 2006</a:t>
            </a:r>
          </a:p>
          <a:p>
            <a:pPr>
              <a:buNone/>
            </a:pPr>
            <a:r>
              <a:rPr lang="en-US" dirty="0" smtClean="0"/>
              <a:t>	Chart of Accounts</a:t>
            </a:r>
          </a:p>
          <a:p>
            <a:pPr>
              <a:buNone/>
            </a:pPr>
            <a:r>
              <a:rPr lang="en-US" dirty="0" smtClean="0"/>
              <a:t>	Financial Transactions/General Ledger</a:t>
            </a:r>
          </a:p>
          <a:p>
            <a:r>
              <a:rPr lang="en-US" dirty="0" smtClean="0"/>
              <a:t>Release 2.0 – November 2007</a:t>
            </a:r>
          </a:p>
          <a:p>
            <a:pPr>
              <a:buNone/>
            </a:pPr>
            <a:r>
              <a:rPr lang="en-US" dirty="0" smtClean="0"/>
              <a:t>	Purchasing/Accounts Payable</a:t>
            </a:r>
          </a:p>
          <a:p>
            <a:pPr>
              <a:buNone/>
            </a:pPr>
            <a:r>
              <a:rPr lang="en-US" dirty="0" smtClean="0"/>
              <a:t>	Labor Ledger</a:t>
            </a:r>
          </a:p>
          <a:p>
            <a:pPr>
              <a:buNone/>
            </a:pPr>
            <a:r>
              <a:rPr lang="en-US" dirty="0" smtClean="0"/>
              <a:t>	Contracts &amp; Grants</a:t>
            </a:r>
          </a:p>
          <a:p>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KFS Modules (cont.)</a:t>
            </a:r>
            <a:endParaRPr lang="en-US" dirty="0"/>
          </a:p>
        </p:txBody>
      </p:sp>
      <p:sp>
        <p:nvSpPr>
          <p:cNvPr id="3" name="Content Placeholder 2"/>
          <p:cNvSpPr>
            <a:spLocks noGrp="1"/>
          </p:cNvSpPr>
          <p:nvPr>
            <p:ph idx="1"/>
          </p:nvPr>
        </p:nvSpPr>
        <p:spPr/>
        <p:txBody>
          <a:bodyPr>
            <a:normAutofit/>
          </a:bodyPr>
          <a:lstStyle/>
          <a:p>
            <a:r>
              <a:rPr lang="en-US" dirty="0" smtClean="0"/>
              <a:t>Release 3.0 – November, 2009</a:t>
            </a:r>
          </a:p>
          <a:p>
            <a:pPr>
              <a:buNone/>
            </a:pPr>
            <a:r>
              <a:rPr lang="en-US" dirty="0" smtClean="0"/>
              <a:t>	Accounts Receivable</a:t>
            </a:r>
          </a:p>
          <a:p>
            <a:pPr>
              <a:buNone/>
            </a:pPr>
            <a:r>
              <a:rPr lang="en-US" dirty="0" smtClean="0"/>
              <a:t>	Budget Construction</a:t>
            </a:r>
          </a:p>
          <a:p>
            <a:pPr>
              <a:buNone/>
            </a:pPr>
            <a:r>
              <a:rPr lang="en-US" dirty="0" smtClean="0"/>
              <a:t>	Capital Assets</a:t>
            </a:r>
          </a:p>
          <a:p>
            <a:r>
              <a:rPr lang="en-US" dirty="0" smtClean="0"/>
              <a:t>Release 4.0 – Late 2010</a:t>
            </a:r>
          </a:p>
          <a:p>
            <a:pPr>
              <a:buNone/>
            </a:pPr>
            <a:r>
              <a:rPr lang="en-US" dirty="0" smtClean="0"/>
              <a:t>	Kuali Coeus/KFS Integration</a:t>
            </a:r>
          </a:p>
          <a:p>
            <a:pPr>
              <a:buNone/>
            </a:pPr>
            <a:r>
              <a:rPr lang="en-US" dirty="0" smtClean="0"/>
              <a:t>	Kuali Endowment Management</a:t>
            </a:r>
          </a:p>
          <a:p>
            <a:pPr>
              <a:buNone/>
            </a:pPr>
            <a:r>
              <a:rPr lang="en-US" dirty="0" smtClean="0"/>
              <a:t>	Enhancements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Indiana University FIS</a:t>
            </a:r>
            <a:endParaRPr lang="en-US" dirty="0"/>
          </a:p>
        </p:txBody>
      </p:sp>
      <p:sp>
        <p:nvSpPr>
          <p:cNvPr id="3" name="Content Placeholder 2"/>
          <p:cNvSpPr>
            <a:spLocks noGrp="1"/>
          </p:cNvSpPr>
          <p:nvPr>
            <p:ph idx="1"/>
          </p:nvPr>
        </p:nvSpPr>
        <p:spPr/>
        <p:txBody>
          <a:bodyPr/>
          <a:lstStyle/>
          <a:p>
            <a:r>
              <a:rPr lang="en-US" dirty="0" smtClean="0"/>
              <a:t>13 Years of Operations</a:t>
            </a:r>
          </a:p>
          <a:p>
            <a:r>
              <a:rPr lang="en-US" dirty="0" smtClean="0"/>
              <a:t>7 Campuses of Various Sizes</a:t>
            </a:r>
          </a:p>
          <a:p>
            <a:r>
              <a:rPr lang="en-US" dirty="0" smtClean="0"/>
              <a:t>$2.4 Billion Annual Expenditures</a:t>
            </a:r>
          </a:p>
          <a:p>
            <a:r>
              <a:rPr lang="en-US" dirty="0" smtClean="0"/>
              <a:t>Flexible Chart of Accounts</a:t>
            </a:r>
          </a:p>
          <a:p>
            <a:r>
              <a:rPr lang="en-US" dirty="0" smtClean="0"/>
              <a:t>Needed New Technology Environment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KFS Features</a:t>
            </a:r>
            <a:endParaRPr lang="en-US" dirty="0"/>
          </a:p>
        </p:txBody>
      </p:sp>
      <p:sp>
        <p:nvSpPr>
          <p:cNvPr id="3" name="Content Placeholder 2"/>
          <p:cNvSpPr>
            <a:spLocks noGrp="1"/>
          </p:cNvSpPr>
          <p:nvPr>
            <p:ph idx="1"/>
          </p:nvPr>
        </p:nvSpPr>
        <p:spPr/>
        <p:txBody>
          <a:bodyPr/>
          <a:lstStyle/>
          <a:p>
            <a:r>
              <a:rPr lang="en-US" dirty="0" smtClean="0"/>
              <a:t>Some Modules are Optional</a:t>
            </a:r>
          </a:p>
          <a:p>
            <a:r>
              <a:rPr lang="en-US" dirty="0" smtClean="0"/>
              <a:t>Workflow</a:t>
            </a:r>
          </a:p>
          <a:p>
            <a:r>
              <a:rPr lang="en-US" dirty="0" smtClean="0"/>
              <a:t>Import/Export Capabilities</a:t>
            </a:r>
          </a:p>
          <a:p>
            <a:r>
              <a:rPr lang="en-US" dirty="0" smtClean="0"/>
              <a:t>Electronic Document Attachments</a:t>
            </a:r>
          </a:p>
          <a:p>
            <a:r>
              <a:rPr lang="en-US" dirty="0" smtClean="0"/>
              <a:t>Chart of Accounts/Attributes</a:t>
            </a:r>
          </a:p>
          <a:p>
            <a:r>
              <a:rPr lang="en-US" dirty="0" smtClean="0"/>
              <a:t>Sub-Accounts/Sub-Object Codes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KFS Features (cont.)</a:t>
            </a:r>
            <a:endParaRPr lang="en-US" dirty="0"/>
          </a:p>
        </p:txBody>
      </p:sp>
      <p:sp>
        <p:nvSpPr>
          <p:cNvPr id="3" name="Content Placeholder 2"/>
          <p:cNvSpPr>
            <a:spLocks noGrp="1"/>
          </p:cNvSpPr>
          <p:nvPr>
            <p:ph idx="1"/>
          </p:nvPr>
        </p:nvSpPr>
        <p:spPr/>
        <p:txBody>
          <a:bodyPr/>
          <a:lstStyle/>
          <a:p>
            <a:r>
              <a:rPr lang="en-US" dirty="0" smtClean="0"/>
              <a:t>Transaction Audit Trail</a:t>
            </a:r>
          </a:p>
          <a:p>
            <a:r>
              <a:rPr lang="en-US" dirty="0" smtClean="0"/>
              <a:t>Business Rules/Parameters/Configurable</a:t>
            </a:r>
          </a:p>
          <a:p>
            <a:r>
              <a:rPr lang="en-US" dirty="0" smtClean="0"/>
              <a:t>Automated Entries at Each Update</a:t>
            </a:r>
          </a:p>
          <a:p>
            <a:r>
              <a:rPr lang="en-US" dirty="0" smtClean="0"/>
              <a:t>Real Time Access to Pending Entries</a:t>
            </a:r>
          </a:p>
          <a:p>
            <a:r>
              <a:rPr lang="en-US" dirty="0" smtClean="0"/>
              <a:t>24/7 Access to Balances</a:t>
            </a:r>
          </a:p>
          <a:p>
            <a:r>
              <a:rPr lang="en-US" dirty="0" smtClean="0"/>
              <a:t>Developed by and for Higher Education</a:t>
            </a:r>
          </a:p>
          <a:p>
            <a:r>
              <a:rPr lang="en-US" dirty="0" smtClean="0"/>
              <a:t>Sustained by Higher Education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 of Accounts</a:t>
            </a:r>
            <a:endParaRPr lang="en-US" dirty="0"/>
          </a:p>
        </p:txBody>
      </p:sp>
      <p:sp>
        <p:nvSpPr>
          <p:cNvPr id="3" name="Content Placeholder 2"/>
          <p:cNvSpPr>
            <a:spLocks noGrp="1"/>
          </p:cNvSpPr>
          <p:nvPr>
            <p:ph idx="1"/>
          </p:nvPr>
        </p:nvSpPr>
        <p:spPr/>
        <p:txBody>
          <a:bodyPr/>
          <a:lstStyle/>
          <a:p>
            <a:r>
              <a:rPr lang="en-US" dirty="0" smtClean="0"/>
              <a:t>Account is Simple Identification Number</a:t>
            </a:r>
          </a:p>
          <a:p>
            <a:r>
              <a:rPr lang="en-US" dirty="0" smtClean="0"/>
              <a:t>Attribute Structure Higher Ed Specific</a:t>
            </a:r>
          </a:p>
          <a:p>
            <a:r>
              <a:rPr lang="en-US" dirty="0" smtClean="0"/>
              <a:t>Accounts, Organizations, Object Codes may all Have Attributes</a:t>
            </a:r>
          </a:p>
          <a:p>
            <a:r>
              <a:rPr lang="en-US" dirty="0" smtClean="0"/>
              <a:t>New Attributes can Be Added</a:t>
            </a:r>
          </a:p>
          <a:p>
            <a:r>
              <a:rPr lang="en-US" dirty="0" smtClean="0"/>
              <a:t>Multiple Charts if Needed</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Rules</a:t>
            </a:r>
            <a:endParaRPr lang="en-US" dirty="0"/>
          </a:p>
        </p:txBody>
      </p:sp>
      <p:sp>
        <p:nvSpPr>
          <p:cNvPr id="3" name="Content Placeholder 2"/>
          <p:cNvSpPr>
            <a:spLocks noGrp="1"/>
          </p:cNvSpPr>
          <p:nvPr>
            <p:ph idx="1"/>
          </p:nvPr>
        </p:nvSpPr>
        <p:spPr/>
        <p:txBody>
          <a:bodyPr/>
          <a:lstStyle/>
          <a:p>
            <a:r>
              <a:rPr lang="en-US" dirty="0" smtClean="0"/>
              <a:t>Maintained by Parameter Tables</a:t>
            </a:r>
          </a:p>
          <a:p>
            <a:r>
              <a:rPr lang="en-US" dirty="0" smtClean="0"/>
              <a:t>Configurable</a:t>
            </a:r>
          </a:p>
          <a:p>
            <a:r>
              <a:rPr lang="en-US" dirty="0" smtClean="0"/>
              <a:t>Institutions Can Customize Based Upon Their Policies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a:t>
            </a:r>
            <a:endParaRPr lang="en-US" dirty="0"/>
          </a:p>
        </p:txBody>
      </p:sp>
      <p:sp>
        <p:nvSpPr>
          <p:cNvPr id="3" name="Content Placeholder 2"/>
          <p:cNvSpPr>
            <a:spLocks noGrp="1"/>
          </p:cNvSpPr>
          <p:nvPr>
            <p:ph idx="1"/>
          </p:nvPr>
        </p:nvSpPr>
        <p:spPr/>
        <p:txBody>
          <a:bodyPr/>
          <a:lstStyle/>
          <a:p>
            <a:r>
              <a:rPr lang="en-US" dirty="0" smtClean="0"/>
              <a:t>Routing Engine for Validated Transactions</a:t>
            </a:r>
          </a:p>
          <a:p>
            <a:r>
              <a:rPr lang="en-US" dirty="0" smtClean="0"/>
              <a:t>Can be Used for Legacy Systems</a:t>
            </a:r>
          </a:p>
          <a:p>
            <a:r>
              <a:rPr lang="en-US" dirty="0" smtClean="0"/>
              <a:t>Highly Customizable</a:t>
            </a:r>
          </a:p>
          <a:p>
            <a:r>
              <a:rPr lang="en-US" dirty="0" smtClean="0"/>
              <a:t>Different Organizations can Configure as Desired</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Automated Entries</a:t>
            </a:r>
            <a:endParaRPr lang="en-US" dirty="0"/>
          </a:p>
        </p:txBody>
      </p:sp>
      <p:sp>
        <p:nvSpPr>
          <p:cNvPr id="3" name="Content Placeholder 2"/>
          <p:cNvSpPr>
            <a:spLocks noGrp="1"/>
          </p:cNvSpPr>
          <p:nvPr>
            <p:ph idx="1"/>
          </p:nvPr>
        </p:nvSpPr>
        <p:spPr/>
        <p:txBody>
          <a:bodyPr/>
          <a:lstStyle/>
          <a:p>
            <a:r>
              <a:rPr lang="en-US" dirty="0" smtClean="0"/>
              <a:t>Cash Offsets</a:t>
            </a:r>
          </a:p>
          <a:p>
            <a:r>
              <a:rPr lang="en-US" dirty="0" smtClean="0"/>
              <a:t>Capitalization of Assets</a:t>
            </a:r>
          </a:p>
          <a:p>
            <a:r>
              <a:rPr lang="en-US" dirty="0" smtClean="0"/>
              <a:t>Plant Indebtedness</a:t>
            </a:r>
          </a:p>
          <a:p>
            <a:r>
              <a:rPr lang="en-US" dirty="0" smtClean="0"/>
              <a:t>Cost Share</a:t>
            </a:r>
          </a:p>
          <a:p>
            <a:r>
              <a:rPr lang="en-US" dirty="0" smtClean="0"/>
              <a:t>Indirect Cost Recovery</a:t>
            </a:r>
          </a:p>
          <a:p>
            <a:r>
              <a:rPr lang="en-US" dirty="0" smtClean="0"/>
              <a:t>Automatic Journal Entries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bwMode="auto"/>
        <p:txBody>
          <a:bodyPr/>
          <a:lstStyle/>
          <a:p>
            <a:pPr eaLnBrk="1" hangingPunct="1"/>
            <a:r>
              <a:rPr lang="en-US" cap="none" dirty="0" smtClean="0">
                <a:latin typeface="Arial" charset="0"/>
                <a:ea typeface="ＭＳ Ｐゴシック" charset="-128"/>
                <a:cs typeface="Arial" charset="0"/>
              </a:rPr>
              <a:t>Overview of KFS</a:t>
            </a:r>
          </a:p>
        </p:txBody>
      </p:sp>
      <p:sp>
        <p:nvSpPr>
          <p:cNvPr id="4099" name="Subtitle 2"/>
          <p:cNvSpPr>
            <a:spLocks noGrp="1"/>
          </p:cNvSpPr>
          <p:nvPr>
            <p:ph type="subTitle" idx="1"/>
          </p:nvPr>
        </p:nvSpPr>
        <p:spPr/>
        <p:txBody>
          <a:bodyPr>
            <a:normAutofit/>
          </a:bodyPr>
          <a:lstStyle/>
          <a:p>
            <a:pPr eaLnBrk="1" hangingPunct="1"/>
            <a:r>
              <a:rPr lang="en-US" dirty="0" smtClean="0">
                <a:latin typeface="Arial" charset="0"/>
                <a:ea typeface="ＭＳ Ｐゴシック" charset="-128"/>
                <a:cs typeface="Arial" charset="0"/>
              </a:rPr>
              <a:t>Dave Lyons| October 12, 2010</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bwMode="auto"/>
        <p:txBody>
          <a:bodyPr/>
          <a:lstStyle/>
          <a:p>
            <a:pPr eaLnBrk="1" hangingPunct="1"/>
            <a:r>
              <a:rPr lang="en-US" cap="none" dirty="0" smtClean="0">
                <a:latin typeface="Arial" charset="0"/>
                <a:ea typeface="ＭＳ Ｐゴシック" charset="-128"/>
                <a:cs typeface="Arial" charset="0"/>
              </a:rPr>
              <a:t>Tour of KFS</a:t>
            </a:r>
          </a:p>
        </p:txBody>
      </p:sp>
      <p:sp>
        <p:nvSpPr>
          <p:cNvPr id="4099" name="Subtitle 2"/>
          <p:cNvSpPr>
            <a:spLocks noGrp="1"/>
          </p:cNvSpPr>
          <p:nvPr>
            <p:ph type="subTitle" idx="1"/>
          </p:nvPr>
        </p:nvSpPr>
        <p:spPr/>
        <p:txBody>
          <a:bodyPr>
            <a:normAutofit/>
          </a:bodyPr>
          <a:lstStyle/>
          <a:p>
            <a:pPr eaLnBrk="1" hangingPunct="1"/>
            <a:r>
              <a:rPr lang="en-US" dirty="0" err="1" smtClean="0">
                <a:latin typeface="Arial" charset="0"/>
                <a:ea typeface="ＭＳ Ｐゴシック" charset="-128"/>
                <a:cs typeface="Arial" charset="0"/>
              </a:rPr>
              <a:t>Kymber</a:t>
            </a:r>
            <a:r>
              <a:rPr lang="en-US" dirty="0" smtClean="0">
                <a:latin typeface="Arial" charset="0"/>
                <a:ea typeface="ＭＳ Ｐゴシック" charset="-128"/>
                <a:cs typeface="Arial" charset="0"/>
              </a:rPr>
              <a:t> Horn, University of Arizona</a:t>
            </a:r>
          </a:p>
          <a:p>
            <a:pPr eaLnBrk="1" hangingPunct="1"/>
            <a:r>
              <a:rPr lang="en-US" dirty="0" smtClean="0">
                <a:latin typeface="Arial" charset="0"/>
                <a:ea typeface="ＭＳ Ｐゴシック" charset="-128"/>
                <a:cs typeface="Arial" charset="0"/>
              </a:rPr>
              <a:t>October 12, 2010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KFS Hierarchies</a:t>
            </a:r>
            <a:endParaRPr lang="en-US" dirty="0"/>
          </a:p>
        </p:txBody>
      </p:sp>
      <p:sp>
        <p:nvSpPr>
          <p:cNvPr id="3" name="Content Placeholder 2"/>
          <p:cNvSpPr>
            <a:spLocks noGrp="1"/>
          </p:cNvSpPr>
          <p:nvPr>
            <p:ph idx="1"/>
          </p:nvPr>
        </p:nvSpPr>
        <p:spPr/>
        <p:txBody>
          <a:bodyPr/>
          <a:lstStyle/>
          <a:p>
            <a:r>
              <a:rPr lang="en-US" dirty="0" smtClean="0"/>
              <a:t>Chart, Organization, Accounts and Sub-Accounts</a:t>
            </a:r>
          </a:p>
          <a:p>
            <a:pPr lvl="1"/>
            <a:r>
              <a:rPr lang="en-US" dirty="0" smtClean="0"/>
              <a:t>Facilitates multiple charts of accounts under a single Institutional/System reporting system</a:t>
            </a:r>
          </a:p>
          <a:p>
            <a:r>
              <a:rPr lang="en-US" dirty="0" smtClean="0"/>
              <a:t>Object Codes</a:t>
            </a:r>
          </a:p>
          <a:p>
            <a:pPr lvl="1"/>
            <a:r>
              <a:rPr lang="en-US" dirty="0" smtClean="0"/>
              <a:t>Facilitates grouping of object codes for high level reporting, drill down, reporting, routing and business rules (parameters)</a:t>
            </a:r>
          </a:p>
          <a:p>
            <a:r>
              <a:rPr lang="en-US" dirty="0" smtClean="0"/>
              <a:t>Documents</a:t>
            </a:r>
          </a:p>
          <a:p>
            <a:pPr lvl="1"/>
            <a:r>
              <a:rPr lang="en-US" dirty="0" smtClean="0"/>
              <a:t>Facilitates easy establishment and management of permissions, responsibilities, parameters using inheritance. Custom Searches.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 Conceptual Model</a:t>
            </a:r>
            <a:endParaRPr lang="en-US" dirty="0"/>
          </a:p>
        </p:txBody>
      </p:sp>
      <p:pic>
        <p:nvPicPr>
          <p:cNvPr id="4" name="Content Placeholder 3"/>
          <p:cNvPicPr>
            <a:picLocks noGrp="1" noChangeAspect="1" noChangeArrowheads="1"/>
          </p:cNvPicPr>
          <p:nvPr>
            <p:ph idx="1"/>
          </p:nvPr>
        </p:nvPicPr>
        <p:blipFill>
          <a:blip r:embed="rId2" cstate="print"/>
          <a:stretch>
            <a:fillRect/>
          </a:stretch>
        </p:blipFill>
        <p:spPr>
          <a:xfrm>
            <a:off x="457200" y="2170729"/>
            <a:ext cx="8382000" cy="3384904"/>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 Conceptual Model</a:t>
            </a:r>
            <a:endParaRPr lang="en-US" dirty="0"/>
          </a:p>
        </p:txBody>
      </p:sp>
      <p:pic>
        <p:nvPicPr>
          <p:cNvPr id="4" name="Content Placeholder 3"/>
          <p:cNvPicPr>
            <a:picLocks noGrp="1" noChangeAspect="1" noChangeArrowheads="1"/>
          </p:cNvPicPr>
          <p:nvPr>
            <p:ph idx="1"/>
          </p:nvPr>
        </p:nvPicPr>
        <p:blipFill>
          <a:blip r:embed="rId2" cstate="print"/>
          <a:stretch>
            <a:fillRect/>
          </a:stretch>
        </p:blipFill>
        <p:spPr>
          <a:xfrm>
            <a:off x="457200" y="2053036"/>
            <a:ext cx="8382000" cy="362029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57200" y="158931"/>
            <a:ext cx="8229600" cy="1136469"/>
          </a:xfrm>
        </p:spPr>
        <p:txBody>
          <a:bodyPr>
            <a:normAutofit/>
          </a:bodyPr>
          <a:lstStyle/>
          <a:p>
            <a:pPr algn="r"/>
            <a:r>
              <a:rPr lang="en-US" sz="2800" dirty="0" smtClean="0"/>
              <a:t>Charts, Orgs, Accounts and Sub-Accounts</a:t>
            </a:r>
          </a:p>
        </p:txBody>
      </p:sp>
      <p:sp>
        <p:nvSpPr>
          <p:cNvPr id="164867" name="Rectangle 3"/>
          <p:cNvSpPr>
            <a:spLocks noGrp="1" noChangeArrowheads="1"/>
          </p:cNvSpPr>
          <p:nvPr>
            <p:ph idx="1"/>
          </p:nvPr>
        </p:nvSpPr>
        <p:spPr>
          <a:xfrm>
            <a:off x="457200" y="1447801"/>
            <a:ext cx="8229600" cy="4678363"/>
          </a:xfrm>
        </p:spPr>
        <p:txBody>
          <a:bodyPr/>
          <a:lstStyle/>
          <a:p>
            <a:pPr>
              <a:buFontTx/>
              <a:buNone/>
            </a:pPr>
            <a:endParaRPr lang="en-US" dirty="0" smtClean="0"/>
          </a:p>
          <a:p>
            <a:pPr>
              <a:buFontTx/>
              <a:buNone/>
            </a:pPr>
            <a:endParaRPr lang="en-US" dirty="0" smtClean="0"/>
          </a:p>
        </p:txBody>
      </p:sp>
      <p:sp>
        <p:nvSpPr>
          <p:cNvPr id="164868" name="Rectangle 4"/>
          <p:cNvSpPr>
            <a:spLocks noChangeArrowheads="1"/>
          </p:cNvSpPr>
          <p:nvPr/>
        </p:nvSpPr>
        <p:spPr bwMode="auto">
          <a:xfrm>
            <a:off x="3659188" y="2743200"/>
            <a:ext cx="1981200" cy="458788"/>
          </a:xfrm>
          <a:prstGeom prst="rect">
            <a:avLst/>
          </a:prstGeom>
          <a:gradFill rotWithShape="1">
            <a:gsLst>
              <a:gs pos="0">
                <a:srgbClr val="DDDDDD">
                  <a:gamma/>
                  <a:shade val="78824"/>
                  <a:invGamma/>
                </a:srgbClr>
              </a:gs>
              <a:gs pos="50000">
                <a:srgbClr val="DDDDDD"/>
              </a:gs>
              <a:gs pos="100000">
                <a:srgbClr val="DDDDDD">
                  <a:gamma/>
                  <a:shade val="78824"/>
                  <a:invGamma/>
                </a:srgbClr>
              </a:gs>
            </a:gsLst>
            <a:lin ang="5400000" scaled="1"/>
          </a:gradFill>
          <a:ln w="9525">
            <a:solidFill>
              <a:schemeClr val="tx1"/>
            </a:solidFill>
            <a:miter lim="800000"/>
            <a:headEnd/>
            <a:tailEnd/>
          </a:ln>
          <a:effectLst/>
        </p:spPr>
        <p:txBody>
          <a:bodyPr lIns="91412" tIns="45706" rIns="91412" bIns="45706"/>
          <a:lstStyle/>
          <a:p>
            <a:pPr algn="ctr" eaLnBrk="0" hangingPunct="0"/>
            <a:r>
              <a:rPr lang="en-US" sz="2700" dirty="0" err="1" smtClean="0"/>
              <a:t>VPBus</a:t>
            </a:r>
            <a:r>
              <a:rPr lang="en-US" sz="2700" dirty="0" smtClean="0"/>
              <a:t> (o)</a:t>
            </a:r>
            <a:endParaRPr lang="en-US" sz="2700" dirty="0"/>
          </a:p>
        </p:txBody>
      </p:sp>
      <p:sp>
        <p:nvSpPr>
          <p:cNvPr id="164869" name="Rectangle 5"/>
          <p:cNvSpPr>
            <a:spLocks noChangeArrowheads="1"/>
          </p:cNvSpPr>
          <p:nvPr/>
        </p:nvSpPr>
        <p:spPr bwMode="auto">
          <a:xfrm>
            <a:off x="2438400" y="2058989"/>
            <a:ext cx="1601788" cy="530225"/>
          </a:xfrm>
          <a:prstGeom prst="rect">
            <a:avLst/>
          </a:prstGeom>
          <a:gradFill rotWithShape="1">
            <a:gsLst>
              <a:gs pos="0">
                <a:srgbClr val="DDDDDD">
                  <a:gamma/>
                  <a:shade val="78824"/>
                  <a:invGamma/>
                </a:srgbClr>
              </a:gs>
              <a:gs pos="50000">
                <a:srgbClr val="DDDDDD"/>
              </a:gs>
              <a:gs pos="100000">
                <a:srgbClr val="DDDDDD">
                  <a:gamma/>
                  <a:shade val="78824"/>
                  <a:invGamma/>
                </a:srgbClr>
              </a:gs>
            </a:gsLst>
            <a:lin ang="5400000" scaled="1"/>
          </a:gradFill>
          <a:ln w="9525">
            <a:solidFill>
              <a:schemeClr val="tx1"/>
            </a:solidFill>
            <a:miter lim="800000"/>
            <a:headEnd/>
            <a:tailEnd/>
          </a:ln>
          <a:effectLst/>
        </p:spPr>
        <p:txBody>
          <a:bodyPr lIns="91412" tIns="45706" rIns="91412" bIns="45706"/>
          <a:lstStyle/>
          <a:p>
            <a:pPr algn="ctr" eaLnBrk="0" hangingPunct="0"/>
            <a:r>
              <a:rPr lang="en-US" sz="2700" dirty="0" smtClean="0"/>
              <a:t>MC (c) </a:t>
            </a:r>
            <a:endParaRPr lang="en-US" sz="2700" dirty="0"/>
          </a:p>
        </p:txBody>
      </p:sp>
      <p:sp>
        <p:nvSpPr>
          <p:cNvPr id="164870" name="Rectangle 6"/>
          <p:cNvSpPr>
            <a:spLocks noChangeArrowheads="1"/>
          </p:cNvSpPr>
          <p:nvPr/>
        </p:nvSpPr>
        <p:spPr bwMode="auto">
          <a:xfrm>
            <a:off x="1524000" y="1295400"/>
            <a:ext cx="1601788" cy="533400"/>
          </a:xfrm>
          <a:prstGeom prst="rect">
            <a:avLst/>
          </a:prstGeom>
          <a:gradFill rotWithShape="1">
            <a:gsLst>
              <a:gs pos="0">
                <a:srgbClr val="DDDDDD">
                  <a:gamma/>
                  <a:shade val="78824"/>
                  <a:invGamma/>
                </a:srgbClr>
              </a:gs>
              <a:gs pos="50000">
                <a:srgbClr val="DDDDDD"/>
              </a:gs>
              <a:gs pos="100000">
                <a:srgbClr val="DDDDDD">
                  <a:gamma/>
                  <a:shade val="78824"/>
                  <a:invGamma/>
                </a:srgbClr>
              </a:gs>
            </a:gsLst>
            <a:lin ang="5400000" scaled="1"/>
          </a:gradFill>
          <a:ln w="9525">
            <a:solidFill>
              <a:schemeClr val="tx1"/>
            </a:solidFill>
            <a:miter lim="800000"/>
            <a:headEnd/>
            <a:tailEnd/>
          </a:ln>
          <a:effectLst/>
        </p:spPr>
        <p:txBody>
          <a:bodyPr lIns="91412" tIns="45706" rIns="91412" bIns="45706"/>
          <a:lstStyle/>
          <a:p>
            <a:pPr algn="ctr" eaLnBrk="0" hangingPunct="0"/>
            <a:r>
              <a:rPr lang="en-US" sz="2700" dirty="0" smtClean="0"/>
              <a:t>UA (c)</a:t>
            </a:r>
            <a:endParaRPr lang="en-US" sz="2700" dirty="0"/>
          </a:p>
        </p:txBody>
      </p:sp>
      <p:sp>
        <p:nvSpPr>
          <p:cNvPr id="164871" name="Rectangle 7"/>
          <p:cNvSpPr>
            <a:spLocks noChangeArrowheads="1"/>
          </p:cNvSpPr>
          <p:nvPr/>
        </p:nvSpPr>
        <p:spPr bwMode="auto">
          <a:xfrm>
            <a:off x="4497388" y="3429000"/>
            <a:ext cx="1447800" cy="457200"/>
          </a:xfrm>
          <a:prstGeom prst="rect">
            <a:avLst/>
          </a:prstGeom>
          <a:gradFill rotWithShape="1">
            <a:gsLst>
              <a:gs pos="0">
                <a:srgbClr val="DDDDDD">
                  <a:gamma/>
                  <a:shade val="78824"/>
                  <a:invGamma/>
                </a:srgbClr>
              </a:gs>
              <a:gs pos="50000">
                <a:srgbClr val="DDDDDD"/>
              </a:gs>
              <a:gs pos="100000">
                <a:srgbClr val="DDDDDD">
                  <a:gamma/>
                  <a:shade val="78824"/>
                  <a:invGamma/>
                </a:srgbClr>
              </a:gs>
            </a:gsLst>
            <a:lin ang="5400000" scaled="1"/>
          </a:gradFill>
          <a:ln w="9525">
            <a:solidFill>
              <a:schemeClr val="tx1"/>
            </a:solidFill>
            <a:miter lim="800000"/>
            <a:headEnd/>
            <a:tailEnd/>
          </a:ln>
          <a:effectLst/>
        </p:spPr>
        <p:txBody>
          <a:bodyPr lIns="91412" tIns="45706" rIns="91412" bIns="45706"/>
          <a:lstStyle/>
          <a:p>
            <a:pPr algn="ctr" eaLnBrk="0" hangingPunct="0"/>
            <a:r>
              <a:rPr lang="en-US" sz="2700" dirty="0" smtClean="0"/>
              <a:t>FSO (o)</a:t>
            </a:r>
            <a:endParaRPr lang="en-US" sz="2700" dirty="0"/>
          </a:p>
          <a:p>
            <a:pPr algn="ctr" eaLnBrk="0" hangingPunct="0"/>
            <a:endParaRPr lang="en-US" sz="2700" dirty="0"/>
          </a:p>
        </p:txBody>
      </p:sp>
      <p:sp>
        <p:nvSpPr>
          <p:cNvPr id="164872" name="Rectangle 8"/>
          <p:cNvSpPr>
            <a:spLocks noChangeArrowheads="1"/>
          </p:cNvSpPr>
          <p:nvPr/>
        </p:nvSpPr>
        <p:spPr bwMode="auto">
          <a:xfrm>
            <a:off x="5411788" y="4038600"/>
            <a:ext cx="1524000" cy="455613"/>
          </a:xfrm>
          <a:prstGeom prst="rect">
            <a:avLst/>
          </a:prstGeom>
          <a:gradFill rotWithShape="1">
            <a:gsLst>
              <a:gs pos="0">
                <a:srgbClr val="DDDDDD">
                  <a:gamma/>
                  <a:shade val="78824"/>
                  <a:invGamma/>
                </a:srgbClr>
              </a:gs>
              <a:gs pos="50000">
                <a:srgbClr val="DDDDDD"/>
              </a:gs>
              <a:gs pos="100000">
                <a:srgbClr val="DDDDDD">
                  <a:gamma/>
                  <a:shade val="78824"/>
                  <a:invGamma/>
                </a:srgbClr>
              </a:gs>
            </a:gsLst>
            <a:lin ang="5400000" scaled="1"/>
          </a:gradFill>
          <a:ln w="9525">
            <a:solidFill>
              <a:schemeClr val="tx1"/>
            </a:solidFill>
            <a:miter lim="800000"/>
            <a:headEnd/>
            <a:tailEnd/>
          </a:ln>
          <a:effectLst/>
        </p:spPr>
        <p:txBody>
          <a:bodyPr lIns="91412" tIns="45706" rIns="91412" bIns="45706"/>
          <a:lstStyle/>
          <a:p>
            <a:pPr algn="ctr" eaLnBrk="0" hangingPunct="0"/>
            <a:r>
              <a:rPr lang="en-US" sz="2700" dirty="0" smtClean="0"/>
              <a:t>FM (o)</a:t>
            </a:r>
            <a:endParaRPr lang="en-US" sz="2700" dirty="0"/>
          </a:p>
          <a:p>
            <a:pPr algn="ctr" eaLnBrk="0" hangingPunct="0"/>
            <a:endParaRPr lang="en-US" sz="3200" dirty="0"/>
          </a:p>
        </p:txBody>
      </p:sp>
      <p:sp>
        <p:nvSpPr>
          <p:cNvPr id="164873" name="Rectangle 9"/>
          <p:cNvSpPr>
            <a:spLocks noChangeArrowheads="1"/>
          </p:cNvSpPr>
          <p:nvPr/>
        </p:nvSpPr>
        <p:spPr bwMode="auto">
          <a:xfrm>
            <a:off x="3049588" y="4038600"/>
            <a:ext cx="2055812" cy="455613"/>
          </a:xfrm>
          <a:prstGeom prst="rect">
            <a:avLst/>
          </a:prstGeom>
          <a:gradFill rotWithShape="1">
            <a:gsLst>
              <a:gs pos="0">
                <a:srgbClr val="DDDDDD">
                  <a:gamma/>
                  <a:shade val="78824"/>
                  <a:invGamma/>
                </a:srgbClr>
              </a:gs>
              <a:gs pos="50000">
                <a:srgbClr val="DDDDDD"/>
              </a:gs>
              <a:gs pos="100000">
                <a:srgbClr val="DDDDDD">
                  <a:gamma/>
                  <a:shade val="78824"/>
                  <a:invGamma/>
                </a:srgbClr>
              </a:gs>
            </a:gsLst>
            <a:lin ang="5400000" scaled="1"/>
          </a:gradFill>
          <a:ln w="9525">
            <a:solidFill>
              <a:schemeClr val="tx1"/>
            </a:solidFill>
            <a:miter lim="800000"/>
            <a:headEnd/>
            <a:tailEnd/>
          </a:ln>
          <a:effectLst/>
        </p:spPr>
        <p:txBody>
          <a:bodyPr lIns="91412" tIns="45706" rIns="91412" bIns="45706"/>
          <a:lstStyle/>
          <a:p>
            <a:pPr algn="ctr" eaLnBrk="0" hangingPunct="0"/>
            <a:r>
              <a:rPr lang="en-US" sz="2700" dirty="0" smtClean="0"/>
              <a:t>Admin (o)</a:t>
            </a:r>
            <a:endParaRPr lang="en-US" sz="2700" dirty="0"/>
          </a:p>
          <a:p>
            <a:pPr algn="ctr" eaLnBrk="0" hangingPunct="0"/>
            <a:endParaRPr lang="en-US" sz="3200" dirty="0"/>
          </a:p>
        </p:txBody>
      </p:sp>
      <p:sp>
        <p:nvSpPr>
          <p:cNvPr id="164874" name="Line 10"/>
          <p:cNvSpPr>
            <a:spLocks noChangeShapeType="1"/>
          </p:cNvSpPr>
          <p:nvPr/>
        </p:nvSpPr>
        <p:spPr bwMode="auto">
          <a:xfrm>
            <a:off x="2744788" y="1828800"/>
            <a:ext cx="304800" cy="228600"/>
          </a:xfrm>
          <a:prstGeom prst="line">
            <a:avLst/>
          </a:prstGeom>
          <a:noFill/>
          <a:ln w="9525">
            <a:solidFill>
              <a:schemeClr val="tx1"/>
            </a:solidFill>
            <a:round/>
            <a:headEnd/>
            <a:tailEnd/>
          </a:ln>
          <a:effectLst/>
        </p:spPr>
        <p:txBody>
          <a:bodyPr lIns="91430" tIns="45715" rIns="91430" bIns="45715"/>
          <a:lstStyle/>
          <a:p>
            <a:endParaRPr lang="en-US"/>
          </a:p>
        </p:txBody>
      </p:sp>
      <p:sp>
        <p:nvSpPr>
          <p:cNvPr id="164875" name="Line 11"/>
          <p:cNvSpPr>
            <a:spLocks noChangeShapeType="1"/>
          </p:cNvSpPr>
          <p:nvPr/>
        </p:nvSpPr>
        <p:spPr bwMode="auto">
          <a:xfrm>
            <a:off x="3659188" y="2590800"/>
            <a:ext cx="228600" cy="152400"/>
          </a:xfrm>
          <a:prstGeom prst="line">
            <a:avLst/>
          </a:prstGeom>
          <a:noFill/>
          <a:ln w="9525">
            <a:solidFill>
              <a:schemeClr val="tx1"/>
            </a:solidFill>
            <a:round/>
            <a:headEnd/>
            <a:tailEnd/>
          </a:ln>
          <a:effectLst/>
        </p:spPr>
        <p:txBody>
          <a:bodyPr lIns="91430" tIns="45715" rIns="91430" bIns="45715"/>
          <a:lstStyle/>
          <a:p>
            <a:endParaRPr lang="en-US"/>
          </a:p>
        </p:txBody>
      </p:sp>
      <p:sp>
        <p:nvSpPr>
          <p:cNvPr id="164876" name="Line 12"/>
          <p:cNvSpPr>
            <a:spLocks noChangeShapeType="1"/>
          </p:cNvSpPr>
          <p:nvPr/>
        </p:nvSpPr>
        <p:spPr bwMode="auto">
          <a:xfrm>
            <a:off x="4497388" y="3200400"/>
            <a:ext cx="304800" cy="228600"/>
          </a:xfrm>
          <a:prstGeom prst="line">
            <a:avLst/>
          </a:prstGeom>
          <a:noFill/>
          <a:ln w="9525">
            <a:solidFill>
              <a:schemeClr val="tx1"/>
            </a:solidFill>
            <a:round/>
            <a:headEnd/>
            <a:tailEnd/>
          </a:ln>
          <a:effectLst/>
        </p:spPr>
        <p:txBody>
          <a:bodyPr lIns="91430" tIns="45715" rIns="91430" bIns="45715"/>
          <a:lstStyle/>
          <a:p>
            <a:endParaRPr lang="en-US"/>
          </a:p>
        </p:txBody>
      </p:sp>
      <p:sp>
        <p:nvSpPr>
          <p:cNvPr id="164877" name="Line 13"/>
          <p:cNvSpPr>
            <a:spLocks noChangeShapeType="1"/>
          </p:cNvSpPr>
          <p:nvPr/>
        </p:nvSpPr>
        <p:spPr bwMode="auto">
          <a:xfrm>
            <a:off x="5411788" y="3886200"/>
            <a:ext cx="304800" cy="152400"/>
          </a:xfrm>
          <a:prstGeom prst="line">
            <a:avLst/>
          </a:prstGeom>
          <a:noFill/>
          <a:ln w="9525">
            <a:solidFill>
              <a:schemeClr val="tx1"/>
            </a:solidFill>
            <a:round/>
            <a:headEnd/>
            <a:tailEnd/>
          </a:ln>
          <a:effectLst/>
        </p:spPr>
        <p:txBody>
          <a:bodyPr lIns="91430" tIns="45715" rIns="91430" bIns="45715"/>
          <a:lstStyle/>
          <a:p>
            <a:endParaRPr lang="en-US"/>
          </a:p>
        </p:txBody>
      </p:sp>
      <p:sp>
        <p:nvSpPr>
          <p:cNvPr id="164878" name="Line 14"/>
          <p:cNvSpPr>
            <a:spLocks noChangeShapeType="1"/>
          </p:cNvSpPr>
          <p:nvPr/>
        </p:nvSpPr>
        <p:spPr bwMode="auto">
          <a:xfrm flipH="1">
            <a:off x="4649788" y="3886200"/>
            <a:ext cx="304800" cy="152400"/>
          </a:xfrm>
          <a:prstGeom prst="line">
            <a:avLst/>
          </a:prstGeom>
          <a:noFill/>
          <a:ln w="9525">
            <a:solidFill>
              <a:schemeClr val="tx1"/>
            </a:solidFill>
            <a:round/>
            <a:headEnd/>
            <a:tailEnd/>
          </a:ln>
          <a:effectLst/>
        </p:spPr>
        <p:txBody>
          <a:bodyPr lIns="91430" tIns="45715" rIns="91430" bIns="45715"/>
          <a:lstStyle/>
          <a:p>
            <a:endParaRPr lang="en-US"/>
          </a:p>
        </p:txBody>
      </p:sp>
      <p:sp>
        <p:nvSpPr>
          <p:cNvPr id="164879" name="Rectangle 15"/>
          <p:cNvSpPr>
            <a:spLocks noChangeArrowheads="1"/>
          </p:cNvSpPr>
          <p:nvPr/>
        </p:nvSpPr>
        <p:spPr bwMode="auto">
          <a:xfrm>
            <a:off x="5640387" y="4876800"/>
            <a:ext cx="2449727" cy="457200"/>
          </a:xfrm>
          <a:prstGeom prst="rect">
            <a:avLst/>
          </a:prstGeom>
          <a:gradFill rotWithShape="1">
            <a:gsLst>
              <a:gs pos="0">
                <a:srgbClr val="DDDDDD">
                  <a:gamma/>
                  <a:shade val="78824"/>
                  <a:invGamma/>
                </a:srgbClr>
              </a:gs>
              <a:gs pos="50000">
                <a:srgbClr val="DDDDDD"/>
              </a:gs>
              <a:gs pos="100000">
                <a:srgbClr val="DDDDDD">
                  <a:gamma/>
                  <a:shade val="78824"/>
                  <a:invGamma/>
                </a:srgbClr>
              </a:gs>
            </a:gsLst>
            <a:lin ang="5400000" scaled="1"/>
          </a:gradFill>
          <a:ln w="9525">
            <a:solidFill>
              <a:schemeClr val="tx1"/>
            </a:solidFill>
            <a:miter lim="800000"/>
            <a:headEnd/>
            <a:tailEnd/>
          </a:ln>
          <a:effectLst/>
        </p:spPr>
        <p:txBody>
          <a:bodyPr lIns="91412" tIns="45706" rIns="91412" bIns="45706"/>
          <a:lstStyle/>
          <a:p>
            <a:pPr algn="ctr" eaLnBrk="0" hangingPunct="0"/>
            <a:r>
              <a:rPr lang="en-US" sz="2700" dirty="0" smtClean="0"/>
              <a:t>2172000 (a)</a:t>
            </a:r>
            <a:endParaRPr lang="en-US" sz="2700" dirty="0"/>
          </a:p>
          <a:p>
            <a:pPr algn="ctr" eaLnBrk="0" hangingPunct="0"/>
            <a:endParaRPr lang="en-US" sz="2700" dirty="0"/>
          </a:p>
          <a:p>
            <a:pPr algn="ctr" eaLnBrk="0" hangingPunct="0"/>
            <a:endParaRPr lang="en-US" sz="3200" dirty="0"/>
          </a:p>
        </p:txBody>
      </p:sp>
      <p:sp>
        <p:nvSpPr>
          <p:cNvPr id="164880" name="Rectangle 16"/>
          <p:cNvSpPr>
            <a:spLocks noChangeArrowheads="1"/>
          </p:cNvSpPr>
          <p:nvPr/>
        </p:nvSpPr>
        <p:spPr bwMode="auto">
          <a:xfrm>
            <a:off x="3049588" y="4876800"/>
            <a:ext cx="2130425" cy="457200"/>
          </a:xfrm>
          <a:prstGeom prst="rect">
            <a:avLst/>
          </a:prstGeom>
          <a:gradFill rotWithShape="1">
            <a:gsLst>
              <a:gs pos="0">
                <a:srgbClr val="DDDDDD">
                  <a:gamma/>
                  <a:shade val="78824"/>
                  <a:invGamma/>
                </a:srgbClr>
              </a:gs>
              <a:gs pos="50000">
                <a:srgbClr val="DDDDDD"/>
              </a:gs>
              <a:gs pos="100000">
                <a:srgbClr val="DDDDDD">
                  <a:gamma/>
                  <a:shade val="78824"/>
                  <a:invGamma/>
                </a:srgbClr>
              </a:gs>
            </a:gsLst>
            <a:lin ang="5400000" scaled="1"/>
          </a:gradFill>
          <a:ln w="9525">
            <a:solidFill>
              <a:schemeClr val="tx1"/>
            </a:solidFill>
            <a:miter lim="800000"/>
            <a:headEnd/>
            <a:tailEnd/>
          </a:ln>
          <a:effectLst/>
        </p:spPr>
        <p:txBody>
          <a:bodyPr lIns="91412" tIns="45706" rIns="91412" bIns="45706"/>
          <a:lstStyle/>
          <a:p>
            <a:pPr algn="ctr" eaLnBrk="0" hangingPunct="0"/>
            <a:r>
              <a:rPr lang="en-US" sz="2700" dirty="0" smtClean="0"/>
              <a:t>2113010 (a)</a:t>
            </a:r>
            <a:endParaRPr lang="en-US" sz="2700" dirty="0"/>
          </a:p>
          <a:p>
            <a:pPr algn="ctr" eaLnBrk="0" hangingPunct="0"/>
            <a:endParaRPr lang="en-US" sz="3200" dirty="0"/>
          </a:p>
        </p:txBody>
      </p:sp>
      <p:sp>
        <p:nvSpPr>
          <p:cNvPr id="164881" name="Line 17"/>
          <p:cNvSpPr>
            <a:spLocks noChangeShapeType="1"/>
          </p:cNvSpPr>
          <p:nvPr/>
        </p:nvSpPr>
        <p:spPr bwMode="auto">
          <a:xfrm flipH="1">
            <a:off x="4802188" y="4495801"/>
            <a:ext cx="838200" cy="381000"/>
          </a:xfrm>
          <a:prstGeom prst="line">
            <a:avLst/>
          </a:prstGeom>
          <a:noFill/>
          <a:ln w="9525">
            <a:solidFill>
              <a:schemeClr val="tx1"/>
            </a:solidFill>
            <a:round/>
            <a:headEnd/>
            <a:tailEnd/>
          </a:ln>
          <a:effectLst/>
        </p:spPr>
        <p:txBody>
          <a:bodyPr lIns="91430" tIns="45715" rIns="91430" bIns="45715"/>
          <a:lstStyle/>
          <a:p>
            <a:endParaRPr lang="en-US"/>
          </a:p>
        </p:txBody>
      </p:sp>
      <p:sp>
        <p:nvSpPr>
          <p:cNvPr id="164882" name="Line 18"/>
          <p:cNvSpPr>
            <a:spLocks noChangeShapeType="1"/>
          </p:cNvSpPr>
          <p:nvPr/>
        </p:nvSpPr>
        <p:spPr bwMode="auto">
          <a:xfrm>
            <a:off x="6326188" y="4495801"/>
            <a:ext cx="457200" cy="381000"/>
          </a:xfrm>
          <a:prstGeom prst="line">
            <a:avLst/>
          </a:prstGeom>
          <a:noFill/>
          <a:ln w="9525">
            <a:solidFill>
              <a:schemeClr val="tx1"/>
            </a:solidFill>
            <a:round/>
            <a:headEnd/>
            <a:tailEnd/>
          </a:ln>
          <a:effectLst/>
        </p:spPr>
        <p:txBody>
          <a:bodyPr lIns="91430" tIns="45715" rIns="91430" bIns="45715"/>
          <a:lstStyle/>
          <a:p>
            <a:endParaRPr lang="en-US"/>
          </a:p>
        </p:txBody>
      </p:sp>
      <p:sp>
        <p:nvSpPr>
          <p:cNvPr id="164883" name="Rectangle 19"/>
          <p:cNvSpPr>
            <a:spLocks noChangeArrowheads="1"/>
          </p:cNvSpPr>
          <p:nvPr/>
        </p:nvSpPr>
        <p:spPr bwMode="auto">
          <a:xfrm>
            <a:off x="3887788" y="5562601"/>
            <a:ext cx="2362200" cy="455613"/>
          </a:xfrm>
          <a:prstGeom prst="rect">
            <a:avLst/>
          </a:prstGeom>
          <a:gradFill rotWithShape="1">
            <a:gsLst>
              <a:gs pos="0">
                <a:srgbClr val="DDDDDD">
                  <a:gamma/>
                  <a:shade val="78824"/>
                  <a:invGamma/>
                </a:srgbClr>
              </a:gs>
              <a:gs pos="50000">
                <a:srgbClr val="DDDDDD"/>
              </a:gs>
              <a:gs pos="100000">
                <a:srgbClr val="DDDDDD">
                  <a:gamma/>
                  <a:shade val="78824"/>
                  <a:invGamma/>
                </a:srgbClr>
              </a:gs>
            </a:gsLst>
            <a:lin ang="5400000" scaled="1"/>
          </a:gradFill>
          <a:ln w="9525">
            <a:solidFill>
              <a:schemeClr val="tx1"/>
            </a:solidFill>
            <a:miter lim="800000"/>
            <a:headEnd/>
            <a:tailEnd/>
          </a:ln>
          <a:effectLst/>
        </p:spPr>
        <p:txBody>
          <a:bodyPr lIns="91412" tIns="45706" rIns="91412" bIns="45706"/>
          <a:lstStyle/>
          <a:p>
            <a:pPr algn="ctr" eaLnBrk="0" hangingPunct="0"/>
            <a:r>
              <a:rPr lang="en-US" sz="2700" dirty="0" smtClean="0"/>
              <a:t>OPFNDS (s)</a:t>
            </a:r>
            <a:endParaRPr lang="en-US" sz="2700" dirty="0"/>
          </a:p>
          <a:p>
            <a:pPr algn="ctr" eaLnBrk="0" hangingPunct="0"/>
            <a:endParaRPr lang="en-US" sz="2700" dirty="0"/>
          </a:p>
          <a:p>
            <a:pPr algn="ctr" eaLnBrk="0" hangingPunct="0"/>
            <a:endParaRPr lang="en-US" sz="3200" dirty="0"/>
          </a:p>
        </p:txBody>
      </p:sp>
      <p:sp>
        <p:nvSpPr>
          <p:cNvPr id="164884" name="Rectangle 20"/>
          <p:cNvSpPr>
            <a:spLocks noChangeArrowheads="1"/>
          </p:cNvSpPr>
          <p:nvPr/>
        </p:nvSpPr>
        <p:spPr bwMode="auto">
          <a:xfrm>
            <a:off x="6629400" y="5562601"/>
            <a:ext cx="2514600" cy="455613"/>
          </a:xfrm>
          <a:prstGeom prst="rect">
            <a:avLst/>
          </a:prstGeom>
          <a:gradFill rotWithShape="1">
            <a:gsLst>
              <a:gs pos="0">
                <a:srgbClr val="DDDDDD">
                  <a:gamma/>
                  <a:shade val="78824"/>
                  <a:invGamma/>
                </a:srgbClr>
              </a:gs>
              <a:gs pos="50000">
                <a:srgbClr val="DDDDDD"/>
              </a:gs>
              <a:gs pos="100000">
                <a:srgbClr val="DDDDDD">
                  <a:gamma/>
                  <a:shade val="78824"/>
                  <a:invGamma/>
                </a:srgbClr>
              </a:gs>
            </a:gsLst>
            <a:lin ang="5400000" scaled="1"/>
          </a:gradFill>
          <a:ln w="9525">
            <a:solidFill>
              <a:schemeClr val="tx1"/>
            </a:solidFill>
            <a:miter lim="800000"/>
            <a:headEnd/>
            <a:tailEnd/>
          </a:ln>
          <a:effectLst/>
        </p:spPr>
        <p:txBody>
          <a:bodyPr lIns="91412" tIns="45706" rIns="91412" bIns="45706"/>
          <a:lstStyle/>
          <a:p>
            <a:pPr algn="ctr" eaLnBrk="0" hangingPunct="0"/>
            <a:r>
              <a:rPr lang="en-US" sz="2700" dirty="0" smtClean="0"/>
              <a:t>NONOP (s)</a:t>
            </a:r>
            <a:endParaRPr lang="en-US" sz="3200" dirty="0"/>
          </a:p>
        </p:txBody>
      </p:sp>
      <p:sp>
        <p:nvSpPr>
          <p:cNvPr id="164885" name="Line 21"/>
          <p:cNvSpPr>
            <a:spLocks noChangeShapeType="1"/>
          </p:cNvSpPr>
          <p:nvPr/>
        </p:nvSpPr>
        <p:spPr bwMode="auto">
          <a:xfrm>
            <a:off x="7086600" y="5334000"/>
            <a:ext cx="304800" cy="228600"/>
          </a:xfrm>
          <a:prstGeom prst="line">
            <a:avLst/>
          </a:prstGeom>
          <a:noFill/>
          <a:ln w="9525">
            <a:solidFill>
              <a:schemeClr val="tx1"/>
            </a:solidFill>
            <a:round/>
            <a:headEnd/>
            <a:tailEnd/>
          </a:ln>
          <a:effectLst/>
        </p:spPr>
        <p:txBody>
          <a:bodyPr lIns="91430" tIns="45715" rIns="91430" bIns="45715"/>
          <a:lstStyle/>
          <a:p>
            <a:endParaRPr lang="en-US"/>
          </a:p>
        </p:txBody>
      </p:sp>
      <p:sp>
        <p:nvSpPr>
          <p:cNvPr id="164886" name="Line 22"/>
          <p:cNvSpPr>
            <a:spLocks noChangeShapeType="1"/>
          </p:cNvSpPr>
          <p:nvPr/>
        </p:nvSpPr>
        <p:spPr bwMode="auto">
          <a:xfrm flipH="1">
            <a:off x="5562600" y="5334000"/>
            <a:ext cx="457200" cy="228600"/>
          </a:xfrm>
          <a:prstGeom prst="line">
            <a:avLst/>
          </a:prstGeom>
          <a:noFill/>
          <a:ln w="9525">
            <a:solidFill>
              <a:schemeClr val="tx1"/>
            </a:solidFill>
            <a:round/>
            <a:headEnd/>
            <a:tailEnd/>
          </a:ln>
          <a:effectLst/>
        </p:spPr>
        <p:txBody>
          <a:bodyPr lIns="91430" tIns="45715" rIns="91430" bIns="45715"/>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85" name="Line 17"/>
          <p:cNvSpPr>
            <a:spLocks noChangeShapeType="1"/>
          </p:cNvSpPr>
          <p:nvPr/>
        </p:nvSpPr>
        <p:spPr bwMode="auto">
          <a:xfrm flipH="1">
            <a:off x="1906588" y="2438400"/>
            <a:ext cx="2055812" cy="552994"/>
          </a:xfrm>
          <a:prstGeom prst="line">
            <a:avLst/>
          </a:prstGeom>
          <a:noFill/>
          <a:ln w="9525">
            <a:solidFill>
              <a:schemeClr val="tx1"/>
            </a:solidFill>
            <a:round/>
            <a:headEnd/>
            <a:tailEnd/>
          </a:ln>
          <a:effectLst/>
        </p:spPr>
        <p:txBody>
          <a:bodyPr lIns="91430" tIns="45715" rIns="91430" bIns="45715"/>
          <a:lstStyle/>
          <a:p>
            <a:endParaRPr lang="en-US"/>
          </a:p>
        </p:txBody>
      </p:sp>
      <p:sp>
        <p:nvSpPr>
          <p:cNvPr id="160770" name="Rectangle 2"/>
          <p:cNvSpPr>
            <a:spLocks noGrp="1" noChangeArrowheads="1"/>
          </p:cNvSpPr>
          <p:nvPr>
            <p:ph type="title"/>
          </p:nvPr>
        </p:nvSpPr>
        <p:spPr>
          <a:xfrm>
            <a:off x="1752600" y="333103"/>
            <a:ext cx="6781800" cy="914400"/>
          </a:xfrm>
        </p:spPr>
        <p:txBody>
          <a:bodyPr>
            <a:normAutofit/>
          </a:bodyPr>
          <a:lstStyle/>
          <a:p>
            <a:pPr algn="r"/>
            <a:r>
              <a:rPr lang="en-US" b="1" dirty="0" smtClean="0"/>
              <a:t>Object Code Hierarchy</a:t>
            </a:r>
          </a:p>
        </p:txBody>
      </p:sp>
      <p:sp>
        <p:nvSpPr>
          <p:cNvPr id="160771" name="Rectangle 3"/>
          <p:cNvSpPr>
            <a:spLocks noGrp="1" noChangeArrowheads="1"/>
          </p:cNvSpPr>
          <p:nvPr>
            <p:ph idx="1"/>
          </p:nvPr>
        </p:nvSpPr>
        <p:spPr>
          <a:xfrm>
            <a:off x="457200" y="1447801"/>
            <a:ext cx="8229600" cy="4678363"/>
          </a:xfrm>
        </p:spPr>
        <p:txBody>
          <a:bodyPr/>
          <a:lstStyle/>
          <a:p>
            <a:pPr>
              <a:buFontTx/>
              <a:buNone/>
            </a:pPr>
            <a:endParaRPr lang="en-US" dirty="0" smtClean="0"/>
          </a:p>
          <a:p>
            <a:pPr>
              <a:buFontTx/>
              <a:buNone/>
            </a:pPr>
            <a:endParaRPr lang="en-US" dirty="0" smtClean="0"/>
          </a:p>
        </p:txBody>
      </p:sp>
      <p:sp>
        <p:nvSpPr>
          <p:cNvPr id="160772" name="Rectangle 4"/>
          <p:cNvSpPr>
            <a:spLocks noChangeArrowheads="1"/>
          </p:cNvSpPr>
          <p:nvPr/>
        </p:nvSpPr>
        <p:spPr bwMode="auto">
          <a:xfrm>
            <a:off x="496888" y="2991394"/>
            <a:ext cx="2819400" cy="820194"/>
          </a:xfrm>
          <a:prstGeom prst="rect">
            <a:avLst/>
          </a:prstGeom>
          <a:gradFill rotWithShape="1">
            <a:gsLst>
              <a:gs pos="0">
                <a:srgbClr val="DDDDDD">
                  <a:gamma/>
                  <a:shade val="78824"/>
                  <a:invGamma/>
                </a:srgbClr>
              </a:gs>
              <a:gs pos="50000">
                <a:srgbClr val="DDDDDD"/>
              </a:gs>
              <a:gs pos="100000">
                <a:srgbClr val="DDDDDD">
                  <a:gamma/>
                  <a:shade val="78824"/>
                  <a:invGamma/>
                </a:srgbClr>
              </a:gs>
            </a:gsLst>
            <a:lin ang="5400000" scaled="1"/>
          </a:gradFill>
          <a:ln w="9525">
            <a:solidFill>
              <a:schemeClr val="tx1"/>
            </a:solidFill>
            <a:miter lim="800000"/>
            <a:headEnd/>
            <a:tailEnd/>
          </a:ln>
          <a:effectLst/>
        </p:spPr>
        <p:txBody>
          <a:bodyPr lIns="91412" tIns="45706" rIns="91412" bIns="45706"/>
          <a:lstStyle/>
          <a:p>
            <a:pPr algn="ctr" eaLnBrk="0" hangingPunct="0"/>
            <a:r>
              <a:rPr lang="en-US" sz="2400" dirty="0" smtClean="0"/>
              <a:t>Level:</a:t>
            </a:r>
          </a:p>
          <a:p>
            <a:pPr algn="ctr" eaLnBrk="0" hangingPunct="0"/>
            <a:r>
              <a:rPr lang="en-US" sz="2400" dirty="0" smtClean="0"/>
              <a:t>ADV-Advertising </a:t>
            </a:r>
            <a:endParaRPr lang="en-US" sz="2400" dirty="0"/>
          </a:p>
        </p:txBody>
      </p:sp>
      <p:sp>
        <p:nvSpPr>
          <p:cNvPr id="160774" name="Rectangle 6"/>
          <p:cNvSpPr>
            <a:spLocks noChangeArrowheads="1"/>
          </p:cNvSpPr>
          <p:nvPr/>
        </p:nvSpPr>
        <p:spPr bwMode="auto">
          <a:xfrm>
            <a:off x="609599" y="1247503"/>
            <a:ext cx="7737567" cy="1190898"/>
          </a:xfrm>
          <a:prstGeom prst="rect">
            <a:avLst/>
          </a:prstGeom>
          <a:gradFill rotWithShape="1">
            <a:gsLst>
              <a:gs pos="0">
                <a:srgbClr val="DDDDDD">
                  <a:gamma/>
                  <a:shade val="78824"/>
                  <a:invGamma/>
                </a:srgbClr>
              </a:gs>
              <a:gs pos="50000">
                <a:srgbClr val="DDDDDD"/>
              </a:gs>
              <a:gs pos="100000">
                <a:srgbClr val="DDDDDD">
                  <a:gamma/>
                  <a:shade val="78824"/>
                  <a:invGamma/>
                </a:srgbClr>
              </a:gs>
            </a:gsLst>
            <a:lin ang="5400000" scaled="1"/>
          </a:gradFill>
          <a:ln w="9525">
            <a:solidFill>
              <a:schemeClr val="tx1"/>
            </a:solidFill>
            <a:miter lim="800000"/>
            <a:headEnd/>
            <a:tailEnd/>
          </a:ln>
          <a:effectLst/>
        </p:spPr>
        <p:txBody>
          <a:bodyPr lIns="91412" tIns="45706" rIns="91412" bIns="45706"/>
          <a:lstStyle/>
          <a:p>
            <a:pPr algn="ctr" eaLnBrk="0" hangingPunct="0"/>
            <a:r>
              <a:rPr lang="en-US" sz="2700" dirty="0" smtClean="0"/>
              <a:t>Consolidation: </a:t>
            </a:r>
          </a:p>
          <a:p>
            <a:pPr algn="ctr" eaLnBrk="0" hangingPunct="0"/>
            <a:r>
              <a:rPr lang="en-US" sz="2700" dirty="0" smtClean="0"/>
              <a:t>GENX-General Expense</a:t>
            </a:r>
            <a:endParaRPr lang="en-US" sz="2700" dirty="0"/>
          </a:p>
        </p:txBody>
      </p:sp>
      <p:sp>
        <p:nvSpPr>
          <p:cNvPr id="160776" name="Rectangle 8"/>
          <p:cNvSpPr>
            <a:spLocks noChangeArrowheads="1"/>
          </p:cNvSpPr>
          <p:nvPr/>
        </p:nvSpPr>
        <p:spPr bwMode="auto">
          <a:xfrm>
            <a:off x="5098942" y="5103814"/>
            <a:ext cx="3764206" cy="455613"/>
          </a:xfrm>
          <a:prstGeom prst="rect">
            <a:avLst/>
          </a:prstGeom>
          <a:gradFill rotWithShape="1">
            <a:gsLst>
              <a:gs pos="0">
                <a:srgbClr val="DDDDDD">
                  <a:gamma/>
                  <a:shade val="78824"/>
                  <a:invGamma/>
                </a:srgbClr>
              </a:gs>
              <a:gs pos="50000">
                <a:srgbClr val="DDDDDD"/>
              </a:gs>
              <a:gs pos="100000">
                <a:srgbClr val="DDDDDD">
                  <a:gamma/>
                  <a:shade val="78824"/>
                  <a:invGamma/>
                </a:srgbClr>
              </a:gs>
            </a:gsLst>
            <a:lin ang="5400000" scaled="1"/>
          </a:gradFill>
          <a:ln w="9525">
            <a:solidFill>
              <a:schemeClr val="tx1"/>
            </a:solidFill>
            <a:miter lim="800000"/>
            <a:headEnd/>
            <a:tailEnd/>
          </a:ln>
          <a:effectLst/>
        </p:spPr>
        <p:txBody>
          <a:bodyPr lIns="91412" tIns="45706" rIns="91412" bIns="45706"/>
          <a:lstStyle/>
          <a:p>
            <a:pPr eaLnBrk="0" hangingPunct="0"/>
            <a:r>
              <a:rPr lang="en-US" sz="2700" dirty="0" smtClean="0"/>
              <a:t>5000-</a:t>
            </a:r>
            <a:r>
              <a:rPr lang="en-US" sz="2800" dirty="0" smtClean="0"/>
              <a:t>Supplies &amp; Exp  </a:t>
            </a:r>
            <a:endParaRPr lang="en-US" sz="2700" dirty="0"/>
          </a:p>
          <a:p>
            <a:pPr algn="ctr" eaLnBrk="0" hangingPunct="0"/>
            <a:endParaRPr lang="en-US" sz="3200" dirty="0"/>
          </a:p>
        </p:txBody>
      </p:sp>
      <p:sp>
        <p:nvSpPr>
          <p:cNvPr id="160777" name="Rectangle 9"/>
          <p:cNvSpPr>
            <a:spLocks noChangeArrowheads="1"/>
          </p:cNvSpPr>
          <p:nvPr/>
        </p:nvSpPr>
        <p:spPr bwMode="auto">
          <a:xfrm>
            <a:off x="5098942" y="4191000"/>
            <a:ext cx="3764205" cy="455613"/>
          </a:xfrm>
          <a:prstGeom prst="rect">
            <a:avLst/>
          </a:prstGeom>
          <a:gradFill rotWithShape="1">
            <a:gsLst>
              <a:gs pos="0">
                <a:srgbClr val="DDDDDD">
                  <a:gamma/>
                  <a:shade val="78824"/>
                  <a:invGamma/>
                </a:srgbClr>
              </a:gs>
              <a:gs pos="50000">
                <a:srgbClr val="DDDDDD"/>
              </a:gs>
              <a:gs pos="100000">
                <a:srgbClr val="DDDDDD">
                  <a:gamma/>
                  <a:shade val="78824"/>
                  <a:invGamma/>
                </a:srgbClr>
              </a:gs>
            </a:gsLst>
            <a:lin ang="5400000" scaled="1"/>
          </a:gradFill>
          <a:ln w="9525">
            <a:solidFill>
              <a:schemeClr val="tx1"/>
            </a:solidFill>
            <a:miter lim="800000"/>
            <a:headEnd/>
            <a:tailEnd/>
          </a:ln>
          <a:effectLst/>
        </p:spPr>
        <p:txBody>
          <a:bodyPr lIns="91412" tIns="45706" rIns="91412" bIns="45706"/>
          <a:lstStyle/>
          <a:p>
            <a:pPr eaLnBrk="0" hangingPunct="0"/>
            <a:r>
              <a:rPr lang="en-US" sz="2700" dirty="0" smtClean="0"/>
              <a:t>4100-Office Supplies</a:t>
            </a:r>
            <a:endParaRPr lang="en-US" sz="2700" dirty="0"/>
          </a:p>
          <a:p>
            <a:pPr algn="ctr" eaLnBrk="0" hangingPunct="0"/>
            <a:endParaRPr lang="en-US" sz="3200" dirty="0"/>
          </a:p>
        </p:txBody>
      </p:sp>
      <p:sp>
        <p:nvSpPr>
          <p:cNvPr id="160778" name="Line 10"/>
          <p:cNvSpPr>
            <a:spLocks noChangeShapeType="1"/>
          </p:cNvSpPr>
          <p:nvPr/>
        </p:nvSpPr>
        <p:spPr bwMode="auto">
          <a:xfrm>
            <a:off x="3962400" y="2438400"/>
            <a:ext cx="1905000" cy="552994"/>
          </a:xfrm>
          <a:prstGeom prst="line">
            <a:avLst/>
          </a:prstGeom>
          <a:noFill/>
          <a:ln w="9525">
            <a:solidFill>
              <a:schemeClr val="tx1"/>
            </a:solidFill>
            <a:round/>
            <a:headEnd/>
            <a:tailEnd/>
          </a:ln>
          <a:effectLst/>
        </p:spPr>
        <p:txBody>
          <a:bodyPr lIns="91430" tIns="45715" rIns="91430" bIns="45715"/>
          <a:lstStyle/>
          <a:p>
            <a:endParaRPr lang="en-US"/>
          </a:p>
        </p:txBody>
      </p:sp>
      <p:sp>
        <p:nvSpPr>
          <p:cNvPr id="160783" name="Rectangle 15"/>
          <p:cNvSpPr>
            <a:spLocks noChangeArrowheads="1"/>
          </p:cNvSpPr>
          <p:nvPr/>
        </p:nvSpPr>
        <p:spPr bwMode="auto">
          <a:xfrm>
            <a:off x="4200041" y="2991394"/>
            <a:ext cx="4663107" cy="820194"/>
          </a:xfrm>
          <a:prstGeom prst="rect">
            <a:avLst/>
          </a:prstGeom>
          <a:gradFill rotWithShape="1">
            <a:gsLst>
              <a:gs pos="0">
                <a:srgbClr val="DDDDDD">
                  <a:gamma/>
                  <a:shade val="78824"/>
                  <a:invGamma/>
                </a:srgbClr>
              </a:gs>
              <a:gs pos="50000">
                <a:srgbClr val="DDDDDD"/>
              </a:gs>
              <a:gs pos="100000">
                <a:srgbClr val="DDDDDD">
                  <a:gamma/>
                  <a:shade val="78824"/>
                  <a:invGamma/>
                </a:srgbClr>
              </a:gs>
            </a:gsLst>
            <a:lin ang="5400000" scaled="1"/>
          </a:gradFill>
          <a:ln w="9525">
            <a:solidFill>
              <a:schemeClr val="tx1"/>
            </a:solidFill>
            <a:miter lim="800000"/>
            <a:headEnd/>
            <a:tailEnd/>
          </a:ln>
          <a:effectLst/>
        </p:spPr>
        <p:txBody>
          <a:bodyPr lIns="91412" tIns="45706" rIns="91412" bIns="45706"/>
          <a:lstStyle/>
          <a:p>
            <a:pPr algn="ctr" eaLnBrk="0" hangingPunct="0"/>
            <a:r>
              <a:rPr lang="en-US" sz="2400" dirty="0" smtClean="0"/>
              <a:t>Level:</a:t>
            </a:r>
          </a:p>
          <a:p>
            <a:pPr algn="ctr" eaLnBrk="0" hangingPunct="0"/>
            <a:r>
              <a:rPr lang="en-US" sz="2400" dirty="0" smtClean="0"/>
              <a:t>S&amp;E-SUPPLIES &amp; EXPENSE </a:t>
            </a:r>
            <a:r>
              <a:rPr lang="en-US" sz="2000" dirty="0" smtClean="0"/>
              <a:t> </a:t>
            </a:r>
            <a:endParaRPr lang="en-US" sz="2000" dirty="0"/>
          </a:p>
        </p:txBody>
      </p:sp>
      <p:sp>
        <p:nvSpPr>
          <p:cNvPr id="160787" name="Rectangle 19"/>
          <p:cNvSpPr>
            <a:spLocks noChangeArrowheads="1"/>
          </p:cNvSpPr>
          <p:nvPr/>
        </p:nvSpPr>
        <p:spPr bwMode="auto">
          <a:xfrm>
            <a:off x="883999" y="5103814"/>
            <a:ext cx="3515088" cy="455613"/>
          </a:xfrm>
          <a:prstGeom prst="rect">
            <a:avLst/>
          </a:prstGeom>
          <a:gradFill rotWithShape="1">
            <a:gsLst>
              <a:gs pos="0">
                <a:srgbClr val="DDDDDD">
                  <a:gamma/>
                  <a:shade val="78824"/>
                  <a:invGamma/>
                </a:srgbClr>
              </a:gs>
              <a:gs pos="50000">
                <a:srgbClr val="DDDDDD"/>
              </a:gs>
              <a:gs pos="100000">
                <a:srgbClr val="DDDDDD">
                  <a:gamma/>
                  <a:shade val="78824"/>
                  <a:invGamma/>
                </a:srgbClr>
              </a:gs>
            </a:gsLst>
            <a:lin ang="5400000" scaled="1"/>
          </a:gradFill>
          <a:ln w="9525">
            <a:solidFill>
              <a:schemeClr val="tx1"/>
            </a:solidFill>
            <a:miter lim="800000"/>
            <a:headEnd/>
            <a:tailEnd/>
          </a:ln>
          <a:effectLst/>
        </p:spPr>
        <p:txBody>
          <a:bodyPr lIns="91412" tIns="45706" rIns="91412" bIns="45706"/>
          <a:lstStyle/>
          <a:p>
            <a:pPr eaLnBrk="0" hangingPunct="0"/>
            <a:r>
              <a:rPr lang="en-US" sz="2700" dirty="0" smtClean="0"/>
              <a:t>4502-Advertising</a:t>
            </a:r>
            <a:endParaRPr lang="en-US" sz="2700" dirty="0"/>
          </a:p>
          <a:p>
            <a:pPr algn="ctr" eaLnBrk="0" hangingPunct="0"/>
            <a:endParaRPr lang="en-US" sz="3200" dirty="0"/>
          </a:p>
        </p:txBody>
      </p:sp>
      <p:sp>
        <p:nvSpPr>
          <p:cNvPr id="160788" name="Rectangle 20"/>
          <p:cNvSpPr>
            <a:spLocks noChangeArrowheads="1"/>
          </p:cNvSpPr>
          <p:nvPr/>
        </p:nvSpPr>
        <p:spPr bwMode="auto">
          <a:xfrm>
            <a:off x="877387" y="4191001"/>
            <a:ext cx="3518264" cy="455613"/>
          </a:xfrm>
          <a:prstGeom prst="rect">
            <a:avLst/>
          </a:prstGeom>
          <a:gradFill rotWithShape="1">
            <a:gsLst>
              <a:gs pos="0">
                <a:srgbClr val="DDDDDD">
                  <a:gamma/>
                  <a:shade val="78824"/>
                  <a:invGamma/>
                </a:srgbClr>
              </a:gs>
              <a:gs pos="50000">
                <a:srgbClr val="DDDDDD"/>
              </a:gs>
              <a:gs pos="100000">
                <a:srgbClr val="DDDDDD">
                  <a:gamma/>
                  <a:shade val="78824"/>
                  <a:invGamma/>
                </a:srgbClr>
              </a:gs>
            </a:gsLst>
            <a:lin ang="5400000" scaled="1"/>
          </a:gradFill>
          <a:ln w="9525">
            <a:solidFill>
              <a:schemeClr val="tx1"/>
            </a:solidFill>
            <a:miter lim="800000"/>
            <a:headEnd/>
            <a:tailEnd/>
          </a:ln>
          <a:effectLst/>
        </p:spPr>
        <p:txBody>
          <a:bodyPr lIns="91412" tIns="45706" rIns="91412" bIns="45706"/>
          <a:lstStyle/>
          <a:p>
            <a:pPr eaLnBrk="0" hangingPunct="0"/>
            <a:r>
              <a:rPr lang="en-US" sz="2700" dirty="0" smtClean="0"/>
              <a:t>4159-Marketing Fee </a:t>
            </a:r>
            <a:endParaRPr lang="en-US" sz="2700" dirty="0"/>
          </a:p>
          <a:p>
            <a:pPr algn="ctr" eaLnBrk="0" hangingPunct="0"/>
            <a:endParaRPr lang="en-US" sz="3200" dirty="0"/>
          </a:p>
        </p:txBody>
      </p:sp>
      <p:cxnSp>
        <p:nvCxnSpPr>
          <p:cNvPr id="24" name="Elbow Connector 23"/>
          <p:cNvCxnSpPr/>
          <p:nvPr/>
        </p:nvCxnSpPr>
        <p:spPr>
          <a:xfrm rot="16200000" flipH="1">
            <a:off x="486607" y="4021416"/>
            <a:ext cx="608808" cy="185976"/>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26" name="Shape 25"/>
          <p:cNvCxnSpPr>
            <a:endCxn id="160787" idx="1"/>
          </p:cNvCxnSpPr>
          <p:nvPr/>
        </p:nvCxnSpPr>
        <p:spPr>
          <a:xfrm rot="16200000" flipH="1">
            <a:off x="19276" y="4466897"/>
            <a:ext cx="1521621" cy="207826"/>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30" name="Elbow Connector 29"/>
          <p:cNvCxnSpPr>
            <a:endCxn id="160777" idx="1"/>
          </p:cNvCxnSpPr>
          <p:nvPr/>
        </p:nvCxnSpPr>
        <p:spPr>
          <a:xfrm rot="16200000" flipH="1">
            <a:off x="4602002" y="3921866"/>
            <a:ext cx="606425" cy="387456"/>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34" name="Shape 33"/>
          <p:cNvCxnSpPr>
            <a:endCxn id="160776" idx="1"/>
          </p:cNvCxnSpPr>
          <p:nvPr/>
        </p:nvCxnSpPr>
        <p:spPr>
          <a:xfrm rot="16200000" flipH="1">
            <a:off x="4145594" y="4378273"/>
            <a:ext cx="1519240" cy="387456"/>
          </a:xfrm>
          <a:prstGeom prst="bentConnector2">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133600" y="283029"/>
            <a:ext cx="6858000" cy="762000"/>
          </a:xfrm>
        </p:spPr>
        <p:txBody>
          <a:bodyPr>
            <a:normAutofit/>
          </a:bodyPr>
          <a:lstStyle/>
          <a:p>
            <a:pPr algn="r"/>
            <a:r>
              <a:rPr lang="en-US" b="1" dirty="0" smtClean="0"/>
              <a:t>Document Hierarchy</a:t>
            </a:r>
          </a:p>
        </p:txBody>
      </p:sp>
      <p:sp>
        <p:nvSpPr>
          <p:cNvPr id="162819" name="Rectangle 3"/>
          <p:cNvSpPr>
            <a:spLocks noGrp="1" noChangeArrowheads="1"/>
          </p:cNvSpPr>
          <p:nvPr>
            <p:ph idx="1"/>
          </p:nvPr>
        </p:nvSpPr>
        <p:spPr>
          <a:xfrm>
            <a:off x="457200" y="1447801"/>
            <a:ext cx="8229600" cy="4678363"/>
          </a:xfrm>
        </p:spPr>
        <p:txBody>
          <a:bodyPr/>
          <a:lstStyle/>
          <a:p>
            <a:pPr>
              <a:buFontTx/>
              <a:buNone/>
            </a:pPr>
            <a:endParaRPr lang="en-US" dirty="0" smtClean="0"/>
          </a:p>
          <a:p>
            <a:pPr>
              <a:buFontTx/>
              <a:buNone/>
            </a:pPr>
            <a:endParaRPr lang="en-US" dirty="0" smtClean="0"/>
          </a:p>
        </p:txBody>
      </p:sp>
      <p:sp>
        <p:nvSpPr>
          <p:cNvPr id="162821" name="Rectangle 5"/>
          <p:cNvSpPr>
            <a:spLocks noChangeArrowheads="1"/>
          </p:cNvSpPr>
          <p:nvPr/>
        </p:nvSpPr>
        <p:spPr bwMode="auto">
          <a:xfrm>
            <a:off x="2170897" y="4205862"/>
            <a:ext cx="4910674" cy="530225"/>
          </a:xfrm>
          <a:prstGeom prst="rect">
            <a:avLst/>
          </a:prstGeom>
          <a:gradFill rotWithShape="1">
            <a:gsLst>
              <a:gs pos="0">
                <a:srgbClr val="DDDDDD">
                  <a:gamma/>
                  <a:shade val="78824"/>
                  <a:invGamma/>
                </a:srgbClr>
              </a:gs>
              <a:gs pos="50000">
                <a:srgbClr val="DDDDDD"/>
              </a:gs>
              <a:gs pos="100000">
                <a:srgbClr val="DDDDDD">
                  <a:gamma/>
                  <a:shade val="78824"/>
                  <a:invGamma/>
                </a:srgbClr>
              </a:gs>
            </a:gsLst>
            <a:lin ang="5400000" scaled="1"/>
          </a:gradFill>
          <a:ln w="9525">
            <a:solidFill>
              <a:schemeClr val="tx1"/>
            </a:solidFill>
            <a:miter lim="800000"/>
            <a:headEnd/>
            <a:tailEnd/>
          </a:ln>
          <a:effectLst/>
        </p:spPr>
        <p:txBody>
          <a:bodyPr lIns="91412" tIns="45706" rIns="91412" bIns="45706"/>
          <a:lstStyle/>
          <a:p>
            <a:pPr eaLnBrk="0" hangingPunct="0"/>
            <a:r>
              <a:rPr lang="en-US" sz="2700" dirty="0" smtClean="0"/>
              <a:t>KFST (Transactional </a:t>
            </a:r>
            <a:r>
              <a:rPr lang="en-US" sz="2700" dirty="0" err="1" smtClean="0"/>
              <a:t>eDocs</a:t>
            </a:r>
            <a:r>
              <a:rPr lang="en-US" sz="2700" dirty="0" smtClean="0"/>
              <a:t>)</a:t>
            </a:r>
            <a:endParaRPr lang="en-US" sz="2700" dirty="0"/>
          </a:p>
        </p:txBody>
      </p:sp>
      <p:sp>
        <p:nvSpPr>
          <p:cNvPr id="162822" name="Rectangle 6"/>
          <p:cNvSpPr>
            <a:spLocks noChangeArrowheads="1"/>
          </p:cNvSpPr>
          <p:nvPr/>
        </p:nvSpPr>
        <p:spPr bwMode="auto">
          <a:xfrm>
            <a:off x="1043248" y="1615044"/>
            <a:ext cx="3582987" cy="533400"/>
          </a:xfrm>
          <a:prstGeom prst="rect">
            <a:avLst/>
          </a:prstGeom>
          <a:gradFill rotWithShape="1">
            <a:gsLst>
              <a:gs pos="0">
                <a:srgbClr val="DDDDDD">
                  <a:gamma/>
                  <a:shade val="78824"/>
                  <a:invGamma/>
                </a:srgbClr>
              </a:gs>
              <a:gs pos="50000">
                <a:srgbClr val="DDDDDD"/>
              </a:gs>
              <a:gs pos="100000">
                <a:srgbClr val="DDDDDD">
                  <a:gamma/>
                  <a:shade val="78824"/>
                  <a:invGamma/>
                </a:srgbClr>
              </a:gs>
            </a:gsLst>
            <a:lin ang="5400000" scaled="1"/>
          </a:gradFill>
          <a:ln w="9525">
            <a:solidFill>
              <a:schemeClr val="tx1"/>
            </a:solidFill>
            <a:miter lim="800000"/>
            <a:headEnd/>
            <a:tailEnd/>
          </a:ln>
          <a:effectLst/>
        </p:spPr>
        <p:txBody>
          <a:bodyPr lIns="91412" tIns="45706" rIns="91412" bIns="45706"/>
          <a:lstStyle/>
          <a:p>
            <a:pPr eaLnBrk="0" hangingPunct="0"/>
            <a:r>
              <a:rPr lang="en-US" sz="2700" dirty="0" smtClean="0"/>
              <a:t>Rice </a:t>
            </a:r>
            <a:r>
              <a:rPr lang="en-US" sz="2700" dirty="0" err="1" smtClean="0"/>
              <a:t>eDocs</a:t>
            </a:r>
            <a:endParaRPr lang="en-US" sz="2700" dirty="0"/>
          </a:p>
        </p:txBody>
      </p:sp>
      <p:sp>
        <p:nvSpPr>
          <p:cNvPr id="162823" name="Rectangle 7"/>
          <p:cNvSpPr>
            <a:spLocks noChangeArrowheads="1"/>
          </p:cNvSpPr>
          <p:nvPr/>
        </p:nvSpPr>
        <p:spPr bwMode="auto">
          <a:xfrm>
            <a:off x="4953000" y="3405762"/>
            <a:ext cx="1447800" cy="457200"/>
          </a:xfrm>
          <a:prstGeom prst="rect">
            <a:avLst/>
          </a:prstGeom>
          <a:gradFill rotWithShape="1">
            <a:gsLst>
              <a:gs pos="0">
                <a:srgbClr val="DDDDDD">
                  <a:gamma/>
                  <a:shade val="78824"/>
                  <a:invGamma/>
                </a:srgbClr>
              </a:gs>
              <a:gs pos="50000">
                <a:srgbClr val="DDDDDD"/>
              </a:gs>
              <a:gs pos="100000">
                <a:srgbClr val="DDDDDD">
                  <a:gamma/>
                  <a:shade val="78824"/>
                  <a:invGamma/>
                </a:srgbClr>
              </a:gs>
            </a:gsLst>
            <a:lin ang="5400000" scaled="1"/>
          </a:gradFill>
          <a:ln w="9525">
            <a:solidFill>
              <a:schemeClr val="tx1"/>
            </a:solidFill>
            <a:miter lim="800000"/>
            <a:headEnd/>
            <a:tailEnd/>
          </a:ln>
          <a:effectLst/>
        </p:spPr>
        <p:txBody>
          <a:bodyPr lIns="91412" tIns="45706" rIns="91412" bIns="45706"/>
          <a:lstStyle/>
          <a:p>
            <a:pPr algn="ctr" eaLnBrk="0" hangingPunct="0"/>
            <a:r>
              <a:rPr lang="en-US" sz="2700" dirty="0"/>
              <a:t>FSO</a:t>
            </a:r>
          </a:p>
          <a:p>
            <a:pPr algn="ctr" eaLnBrk="0" hangingPunct="0"/>
            <a:endParaRPr lang="en-US" sz="2700" dirty="0"/>
          </a:p>
        </p:txBody>
      </p:sp>
      <p:sp>
        <p:nvSpPr>
          <p:cNvPr id="19" name="Rectangle 6"/>
          <p:cNvSpPr>
            <a:spLocks noChangeArrowheads="1"/>
          </p:cNvSpPr>
          <p:nvPr/>
        </p:nvSpPr>
        <p:spPr bwMode="auto">
          <a:xfrm>
            <a:off x="531813" y="914401"/>
            <a:ext cx="3582987" cy="533400"/>
          </a:xfrm>
          <a:prstGeom prst="rect">
            <a:avLst/>
          </a:prstGeom>
          <a:gradFill rotWithShape="1">
            <a:gsLst>
              <a:gs pos="0">
                <a:srgbClr val="DDDDDD">
                  <a:gamma/>
                  <a:shade val="78824"/>
                  <a:invGamma/>
                </a:srgbClr>
              </a:gs>
              <a:gs pos="50000">
                <a:srgbClr val="DDDDDD"/>
              </a:gs>
              <a:gs pos="100000">
                <a:srgbClr val="DDDDDD">
                  <a:gamma/>
                  <a:shade val="78824"/>
                  <a:invGamma/>
                </a:srgbClr>
              </a:gs>
            </a:gsLst>
            <a:lin ang="5400000" scaled="1"/>
          </a:gradFill>
          <a:ln w="9525">
            <a:solidFill>
              <a:schemeClr val="tx1"/>
            </a:solidFill>
            <a:miter lim="800000"/>
            <a:headEnd/>
            <a:tailEnd/>
          </a:ln>
          <a:effectLst/>
        </p:spPr>
        <p:txBody>
          <a:bodyPr lIns="91412" tIns="45706" rIns="91412" bIns="45706"/>
          <a:lstStyle/>
          <a:p>
            <a:pPr eaLnBrk="0" hangingPunct="0"/>
            <a:r>
              <a:rPr lang="en-US" sz="2700" dirty="0" smtClean="0"/>
              <a:t>Kuali Documents </a:t>
            </a:r>
            <a:endParaRPr lang="en-US" sz="2700" dirty="0"/>
          </a:p>
        </p:txBody>
      </p:sp>
      <p:sp>
        <p:nvSpPr>
          <p:cNvPr id="20" name="Rectangle 6"/>
          <p:cNvSpPr>
            <a:spLocks noChangeArrowheads="1"/>
          </p:cNvSpPr>
          <p:nvPr/>
        </p:nvSpPr>
        <p:spPr bwMode="auto">
          <a:xfrm>
            <a:off x="1043247" y="2567562"/>
            <a:ext cx="3582987" cy="533400"/>
          </a:xfrm>
          <a:prstGeom prst="rect">
            <a:avLst/>
          </a:prstGeom>
          <a:gradFill rotWithShape="1">
            <a:gsLst>
              <a:gs pos="0">
                <a:srgbClr val="DDDDDD">
                  <a:gamma/>
                  <a:shade val="78824"/>
                  <a:invGamma/>
                </a:srgbClr>
              </a:gs>
              <a:gs pos="50000">
                <a:srgbClr val="DDDDDD"/>
              </a:gs>
              <a:gs pos="100000">
                <a:srgbClr val="DDDDDD">
                  <a:gamma/>
                  <a:shade val="78824"/>
                  <a:invGamma/>
                </a:srgbClr>
              </a:gs>
            </a:gsLst>
            <a:lin ang="5400000" scaled="1"/>
          </a:gradFill>
          <a:ln w="9525">
            <a:solidFill>
              <a:schemeClr val="tx1"/>
            </a:solidFill>
            <a:miter lim="800000"/>
            <a:headEnd/>
            <a:tailEnd/>
          </a:ln>
          <a:effectLst/>
        </p:spPr>
        <p:txBody>
          <a:bodyPr lIns="91412" tIns="45706" rIns="91412" bIns="45706"/>
          <a:lstStyle/>
          <a:p>
            <a:pPr eaLnBrk="0" hangingPunct="0"/>
            <a:r>
              <a:rPr lang="en-US" sz="2700" dirty="0" smtClean="0"/>
              <a:t>KFS (All KFS </a:t>
            </a:r>
            <a:r>
              <a:rPr lang="en-US" sz="2700" dirty="0" err="1" smtClean="0"/>
              <a:t>eDocs</a:t>
            </a:r>
            <a:r>
              <a:rPr lang="en-US" sz="2700" dirty="0" smtClean="0"/>
              <a:t>)</a:t>
            </a:r>
            <a:endParaRPr lang="en-US" sz="2700" dirty="0"/>
          </a:p>
        </p:txBody>
      </p:sp>
      <p:sp>
        <p:nvSpPr>
          <p:cNvPr id="21" name="Rectangle 5"/>
          <p:cNvSpPr>
            <a:spLocks noChangeArrowheads="1"/>
          </p:cNvSpPr>
          <p:nvPr/>
        </p:nvSpPr>
        <p:spPr bwMode="auto">
          <a:xfrm>
            <a:off x="2133599" y="3332737"/>
            <a:ext cx="4910674" cy="530225"/>
          </a:xfrm>
          <a:prstGeom prst="rect">
            <a:avLst/>
          </a:prstGeom>
          <a:gradFill rotWithShape="1">
            <a:gsLst>
              <a:gs pos="0">
                <a:srgbClr val="DDDDDD">
                  <a:gamma/>
                  <a:shade val="78824"/>
                  <a:invGamma/>
                </a:srgbClr>
              </a:gs>
              <a:gs pos="50000">
                <a:srgbClr val="DDDDDD"/>
              </a:gs>
              <a:gs pos="100000">
                <a:srgbClr val="DDDDDD">
                  <a:gamma/>
                  <a:shade val="78824"/>
                  <a:invGamma/>
                </a:srgbClr>
              </a:gs>
            </a:gsLst>
            <a:lin ang="5400000" scaled="1"/>
          </a:gradFill>
          <a:ln w="9525">
            <a:solidFill>
              <a:schemeClr val="tx1"/>
            </a:solidFill>
            <a:miter lim="800000"/>
            <a:headEnd/>
            <a:tailEnd/>
          </a:ln>
          <a:effectLst/>
        </p:spPr>
        <p:txBody>
          <a:bodyPr lIns="91412" tIns="45706" rIns="91412" bIns="45706"/>
          <a:lstStyle/>
          <a:p>
            <a:pPr eaLnBrk="0" hangingPunct="0"/>
            <a:r>
              <a:rPr lang="en-US" sz="2700" dirty="0" smtClean="0"/>
              <a:t>KFSM (Complex </a:t>
            </a:r>
            <a:r>
              <a:rPr lang="en-US" sz="2700" dirty="0" err="1" smtClean="0"/>
              <a:t>Maint</a:t>
            </a:r>
            <a:r>
              <a:rPr lang="en-US" sz="2700" dirty="0" smtClean="0"/>
              <a:t> </a:t>
            </a:r>
            <a:r>
              <a:rPr lang="en-US" sz="2700" dirty="0" err="1" smtClean="0"/>
              <a:t>eDocs</a:t>
            </a:r>
            <a:r>
              <a:rPr lang="en-US" sz="2700" dirty="0" smtClean="0"/>
              <a:t>)</a:t>
            </a:r>
            <a:endParaRPr lang="en-US" sz="2700" dirty="0"/>
          </a:p>
        </p:txBody>
      </p:sp>
      <p:sp>
        <p:nvSpPr>
          <p:cNvPr id="22" name="Rectangle 5"/>
          <p:cNvSpPr>
            <a:spLocks noChangeArrowheads="1"/>
          </p:cNvSpPr>
          <p:nvPr/>
        </p:nvSpPr>
        <p:spPr bwMode="auto">
          <a:xfrm>
            <a:off x="2780497" y="5115501"/>
            <a:ext cx="5263120" cy="530225"/>
          </a:xfrm>
          <a:prstGeom prst="rect">
            <a:avLst/>
          </a:prstGeom>
          <a:gradFill rotWithShape="1">
            <a:gsLst>
              <a:gs pos="0">
                <a:srgbClr val="DDDDDD">
                  <a:gamma/>
                  <a:shade val="78824"/>
                  <a:invGamma/>
                </a:srgbClr>
              </a:gs>
              <a:gs pos="50000">
                <a:srgbClr val="DDDDDD"/>
              </a:gs>
              <a:gs pos="100000">
                <a:srgbClr val="DDDDDD">
                  <a:gamma/>
                  <a:shade val="78824"/>
                  <a:invGamma/>
                </a:srgbClr>
              </a:gs>
            </a:gsLst>
            <a:lin ang="5400000" scaled="1"/>
          </a:gradFill>
          <a:ln w="9525">
            <a:solidFill>
              <a:schemeClr val="tx1"/>
            </a:solidFill>
            <a:miter lim="800000"/>
            <a:headEnd/>
            <a:tailEnd/>
          </a:ln>
          <a:effectLst/>
        </p:spPr>
        <p:txBody>
          <a:bodyPr lIns="91412" tIns="45706" rIns="91412" bIns="45706"/>
          <a:lstStyle/>
          <a:p>
            <a:pPr eaLnBrk="0" hangingPunct="0"/>
            <a:r>
              <a:rPr lang="en-US" sz="2700" dirty="0" smtClean="0"/>
              <a:t>FP (Financial Processing </a:t>
            </a:r>
            <a:r>
              <a:rPr lang="en-US" sz="2700" dirty="0" err="1" smtClean="0"/>
              <a:t>eDocs</a:t>
            </a:r>
            <a:r>
              <a:rPr lang="en-US" sz="2700" dirty="0" smtClean="0"/>
              <a:t>)</a:t>
            </a:r>
            <a:endParaRPr lang="en-US" sz="2700" dirty="0"/>
          </a:p>
        </p:txBody>
      </p:sp>
      <p:cxnSp>
        <p:nvCxnSpPr>
          <p:cNvPr id="24" name="Shape 23"/>
          <p:cNvCxnSpPr>
            <a:stCxn id="19" idx="1"/>
            <a:endCxn id="162822" idx="1"/>
          </p:cNvCxnSpPr>
          <p:nvPr/>
        </p:nvCxnSpPr>
        <p:spPr>
          <a:xfrm rot="10800000" flipH="1" flipV="1">
            <a:off x="531812" y="1181100"/>
            <a:ext cx="511435" cy="700643"/>
          </a:xfrm>
          <a:prstGeom prst="bentConnector3">
            <a:avLst>
              <a:gd name="adj1" fmla="val -44698"/>
            </a:avLst>
          </a:prstGeom>
        </p:spPr>
        <p:style>
          <a:lnRef idx="2">
            <a:schemeClr val="accent1"/>
          </a:lnRef>
          <a:fillRef idx="0">
            <a:schemeClr val="accent1"/>
          </a:fillRef>
          <a:effectRef idx="1">
            <a:schemeClr val="accent1"/>
          </a:effectRef>
          <a:fontRef idx="minor">
            <a:schemeClr val="tx1"/>
          </a:fontRef>
        </p:style>
      </p:cxnSp>
      <p:cxnSp>
        <p:nvCxnSpPr>
          <p:cNvPr id="26" name="Shape 25"/>
          <p:cNvCxnSpPr>
            <a:stCxn id="19" idx="1"/>
            <a:endCxn id="20" idx="1"/>
          </p:cNvCxnSpPr>
          <p:nvPr/>
        </p:nvCxnSpPr>
        <p:spPr>
          <a:xfrm rot="10800000" flipH="1" flipV="1">
            <a:off x="531813" y="1181100"/>
            <a:ext cx="511434" cy="1653161"/>
          </a:xfrm>
          <a:prstGeom prst="bentConnector3">
            <a:avLst>
              <a:gd name="adj1" fmla="val -44698"/>
            </a:avLst>
          </a:prstGeom>
        </p:spPr>
        <p:style>
          <a:lnRef idx="2">
            <a:schemeClr val="accent1"/>
          </a:lnRef>
          <a:fillRef idx="0">
            <a:schemeClr val="accent1"/>
          </a:fillRef>
          <a:effectRef idx="1">
            <a:schemeClr val="accent1"/>
          </a:effectRef>
          <a:fontRef idx="minor">
            <a:schemeClr val="tx1"/>
          </a:fontRef>
        </p:style>
      </p:cxnSp>
      <p:cxnSp>
        <p:nvCxnSpPr>
          <p:cNvPr id="34" name="Shape 33"/>
          <p:cNvCxnSpPr/>
          <p:nvPr/>
        </p:nvCxnSpPr>
        <p:spPr>
          <a:xfrm rot="16200000" flipH="1">
            <a:off x="1686260" y="3150511"/>
            <a:ext cx="496888" cy="397789"/>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36" name="Shape 35"/>
          <p:cNvCxnSpPr>
            <a:endCxn id="162821" idx="1"/>
          </p:cNvCxnSpPr>
          <p:nvPr/>
        </p:nvCxnSpPr>
        <p:spPr>
          <a:xfrm rot="16200000" flipH="1">
            <a:off x="1268346" y="3568424"/>
            <a:ext cx="1370014" cy="435088"/>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38" name="Shape 37"/>
          <p:cNvCxnSpPr>
            <a:endCxn id="22" idx="1"/>
          </p:cNvCxnSpPr>
          <p:nvPr/>
        </p:nvCxnSpPr>
        <p:spPr>
          <a:xfrm rot="16200000" flipH="1">
            <a:off x="2300100" y="4900217"/>
            <a:ext cx="644528" cy="316266"/>
          </a:xfrm>
          <a:prstGeom prst="bentConnector2">
            <a:avLst/>
          </a:prstGeom>
        </p:spPr>
        <p:style>
          <a:lnRef idx="2">
            <a:schemeClr val="accent1"/>
          </a:lnRef>
          <a:fillRef idx="0">
            <a:schemeClr val="accent1"/>
          </a:fillRef>
          <a:effectRef idx="1">
            <a:schemeClr val="accent1"/>
          </a:effectRef>
          <a:fontRef idx="minor">
            <a:schemeClr val="tx1"/>
          </a:fontRef>
        </p:style>
      </p:cxnSp>
      <p:sp>
        <p:nvSpPr>
          <p:cNvPr id="40" name="Rectangle 5"/>
          <p:cNvSpPr>
            <a:spLocks noChangeArrowheads="1"/>
          </p:cNvSpPr>
          <p:nvPr/>
        </p:nvSpPr>
        <p:spPr bwMode="auto">
          <a:xfrm>
            <a:off x="3364262" y="5955686"/>
            <a:ext cx="4679354" cy="530225"/>
          </a:xfrm>
          <a:prstGeom prst="rect">
            <a:avLst/>
          </a:prstGeom>
          <a:gradFill rotWithShape="1">
            <a:gsLst>
              <a:gs pos="0">
                <a:srgbClr val="DDDDDD">
                  <a:gamma/>
                  <a:shade val="78824"/>
                  <a:invGamma/>
                </a:srgbClr>
              </a:gs>
              <a:gs pos="50000">
                <a:srgbClr val="DDDDDD"/>
              </a:gs>
              <a:gs pos="100000">
                <a:srgbClr val="DDDDDD">
                  <a:gamma/>
                  <a:shade val="78824"/>
                  <a:invGamma/>
                </a:srgbClr>
              </a:gs>
            </a:gsLst>
            <a:lin ang="5400000" scaled="1"/>
          </a:gradFill>
          <a:ln w="9525">
            <a:solidFill>
              <a:schemeClr val="tx1"/>
            </a:solidFill>
            <a:miter lim="800000"/>
            <a:headEnd/>
            <a:tailEnd/>
          </a:ln>
          <a:effectLst/>
        </p:spPr>
        <p:txBody>
          <a:bodyPr lIns="91412" tIns="45706" rIns="91412" bIns="45706"/>
          <a:lstStyle/>
          <a:p>
            <a:pPr eaLnBrk="0" hangingPunct="0"/>
            <a:r>
              <a:rPr lang="en-US" sz="2700" dirty="0" smtClean="0"/>
              <a:t>DV (Disbursement Voucher)</a:t>
            </a:r>
            <a:endParaRPr lang="en-US" sz="2700" dirty="0"/>
          </a:p>
        </p:txBody>
      </p:sp>
      <p:cxnSp>
        <p:nvCxnSpPr>
          <p:cNvPr id="42" name="Shape 41"/>
          <p:cNvCxnSpPr>
            <a:endCxn id="40" idx="1"/>
          </p:cNvCxnSpPr>
          <p:nvPr/>
        </p:nvCxnSpPr>
        <p:spPr>
          <a:xfrm rot="16200000" flipH="1">
            <a:off x="2959924" y="5816460"/>
            <a:ext cx="575073" cy="233604"/>
          </a:xfrm>
          <a:prstGeom prst="bentConnector2">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0"/>
          </p:nvPr>
        </p:nvSpPr>
        <p:spPr/>
        <p:txBody>
          <a:bodyPr/>
          <a:lstStyle/>
          <a:p>
            <a:fld id="{E13A01DF-F9BA-4119-B6F8-9FE31862B77D}" type="slidenum">
              <a:rPr lang="en-US"/>
              <a:pPr/>
              <a:t>27</a:t>
            </a:fld>
            <a:endParaRPr lang="en-US"/>
          </a:p>
        </p:txBody>
      </p:sp>
      <p:pic>
        <p:nvPicPr>
          <p:cNvPr id="190478" name="Picture 14" descr="Title Pic2"/>
          <p:cNvPicPr>
            <a:picLocks noChangeAspect="1" noChangeArrowheads="1"/>
          </p:cNvPicPr>
          <p:nvPr/>
        </p:nvPicPr>
        <p:blipFill>
          <a:blip r:embed="rId3" cstate="print"/>
          <a:srcRect/>
          <a:stretch>
            <a:fillRect/>
          </a:stretch>
        </p:blipFill>
        <p:spPr bwMode="auto">
          <a:xfrm>
            <a:off x="852488" y="1138238"/>
            <a:ext cx="7439025" cy="4581525"/>
          </a:xfrm>
          <a:prstGeom prst="rect">
            <a:avLst/>
          </a:prstGeom>
          <a:noFill/>
        </p:spPr>
      </p:pic>
      <p:sp>
        <p:nvSpPr>
          <p:cNvPr id="190466" name="Rectangle 2"/>
          <p:cNvSpPr>
            <a:spLocks noGrp="1" noChangeArrowheads="1"/>
          </p:cNvSpPr>
          <p:nvPr>
            <p:ph type="title"/>
          </p:nvPr>
        </p:nvSpPr>
        <p:spPr/>
        <p:txBody>
          <a:bodyPr/>
          <a:lstStyle/>
          <a:p>
            <a:pPr algn="r"/>
            <a:r>
              <a:rPr lang="en-US" dirty="0"/>
              <a:t>Kuali Financial </a:t>
            </a:r>
            <a:r>
              <a:rPr lang="en-US" dirty="0" smtClean="0"/>
              <a:t>System Modules</a:t>
            </a:r>
            <a:br>
              <a:rPr lang="en-US" dirty="0" smtClean="0"/>
            </a:br>
            <a:endParaRPr lang="en-US" dirty="0"/>
          </a:p>
        </p:txBody>
      </p:sp>
      <p:sp>
        <p:nvSpPr>
          <p:cNvPr id="190467" name="Rectangle 3"/>
          <p:cNvSpPr>
            <a:spLocks noGrp="1" noChangeArrowheads="1"/>
          </p:cNvSpPr>
          <p:nvPr>
            <p:ph type="body" idx="1"/>
          </p:nvPr>
        </p:nvSpPr>
        <p:spPr/>
        <p:txBody>
          <a:bodyPr/>
          <a:lstStyle/>
          <a:p>
            <a:pPr>
              <a:lnSpc>
                <a:spcPct val="105000"/>
              </a:lnSpc>
              <a:spcBef>
                <a:spcPct val="30000"/>
              </a:spcBef>
              <a:buFontTx/>
              <a:buNone/>
            </a:pPr>
            <a:r>
              <a:rPr lang="en-US" sz="2800" dirty="0"/>
              <a:t> </a:t>
            </a:r>
          </a:p>
        </p:txBody>
      </p:sp>
      <p:sp>
        <p:nvSpPr>
          <p:cNvPr id="190469" name="Text Box 5"/>
          <p:cNvSpPr txBox="1">
            <a:spLocks noChangeArrowheads="1"/>
          </p:cNvSpPr>
          <p:nvPr/>
        </p:nvSpPr>
        <p:spPr bwMode="auto">
          <a:xfrm>
            <a:off x="3263900" y="3209925"/>
            <a:ext cx="2813050" cy="457200"/>
          </a:xfrm>
          <a:prstGeom prst="rect">
            <a:avLst/>
          </a:prstGeom>
          <a:noFill/>
          <a:ln w="9525">
            <a:noFill/>
            <a:miter lim="800000"/>
            <a:headEnd/>
            <a:tailEnd/>
          </a:ln>
          <a:effectLst/>
        </p:spPr>
        <p:txBody>
          <a:bodyPr>
            <a:spAutoFit/>
          </a:bodyPr>
          <a:lstStyle/>
          <a:p>
            <a:pPr algn="ctr"/>
            <a:r>
              <a:rPr lang="en-US"/>
              <a:t>CORE</a:t>
            </a:r>
          </a:p>
        </p:txBody>
      </p:sp>
      <p:sp>
        <p:nvSpPr>
          <p:cNvPr id="190470" name="Text Box 6"/>
          <p:cNvSpPr txBox="1">
            <a:spLocks noChangeArrowheads="1"/>
          </p:cNvSpPr>
          <p:nvPr/>
        </p:nvSpPr>
        <p:spPr bwMode="auto">
          <a:xfrm>
            <a:off x="3260725" y="1417638"/>
            <a:ext cx="2813050" cy="1187450"/>
          </a:xfrm>
          <a:prstGeom prst="rect">
            <a:avLst/>
          </a:prstGeom>
          <a:noFill/>
          <a:ln w="9525">
            <a:noFill/>
            <a:miter lim="800000"/>
            <a:headEnd/>
            <a:tailEnd/>
          </a:ln>
          <a:effectLst/>
        </p:spPr>
        <p:txBody>
          <a:bodyPr>
            <a:spAutoFit/>
          </a:bodyPr>
          <a:lstStyle/>
          <a:p>
            <a:pPr algn="ctr"/>
            <a:r>
              <a:rPr lang="en-US"/>
              <a:t>Purchasing/</a:t>
            </a:r>
          </a:p>
          <a:p>
            <a:pPr algn="ctr"/>
            <a:r>
              <a:rPr lang="en-US"/>
              <a:t>Accounts</a:t>
            </a:r>
          </a:p>
          <a:p>
            <a:pPr algn="ctr"/>
            <a:r>
              <a:rPr lang="en-US"/>
              <a:t>Payable</a:t>
            </a:r>
          </a:p>
        </p:txBody>
      </p:sp>
      <p:sp>
        <p:nvSpPr>
          <p:cNvPr id="190471" name="Text Box 7"/>
          <p:cNvSpPr txBox="1">
            <a:spLocks noChangeArrowheads="1"/>
          </p:cNvSpPr>
          <p:nvPr/>
        </p:nvSpPr>
        <p:spPr bwMode="auto">
          <a:xfrm>
            <a:off x="3260725" y="4273550"/>
            <a:ext cx="2813050" cy="1187450"/>
          </a:xfrm>
          <a:prstGeom prst="rect">
            <a:avLst/>
          </a:prstGeom>
          <a:noFill/>
          <a:ln w="9525">
            <a:noFill/>
            <a:miter lim="800000"/>
            <a:headEnd/>
            <a:tailEnd/>
          </a:ln>
          <a:effectLst/>
        </p:spPr>
        <p:txBody>
          <a:bodyPr>
            <a:spAutoFit/>
          </a:bodyPr>
          <a:lstStyle/>
          <a:p>
            <a:pPr algn="ctr"/>
            <a:r>
              <a:rPr lang="en-US"/>
              <a:t>Contracts</a:t>
            </a:r>
          </a:p>
          <a:p>
            <a:pPr algn="ctr"/>
            <a:r>
              <a:rPr lang="en-US"/>
              <a:t>&amp; Grants</a:t>
            </a:r>
          </a:p>
          <a:p>
            <a:pPr algn="ctr"/>
            <a:r>
              <a:rPr lang="en-US"/>
              <a:t>(KCRA)</a:t>
            </a:r>
          </a:p>
        </p:txBody>
      </p:sp>
      <p:sp>
        <p:nvSpPr>
          <p:cNvPr id="190472" name="Text Box 8"/>
          <p:cNvSpPr txBox="1">
            <a:spLocks noChangeArrowheads="1"/>
          </p:cNvSpPr>
          <p:nvPr/>
        </p:nvSpPr>
        <p:spPr bwMode="auto">
          <a:xfrm>
            <a:off x="1593850" y="4603750"/>
            <a:ext cx="1911350" cy="457200"/>
          </a:xfrm>
          <a:prstGeom prst="rect">
            <a:avLst/>
          </a:prstGeom>
          <a:noFill/>
          <a:ln w="9525">
            <a:noFill/>
            <a:miter lim="800000"/>
            <a:headEnd/>
            <a:tailEnd/>
          </a:ln>
          <a:effectLst/>
        </p:spPr>
        <p:txBody>
          <a:bodyPr>
            <a:spAutoFit/>
          </a:bodyPr>
          <a:lstStyle/>
          <a:p>
            <a:pPr algn="ctr"/>
            <a:r>
              <a:rPr lang="en-US"/>
              <a:t>Endowment</a:t>
            </a:r>
          </a:p>
        </p:txBody>
      </p:sp>
      <p:sp>
        <p:nvSpPr>
          <p:cNvPr id="190473" name="Text Box 9"/>
          <p:cNvSpPr txBox="1">
            <a:spLocks noChangeArrowheads="1"/>
          </p:cNvSpPr>
          <p:nvPr/>
        </p:nvSpPr>
        <p:spPr bwMode="auto">
          <a:xfrm>
            <a:off x="566738" y="3028950"/>
            <a:ext cx="2813050" cy="822325"/>
          </a:xfrm>
          <a:prstGeom prst="rect">
            <a:avLst/>
          </a:prstGeom>
          <a:noFill/>
          <a:ln w="9525">
            <a:noFill/>
            <a:miter lim="800000"/>
            <a:headEnd/>
            <a:tailEnd/>
          </a:ln>
          <a:effectLst/>
        </p:spPr>
        <p:txBody>
          <a:bodyPr>
            <a:spAutoFit/>
          </a:bodyPr>
          <a:lstStyle/>
          <a:p>
            <a:pPr algn="ctr"/>
            <a:r>
              <a:rPr lang="en-US"/>
              <a:t>Accounts</a:t>
            </a:r>
          </a:p>
          <a:p>
            <a:pPr algn="ctr"/>
            <a:r>
              <a:rPr lang="en-US"/>
              <a:t>Receivable</a:t>
            </a:r>
          </a:p>
        </p:txBody>
      </p:sp>
      <p:sp>
        <p:nvSpPr>
          <p:cNvPr id="190474" name="Text Box 10"/>
          <p:cNvSpPr txBox="1">
            <a:spLocks noChangeArrowheads="1"/>
          </p:cNvSpPr>
          <p:nvPr/>
        </p:nvSpPr>
        <p:spPr bwMode="auto">
          <a:xfrm>
            <a:off x="5702300" y="4287838"/>
            <a:ext cx="1909763" cy="822325"/>
          </a:xfrm>
          <a:prstGeom prst="rect">
            <a:avLst/>
          </a:prstGeom>
          <a:noFill/>
          <a:ln w="9525">
            <a:noFill/>
            <a:miter lim="800000"/>
            <a:headEnd/>
            <a:tailEnd/>
          </a:ln>
          <a:effectLst/>
        </p:spPr>
        <p:txBody>
          <a:bodyPr>
            <a:spAutoFit/>
          </a:bodyPr>
          <a:lstStyle/>
          <a:p>
            <a:pPr algn="ctr"/>
            <a:r>
              <a:rPr lang="en-US"/>
              <a:t>Effort</a:t>
            </a:r>
          </a:p>
          <a:p>
            <a:pPr algn="ctr"/>
            <a:r>
              <a:rPr lang="en-US"/>
              <a:t>Certification</a:t>
            </a:r>
          </a:p>
        </p:txBody>
      </p:sp>
      <p:sp>
        <p:nvSpPr>
          <p:cNvPr id="190475" name="Text Box 11"/>
          <p:cNvSpPr txBox="1">
            <a:spLocks noChangeArrowheads="1"/>
          </p:cNvSpPr>
          <p:nvPr/>
        </p:nvSpPr>
        <p:spPr bwMode="auto">
          <a:xfrm>
            <a:off x="5737225" y="3049588"/>
            <a:ext cx="2813050" cy="822325"/>
          </a:xfrm>
          <a:prstGeom prst="rect">
            <a:avLst/>
          </a:prstGeom>
          <a:noFill/>
          <a:ln w="9525">
            <a:noFill/>
            <a:miter lim="800000"/>
            <a:headEnd/>
            <a:tailEnd/>
          </a:ln>
          <a:effectLst/>
        </p:spPr>
        <p:txBody>
          <a:bodyPr>
            <a:spAutoFit/>
          </a:bodyPr>
          <a:lstStyle/>
          <a:p>
            <a:pPr algn="ctr"/>
            <a:r>
              <a:rPr lang="en-US"/>
              <a:t>Labor</a:t>
            </a:r>
          </a:p>
          <a:p>
            <a:pPr algn="ctr"/>
            <a:r>
              <a:rPr lang="en-US"/>
              <a:t>Ledger</a:t>
            </a:r>
          </a:p>
        </p:txBody>
      </p:sp>
      <p:sp>
        <p:nvSpPr>
          <p:cNvPr id="190476" name="Text Box 12"/>
          <p:cNvSpPr txBox="1">
            <a:spLocks noChangeArrowheads="1"/>
          </p:cNvSpPr>
          <p:nvPr/>
        </p:nvSpPr>
        <p:spPr bwMode="auto">
          <a:xfrm>
            <a:off x="1597025" y="1412875"/>
            <a:ext cx="1911350" cy="1187450"/>
          </a:xfrm>
          <a:prstGeom prst="rect">
            <a:avLst/>
          </a:prstGeom>
          <a:noFill/>
          <a:ln w="9525">
            <a:noFill/>
            <a:miter lim="800000"/>
            <a:headEnd/>
            <a:tailEnd/>
          </a:ln>
          <a:effectLst/>
        </p:spPr>
        <p:txBody>
          <a:bodyPr>
            <a:spAutoFit/>
          </a:bodyPr>
          <a:lstStyle/>
          <a:p>
            <a:pPr algn="ctr"/>
            <a:endParaRPr lang="en-US"/>
          </a:p>
          <a:p>
            <a:pPr algn="ctr"/>
            <a:r>
              <a:rPr lang="en-US"/>
              <a:t>Capital</a:t>
            </a:r>
          </a:p>
          <a:p>
            <a:pPr algn="ctr"/>
            <a:r>
              <a:rPr lang="en-US"/>
              <a:t>Assets</a:t>
            </a:r>
          </a:p>
        </p:txBody>
      </p:sp>
      <p:sp>
        <p:nvSpPr>
          <p:cNvPr id="190477" name="Text Box 13"/>
          <p:cNvSpPr txBox="1">
            <a:spLocks noChangeArrowheads="1"/>
          </p:cNvSpPr>
          <p:nvPr/>
        </p:nvSpPr>
        <p:spPr bwMode="auto">
          <a:xfrm>
            <a:off x="5702300" y="1417638"/>
            <a:ext cx="1909763" cy="1187450"/>
          </a:xfrm>
          <a:prstGeom prst="rect">
            <a:avLst/>
          </a:prstGeom>
          <a:noFill/>
          <a:ln w="9525">
            <a:noFill/>
            <a:miter lim="800000"/>
            <a:headEnd/>
            <a:tailEnd/>
          </a:ln>
          <a:effectLst/>
        </p:spPr>
        <p:txBody>
          <a:bodyPr>
            <a:spAutoFit/>
          </a:bodyPr>
          <a:lstStyle/>
          <a:p>
            <a:pPr algn="ctr"/>
            <a:endParaRPr lang="en-US"/>
          </a:p>
          <a:p>
            <a:pPr algn="ctr"/>
            <a:r>
              <a:rPr lang="en-US"/>
              <a:t>Budget</a:t>
            </a:r>
          </a:p>
          <a:p>
            <a:pPr algn="ctr"/>
            <a:r>
              <a:rPr lang="en-US"/>
              <a:t>Construction</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bwMode="auto"/>
        <p:txBody>
          <a:bodyPr/>
          <a:lstStyle/>
          <a:p>
            <a:pPr eaLnBrk="1" hangingPunct="1"/>
            <a:r>
              <a:rPr lang="en-US" cap="none" dirty="0" smtClean="0">
                <a:latin typeface="Arial" charset="0"/>
                <a:ea typeface="ＭＳ Ｐゴシック" charset="-128"/>
                <a:cs typeface="Arial" charset="0"/>
              </a:rPr>
              <a:t>Contribution</a:t>
            </a:r>
          </a:p>
        </p:txBody>
      </p:sp>
      <p:sp>
        <p:nvSpPr>
          <p:cNvPr id="4099" name="Subtitle 2"/>
          <p:cNvSpPr>
            <a:spLocks noGrp="1"/>
          </p:cNvSpPr>
          <p:nvPr>
            <p:ph type="subTitle" idx="1"/>
          </p:nvPr>
        </p:nvSpPr>
        <p:spPr/>
        <p:txBody>
          <a:bodyPr>
            <a:normAutofit/>
          </a:bodyPr>
          <a:lstStyle/>
          <a:p>
            <a:pPr eaLnBrk="1" hangingPunct="1"/>
            <a:r>
              <a:rPr lang="en-US" dirty="0" smtClean="0">
                <a:latin typeface="Arial" charset="0"/>
                <a:ea typeface="ＭＳ Ｐゴシック" charset="-128"/>
                <a:cs typeface="Arial" charset="0"/>
              </a:rPr>
              <a:t>Keiko Takahashi, rSmart | October 12, 2010</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Kuali</a:t>
            </a:r>
            <a:r>
              <a:rPr lang="en-US" dirty="0" smtClean="0"/>
              <a:t> Foundation’s Mission</a:t>
            </a:r>
            <a:endParaRPr lang="en-US" dirty="0"/>
          </a:p>
        </p:txBody>
      </p:sp>
      <p:sp>
        <p:nvSpPr>
          <p:cNvPr id="3" name="Content Placeholder 2"/>
          <p:cNvSpPr>
            <a:spLocks noGrp="1"/>
          </p:cNvSpPr>
          <p:nvPr>
            <p:ph idx="1"/>
          </p:nvPr>
        </p:nvSpPr>
        <p:spPr/>
        <p:txBody>
          <a:bodyPr/>
          <a:lstStyle/>
          <a:p>
            <a:r>
              <a:rPr lang="en-US" dirty="0" err="1" smtClean="0"/>
              <a:t>Kuali</a:t>
            </a:r>
            <a:r>
              <a:rPr lang="en-US" dirty="0" smtClean="0"/>
              <a:t> Foundation supports collaboration and community building around the </a:t>
            </a:r>
            <a:r>
              <a:rPr lang="en-US" dirty="0" err="1" smtClean="0"/>
              <a:t>Kuali</a:t>
            </a:r>
            <a:r>
              <a:rPr lang="en-US" dirty="0" smtClean="0"/>
              <a:t> administrative systems application </a:t>
            </a:r>
            <a:r>
              <a:rPr lang="en-US" dirty="0" err="1" smtClean="0"/>
              <a:t>framework(s</a:t>
            </a:r>
            <a:r>
              <a:rPr lang="en-US" dirty="0" smtClean="0"/>
              <a:t>) and associated tools of components.</a:t>
            </a:r>
          </a:p>
          <a:p>
            <a:pPr>
              <a:buNone/>
            </a:pPr>
            <a:endParaRPr lang="en-US" dirty="0" smtClean="0"/>
          </a:p>
          <a:p>
            <a:r>
              <a:rPr lang="en-US" dirty="0" err="1" smtClean="0"/>
              <a:t>Kuali</a:t>
            </a:r>
            <a:r>
              <a:rPr lang="en-US" dirty="0" smtClean="0"/>
              <a:t> Foundation establishes a process to foster the sharing of </a:t>
            </a:r>
            <a:r>
              <a:rPr lang="en-US" dirty="0" err="1" smtClean="0"/>
              <a:t>Kuali</a:t>
            </a:r>
            <a:r>
              <a:rPr lang="en-US" dirty="0" smtClean="0"/>
              <a:t>-related assets among community members and adopters, </a:t>
            </a:r>
            <a:r>
              <a:rPr lang="en-US" u="sng" dirty="0" smtClean="0"/>
              <a:t>even if a </a:t>
            </a:r>
            <a:r>
              <a:rPr lang="en-US" u="sng" dirty="0" err="1" smtClean="0"/>
              <a:t>Kuali</a:t>
            </a:r>
            <a:r>
              <a:rPr lang="en-US" u="sng" dirty="0" smtClean="0"/>
              <a:t> project development team did not produce them.</a:t>
            </a:r>
            <a:r>
              <a:rPr lang="en-US" dirty="0" smtClean="0"/>
              <a:t>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KFS History</a:t>
            </a:r>
            <a:endParaRPr lang="en-US" dirty="0"/>
          </a:p>
        </p:txBody>
      </p:sp>
      <p:sp>
        <p:nvSpPr>
          <p:cNvPr id="3" name="Content Placeholder 2"/>
          <p:cNvSpPr>
            <a:spLocks noGrp="1"/>
          </p:cNvSpPr>
          <p:nvPr>
            <p:ph idx="1"/>
          </p:nvPr>
        </p:nvSpPr>
        <p:spPr/>
        <p:txBody>
          <a:bodyPr/>
          <a:lstStyle/>
          <a:p>
            <a:r>
              <a:rPr lang="en-US" dirty="0" smtClean="0"/>
              <a:t>NACUBO Sponsored Meeting 2004</a:t>
            </a:r>
          </a:p>
          <a:p>
            <a:r>
              <a:rPr lang="en-US" dirty="0" smtClean="0"/>
              <a:t>Mellon Foundation Planning Grant 2004</a:t>
            </a:r>
          </a:p>
          <a:p>
            <a:r>
              <a:rPr lang="en-US" dirty="0" smtClean="0"/>
              <a:t>Original University Investment Partners</a:t>
            </a:r>
          </a:p>
          <a:p>
            <a:r>
              <a:rPr lang="en-US" dirty="0" smtClean="0"/>
              <a:t>Major Mellon Foundation Grant for Development 2005</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 Model</a:t>
            </a:r>
            <a:endParaRPr lang="en-US" dirty="0"/>
          </a:p>
        </p:txBody>
      </p:sp>
      <p:sp>
        <p:nvSpPr>
          <p:cNvPr id="3" name="Content Placeholder 2"/>
          <p:cNvSpPr>
            <a:spLocks noGrp="1"/>
          </p:cNvSpPr>
          <p:nvPr>
            <p:ph idx="1"/>
          </p:nvPr>
        </p:nvSpPr>
        <p:spPr/>
        <p:txBody>
          <a:bodyPr/>
          <a:lstStyle/>
          <a:p>
            <a:r>
              <a:rPr lang="en-US" dirty="0" smtClean="0"/>
              <a:t>Gated Community</a:t>
            </a:r>
          </a:p>
          <a:p>
            <a:r>
              <a:rPr lang="en-US" dirty="0" smtClean="0"/>
              <a:t>Formal Contribution Process</a:t>
            </a:r>
          </a:p>
          <a:p>
            <a:pPr lvl="1"/>
            <a:r>
              <a:rPr lang="en-US" dirty="0" smtClean="0"/>
              <a:t>https://</a:t>
            </a:r>
            <a:r>
              <a:rPr lang="en-US" dirty="0" err="1" smtClean="0"/>
              <a:t>wiki.kuali.org/display/KULFOUND/Contribution+Model</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 process</a:t>
            </a:r>
            <a:endParaRPr lang="en-US" dirty="0"/>
          </a:p>
        </p:txBody>
      </p:sp>
      <p:pic>
        <p:nvPicPr>
          <p:cNvPr id="4" name="Picture 3"/>
          <p:cNvPicPr>
            <a:picLocks noChangeAspect="1"/>
          </p:cNvPicPr>
          <p:nvPr/>
        </p:nvPicPr>
        <p:blipFill>
          <a:blip r:embed="rId3"/>
          <a:stretch>
            <a:fillRect/>
          </a:stretch>
        </p:blipFill>
        <p:spPr>
          <a:xfrm>
            <a:off x="2711449" y="1600199"/>
            <a:ext cx="3551624" cy="4525963"/>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contributions are fostered</a:t>
            </a:r>
            <a:endParaRPr lang="en-US" dirty="0"/>
          </a:p>
        </p:txBody>
      </p:sp>
      <p:sp>
        <p:nvSpPr>
          <p:cNvPr id="3" name="Content Placeholder 2"/>
          <p:cNvSpPr>
            <a:spLocks noGrp="1"/>
          </p:cNvSpPr>
          <p:nvPr>
            <p:ph idx="1"/>
          </p:nvPr>
        </p:nvSpPr>
        <p:spPr/>
        <p:txBody>
          <a:bodyPr/>
          <a:lstStyle/>
          <a:p>
            <a:r>
              <a:rPr lang="en-US" dirty="0" smtClean="0"/>
              <a:t>Bug fixes and enhancements</a:t>
            </a:r>
          </a:p>
          <a:p>
            <a:r>
              <a:rPr lang="en-US" dirty="0" smtClean="0"/>
              <a:t>Collaboration by “like” Institutions</a:t>
            </a:r>
          </a:p>
          <a:p>
            <a:r>
              <a:rPr lang="en-US" dirty="0" smtClean="0"/>
              <a:t>Contribution from Commercial Affiliates</a:t>
            </a:r>
          </a:p>
          <a:p>
            <a:r>
              <a:rPr lang="en-US" dirty="0" smtClean="0"/>
              <a:t>Contribution from individual schools</a:t>
            </a:r>
          </a:p>
          <a:p>
            <a:r>
              <a:rPr lang="en-US" dirty="0" smtClean="0"/>
              <a:t>New projects by soliciting partners (investors)</a:t>
            </a:r>
          </a:p>
          <a:p>
            <a:endParaRPr lang="en-US" dirty="0" smtClean="0"/>
          </a:p>
          <a:p>
            <a:r>
              <a:rPr lang="en-US" dirty="0" smtClean="0">
                <a:hlinkClick r:id="rId3"/>
              </a:rPr>
              <a:t>http://kuali.org/kis/contribs/</a:t>
            </a:r>
            <a:endParaRPr lang="en-US" dirty="0" smtClean="0"/>
          </a:p>
          <a:p>
            <a:pPr>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 </a:t>
            </a:r>
            <a:r>
              <a:rPr lang="en-US" dirty="0" err="1" smtClean="0"/>
              <a:t>jira</a:t>
            </a:r>
            <a:r>
              <a:rPr lang="en-US" dirty="0" smtClean="0"/>
              <a:t> tickets</a:t>
            </a:r>
            <a:endParaRPr lang="en-US" dirty="0"/>
          </a:p>
        </p:txBody>
      </p:sp>
      <p:pic>
        <p:nvPicPr>
          <p:cNvPr id="3" name="Picture 2"/>
          <p:cNvPicPr>
            <a:picLocks noChangeAspect="1"/>
          </p:cNvPicPr>
          <p:nvPr/>
        </p:nvPicPr>
        <p:blipFill>
          <a:blip r:embed="rId2"/>
          <a:stretch>
            <a:fillRect/>
          </a:stretch>
        </p:blipFill>
        <p:spPr>
          <a:xfrm>
            <a:off x="1315288" y="1676815"/>
            <a:ext cx="6939518" cy="433719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 by early adopters</a:t>
            </a:r>
            <a:endParaRPr lang="en-US" dirty="0"/>
          </a:p>
        </p:txBody>
      </p:sp>
      <p:sp>
        <p:nvSpPr>
          <p:cNvPr id="3" name="Content Placeholder 2"/>
          <p:cNvSpPr>
            <a:spLocks noGrp="1"/>
          </p:cNvSpPr>
          <p:nvPr>
            <p:ph idx="1"/>
          </p:nvPr>
        </p:nvSpPr>
        <p:spPr/>
        <p:txBody>
          <a:bodyPr/>
          <a:lstStyle/>
          <a:p>
            <a:r>
              <a:rPr lang="en-US" b="1" dirty="0" smtClean="0"/>
              <a:t>Form 1099 Process</a:t>
            </a:r>
          </a:p>
          <a:p>
            <a:pPr lvl="1"/>
            <a:r>
              <a:rPr lang="en-US" dirty="0" smtClean="0"/>
              <a:t>Extracts vendors and payments from PDP</a:t>
            </a:r>
          </a:p>
          <a:p>
            <a:pPr lvl="1"/>
            <a:r>
              <a:rPr lang="en-US" dirty="0" smtClean="0"/>
              <a:t>Provides the 1099 document to edit payees and payments</a:t>
            </a:r>
          </a:p>
          <a:p>
            <a:pPr lvl="1"/>
            <a:r>
              <a:rPr lang="en-US" dirty="0" smtClean="0"/>
              <a:t>Produces IRS Submission File and 1099 Forms</a:t>
            </a:r>
          </a:p>
        </p:txBody>
      </p:sp>
      <p:graphicFrame>
        <p:nvGraphicFramePr>
          <p:cNvPr id="4" name="Diagram 3"/>
          <p:cNvGraphicFramePr/>
          <p:nvPr/>
        </p:nvGraphicFramePr>
        <p:xfrm>
          <a:off x="1524000" y="4151923"/>
          <a:ext cx="6096000" cy="1974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 by early adopters</a:t>
            </a:r>
            <a:endParaRPr lang="en-US" dirty="0"/>
          </a:p>
        </p:txBody>
      </p:sp>
      <p:sp>
        <p:nvSpPr>
          <p:cNvPr id="3" name="Content Placeholder 2"/>
          <p:cNvSpPr>
            <a:spLocks noGrp="1"/>
          </p:cNvSpPr>
          <p:nvPr>
            <p:ph idx="1"/>
          </p:nvPr>
        </p:nvSpPr>
        <p:spPr/>
        <p:txBody>
          <a:bodyPr/>
          <a:lstStyle/>
          <a:p>
            <a:r>
              <a:rPr lang="en-US" b="1" dirty="0" smtClean="0"/>
              <a:t>Check Reconciliation Process</a:t>
            </a:r>
          </a:p>
          <a:p>
            <a:pPr lvl="1"/>
            <a:r>
              <a:rPr lang="en-US" dirty="0" smtClean="0"/>
              <a:t>Reconciles the checks produced by PDP to the cleared check records from the bank. This is accomplished by matching the check file sent from the bank against the PDP records by the check number, date, and amount </a:t>
            </a:r>
          </a:p>
        </p:txBody>
      </p:sp>
      <p:graphicFrame>
        <p:nvGraphicFramePr>
          <p:cNvPr id="4" name="Diagram 3"/>
          <p:cNvGraphicFramePr/>
          <p:nvPr/>
        </p:nvGraphicFramePr>
        <p:xfrm>
          <a:off x="2833078" y="3917462"/>
          <a:ext cx="3302000" cy="127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 by early adopters</a:t>
            </a:r>
            <a:endParaRPr lang="en-US" dirty="0"/>
          </a:p>
        </p:txBody>
      </p:sp>
      <p:sp>
        <p:nvSpPr>
          <p:cNvPr id="3" name="Content Placeholder 2"/>
          <p:cNvSpPr>
            <a:spLocks noGrp="1"/>
          </p:cNvSpPr>
          <p:nvPr>
            <p:ph idx="1"/>
          </p:nvPr>
        </p:nvSpPr>
        <p:spPr/>
        <p:txBody>
          <a:bodyPr/>
          <a:lstStyle/>
          <a:p>
            <a:r>
              <a:rPr lang="en-US" b="1" dirty="0" smtClean="0"/>
              <a:t>Automated Journal Vouchers</a:t>
            </a:r>
          </a:p>
          <a:p>
            <a:pPr lvl="1"/>
            <a:r>
              <a:rPr lang="en-US" dirty="0" smtClean="0"/>
              <a:t>Eliminates the need to enter manual postings by the accounting office for recurring, predictable transactions by defining the distribution rules in the tables. </a:t>
            </a:r>
          </a:p>
          <a:p>
            <a:pPr>
              <a:buNone/>
            </a:pPr>
            <a:endParaRPr lang="en-US" b="1" dirty="0" smtClean="0"/>
          </a:p>
        </p:txBody>
      </p:sp>
      <p:graphicFrame>
        <p:nvGraphicFramePr>
          <p:cNvPr id="4" name="Diagram 3"/>
          <p:cNvGraphicFramePr/>
          <p:nvPr/>
        </p:nvGraphicFramePr>
        <p:xfrm>
          <a:off x="1524000" y="3917462"/>
          <a:ext cx="6096000" cy="1543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 by early adopters</a:t>
            </a:r>
            <a:endParaRPr lang="en-US" dirty="0"/>
          </a:p>
        </p:txBody>
      </p:sp>
      <p:sp>
        <p:nvSpPr>
          <p:cNvPr id="3" name="Content Placeholder 2"/>
          <p:cNvSpPr>
            <a:spLocks noGrp="1"/>
          </p:cNvSpPr>
          <p:nvPr>
            <p:ph idx="1"/>
          </p:nvPr>
        </p:nvSpPr>
        <p:spPr/>
        <p:txBody>
          <a:bodyPr/>
          <a:lstStyle/>
          <a:p>
            <a:r>
              <a:rPr lang="en-US" b="1" dirty="0" smtClean="0"/>
              <a:t>Procurement Cardholder Maintenance Document</a:t>
            </a:r>
          </a:p>
          <a:p>
            <a:pPr lvl="1"/>
            <a:r>
              <a:rPr lang="en-US" dirty="0" smtClean="0"/>
              <a:t>Procurement Card Administrators to maintain the default account number and the reconciler information so that the PCDO </a:t>
            </a:r>
            <a:r>
              <a:rPr lang="en-US" dirty="0" err="1" smtClean="0"/>
              <a:t>e</a:t>
            </a:r>
            <a:r>
              <a:rPr lang="en-US" dirty="0" smtClean="0"/>
              <a:t>-doc can be loaded with the default account number and routed to the reconciler.</a:t>
            </a:r>
          </a:p>
          <a:p>
            <a:endParaRPr lang="en-US" b="1" dirty="0" smtClean="0"/>
          </a:p>
        </p:txBody>
      </p:sp>
      <p:graphicFrame>
        <p:nvGraphicFramePr>
          <p:cNvPr id="4" name="Diagram 3"/>
          <p:cNvGraphicFramePr/>
          <p:nvPr/>
        </p:nvGraphicFramePr>
        <p:xfrm>
          <a:off x="1524000" y="4151923"/>
          <a:ext cx="6096000" cy="1974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 by early adopters</a:t>
            </a:r>
            <a:endParaRPr lang="en-US" dirty="0"/>
          </a:p>
        </p:txBody>
      </p:sp>
      <p:sp>
        <p:nvSpPr>
          <p:cNvPr id="3" name="Content Placeholder 2"/>
          <p:cNvSpPr>
            <a:spLocks noGrp="1"/>
          </p:cNvSpPr>
          <p:nvPr>
            <p:ph idx="1"/>
          </p:nvPr>
        </p:nvSpPr>
        <p:spPr/>
        <p:txBody>
          <a:bodyPr/>
          <a:lstStyle/>
          <a:p>
            <a:pPr>
              <a:buFont typeface="Arial"/>
              <a:buChar char="•"/>
            </a:pPr>
            <a:r>
              <a:rPr lang="en-US" b="1" dirty="0" smtClean="0"/>
              <a:t>Purchase Order Batch Upload</a:t>
            </a:r>
          </a:p>
          <a:p>
            <a:pPr lvl="1"/>
            <a:r>
              <a:rPr lang="en-US" dirty="0" smtClean="0"/>
              <a:t>Converts approved open purchase orders from external systems during migrations to KFS</a:t>
            </a:r>
          </a:p>
          <a:p>
            <a:pPr lvl="1"/>
            <a:r>
              <a:rPr lang="en-US" dirty="0" smtClean="0"/>
              <a:t>Feeds completed purchase orders from the external systems on an on-going basis so that the AP can pay invoices against the POs.  </a:t>
            </a:r>
          </a:p>
          <a:p>
            <a:pPr lvl="1">
              <a:buNone/>
            </a:pPr>
            <a:endParaRPr lang="en-US" dirty="0" smtClean="0"/>
          </a:p>
        </p:txBody>
      </p:sp>
      <p:graphicFrame>
        <p:nvGraphicFramePr>
          <p:cNvPr id="4" name="Diagram 3"/>
          <p:cNvGraphicFramePr/>
          <p:nvPr/>
        </p:nvGraphicFramePr>
        <p:xfrm>
          <a:off x="1524000" y="4220308"/>
          <a:ext cx="6096000" cy="139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 by early adopters</a:t>
            </a:r>
            <a:endParaRPr lang="en-US" dirty="0"/>
          </a:p>
        </p:txBody>
      </p:sp>
      <p:sp>
        <p:nvSpPr>
          <p:cNvPr id="3" name="Content Placeholder 2"/>
          <p:cNvSpPr>
            <a:spLocks noGrp="1"/>
          </p:cNvSpPr>
          <p:nvPr>
            <p:ph idx="1"/>
          </p:nvPr>
        </p:nvSpPr>
        <p:spPr/>
        <p:txBody>
          <a:bodyPr/>
          <a:lstStyle/>
          <a:p>
            <a:r>
              <a:rPr lang="en-US" b="1" dirty="0" smtClean="0"/>
              <a:t>Disbursement Voucher Batch Upload</a:t>
            </a:r>
          </a:p>
          <a:p>
            <a:pPr lvl="1"/>
            <a:r>
              <a:rPr lang="en-US" dirty="0" smtClean="0"/>
              <a:t>Enables a batch feed of disbursement vouchers from the external systems (such as Library). </a:t>
            </a:r>
          </a:p>
          <a:p>
            <a:pPr lvl="1"/>
            <a:r>
              <a:rPr lang="en-US" dirty="0" smtClean="0"/>
              <a:t>Pushes the DV documents and routes them to approvers</a:t>
            </a:r>
          </a:p>
        </p:txBody>
      </p:sp>
      <p:graphicFrame>
        <p:nvGraphicFramePr>
          <p:cNvPr id="4" name="Diagram 3"/>
          <p:cNvGraphicFramePr/>
          <p:nvPr/>
        </p:nvGraphicFramePr>
        <p:xfrm>
          <a:off x="1524000" y="4220308"/>
          <a:ext cx="6096000" cy="139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Kuali Today 2010</a:t>
            </a:r>
            <a:endParaRPr lang="en-US" dirty="0"/>
          </a:p>
        </p:txBody>
      </p:sp>
      <p:sp>
        <p:nvSpPr>
          <p:cNvPr id="3" name="Content Placeholder 2"/>
          <p:cNvSpPr>
            <a:spLocks noGrp="1"/>
          </p:cNvSpPr>
          <p:nvPr>
            <p:ph idx="1"/>
          </p:nvPr>
        </p:nvSpPr>
        <p:spPr/>
        <p:txBody>
          <a:bodyPr/>
          <a:lstStyle/>
          <a:p>
            <a:r>
              <a:rPr lang="en-US" dirty="0" smtClean="0"/>
              <a:t>Kuali Financial System</a:t>
            </a:r>
          </a:p>
          <a:p>
            <a:r>
              <a:rPr lang="en-US" dirty="0" smtClean="0"/>
              <a:t>Kuali Coeus</a:t>
            </a:r>
          </a:p>
          <a:p>
            <a:r>
              <a:rPr lang="en-US" dirty="0" smtClean="0"/>
              <a:t>Kuali Student</a:t>
            </a:r>
          </a:p>
          <a:p>
            <a:r>
              <a:rPr lang="en-US" dirty="0" smtClean="0"/>
              <a:t>Kuali Rice</a:t>
            </a:r>
          </a:p>
          <a:p>
            <a:r>
              <a:rPr lang="en-US" dirty="0" smtClean="0"/>
              <a:t>Kuali Ole</a:t>
            </a:r>
          </a:p>
          <a:p>
            <a:r>
              <a:rPr lang="en-US" dirty="0" smtClean="0"/>
              <a:t>Kuali Ready</a:t>
            </a:r>
          </a:p>
          <a:p>
            <a:r>
              <a:rPr lang="en-US" dirty="0" smtClean="0"/>
              <a:t>Incubation Projects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 from commercial affiliate</a:t>
            </a:r>
            <a:endParaRPr lang="en-US" dirty="0"/>
          </a:p>
        </p:txBody>
      </p:sp>
      <p:sp>
        <p:nvSpPr>
          <p:cNvPr id="3" name="Content Placeholder 2"/>
          <p:cNvSpPr>
            <a:spLocks noGrp="1"/>
          </p:cNvSpPr>
          <p:nvPr>
            <p:ph idx="1"/>
          </p:nvPr>
        </p:nvSpPr>
        <p:spPr/>
        <p:txBody>
          <a:bodyPr/>
          <a:lstStyle/>
          <a:p>
            <a:r>
              <a:rPr lang="en-US" b="1" dirty="0" smtClean="0"/>
              <a:t>Access Security (Granular Security)</a:t>
            </a:r>
          </a:p>
          <a:p>
            <a:pPr lvl="2"/>
            <a:r>
              <a:rPr lang="en-US" sz="2400" dirty="0" smtClean="0"/>
              <a:t>Integrated with KIM, this module provides infrastructure to configure granular restrictions to accesses financial data based on institution-defined attributes.</a:t>
            </a:r>
          </a:p>
          <a:p>
            <a:pPr lvl="2"/>
            <a:r>
              <a:rPr lang="en-US" sz="2400" dirty="0" smtClean="0"/>
              <a:t>Front-end maintenance documents to </a:t>
            </a:r>
            <a:r>
              <a:rPr lang="en-US" sz="2400" dirty="0" err="1" smtClean="0"/>
              <a:t>Kuali</a:t>
            </a:r>
            <a:r>
              <a:rPr lang="en-US" sz="2400" dirty="0" smtClean="0"/>
              <a:t> Identify Management (KIM)</a:t>
            </a:r>
          </a:p>
          <a:p>
            <a:pPr lvl="2"/>
            <a:r>
              <a:rPr lang="en-US" sz="2400" dirty="0" smtClean="0"/>
              <a:t>Locks down data by attributes (attribute value based security)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Access security</a:t>
            </a:r>
            <a:endParaRPr lang="en-US" dirty="0"/>
          </a:p>
        </p:txBody>
      </p:sp>
      <p:pic>
        <p:nvPicPr>
          <p:cNvPr id="4" name="Picture 3"/>
          <p:cNvPicPr>
            <a:picLocks noChangeAspect="1"/>
          </p:cNvPicPr>
          <p:nvPr/>
        </p:nvPicPr>
        <p:blipFill>
          <a:blip r:embed="rId2"/>
          <a:stretch>
            <a:fillRect/>
          </a:stretch>
        </p:blipFill>
        <p:spPr>
          <a:xfrm>
            <a:off x="1088397" y="1524000"/>
            <a:ext cx="6515959" cy="4301804"/>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 by INVESTING partners</a:t>
            </a:r>
            <a:endParaRPr lang="en-US" dirty="0"/>
          </a:p>
        </p:txBody>
      </p:sp>
      <p:sp>
        <p:nvSpPr>
          <p:cNvPr id="3" name="Content Placeholder 2"/>
          <p:cNvSpPr>
            <a:spLocks noGrp="1"/>
          </p:cNvSpPr>
          <p:nvPr>
            <p:ph idx="1"/>
          </p:nvPr>
        </p:nvSpPr>
        <p:spPr/>
        <p:txBody>
          <a:bodyPr/>
          <a:lstStyle/>
          <a:p>
            <a:r>
              <a:rPr lang="en-US" b="1" dirty="0" smtClean="0"/>
              <a:t>Travel Project</a:t>
            </a:r>
          </a:p>
          <a:p>
            <a:pPr lvl="1"/>
            <a:r>
              <a:rPr lang="en-US" dirty="0" smtClean="0"/>
              <a:t>Travel Request (authorization) document, Travel Reimbursement document, tracking of travel advances.</a:t>
            </a:r>
          </a:p>
          <a:p>
            <a:pPr lvl="1"/>
            <a:r>
              <a:rPr lang="en-US" dirty="0" smtClean="0"/>
              <a:t>Traveler profile, corporate card data import</a:t>
            </a:r>
          </a:p>
          <a:p>
            <a:pPr lvl="1"/>
            <a:r>
              <a:rPr lang="en-US" dirty="0" smtClean="0"/>
              <a:t>Relocation expenses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 by INVESTING partners</a:t>
            </a:r>
            <a:endParaRPr lang="en-US" dirty="0"/>
          </a:p>
        </p:txBody>
      </p:sp>
      <p:sp>
        <p:nvSpPr>
          <p:cNvPr id="3" name="Content Placeholder 2"/>
          <p:cNvSpPr>
            <a:spLocks noGrp="1"/>
          </p:cNvSpPr>
          <p:nvPr>
            <p:ph idx="1"/>
          </p:nvPr>
        </p:nvSpPr>
        <p:spPr/>
        <p:txBody>
          <a:bodyPr/>
          <a:lstStyle/>
          <a:p>
            <a:r>
              <a:rPr lang="en-US" b="1" dirty="0" smtClean="0"/>
              <a:t>Contracts &amp; Grants Billing</a:t>
            </a:r>
          </a:p>
          <a:p>
            <a:pPr lvl="1"/>
            <a:r>
              <a:rPr lang="en-US" dirty="0" smtClean="0"/>
              <a:t>Sponsor, Project Profile</a:t>
            </a:r>
          </a:p>
          <a:p>
            <a:pPr lvl="1"/>
            <a:r>
              <a:rPr lang="en-US" dirty="0" smtClean="0"/>
              <a:t>Invoice Templates </a:t>
            </a:r>
          </a:p>
          <a:p>
            <a:pPr lvl="1"/>
            <a:r>
              <a:rPr lang="en-US" dirty="0" smtClean="0"/>
              <a:t>Invoice Preview and Edit, and creation </a:t>
            </a:r>
          </a:p>
          <a:p>
            <a:pPr lvl="1"/>
            <a:r>
              <a:rPr lang="en-US" dirty="0" smtClean="0"/>
              <a:t>Collection</a:t>
            </a:r>
          </a:p>
          <a:p>
            <a:pPr lvl="1"/>
            <a:r>
              <a:rPr lang="en-US" dirty="0" smtClean="0"/>
              <a:t>Integration with KC and AR</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between KC and KFS</a:t>
            </a:r>
            <a:endParaRPr lang="en-US" dirty="0"/>
          </a:p>
        </p:txBody>
      </p:sp>
      <p:sp>
        <p:nvSpPr>
          <p:cNvPr id="3" name="Content Placeholder 2"/>
          <p:cNvSpPr>
            <a:spLocks noGrp="1"/>
          </p:cNvSpPr>
          <p:nvPr>
            <p:ph idx="1"/>
          </p:nvPr>
        </p:nvSpPr>
        <p:spPr/>
        <p:txBody>
          <a:bodyPr/>
          <a:lstStyle/>
          <a:p>
            <a:r>
              <a:rPr lang="en-US" dirty="0" err="1" smtClean="0"/>
              <a:t>Kuali</a:t>
            </a:r>
            <a:r>
              <a:rPr lang="en-US" dirty="0" smtClean="0"/>
              <a:t> </a:t>
            </a:r>
            <a:r>
              <a:rPr lang="en-US" dirty="0" err="1" smtClean="0"/>
              <a:t>Coeus</a:t>
            </a:r>
            <a:r>
              <a:rPr lang="en-US" dirty="0" smtClean="0"/>
              <a:t> and </a:t>
            </a:r>
            <a:r>
              <a:rPr lang="en-US" dirty="0" err="1" smtClean="0"/>
              <a:t>Kuali</a:t>
            </a:r>
            <a:r>
              <a:rPr lang="en-US" dirty="0" smtClean="0"/>
              <a:t> Financial System Integration</a:t>
            </a:r>
          </a:p>
          <a:p>
            <a:r>
              <a:rPr lang="en-US" dirty="0" smtClean="0">
                <a:hlinkClick r:id="rId3"/>
              </a:rPr>
              <a:t>https://wiki.kuali.org/display/KULRICE/KFS-KC+Integration+Project</a:t>
            </a:r>
            <a:endParaRPr lang="en-US" dirty="0" smtClean="0"/>
          </a:p>
          <a:p>
            <a:pPr lvl="1"/>
            <a:endParaRPr lang="en-US" dirty="0" smtClean="0"/>
          </a:p>
          <a:p>
            <a:pPr lvl="1"/>
            <a:r>
              <a:rPr lang="en-US" dirty="0" smtClean="0"/>
              <a:t>Integrating two systems over the service bus</a:t>
            </a:r>
          </a:p>
          <a:p>
            <a:pPr lvl="1"/>
            <a:r>
              <a:rPr lang="en-US" dirty="0" smtClean="0"/>
              <a:t>Use of standalone Rice</a:t>
            </a:r>
          </a:p>
          <a:p>
            <a:pPr lvl="1"/>
            <a:endParaRPr lang="en-US" dirty="0" smtClean="0"/>
          </a:p>
          <a:p>
            <a:pPr lvl="1">
              <a:buNone/>
            </a:pPr>
            <a:endParaRPr lang="en-US" dirty="0" smtClean="0"/>
          </a:p>
          <a:p>
            <a:pPr lvl="1">
              <a:buNone/>
            </a:pPr>
            <a:endParaRPr lang="en-US" dirty="0" smtClean="0"/>
          </a:p>
          <a:p>
            <a:pPr lvl="1">
              <a:buNone/>
            </a:pPr>
            <a:endParaRPr lang="en-US" dirty="0" smtClean="0"/>
          </a:p>
          <a:p>
            <a:pPr lvl="1"/>
            <a:endParaRPr lang="en-US"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Looking up KC from KFS</a:t>
            </a:r>
            <a:endParaRPr lang="en-US" dirty="0"/>
          </a:p>
        </p:txBody>
      </p:sp>
      <p:pic>
        <p:nvPicPr>
          <p:cNvPr id="5" name="Picture 4"/>
          <p:cNvPicPr>
            <a:picLocks noChangeAspect="1"/>
          </p:cNvPicPr>
          <p:nvPr/>
        </p:nvPicPr>
        <p:blipFill>
          <a:blip r:embed="rId2"/>
          <a:stretch>
            <a:fillRect/>
          </a:stretch>
        </p:blipFill>
        <p:spPr>
          <a:xfrm>
            <a:off x="457200" y="1845408"/>
            <a:ext cx="8110292" cy="3215054"/>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p:txBody>
          <a:bodyPr>
            <a:normAutofit/>
          </a:bodyPr>
          <a:lstStyle/>
          <a:p>
            <a:pPr eaLnBrk="1" hangingPunct="1"/>
            <a:r>
              <a:rPr lang="en-US" cap="none" dirty="0" smtClean="0">
                <a:latin typeface="Arial" charset="0"/>
                <a:ea typeface="ＭＳ Ｐゴシック" charset="-128"/>
                <a:cs typeface="Arial" charset="0"/>
              </a:rPr>
              <a:t>For more information, please contact</a:t>
            </a:r>
            <a:br>
              <a:rPr lang="en-US" cap="none" dirty="0" smtClean="0">
                <a:latin typeface="Arial" charset="0"/>
                <a:ea typeface="ＭＳ Ｐゴシック" charset="-128"/>
                <a:cs typeface="Arial" charset="0"/>
              </a:rPr>
            </a:br>
            <a:r>
              <a:rPr lang="en-US" cap="none" dirty="0" err="1" smtClean="0">
                <a:latin typeface="Arial" charset="0"/>
                <a:ea typeface="ＭＳ Ｐゴシック" charset="-128"/>
                <a:cs typeface="Arial" charset="0"/>
              </a:rPr>
              <a:t>swarren@rsmart.com</a:t>
            </a:r>
            <a:endParaRPr lang="en-US" cap="none" dirty="0" smtClean="0">
              <a:latin typeface="Arial" charset="0"/>
              <a:ea typeface="ＭＳ Ｐゴシック" charset="-128"/>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Kuali Proposed Projects</a:t>
            </a:r>
            <a:endParaRPr lang="en-US" dirty="0"/>
          </a:p>
        </p:txBody>
      </p:sp>
      <p:sp>
        <p:nvSpPr>
          <p:cNvPr id="3" name="Content Placeholder 2"/>
          <p:cNvSpPr>
            <a:spLocks noGrp="1"/>
          </p:cNvSpPr>
          <p:nvPr>
            <p:ph idx="1"/>
          </p:nvPr>
        </p:nvSpPr>
        <p:spPr/>
        <p:txBody>
          <a:bodyPr/>
          <a:lstStyle/>
          <a:p>
            <a:r>
              <a:rPr lang="en-US" dirty="0" smtClean="0"/>
              <a:t>Kuali HR/Payroll</a:t>
            </a:r>
          </a:p>
          <a:p>
            <a:r>
              <a:rPr lang="en-US" dirty="0" smtClean="0"/>
              <a:t>Travel &amp; Expense Management (KFS)</a:t>
            </a:r>
          </a:p>
          <a:p>
            <a:r>
              <a:rPr lang="en-US" dirty="0" smtClean="0"/>
              <a:t>Contract &amp; Grant Billing (KFS)</a:t>
            </a:r>
          </a:p>
          <a:p>
            <a:r>
              <a:rPr lang="en-US" dirty="0" smtClean="0"/>
              <a:t>Kuali Materials Management (KFS)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Kuali Foundation</a:t>
            </a:r>
            <a:endParaRPr lang="en-US" dirty="0"/>
          </a:p>
        </p:txBody>
      </p:sp>
      <p:sp>
        <p:nvSpPr>
          <p:cNvPr id="3" name="Content Placeholder 2"/>
          <p:cNvSpPr>
            <a:spLocks noGrp="1"/>
          </p:cNvSpPr>
          <p:nvPr>
            <p:ph idx="1"/>
          </p:nvPr>
        </p:nvSpPr>
        <p:spPr/>
        <p:txBody>
          <a:bodyPr/>
          <a:lstStyle/>
          <a:p>
            <a:r>
              <a:rPr lang="en-US" dirty="0" smtClean="0"/>
              <a:t>Non-Profit Foundation</a:t>
            </a:r>
          </a:p>
          <a:p>
            <a:r>
              <a:rPr lang="en-US" dirty="0" smtClean="0"/>
              <a:t>Funded by Participating Members</a:t>
            </a:r>
          </a:p>
          <a:p>
            <a:r>
              <a:rPr lang="en-US" dirty="0" smtClean="0"/>
              <a:t>Board of Directors Elected by Members</a:t>
            </a:r>
          </a:p>
          <a:p>
            <a:r>
              <a:rPr lang="en-US" dirty="0" smtClean="0"/>
              <a:t>Coordinates Efforts of Partners</a:t>
            </a:r>
          </a:p>
          <a:p>
            <a:r>
              <a:rPr lang="en-US" dirty="0" smtClean="0"/>
              <a:t>Protects Intellectual Property</a:t>
            </a:r>
          </a:p>
          <a:p>
            <a:r>
              <a:rPr lang="en-US" dirty="0" smtClean="0"/>
              <a:t>Legal Services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Kuali Foundation (cont.)</a:t>
            </a:r>
            <a:endParaRPr lang="en-US" dirty="0"/>
          </a:p>
        </p:txBody>
      </p:sp>
      <p:sp>
        <p:nvSpPr>
          <p:cNvPr id="3" name="Content Placeholder 2"/>
          <p:cNvSpPr>
            <a:spLocks noGrp="1"/>
          </p:cNvSpPr>
          <p:nvPr>
            <p:ph idx="1"/>
          </p:nvPr>
        </p:nvSpPr>
        <p:spPr/>
        <p:txBody>
          <a:bodyPr/>
          <a:lstStyle/>
          <a:p>
            <a:r>
              <a:rPr lang="en-US" dirty="0" smtClean="0"/>
              <a:t>Quality Assurance </a:t>
            </a:r>
          </a:p>
          <a:p>
            <a:r>
              <a:rPr lang="en-US" dirty="0" smtClean="0"/>
              <a:t>Licensing </a:t>
            </a:r>
          </a:p>
          <a:p>
            <a:r>
              <a:rPr lang="en-US" dirty="0" smtClean="0"/>
              <a:t>Collaboration Infrastructure</a:t>
            </a:r>
          </a:p>
          <a:p>
            <a:r>
              <a:rPr lang="en-US" dirty="0" smtClean="0"/>
              <a:t>Event Management</a:t>
            </a:r>
          </a:p>
          <a:p>
            <a:r>
              <a:rPr lang="en-US" dirty="0" smtClean="0"/>
              <a:t>Public Relations</a:t>
            </a:r>
          </a:p>
          <a:p>
            <a:r>
              <a:rPr lang="en-US" dirty="0" smtClean="0"/>
              <a:t>Website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KFS Partners</a:t>
            </a:r>
            <a:endParaRPr lang="en-US" dirty="0"/>
          </a:p>
        </p:txBody>
      </p:sp>
      <p:sp>
        <p:nvSpPr>
          <p:cNvPr id="3" name="Content Placeholder 2"/>
          <p:cNvSpPr>
            <a:spLocks noGrp="1"/>
          </p:cNvSpPr>
          <p:nvPr>
            <p:ph idx="1"/>
          </p:nvPr>
        </p:nvSpPr>
        <p:spPr/>
        <p:txBody>
          <a:bodyPr/>
          <a:lstStyle/>
          <a:p>
            <a:r>
              <a:rPr lang="en-US" dirty="0" smtClean="0"/>
              <a:t>Colorado State</a:t>
            </a:r>
          </a:p>
          <a:p>
            <a:r>
              <a:rPr lang="en-US" dirty="0" smtClean="0"/>
              <a:t>Cornell University</a:t>
            </a:r>
          </a:p>
          <a:p>
            <a:r>
              <a:rPr lang="en-US" dirty="0" smtClean="0"/>
              <a:t>Indiana University</a:t>
            </a:r>
          </a:p>
          <a:p>
            <a:r>
              <a:rPr lang="en-US" dirty="0" smtClean="0"/>
              <a:t>Michigan State</a:t>
            </a:r>
          </a:p>
          <a:p>
            <a:r>
              <a:rPr lang="en-US" dirty="0" smtClean="0"/>
              <a:t>University of Arizona</a:t>
            </a:r>
          </a:p>
          <a:p>
            <a:r>
              <a:rPr lang="en-US" dirty="0" smtClean="0"/>
              <a:t>University of Connecticut</a:t>
            </a:r>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KFS Partners (cont.)</a:t>
            </a:r>
            <a:endParaRPr lang="en-US" dirty="0"/>
          </a:p>
        </p:txBody>
      </p:sp>
      <p:sp>
        <p:nvSpPr>
          <p:cNvPr id="3" name="Content Placeholder 2"/>
          <p:cNvSpPr>
            <a:spLocks noGrp="1"/>
          </p:cNvSpPr>
          <p:nvPr>
            <p:ph idx="1"/>
          </p:nvPr>
        </p:nvSpPr>
        <p:spPr/>
        <p:txBody>
          <a:bodyPr/>
          <a:lstStyle/>
          <a:p>
            <a:r>
              <a:rPr lang="en-US" dirty="0" smtClean="0"/>
              <a:t>U of California/President’s Office, Davis, Irvine &amp; Santa Barbara</a:t>
            </a:r>
          </a:p>
          <a:p>
            <a:r>
              <a:rPr lang="en-US" dirty="0" smtClean="0"/>
              <a:t>University of Hawaii</a:t>
            </a:r>
          </a:p>
          <a:p>
            <a:r>
              <a:rPr lang="en-US" dirty="0" smtClean="0"/>
              <a:t>University of Maryland</a:t>
            </a:r>
          </a:p>
          <a:p>
            <a:r>
              <a:rPr lang="en-US" dirty="0" smtClean="0"/>
              <a:t>University of Southern California</a:t>
            </a:r>
          </a:p>
          <a:p>
            <a:r>
              <a:rPr lang="en-US" dirty="0" smtClean="0"/>
              <a:t>rSmart </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12188</TotalTime>
  <Words>1315</Words>
  <Application>Microsoft Office PowerPoint</Application>
  <PresentationFormat>On-screen Show (4:3)</PresentationFormat>
  <Paragraphs>292</Paragraphs>
  <Slides>46</Slides>
  <Notes>8</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Understanding Open Source KFS</vt:lpstr>
      <vt:lpstr>Overview of KFS</vt:lpstr>
      <vt:lpstr>KFS History</vt:lpstr>
      <vt:lpstr>Kuali Today 2010</vt:lpstr>
      <vt:lpstr>Kuali Proposed Projects</vt:lpstr>
      <vt:lpstr>The Kuali Foundation</vt:lpstr>
      <vt:lpstr>The Kuali Foundation (cont.)</vt:lpstr>
      <vt:lpstr>KFS Partners</vt:lpstr>
      <vt:lpstr>KFS Partners (cont.)</vt:lpstr>
      <vt:lpstr>Other KFS Implementers</vt:lpstr>
      <vt:lpstr>KFS Modules</vt:lpstr>
      <vt:lpstr>KFS Modules (cont.)</vt:lpstr>
      <vt:lpstr>Indiana University FIS</vt:lpstr>
      <vt:lpstr>KFS Features</vt:lpstr>
      <vt:lpstr>KFS Features (cont.)</vt:lpstr>
      <vt:lpstr>Chart of Accounts</vt:lpstr>
      <vt:lpstr>Business Rules</vt:lpstr>
      <vt:lpstr>Workflow</vt:lpstr>
      <vt:lpstr>Automated Entries</vt:lpstr>
      <vt:lpstr>Tour of KFS</vt:lpstr>
      <vt:lpstr>The KFS Hierarchies</vt:lpstr>
      <vt:lpstr>Chart Conceptual Model</vt:lpstr>
      <vt:lpstr>Chart Conceptual Model</vt:lpstr>
      <vt:lpstr>Charts, Orgs, Accounts and Sub-Accounts</vt:lpstr>
      <vt:lpstr>Object Code Hierarchy</vt:lpstr>
      <vt:lpstr>Document Hierarchy</vt:lpstr>
      <vt:lpstr>Kuali Financial System Modules </vt:lpstr>
      <vt:lpstr>Contribution</vt:lpstr>
      <vt:lpstr>Kuali Foundation’s Mission</vt:lpstr>
      <vt:lpstr>Contribution Model</vt:lpstr>
      <vt:lpstr>Contribution process</vt:lpstr>
      <vt:lpstr>How contributions are fostered</vt:lpstr>
      <vt:lpstr>Contribution jira tickets</vt:lpstr>
      <vt:lpstr>Collaboration by early adopters</vt:lpstr>
      <vt:lpstr>Collaboration by early adopters</vt:lpstr>
      <vt:lpstr>Collaboration by early adopters</vt:lpstr>
      <vt:lpstr>Collaboration by early adopters</vt:lpstr>
      <vt:lpstr>Collaboration by early adopters</vt:lpstr>
      <vt:lpstr>Collaboration by early adopters</vt:lpstr>
      <vt:lpstr>Contribution from commercial affiliate</vt:lpstr>
      <vt:lpstr>Access security</vt:lpstr>
      <vt:lpstr>Contribution by INVESTING partners</vt:lpstr>
      <vt:lpstr>Contribution by INVESTING partners</vt:lpstr>
      <vt:lpstr>Integration between KC and KFS</vt:lpstr>
      <vt:lpstr>Looking up KC from KFS</vt:lpstr>
      <vt:lpstr>For more information, please contact swarren@rsmart.com</vt:lpstr>
    </vt:vector>
  </TitlesOfParts>
  <Company>brain bolts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 09A-Understanding the Open-Source Kuali Financial Sy</dc:title>
  <dc:subject>EDUCAUSE 2010</dc:subject>
  <dc:creator>Lyons, Takahashi, Horn</dc:creator>
  <cp:lastModifiedBy>Kymber Horn</cp:lastModifiedBy>
  <cp:revision>293</cp:revision>
  <cp:lastPrinted>2010-10-11T15:05:18Z</cp:lastPrinted>
  <dcterms:created xsi:type="dcterms:W3CDTF">2010-10-11T15:04:03Z</dcterms:created>
  <dcterms:modified xsi:type="dcterms:W3CDTF">2010-10-20T20:36:13Z</dcterms:modified>
</cp:coreProperties>
</file>