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63" r:id="rId6"/>
    <p:sldId id="265" r:id="rId7"/>
    <p:sldId id="266" r:id="rId8"/>
    <p:sldId id="267" r:id="rId9"/>
    <p:sldId id="268" r:id="rId10"/>
    <p:sldId id="269" r:id="rId11"/>
    <p:sldId id="270" r:id="rId12"/>
    <p:sldId id="271" r:id="rId13"/>
    <p:sldId id="272" r:id="rId14"/>
    <p:sldId id="274" r:id="rId15"/>
    <p:sldId id="315" r:id="rId16"/>
    <p:sldId id="317" r:id="rId17"/>
    <p:sldId id="278" r:id="rId18"/>
    <p:sldId id="288" r:id="rId19"/>
    <p:sldId id="289" r:id="rId20"/>
    <p:sldId id="297" r:id="rId21"/>
    <p:sldId id="313" r:id="rId22"/>
    <p:sldId id="308" r:id="rId23"/>
    <p:sldId id="299" r:id="rId24"/>
    <p:sldId id="300" r:id="rId25"/>
    <p:sldId id="312" r:id="rId26"/>
    <p:sldId id="301" r:id="rId27"/>
    <p:sldId id="298" r:id="rId28"/>
    <p:sldId id="309" r:id="rId29"/>
    <p:sldId id="311" r:id="rId30"/>
    <p:sldId id="316" r:id="rId31"/>
    <p:sldId id="261" r:id="rId3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21"/>
    <a:srgbClr val="45811B"/>
    <a:srgbClr val="DDE8D5"/>
    <a:srgbClr val="FBC82B"/>
    <a:srgbClr val="7BA62B"/>
    <a:srgbClr val="8A8889"/>
    <a:srgbClr val="FD9712"/>
    <a:srgbClr val="006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74835" autoAdjust="0"/>
  </p:normalViewPr>
  <p:slideViewPr>
    <p:cSldViewPr snapToGrid="0" snapToObjects="1">
      <p:cViewPr>
        <p:scale>
          <a:sx n="135" d="100"/>
          <a:sy n="135" d="100"/>
        </p:scale>
        <p:origin x="-924" y="552"/>
      </p:cViewPr>
      <p:guideLst>
        <p:guide orient="horz" pos="2160"/>
        <p:guide pos="2880"/>
      </p:guideLst>
    </p:cSldViewPr>
  </p:slideViewPr>
  <p:outlineViewPr>
    <p:cViewPr>
      <p:scale>
        <a:sx n="33" d="100"/>
        <a:sy n="33" d="100"/>
      </p:scale>
      <p:origin x="0" y="216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9DBC8-07C8-4EA1-9914-1ECCF39B46B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032AAD2-E12E-4802-98FC-5FA93A7406F0}">
      <dgm:prSet phldrT="[Text]"/>
      <dgm:spPr/>
      <dgm:t>
        <a:bodyPr/>
        <a:lstStyle/>
        <a:p>
          <a:r>
            <a:rPr lang="en-US" dirty="0" smtClean="0"/>
            <a:t>Networks</a:t>
          </a:r>
          <a:endParaRPr lang="en-US" dirty="0"/>
        </a:p>
      </dgm:t>
    </dgm:pt>
    <dgm:pt modelId="{61E20714-32D1-484C-BD56-34457DFDC489}" type="parTrans" cxnId="{0EC18A12-A0C0-4B2B-8BA9-5E7FADE80297}">
      <dgm:prSet/>
      <dgm:spPr/>
      <dgm:t>
        <a:bodyPr/>
        <a:lstStyle/>
        <a:p>
          <a:endParaRPr lang="en-US"/>
        </a:p>
      </dgm:t>
    </dgm:pt>
    <dgm:pt modelId="{EC12C411-B21B-4279-B231-8C5693783B3C}" type="sibTrans" cxnId="{0EC18A12-A0C0-4B2B-8BA9-5E7FADE80297}">
      <dgm:prSet/>
      <dgm:spPr/>
      <dgm:t>
        <a:bodyPr/>
        <a:lstStyle/>
        <a:p>
          <a:endParaRPr lang="en-US"/>
        </a:p>
      </dgm:t>
    </dgm:pt>
    <dgm:pt modelId="{FCC152BB-CC02-4A0C-9085-885A5E75F623}">
      <dgm:prSet phldrT="[Text]"/>
      <dgm:spPr/>
      <dgm:t>
        <a:bodyPr/>
        <a:lstStyle/>
        <a:p>
          <a:r>
            <a:rPr lang="en-US" dirty="0" smtClean="0"/>
            <a:t>Switches and Routers</a:t>
          </a:r>
          <a:endParaRPr lang="en-US" dirty="0"/>
        </a:p>
      </dgm:t>
    </dgm:pt>
    <dgm:pt modelId="{C2011545-954E-40C3-9A56-A1C0227EA11B}" type="parTrans" cxnId="{23DAF657-160E-4933-86A4-07309BBC9C3B}">
      <dgm:prSet/>
      <dgm:spPr/>
      <dgm:t>
        <a:bodyPr/>
        <a:lstStyle/>
        <a:p>
          <a:endParaRPr lang="en-US"/>
        </a:p>
      </dgm:t>
    </dgm:pt>
    <dgm:pt modelId="{015622C4-F918-48C8-88CE-A7EC5F2F8601}" type="sibTrans" cxnId="{23DAF657-160E-4933-86A4-07309BBC9C3B}">
      <dgm:prSet/>
      <dgm:spPr/>
      <dgm:t>
        <a:bodyPr/>
        <a:lstStyle/>
        <a:p>
          <a:endParaRPr lang="en-US"/>
        </a:p>
      </dgm:t>
    </dgm:pt>
    <dgm:pt modelId="{0F2ED417-B825-4E2E-B6D2-4CD3DFD4ADDE}">
      <dgm:prSet phldrT="[Text]"/>
      <dgm:spPr/>
      <dgm:t>
        <a:bodyPr/>
        <a:lstStyle/>
        <a:p>
          <a:r>
            <a:rPr lang="en-US" dirty="0" smtClean="0"/>
            <a:t>FC and/or Ethernet</a:t>
          </a:r>
          <a:endParaRPr lang="en-US" dirty="0"/>
        </a:p>
      </dgm:t>
    </dgm:pt>
    <dgm:pt modelId="{05A3C1CC-CD35-4F7D-BF50-B70B18353263}" type="parTrans" cxnId="{F4B034D9-36C4-46EA-B213-72962CF9E9BC}">
      <dgm:prSet/>
      <dgm:spPr/>
      <dgm:t>
        <a:bodyPr/>
        <a:lstStyle/>
        <a:p>
          <a:endParaRPr lang="en-US"/>
        </a:p>
      </dgm:t>
    </dgm:pt>
    <dgm:pt modelId="{7ACDD77A-463F-4394-958C-A2F9DBF30CC7}" type="sibTrans" cxnId="{F4B034D9-36C4-46EA-B213-72962CF9E9BC}">
      <dgm:prSet/>
      <dgm:spPr/>
      <dgm:t>
        <a:bodyPr/>
        <a:lstStyle/>
        <a:p>
          <a:endParaRPr lang="en-US"/>
        </a:p>
      </dgm:t>
    </dgm:pt>
    <dgm:pt modelId="{88412D20-098C-449B-8C59-D0B8337F4696}">
      <dgm:prSet phldrT="[Text]"/>
      <dgm:spPr/>
      <dgm:t>
        <a:bodyPr/>
        <a:lstStyle/>
        <a:p>
          <a:r>
            <a:rPr lang="en-US" dirty="0" smtClean="0"/>
            <a:t>Server Hardware </a:t>
          </a:r>
          <a:endParaRPr lang="en-US" dirty="0"/>
        </a:p>
      </dgm:t>
    </dgm:pt>
    <dgm:pt modelId="{4D80F624-C534-4404-BD9C-5D58B859D642}" type="parTrans" cxnId="{633DF374-F391-4679-B214-87BECCE86E0E}">
      <dgm:prSet/>
      <dgm:spPr/>
      <dgm:t>
        <a:bodyPr/>
        <a:lstStyle/>
        <a:p>
          <a:endParaRPr lang="en-US"/>
        </a:p>
      </dgm:t>
    </dgm:pt>
    <dgm:pt modelId="{1BAEB400-C308-4689-8BB4-F3161052DCE2}" type="sibTrans" cxnId="{633DF374-F391-4679-B214-87BECCE86E0E}">
      <dgm:prSet/>
      <dgm:spPr/>
      <dgm:t>
        <a:bodyPr/>
        <a:lstStyle/>
        <a:p>
          <a:endParaRPr lang="en-US"/>
        </a:p>
      </dgm:t>
    </dgm:pt>
    <dgm:pt modelId="{BA43BC44-3D3E-4B55-905B-6E7E6A5012A4}">
      <dgm:prSet phldrT="[Text]"/>
      <dgm:spPr/>
      <dgm:t>
        <a:bodyPr/>
        <a:lstStyle/>
        <a:p>
          <a:r>
            <a:rPr lang="en-US" dirty="0" smtClean="0"/>
            <a:t>Racks</a:t>
          </a:r>
          <a:endParaRPr lang="en-US" dirty="0"/>
        </a:p>
      </dgm:t>
    </dgm:pt>
    <dgm:pt modelId="{979E682B-2EDF-4983-9A5B-062BE3701ADB}" type="parTrans" cxnId="{DD2D2855-72F7-4125-9D05-7ADE23A8C366}">
      <dgm:prSet/>
      <dgm:spPr/>
      <dgm:t>
        <a:bodyPr/>
        <a:lstStyle/>
        <a:p>
          <a:endParaRPr lang="en-US"/>
        </a:p>
      </dgm:t>
    </dgm:pt>
    <dgm:pt modelId="{23BA3219-647B-4A7B-BA86-3F7158336886}" type="sibTrans" cxnId="{DD2D2855-72F7-4125-9D05-7ADE23A8C366}">
      <dgm:prSet/>
      <dgm:spPr/>
      <dgm:t>
        <a:bodyPr/>
        <a:lstStyle/>
        <a:p>
          <a:endParaRPr lang="en-US"/>
        </a:p>
      </dgm:t>
    </dgm:pt>
    <dgm:pt modelId="{7500A1D4-64FD-441E-8486-332BE917D49B}">
      <dgm:prSet phldrT="[Text]"/>
      <dgm:spPr/>
      <dgm:t>
        <a:bodyPr/>
        <a:lstStyle/>
        <a:p>
          <a:r>
            <a:rPr lang="en-US" dirty="0" smtClean="0"/>
            <a:t>Bare Metal</a:t>
          </a:r>
          <a:endParaRPr lang="en-US" dirty="0"/>
        </a:p>
      </dgm:t>
    </dgm:pt>
    <dgm:pt modelId="{44114A10-F704-48DB-ABAD-D2A97E259CEA}" type="parTrans" cxnId="{DE2A8552-9970-45F3-AA06-44791105CD9C}">
      <dgm:prSet/>
      <dgm:spPr/>
      <dgm:t>
        <a:bodyPr/>
        <a:lstStyle/>
        <a:p>
          <a:endParaRPr lang="en-US"/>
        </a:p>
      </dgm:t>
    </dgm:pt>
    <dgm:pt modelId="{C79DECE0-7EF2-478C-AA6A-6C2A9070ABFB}" type="sibTrans" cxnId="{DE2A8552-9970-45F3-AA06-44791105CD9C}">
      <dgm:prSet/>
      <dgm:spPr/>
      <dgm:t>
        <a:bodyPr/>
        <a:lstStyle/>
        <a:p>
          <a:endParaRPr lang="en-US"/>
        </a:p>
      </dgm:t>
    </dgm:pt>
    <dgm:pt modelId="{1AFB3469-526A-4074-AFB9-3D1E93027C75}">
      <dgm:prSet phldrT="[Text]"/>
      <dgm:spPr/>
      <dgm:t>
        <a:bodyPr/>
        <a:lstStyle/>
        <a:p>
          <a:r>
            <a:rPr lang="en-US" dirty="0" smtClean="0"/>
            <a:t>Operating Systems </a:t>
          </a:r>
          <a:endParaRPr lang="en-US" dirty="0"/>
        </a:p>
      </dgm:t>
    </dgm:pt>
    <dgm:pt modelId="{27C61800-25E9-49D1-AE4E-5EB10995EC10}" type="parTrans" cxnId="{F90293FD-D04E-44C2-9959-2E88352CDEFE}">
      <dgm:prSet/>
      <dgm:spPr/>
      <dgm:t>
        <a:bodyPr/>
        <a:lstStyle/>
        <a:p>
          <a:endParaRPr lang="en-US"/>
        </a:p>
      </dgm:t>
    </dgm:pt>
    <dgm:pt modelId="{3C9DDB52-0864-4A09-8C1E-AAE346145166}" type="sibTrans" cxnId="{F90293FD-D04E-44C2-9959-2E88352CDEFE}">
      <dgm:prSet/>
      <dgm:spPr/>
      <dgm:t>
        <a:bodyPr/>
        <a:lstStyle/>
        <a:p>
          <a:endParaRPr lang="en-US"/>
        </a:p>
      </dgm:t>
    </dgm:pt>
    <dgm:pt modelId="{89E6CE5A-C17B-429E-A325-FE1E15AF1AAB}">
      <dgm:prSet phldrT="[Text]"/>
      <dgm:spPr/>
      <dgm:t>
        <a:bodyPr/>
        <a:lstStyle/>
        <a:p>
          <a:r>
            <a:rPr lang="en-US" dirty="0" smtClean="0"/>
            <a:t>Patching</a:t>
          </a:r>
          <a:endParaRPr lang="en-US" dirty="0"/>
        </a:p>
      </dgm:t>
    </dgm:pt>
    <dgm:pt modelId="{AFCF7350-95A9-4802-B09C-8E9CF6AEBE18}" type="parTrans" cxnId="{36EA3195-E7B1-4004-844F-63C277C60814}">
      <dgm:prSet/>
      <dgm:spPr/>
      <dgm:t>
        <a:bodyPr/>
        <a:lstStyle/>
        <a:p>
          <a:endParaRPr lang="en-US"/>
        </a:p>
      </dgm:t>
    </dgm:pt>
    <dgm:pt modelId="{24AAAD39-8A13-4D2A-9665-4B64523AE864}" type="sibTrans" cxnId="{36EA3195-E7B1-4004-844F-63C277C60814}">
      <dgm:prSet/>
      <dgm:spPr/>
      <dgm:t>
        <a:bodyPr/>
        <a:lstStyle/>
        <a:p>
          <a:endParaRPr lang="en-US"/>
        </a:p>
      </dgm:t>
    </dgm:pt>
    <dgm:pt modelId="{62CB7480-8046-443F-8CE0-8472E6C41726}">
      <dgm:prSet phldrT="[Text]"/>
      <dgm:spPr/>
      <dgm:t>
        <a:bodyPr/>
        <a:lstStyle/>
        <a:p>
          <a:r>
            <a:rPr lang="en-US" dirty="0" smtClean="0"/>
            <a:t>Storage</a:t>
          </a:r>
          <a:endParaRPr lang="en-US" dirty="0"/>
        </a:p>
      </dgm:t>
    </dgm:pt>
    <dgm:pt modelId="{F260D37E-6AC6-4430-9FC8-F8A0351B0F41}" type="parTrans" cxnId="{F86DDBEE-BACF-4CC8-9CC2-B92A5B7CC760}">
      <dgm:prSet/>
      <dgm:spPr/>
      <dgm:t>
        <a:bodyPr/>
        <a:lstStyle/>
        <a:p>
          <a:endParaRPr lang="en-US"/>
        </a:p>
      </dgm:t>
    </dgm:pt>
    <dgm:pt modelId="{7463FB1E-3FD7-4159-8743-0C42330417E0}" type="sibTrans" cxnId="{F86DDBEE-BACF-4CC8-9CC2-B92A5B7CC760}">
      <dgm:prSet/>
      <dgm:spPr/>
      <dgm:t>
        <a:bodyPr/>
        <a:lstStyle/>
        <a:p>
          <a:endParaRPr lang="en-US"/>
        </a:p>
      </dgm:t>
    </dgm:pt>
    <dgm:pt modelId="{204FA609-7C77-455B-BE01-807D91A52898}">
      <dgm:prSet phldrT="[Text]"/>
      <dgm:spPr/>
      <dgm:t>
        <a:bodyPr/>
        <a:lstStyle/>
        <a:p>
          <a:r>
            <a:rPr lang="en-US" dirty="0" smtClean="0"/>
            <a:t>Middleware</a:t>
          </a:r>
          <a:endParaRPr lang="en-US" dirty="0"/>
        </a:p>
      </dgm:t>
    </dgm:pt>
    <dgm:pt modelId="{FF6000DD-34B1-4E22-AB33-94249D0D1860}" type="parTrans" cxnId="{B7B134BA-33A2-43F9-9D42-D7AB6AB2697C}">
      <dgm:prSet/>
      <dgm:spPr/>
      <dgm:t>
        <a:bodyPr/>
        <a:lstStyle/>
        <a:p>
          <a:endParaRPr lang="en-US"/>
        </a:p>
      </dgm:t>
    </dgm:pt>
    <dgm:pt modelId="{A3EDA574-2894-4094-9345-888ABAABE9D1}" type="sibTrans" cxnId="{B7B134BA-33A2-43F9-9D42-D7AB6AB2697C}">
      <dgm:prSet/>
      <dgm:spPr/>
      <dgm:t>
        <a:bodyPr/>
        <a:lstStyle/>
        <a:p>
          <a:endParaRPr lang="en-US"/>
        </a:p>
      </dgm:t>
    </dgm:pt>
    <dgm:pt modelId="{1A22EF01-2FBD-4518-BE23-CEA81043DE3E}">
      <dgm:prSet phldrT="[Text]"/>
      <dgm:spPr/>
      <dgm:t>
        <a:bodyPr/>
        <a:lstStyle/>
        <a:p>
          <a:r>
            <a:rPr lang="en-US" dirty="0" smtClean="0"/>
            <a:t>Database</a:t>
          </a:r>
          <a:endParaRPr lang="en-US" dirty="0"/>
        </a:p>
      </dgm:t>
    </dgm:pt>
    <dgm:pt modelId="{0EE9BBD4-DE05-4F8B-8D3B-6FB372EE367A}" type="parTrans" cxnId="{58235953-572A-4D93-883D-5CD7635D226F}">
      <dgm:prSet/>
      <dgm:spPr/>
      <dgm:t>
        <a:bodyPr/>
        <a:lstStyle/>
        <a:p>
          <a:endParaRPr lang="en-US"/>
        </a:p>
      </dgm:t>
    </dgm:pt>
    <dgm:pt modelId="{13FCE81B-C68A-4C8D-A877-8888DF19B3DA}" type="sibTrans" cxnId="{58235953-572A-4D93-883D-5CD7635D226F}">
      <dgm:prSet/>
      <dgm:spPr/>
      <dgm:t>
        <a:bodyPr/>
        <a:lstStyle/>
        <a:p>
          <a:endParaRPr lang="en-US"/>
        </a:p>
      </dgm:t>
    </dgm:pt>
    <dgm:pt modelId="{B8BB816C-20F5-4835-9E25-DBA6F7BD5F8E}">
      <dgm:prSet phldrT="[Text]"/>
      <dgm:spPr/>
      <dgm:t>
        <a:bodyPr/>
        <a:lstStyle/>
        <a:p>
          <a:r>
            <a:rPr lang="en-US" dirty="0" smtClean="0"/>
            <a:t>Web/application servers</a:t>
          </a:r>
          <a:endParaRPr lang="en-US" dirty="0"/>
        </a:p>
      </dgm:t>
    </dgm:pt>
    <dgm:pt modelId="{11147DCD-A1BE-4893-B192-1C71787595F6}" type="parTrans" cxnId="{6F1A5615-482D-4B31-A8CE-0F54A21F0618}">
      <dgm:prSet/>
      <dgm:spPr/>
      <dgm:t>
        <a:bodyPr/>
        <a:lstStyle/>
        <a:p>
          <a:endParaRPr lang="en-US"/>
        </a:p>
      </dgm:t>
    </dgm:pt>
    <dgm:pt modelId="{CC3CBF6F-CA2E-4E7C-BDEC-AF1720786390}" type="sibTrans" cxnId="{6F1A5615-482D-4B31-A8CE-0F54A21F0618}">
      <dgm:prSet/>
      <dgm:spPr/>
      <dgm:t>
        <a:bodyPr/>
        <a:lstStyle/>
        <a:p>
          <a:endParaRPr lang="en-US"/>
        </a:p>
      </dgm:t>
    </dgm:pt>
    <dgm:pt modelId="{6F8508A5-8E4A-4F45-86F7-28D67EB0B3F4}">
      <dgm:prSet phldrT="[Text]"/>
      <dgm:spPr/>
      <dgm:t>
        <a:bodyPr/>
        <a:lstStyle/>
        <a:p>
          <a:r>
            <a:rPr lang="en-US" dirty="0" smtClean="0"/>
            <a:t>Email, </a:t>
          </a:r>
          <a:r>
            <a:rPr lang="en-US" dirty="0" err="1" smtClean="0"/>
            <a:t>unicom</a:t>
          </a:r>
          <a:r>
            <a:rPr lang="en-US" dirty="0" smtClean="0"/>
            <a:t>, </a:t>
          </a:r>
          <a:r>
            <a:rPr lang="en-US" dirty="0" err="1" smtClean="0"/>
            <a:t>etc</a:t>
          </a:r>
          <a:endParaRPr lang="en-US" dirty="0"/>
        </a:p>
      </dgm:t>
    </dgm:pt>
    <dgm:pt modelId="{1AD35B7B-152E-487F-8AF1-184429874FE5}" type="parTrans" cxnId="{12AD6EA0-20B4-4EBC-B4C5-6B9D30857896}">
      <dgm:prSet/>
      <dgm:spPr/>
      <dgm:t>
        <a:bodyPr/>
        <a:lstStyle/>
        <a:p>
          <a:endParaRPr lang="en-US"/>
        </a:p>
      </dgm:t>
    </dgm:pt>
    <dgm:pt modelId="{AA50AF44-8B80-4977-9EC1-4FC4B6832BE3}" type="sibTrans" cxnId="{12AD6EA0-20B4-4EBC-B4C5-6B9D30857896}">
      <dgm:prSet/>
      <dgm:spPr/>
      <dgm:t>
        <a:bodyPr/>
        <a:lstStyle/>
        <a:p>
          <a:endParaRPr lang="en-US"/>
        </a:p>
      </dgm:t>
    </dgm:pt>
    <dgm:pt modelId="{964188EE-B7E8-4704-86EF-EB63E8A5F7B8}">
      <dgm:prSet phldrT="[Text]"/>
      <dgm:spPr/>
      <dgm:t>
        <a:bodyPr/>
        <a:lstStyle/>
        <a:p>
          <a:r>
            <a:rPr lang="en-US" dirty="0" smtClean="0"/>
            <a:t>Firewall and load balancers</a:t>
          </a:r>
          <a:endParaRPr lang="en-US" dirty="0"/>
        </a:p>
      </dgm:t>
    </dgm:pt>
    <dgm:pt modelId="{B14532E5-7C86-42C6-AEAC-C6E9A61FC934}" type="parTrans" cxnId="{AE87E9FD-E71B-42A7-8380-1EEC8ECBBB0A}">
      <dgm:prSet/>
      <dgm:spPr/>
      <dgm:t>
        <a:bodyPr/>
        <a:lstStyle/>
        <a:p>
          <a:endParaRPr lang="en-US"/>
        </a:p>
      </dgm:t>
    </dgm:pt>
    <dgm:pt modelId="{67B2C6ED-B6C0-48F8-BEF3-E73E6074D0C3}" type="sibTrans" cxnId="{AE87E9FD-E71B-42A7-8380-1EEC8ECBBB0A}">
      <dgm:prSet/>
      <dgm:spPr/>
      <dgm:t>
        <a:bodyPr/>
        <a:lstStyle/>
        <a:p>
          <a:endParaRPr lang="en-US"/>
        </a:p>
      </dgm:t>
    </dgm:pt>
    <dgm:pt modelId="{0E5AC6DC-4A65-4DDF-8261-13DD99EF53D0}">
      <dgm:prSet phldrT="[Text]"/>
      <dgm:spPr/>
      <dgm:t>
        <a:bodyPr/>
        <a:lstStyle/>
        <a:p>
          <a:r>
            <a:rPr lang="en-US" dirty="0" smtClean="0"/>
            <a:t>Linux, windows…</a:t>
          </a:r>
          <a:endParaRPr lang="en-US" dirty="0"/>
        </a:p>
      </dgm:t>
    </dgm:pt>
    <dgm:pt modelId="{CCC969DB-701B-4408-988D-2ED38FEEDCD5}" type="parTrans" cxnId="{3FCEB381-56C6-4785-ACEC-0F32EE41A9EA}">
      <dgm:prSet/>
      <dgm:spPr/>
      <dgm:t>
        <a:bodyPr/>
        <a:lstStyle/>
        <a:p>
          <a:endParaRPr lang="en-US"/>
        </a:p>
      </dgm:t>
    </dgm:pt>
    <dgm:pt modelId="{D43F94E0-1226-4CA0-BBD2-F856FFE3E361}" type="sibTrans" cxnId="{3FCEB381-56C6-4785-ACEC-0F32EE41A9EA}">
      <dgm:prSet/>
      <dgm:spPr/>
      <dgm:t>
        <a:bodyPr/>
        <a:lstStyle/>
        <a:p>
          <a:endParaRPr lang="en-US"/>
        </a:p>
      </dgm:t>
    </dgm:pt>
    <dgm:pt modelId="{1667CA91-F212-4C53-99BF-18C9DA0BE28D}">
      <dgm:prSet phldrT="[Text]"/>
      <dgm:spPr/>
      <dgm:t>
        <a:bodyPr/>
        <a:lstStyle/>
        <a:p>
          <a:r>
            <a:rPr lang="en-US" dirty="0" smtClean="0"/>
            <a:t>Volume management</a:t>
          </a:r>
          <a:endParaRPr lang="en-US" dirty="0"/>
        </a:p>
      </dgm:t>
    </dgm:pt>
    <dgm:pt modelId="{B5DEC921-7DB8-44DA-9CBD-8F758B0BC45D}" type="parTrans" cxnId="{2FCD40E9-EA38-4D72-86E8-E428F3616FC7}">
      <dgm:prSet/>
      <dgm:spPr/>
      <dgm:t>
        <a:bodyPr/>
        <a:lstStyle/>
        <a:p>
          <a:endParaRPr lang="en-US"/>
        </a:p>
      </dgm:t>
    </dgm:pt>
    <dgm:pt modelId="{3B29A242-C88C-4F5C-B236-AB317844E997}" type="sibTrans" cxnId="{2FCD40E9-EA38-4D72-86E8-E428F3616FC7}">
      <dgm:prSet/>
      <dgm:spPr/>
      <dgm:t>
        <a:bodyPr/>
        <a:lstStyle/>
        <a:p>
          <a:endParaRPr lang="en-US"/>
        </a:p>
      </dgm:t>
    </dgm:pt>
    <dgm:pt modelId="{9BAA9871-575D-4BC1-B4B1-BE59661B322E}">
      <dgm:prSet phldrT="[Text]"/>
      <dgm:spPr/>
      <dgm:t>
        <a:bodyPr/>
        <a:lstStyle/>
        <a:p>
          <a:r>
            <a:rPr lang="en-US" dirty="0" smtClean="0"/>
            <a:t>Replication</a:t>
          </a:r>
          <a:endParaRPr lang="en-US" dirty="0"/>
        </a:p>
      </dgm:t>
    </dgm:pt>
    <dgm:pt modelId="{9F16E88D-06F8-41F9-94A2-9A56BE500697}" type="parTrans" cxnId="{C2937528-76B9-43A6-984C-28C48EECD28A}">
      <dgm:prSet/>
      <dgm:spPr/>
      <dgm:t>
        <a:bodyPr/>
        <a:lstStyle/>
        <a:p>
          <a:endParaRPr lang="en-US"/>
        </a:p>
      </dgm:t>
    </dgm:pt>
    <dgm:pt modelId="{892635BD-739F-418E-B8B9-97E3BB9C587D}" type="sibTrans" cxnId="{C2937528-76B9-43A6-984C-28C48EECD28A}">
      <dgm:prSet/>
      <dgm:spPr/>
      <dgm:t>
        <a:bodyPr/>
        <a:lstStyle/>
        <a:p>
          <a:endParaRPr lang="en-US"/>
        </a:p>
      </dgm:t>
    </dgm:pt>
    <dgm:pt modelId="{0FA78490-FB97-42F6-9080-B1AE511B4F25}">
      <dgm:prSet phldrT="[Text]"/>
      <dgm:spPr/>
      <dgm:t>
        <a:bodyPr/>
        <a:lstStyle/>
        <a:p>
          <a:r>
            <a:rPr lang="en-US" dirty="0" smtClean="0"/>
            <a:t>FC Fabric </a:t>
          </a:r>
          <a:endParaRPr lang="en-US" dirty="0"/>
        </a:p>
      </dgm:t>
    </dgm:pt>
    <dgm:pt modelId="{50A72AF8-3A55-4757-93DA-CF769C23C9DD}" type="parTrans" cxnId="{7FE482DB-1AD2-4D57-B7D1-5EBDD506ECF2}">
      <dgm:prSet/>
      <dgm:spPr/>
      <dgm:t>
        <a:bodyPr/>
        <a:lstStyle/>
        <a:p>
          <a:endParaRPr lang="en-US"/>
        </a:p>
      </dgm:t>
    </dgm:pt>
    <dgm:pt modelId="{4F58D139-3637-4D83-BB82-4BC285FEA03A}" type="sibTrans" cxnId="{7FE482DB-1AD2-4D57-B7D1-5EBDD506ECF2}">
      <dgm:prSet/>
      <dgm:spPr/>
      <dgm:t>
        <a:bodyPr/>
        <a:lstStyle/>
        <a:p>
          <a:endParaRPr lang="en-US"/>
        </a:p>
      </dgm:t>
    </dgm:pt>
    <dgm:pt modelId="{3D25C0F8-0861-4C92-9968-17B255A57E36}" type="pres">
      <dgm:prSet presAssocID="{EAA9DBC8-07C8-4EA1-9914-1ECCF39B46B6}" presName="theList" presStyleCnt="0">
        <dgm:presLayoutVars>
          <dgm:dir/>
          <dgm:animLvl val="lvl"/>
          <dgm:resizeHandles val="exact"/>
        </dgm:presLayoutVars>
      </dgm:prSet>
      <dgm:spPr/>
      <dgm:t>
        <a:bodyPr/>
        <a:lstStyle/>
        <a:p>
          <a:endParaRPr lang="en-US"/>
        </a:p>
      </dgm:t>
    </dgm:pt>
    <dgm:pt modelId="{A824683F-783A-47BD-80AC-DFD101BD3CC1}" type="pres">
      <dgm:prSet presAssocID="{9032AAD2-E12E-4802-98FC-5FA93A7406F0}" presName="compNode" presStyleCnt="0"/>
      <dgm:spPr/>
    </dgm:pt>
    <dgm:pt modelId="{934AD9DA-2E92-4916-BBE1-151A1C118645}" type="pres">
      <dgm:prSet presAssocID="{9032AAD2-E12E-4802-98FC-5FA93A7406F0}" presName="aNode" presStyleLbl="bgShp" presStyleIdx="0" presStyleCnt="5"/>
      <dgm:spPr/>
      <dgm:t>
        <a:bodyPr/>
        <a:lstStyle/>
        <a:p>
          <a:endParaRPr lang="en-US"/>
        </a:p>
      </dgm:t>
    </dgm:pt>
    <dgm:pt modelId="{27253486-FE6E-4A14-A611-31A21EB188C2}" type="pres">
      <dgm:prSet presAssocID="{9032AAD2-E12E-4802-98FC-5FA93A7406F0}" presName="textNode" presStyleLbl="bgShp" presStyleIdx="0" presStyleCnt="5"/>
      <dgm:spPr/>
      <dgm:t>
        <a:bodyPr/>
        <a:lstStyle/>
        <a:p>
          <a:endParaRPr lang="en-US"/>
        </a:p>
      </dgm:t>
    </dgm:pt>
    <dgm:pt modelId="{41172A84-0616-49D6-AFAF-A0D32BF4EF33}" type="pres">
      <dgm:prSet presAssocID="{9032AAD2-E12E-4802-98FC-5FA93A7406F0}" presName="compChildNode" presStyleCnt="0"/>
      <dgm:spPr/>
    </dgm:pt>
    <dgm:pt modelId="{3C018679-B271-4944-94FF-06BADDCFB2DC}" type="pres">
      <dgm:prSet presAssocID="{9032AAD2-E12E-4802-98FC-5FA93A7406F0}" presName="theInnerList" presStyleCnt="0"/>
      <dgm:spPr/>
    </dgm:pt>
    <dgm:pt modelId="{85803B21-1054-43BE-A819-548A4B043227}" type="pres">
      <dgm:prSet presAssocID="{FCC152BB-CC02-4A0C-9085-885A5E75F623}" presName="childNode" presStyleLbl="node1" presStyleIdx="0" presStyleCnt="13">
        <dgm:presLayoutVars>
          <dgm:bulletEnabled val="1"/>
        </dgm:presLayoutVars>
      </dgm:prSet>
      <dgm:spPr/>
      <dgm:t>
        <a:bodyPr/>
        <a:lstStyle/>
        <a:p>
          <a:endParaRPr lang="en-US"/>
        </a:p>
      </dgm:t>
    </dgm:pt>
    <dgm:pt modelId="{ED94AFC2-A431-4B9D-A0CE-E48EAE4A23F1}" type="pres">
      <dgm:prSet presAssocID="{FCC152BB-CC02-4A0C-9085-885A5E75F623}" presName="aSpace2" presStyleCnt="0"/>
      <dgm:spPr/>
    </dgm:pt>
    <dgm:pt modelId="{BAC28320-EEED-42B2-92AD-42DCD7E4FBA5}" type="pres">
      <dgm:prSet presAssocID="{0F2ED417-B825-4E2E-B6D2-4CD3DFD4ADDE}" presName="childNode" presStyleLbl="node1" presStyleIdx="1" presStyleCnt="13">
        <dgm:presLayoutVars>
          <dgm:bulletEnabled val="1"/>
        </dgm:presLayoutVars>
      </dgm:prSet>
      <dgm:spPr/>
      <dgm:t>
        <a:bodyPr/>
        <a:lstStyle/>
        <a:p>
          <a:endParaRPr lang="en-US"/>
        </a:p>
      </dgm:t>
    </dgm:pt>
    <dgm:pt modelId="{A52CF16A-3A77-48AB-B10C-475ED3717219}" type="pres">
      <dgm:prSet presAssocID="{0F2ED417-B825-4E2E-B6D2-4CD3DFD4ADDE}" presName="aSpace2" presStyleCnt="0"/>
      <dgm:spPr/>
    </dgm:pt>
    <dgm:pt modelId="{281ADA9F-26C2-417B-99E1-9FE669AF16D1}" type="pres">
      <dgm:prSet presAssocID="{964188EE-B7E8-4704-86EF-EB63E8A5F7B8}" presName="childNode" presStyleLbl="node1" presStyleIdx="2" presStyleCnt="13">
        <dgm:presLayoutVars>
          <dgm:bulletEnabled val="1"/>
        </dgm:presLayoutVars>
      </dgm:prSet>
      <dgm:spPr/>
      <dgm:t>
        <a:bodyPr/>
        <a:lstStyle/>
        <a:p>
          <a:endParaRPr lang="en-US"/>
        </a:p>
      </dgm:t>
    </dgm:pt>
    <dgm:pt modelId="{01650F09-7162-41A3-ADC5-6C2ED24745FB}" type="pres">
      <dgm:prSet presAssocID="{9032AAD2-E12E-4802-98FC-5FA93A7406F0}" presName="aSpace" presStyleCnt="0"/>
      <dgm:spPr/>
    </dgm:pt>
    <dgm:pt modelId="{4C584F2E-7BFA-48F0-9879-F1E07A3A2CA6}" type="pres">
      <dgm:prSet presAssocID="{88412D20-098C-449B-8C59-D0B8337F4696}" presName="compNode" presStyleCnt="0"/>
      <dgm:spPr/>
    </dgm:pt>
    <dgm:pt modelId="{DD5BDC2A-31F8-4522-9E07-024B691832B4}" type="pres">
      <dgm:prSet presAssocID="{88412D20-098C-449B-8C59-D0B8337F4696}" presName="aNode" presStyleLbl="bgShp" presStyleIdx="1" presStyleCnt="5"/>
      <dgm:spPr/>
      <dgm:t>
        <a:bodyPr/>
        <a:lstStyle/>
        <a:p>
          <a:endParaRPr lang="en-US"/>
        </a:p>
      </dgm:t>
    </dgm:pt>
    <dgm:pt modelId="{FBF7C4EE-4C3C-4647-A535-695F89800C52}" type="pres">
      <dgm:prSet presAssocID="{88412D20-098C-449B-8C59-D0B8337F4696}" presName="textNode" presStyleLbl="bgShp" presStyleIdx="1" presStyleCnt="5"/>
      <dgm:spPr/>
      <dgm:t>
        <a:bodyPr/>
        <a:lstStyle/>
        <a:p>
          <a:endParaRPr lang="en-US"/>
        </a:p>
      </dgm:t>
    </dgm:pt>
    <dgm:pt modelId="{36172F8F-0448-4B3F-8E62-922C1837D557}" type="pres">
      <dgm:prSet presAssocID="{88412D20-098C-449B-8C59-D0B8337F4696}" presName="compChildNode" presStyleCnt="0"/>
      <dgm:spPr/>
    </dgm:pt>
    <dgm:pt modelId="{86460C29-CB37-4600-9EDF-B0B91F1DBD7F}" type="pres">
      <dgm:prSet presAssocID="{88412D20-098C-449B-8C59-D0B8337F4696}" presName="theInnerList" presStyleCnt="0"/>
      <dgm:spPr/>
    </dgm:pt>
    <dgm:pt modelId="{9F845D2F-410F-4D1D-9697-9A6744DCD051}" type="pres">
      <dgm:prSet presAssocID="{BA43BC44-3D3E-4B55-905B-6E7E6A5012A4}" presName="childNode" presStyleLbl="node1" presStyleIdx="3" presStyleCnt="13">
        <dgm:presLayoutVars>
          <dgm:bulletEnabled val="1"/>
        </dgm:presLayoutVars>
      </dgm:prSet>
      <dgm:spPr/>
      <dgm:t>
        <a:bodyPr/>
        <a:lstStyle/>
        <a:p>
          <a:endParaRPr lang="en-US"/>
        </a:p>
      </dgm:t>
    </dgm:pt>
    <dgm:pt modelId="{DECD5278-DA2E-4DAE-8ECD-508690718D94}" type="pres">
      <dgm:prSet presAssocID="{BA43BC44-3D3E-4B55-905B-6E7E6A5012A4}" presName="aSpace2" presStyleCnt="0"/>
      <dgm:spPr/>
    </dgm:pt>
    <dgm:pt modelId="{F71E0E87-C0B5-4B18-AF75-0A67712C2102}" type="pres">
      <dgm:prSet presAssocID="{7500A1D4-64FD-441E-8486-332BE917D49B}" presName="childNode" presStyleLbl="node1" presStyleIdx="4" presStyleCnt="13">
        <dgm:presLayoutVars>
          <dgm:bulletEnabled val="1"/>
        </dgm:presLayoutVars>
      </dgm:prSet>
      <dgm:spPr/>
      <dgm:t>
        <a:bodyPr/>
        <a:lstStyle/>
        <a:p>
          <a:endParaRPr lang="en-US"/>
        </a:p>
      </dgm:t>
    </dgm:pt>
    <dgm:pt modelId="{5E5F4589-C0C6-44FD-8DAF-881779BED12B}" type="pres">
      <dgm:prSet presAssocID="{88412D20-098C-449B-8C59-D0B8337F4696}" presName="aSpace" presStyleCnt="0"/>
      <dgm:spPr/>
    </dgm:pt>
    <dgm:pt modelId="{23DAEF00-097F-4ADB-9F5D-CEFD20493F8D}" type="pres">
      <dgm:prSet presAssocID="{1AFB3469-526A-4074-AFB9-3D1E93027C75}" presName="compNode" presStyleCnt="0"/>
      <dgm:spPr/>
    </dgm:pt>
    <dgm:pt modelId="{ECC32C49-F11D-45E5-84C2-0941D729A4CA}" type="pres">
      <dgm:prSet presAssocID="{1AFB3469-526A-4074-AFB9-3D1E93027C75}" presName="aNode" presStyleLbl="bgShp" presStyleIdx="2" presStyleCnt="5"/>
      <dgm:spPr/>
      <dgm:t>
        <a:bodyPr/>
        <a:lstStyle/>
        <a:p>
          <a:endParaRPr lang="en-US"/>
        </a:p>
      </dgm:t>
    </dgm:pt>
    <dgm:pt modelId="{EAED116E-8113-48A0-A55F-0B032DE4B3CD}" type="pres">
      <dgm:prSet presAssocID="{1AFB3469-526A-4074-AFB9-3D1E93027C75}" presName="textNode" presStyleLbl="bgShp" presStyleIdx="2" presStyleCnt="5"/>
      <dgm:spPr/>
      <dgm:t>
        <a:bodyPr/>
        <a:lstStyle/>
        <a:p>
          <a:endParaRPr lang="en-US"/>
        </a:p>
      </dgm:t>
    </dgm:pt>
    <dgm:pt modelId="{AA244B14-9612-49CA-8DF9-42B497D2BCC1}" type="pres">
      <dgm:prSet presAssocID="{1AFB3469-526A-4074-AFB9-3D1E93027C75}" presName="compChildNode" presStyleCnt="0"/>
      <dgm:spPr/>
    </dgm:pt>
    <dgm:pt modelId="{EE7456B6-1261-44C9-842B-A5DD37066183}" type="pres">
      <dgm:prSet presAssocID="{1AFB3469-526A-4074-AFB9-3D1E93027C75}" presName="theInnerList" presStyleCnt="0"/>
      <dgm:spPr/>
    </dgm:pt>
    <dgm:pt modelId="{290B13D2-E0A6-4B4E-AC87-6FB75E9E2CF0}" type="pres">
      <dgm:prSet presAssocID="{89E6CE5A-C17B-429E-A325-FE1E15AF1AAB}" presName="childNode" presStyleLbl="node1" presStyleIdx="5" presStyleCnt="13">
        <dgm:presLayoutVars>
          <dgm:bulletEnabled val="1"/>
        </dgm:presLayoutVars>
      </dgm:prSet>
      <dgm:spPr/>
      <dgm:t>
        <a:bodyPr/>
        <a:lstStyle/>
        <a:p>
          <a:endParaRPr lang="en-US"/>
        </a:p>
      </dgm:t>
    </dgm:pt>
    <dgm:pt modelId="{BD218398-F7A5-40AA-B245-287DF411686C}" type="pres">
      <dgm:prSet presAssocID="{89E6CE5A-C17B-429E-A325-FE1E15AF1AAB}" presName="aSpace2" presStyleCnt="0"/>
      <dgm:spPr/>
    </dgm:pt>
    <dgm:pt modelId="{94DA70B7-9FFF-4571-95D4-E1B98E6C70CE}" type="pres">
      <dgm:prSet presAssocID="{0E5AC6DC-4A65-4DDF-8261-13DD99EF53D0}" presName="childNode" presStyleLbl="node1" presStyleIdx="6" presStyleCnt="13">
        <dgm:presLayoutVars>
          <dgm:bulletEnabled val="1"/>
        </dgm:presLayoutVars>
      </dgm:prSet>
      <dgm:spPr/>
      <dgm:t>
        <a:bodyPr/>
        <a:lstStyle/>
        <a:p>
          <a:endParaRPr lang="en-US"/>
        </a:p>
      </dgm:t>
    </dgm:pt>
    <dgm:pt modelId="{341D364B-C2FA-4B1F-B98C-6915486AA2BB}" type="pres">
      <dgm:prSet presAssocID="{1AFB3469-526A-4074-AFB9-3D1E93027C75}" presName="aSpace" presStyleCnt="0"/>
      <dgm:spPr/>
    </dgm:pt>
    <dgm:pt modelId="{80298F22-2DEF-44DA-8998-BF59281E4F0D}" type="pres">
      <dgm:prSet presAssocID="{62CB7480-8046-443F-8CE0-8472E6C41726}" presName="compNode" presStyleCnt="0"/>
      <dgm:spPr/>
    </dgm:pt>
    <dgm:pt modelId="{25F0B732-53A1-496E-81B8-F4DEC05D132A}" type="pres">
      <dgm:prSet presAssocID="{62CB7480-8046-443F-8CE0-8472E6C41726}" presName="aNode" presStyleLbl="bgShp" presStyleIdx="3" presStyleCnt="5"/>
      <dgm:spPr/>
      <dgm:t>
        <a:bodyPr/>
        <a:lstStyle/>
        <a:p>
          <a:endParaRPr lang="en-US"/>
        </a:p>
      </dgm:t>
    </dgm:pt>
    <dgm:pt modelId="{08C1C69C-B7AF-4250-A2F2-8D116E8682CC}" type="pres">
      <dgm:prSet presAssocID="{62CB7480-8046-443F-8CE0-8472E6C41726}" presName="textNode" presStyleLbl="bgShp" presStyleIdx="3" presStyleCnt="5"/>
      <dgm:spPr/>
      <dgm:t>
        <a:bodyPr/>
        <a:lstStyle/>
        <a:p>
          <a:endParaRPr lang="en-US"/>
        </a:p>
      </dgm:t>
    </dgm:pt>
    <dgm:pt modelId="{E76E676D-B976-4612-A1C8-F91F904493E3}" type="pres">
      <dgm:prSet presAssocID="{62CB7480-8046-443F-8CE0-8472E6C41726}" presName="compChildNode" presStyleCnt="0"/>
      <dgm:spPr/>
    </dgm:pt>
    <dgm:pt modelId="{95DFFD14-8B28-4B23-B951-D4081A09677D}" type="pres">
      <dgm:prSet presAssocID="{62CB7480-8046-443F-8CE0-8472E6C41726}" presName="theInnerList" presStyleCnt="0"/>
      <dgm:spPr/>
    </dgm:pt>
    <dgm:pt modelId="{AB131C28-0E69-4C32-951F-1C2FFB4B9321}" type="pres">
      <dgm:prSet presAssocID="{1667CA91-F212-4C53-99BF-18C9DA0BE28D}" presName="childNode" presStyleLbl="node1" presStyleIdx="7" presStyleCnt="13">
        <dgm:presLayoutVars>
          <dgm:bulletEnabled val="1"/>
        </dgm:presLayoutVars>
      </dgm:prSet>
      <dgm:spPr/>
      <dgm:t>
        <a:bodyPr/>
        <a:lstStyle/>
        <a:p>
          <a:endParaRPr lang="en-US"/>
        </a:p>
      </dgm:t>
    </dgm:pt>
    <dgm:pt modelId="{DADDDB9C-14FE-4E26-B477-12F7548226A2}" type="pres">
      <dgm:prSet presAssocID="{1667CA91-F212-4C53-99BF-18C9DA0BE28D}" presName="aSpace2" presStyleCnt="0"/>
      <dgm:spPr/>
    </dgm:pt>
    <dgm:pt modelId="{C46363B2-3147-4E41-8B99-C143F83AC71C}" type="pres">
      <dgm:prSet presAssocID="{9BAA9871-575D-4BC1-B4B1-BE59661B322E}" presName="childNode" presStyleLbl="node1" presStyleIdx="8" presStyleCnt="13">
        <dgm:presLayoutVars>
          <dgm:bulletEnabled val="1"/>
        </dgm:presLayoutVars>
      </dgm:prSet>
      <dgm:spPr/>
      <dgm:t>
        <a:bodyPr/>
        <a:lstStyle/>
        <a:p>
          <a:endParaRPr lang="en-US"/>
        </a:p>
      </dgm:t>
    </dgm:pt>
    <dgm:pt modelId="{AF3FB3FA-F529-4999-A51E-BDBA56E257D4}" type="pres">
      <dgm:prSet presAssocID="{9BAA9871-575D-4BC1-B4B1-BE59661B322E}" presName="aSpace2" presStyleCnt="0"/>
      <dgm:spPr/>
    </dgm:pt>
    <dgm:pt modelId="{8940052A-6EFC-46D9-B951-08B192887593}" type="pres">
      <dgm:prSet presAssocID="{0FA78490-FB97-42F6-9080-B1AE511B4F25}" presName="childNode" presStyleLbl="node1" presStyleIdx="9" presStyleCnt="13">
        <dgm:presLayoutVars>
          <dgm:bulletEnabled val="1"/>
        </dgm:presLayoutVars>
      </dgm:prSet>
      <dgm:spPr/>
      <dgm:t>
        <a:bodyPr/>
        <a:lstStyle/>
        <a:p>
          <a:endParaRPr lang="en-US"/>
        </a:p>
      </dgm:t>
    </dgm:pt>
    <dgm:pt modelId="{CABC6E79-C9EB-4EAD-903D-5D4EBE941D54}" type="pres">
      <dgm:prSet presAssocID="{62CB7480-8046-443F-8CE0-8472E6C41726}" presName="aSpace" presStyleCnt="0"/>
      <dgm:spPr/>
    </dgm:pt>
    <dgm:pt modelId="{3DD4230A-8BA3-4891-8915-0E4A03FDE73B}" type="pres">
      <dgm:prSet presAssocID="{204FA609-7C77-455B-BE01-807D91A52898}" presName="compNode" presStyleCnt="0"/>
      <dgm:spPr/>
    </dgm:pt>
    <dgm:pt modelId="{260871C9-55EC-434B-BDAA-038B2A78647C}" type="pres">
      <dgm:prSet presAssocID="{204FA609-7C77-455B-BE01-807D91A52898}" presName="aNode" presStyleLbl="bgShp" presStyleIdx="4" presStyleCnt="5"/>
      <dgm:spPr/>
      <dgm:t>
        <a:bodyPr/>
        <a:lstStyle/>
        <a:p>
          <a:endParaRPr lang="en-US"/>
        </a:p>
      </dgm:t>
    </dgm:pt>
    <dgm:pt modelId="{0075B1B2-AEF3-479F-AD6A-F1E05C60CA66}" type="pres">
      <dgm:prSet presAssocID="{204FA609-7C77-455B-BE01-807D91A52898}" presName="textNode" presStyleLbl="bgShp" presStyleIdx="4" presStyleCnt="5"/>
      <dgm:spPr/>
      <dgm:t>
        <a:bodyPr/>
        <a:lstStyle/>
        <a:p>
          <a:endParaRPr lang="en-US"/>
        </a:p>
      </dgm:t>
    </dgm:pt>
    <dgm:pt modelId="{7B96A3B8-1412-47E8-B9D3-1A43DD8A15C5}" type="pres">
      <dgm:prSet presAssocID="{204FA609-7C77-455B-BE01-807D91A52898}" presName="compChildNode" presStyleCnt="0"/>
      <dgm:spPr/>
    </dgm:pt>
    <dgm:pt modelId="{DA3E36ED-D9D9-40C3-A0D1-360C98D818BF}" type="pres">
      <dgm:prSet presAssocID="{204FA609-7C77-455B-BE01-807D91A52898}" presName="theInnerList" presStyleCnt="0"/>
      <dgm:spPr/>
    </dgm:pt>
    <dgm:pt modelId="{01E68FEF-1263-4469-BCAA-DB7B27447DF3}" type="pres">
      <dgm:prSet presAssocID="{1A22EF01-2FBD-4518-BE23-CEA81043DE3E}" presName="childNode" presStyleLbl="node1" presStyleIdx="10" presStyleCnt="13">
        <dgm:presLayoutVars>
          <dgm:bulletEnabled val="1"/>
        </dgm:presLayoutVars>
      </dgm:prSet>
      <dgm:spPr/>
      <dgm:t>
        <a:bodyPr/>
        <a:lstStyle/>
        <a:p>
          <a:endParaRPr lang="en-US"/>
        </a:p>
      </dgm:t>
    </dgm:pt>
    <dgm:pt modelId="{CDFBA96A-1A13-4687-B6AF-779D72A8C943}" type="pres">
      <dgm:prSet presAssocID="{1A22EF01-2FBD-4518-BE23-CEA81043DE3E}" presName="aSpace2" presStyleCnt="0"/>
      <dgm:spPr/>
    </dgm:pt>
    <dgm:pt modelId="{135302EE-426B-4EB1-AAE3-5B7C99222211}" type="pres">
      <dgm:prSet presAssocID="{B8BB816C-20F5-4835-9E25-DBA6F7BD5F8E}" presName="childNode" presStyleLbl="node1" presStyleIdx="11" presStyleCnt="13">
        <dgm:presLayoutVars>
          <dgm:bulletEnabled val="1"/>
        </dgm:presLayoutVars>
      </dgm:prSet>
      <dgm:spPr/>
      <dgm:t>
        <a:bodyPr/>
        <a:lstStyle/>
        <a:p>
          <a:endParaRPr lang="en-US"/>
        </a:p>
      </dgm:t>
    </dgm:pt>
    <dgm:pt modelId="{2AEDD81F-7987-47E6-9A72-44ABD07C059F}" type="pres">
      <dgm:prSet presAssocID="{B8BB816C-20F5-4835-9E25-DBA6F7BD5F8E}" presName="aSpace2" presStyleCnt="0"/>
      <dgm:spPr/>
    </dgm:pt>
    <dgm:pt modelId="{F1B23ED7-4F51-4003-8FE9-4862970F86EB}" type="pres">
      <dgm:prSet presAssocID="{6F8508A5-8E4A-4F45-86F7-28D67EB0B3F4}" presName="childNode" presStyleLbl="node1" presStyleIdx="12" presStyleCnt="13">
        <dgm:presLayoutVars>
          <dgm:bulletEnabled val="1"/>
        </dgm:presLayoutVars>
      </dgm:prSet>
      <dgm:spPr/>
      <dgm:t>
        <a:bodyPr/>
        <a:lstStyle/>
        <a:p>
          <a:endParaRPr lang="en-US"/>
        </a:p>
      </dgm:t>
    </dgm:pt>
  </dgm:ptLst>
  <dgm:cxnLst>
    <dgm:cxn modelId="{D95EC7D5-9699-4518-9F5C-38E901E85FAD}" type="presOf" srcId="{6F8508A5-8E4A-4F45-86F7-28D67EB0B3F4}" destId="{F1B23ED7-4F51-4003-8FE9-4862970F86EB}" srcOrd="0" destOrd="0" presId="urn:microsoft.com/office/officeart/2005/8/layout/lProcess2"/>
    <dgm:cxn modelId="{E6A6B9EA-2B7C-4161-BA78-6171BED0D0A0}" type="presOf" srcId="{1AFB3469-526A-4074-AFB9-3D1E93027C75}" destId="{EAED116E-8113-48A0-A55F-0B032DE4B3CD}" srcOrd="1" destOrd="0" presId="urn:microsoft.com/office/officeart/2005/8/layout/lProcess2"/>
    <dgm:cxn modelId="{B985FA87-F896-449D-A0F9-B346F4613415}" type="presOf" srcId="{62CB7480-8046-443F-8CE0-8472E6C41726}" destId="{25F0B732-53A1-496E-81B8-F4DEC05D132A}" srcOrd="0" destOrd="0" presId="urn:microsoft.com/office/officeart/2005/8/layout/lProcess2"/>
    <dgm:cxn modelId="{BAE272DA-CC05-4DB4-9162-237432C566F6}" type="presOf" srcId="{204FA609-7C77-455B-BE01-807D91A52898}" destId="{260871C9-55EC-434B-BDAA-038B2A78647C}" srcOrd="0" destOrd="0" presId="urn:microsoft.com/office/officeart/2005/8/layout/lProcess2"/>
    <dgm:cxn modelId="{7FE482DB-1AD2-4D57-B7D1-5EBDD506ECF2}" srcId="{62CB7480-8046-443F-8CE0-8472E6C41726}" destId="{0FA78490-FB97-42F6-9080-B1AE511B4F25}" srcOrd="2" destOrd="0" parTransId="{50A72AF8-3A55-4757-93DA-CF769C23C9DD}" sibTransId="{4F58D139-3637-4D83-BB82-4BC285FEA03A}"/>
    <dgm:cxn modelId="{F86DDBEE-BACF-4CC8-9CC2-B92A5B7CC760}" srcId="{EAA9DBC8-07C8-4EA1-9914-1ECCF39B46B6}" destId="{62CB7480-8046-443F-8CE0-8472E6C41726}" srcOrd="3" destOrd="0" parTransId="{F260D37E-6AC6-4430-9FC8-F8A0351B0F41}" sibTransId="{7463FB1E-3FD7-4159-8743-0C42330417E0}"/>
    <dgm:cxn modelId="{30F33BE6-DCC0-4972-8171-9E8AE85F7972}" type="presOf" srcId="{964188EE-B7E8-4704-86EF-EB63E8A5F7B8}" destId="{281ADA9F-26C2-417B-99E1-9FE669AF16D1}" srcOrd="0" destOrd="0" presId="urn:microsoft.com/office/officeart/2005/8/layout/lProcess2"/>
    <dgm:cxn modelId="{12AD6EA0-20B4-4EBC-B4C5-6B9D30857896}" srcId="{204FA609-7C77-455B-BE01-807D91A52898}" destId="{6F8508A5-8E4A-4F45-86F7-28D67EB0B3F4}" srcOrd="2" destOrd="0" parTransId="{1AD35B7B-152E-487F-8AF1-184429874FE5}" sibTransId="{AA50AF44-8B80-4977-9EC1-4FC4B6832BE3}"/>
    <dgm:cxn modelId="{955E9ABF-B73A-4BCB-BF86-0DE365BEA36C}" type="presOf" srcId="{EAA9DBC8-07C8-4EA1-9914-1ECCF39B46B6}" destId="{3D25C0F8-0861-4C92-9968-17B255A57E36}" srcOrd="0" destOrd="0" presId="urn:microsoft.com/office/officeart/2005/8/layout/lProcess2"/>
    <dgm:cxn modelId="{6F1A5615-482D-4B31-A8CE-0F54A21F0618}" srcId="{204FA609-7C77-455B-BE01-807D91A52898}" destId="{B8BB816C-20F5-4835-9E25-DBA6F7BD5F8E}" srcOrd="1" destOrd="0" parTransId="{11147DCD-A1BE-4893-B192-1C71787595F6}" sibTransId="{CC3CBF6F-CA2E-4E7C-BDEC-AF1720786390}"/>
    <dgm:cxn modelId="{DD2D2855-72F7-4125-9D05-7ADE23A8C366}" srcId="{88412D20-098C-449B-8C59-D0B8337F4696}" destId="{BA43BC44-3D3E-4B55-905B-6E7E6A5012A4}" srcOrd="0" destOrd="0" parTransId="{979E682B-2EDF-4983-9A5B-062BE3701ADB}" sibTransId="{23BA3219-647B-4A7B-BA86-3F7158336886}"/>
    <dgm:cxn modelId="{2FCD40E9-EA38-4D72-86E8-E428F3616FC7}" srcId="{62CB7480-8046-443F-8CE0-8472E6C41726}" destId="{1667CA91-F212-4C53-99BF-18C9DA0BE28D}" srcOrd="0" destOrd="0" parTransId="{B5DEC921-7DB8-44DA-9CBD-8F758B0BC45D}" sibTransId="{3B29A242-C88C-4F5C-B236-AB317844E997}"/>
    <dgm:cxn modelId="{03C84FC5-E536-4F2A-B3C8-068C7208BAA4}" type="presOf" srcId="{1667CA91-F212-4C53-99BF-18C9DA0BE28D}" destId="{AB131C28-0E69-4C32-951F-1C2FFB4B9321}" srcOrd="0" destOrd="0" presId="urn:microsoft.com/office/officeart/2005/8/layout/lProcess2"/>
    <dgm:cxn modelId="{D19BEA7D-58DE-4701-9E7F-7B1FFECA1E1A}" type="presOf" srcId="{62CB7480-8046-443F-8CE0-8472E6C41726}" destId="{08C1C69C-B7AF-4250-A2F2-8D116E8682CC}" srcOrd="1" destOrd="0" presId="urn:microsoft.com/office/officeart/2005/8/layout/lProcess2"/>
    <dgm:cxn modelId="{F4B034D9-36C4-46EA-B213-72962CF9E9BC}" srcId="{9032AAD2-E12E-4802-98FC-5FA93A7406F0}" destId="{0F2ED417-B825-4E2E-B6D2-4CD3DFD4ADDE}" srcOrd="1" destOrd="0" parTransId="{05A3C1CC-CD35-4F7D-BF50-B70B18353263}" sibTransId="{7ACDD77A-463F-4394-958C-A2F9DBF30CC7}"/>
    <dgm:cxn modelId="{01B858D0-A877-4942-B89A-16A092E2552C}" type="presOf" srcId="{9032AAD2-E12E-4802-98FC-5FA93A7406F0}" destId="{27253486-FE6E-4A14-A611-31A21EB188C2}" srcOrd="1" destOrd="0" presId="urn:microsoft.com/office/officeart/2005/8/layout/lProcess2"/>
    <dgm:cxn modelId="{8318686D-90C8-4F14-8286-27E077925CAF}" type="presOf" srcId="{7500A1D4-64FD-441E-8486-332BE917D49B}" destId="{F71E0E87-C0B5-4B18-AF75-0A67712C2102}" srcOrd="0" destOrd="0" presId="urn:microsoft.com/office/officeart/2005/8/layout/lProcess2"/>
    <dgm:cxn modelId="{B7B134BA-33A2-43F9-9D42-D7AB6AB2697C}" srcId="{EAA9DBC8-07C8-4EA1-9914-1ECCF39B46B6}" destId="{204FA609-7C77-455B-BE01-807D91A52898}" srcOrd="4" destOrd="0" parTransId="{FF6000DD-34B1-4E22-AB33-94249D0D1860}" sibTransId="{A3EDA574-2894-4094-9345-888ABAABE9D1}"/>
    <dgm:cxn modelId="{F90293FD-D04E-44C2-9959-2E88352CDEFE}" srcId="{EAA9DBC8-07C8-4EA1-9914-1ECCF39B46B6}" destId="{1AFB3469-526A-4074-AFB9-3D1E93027C75}" srcOrd="2" destOrd="0" parTransId="{27C61800-25E9-49D1-AE4E-5EB10995EC10}" sibTransId="{3C9DDB52-0864-4A09-8C1E-AAE346145166}"/>
    <dgm:cxn modelId="{A5D601EA-928D-471F-B120-36EAB287C37F}" type="presOf" srcId="{9BAA9871-575D-4BC1-B4B1-BE59661B322E}" destId="{C46363B2-3147-4E41-8B99-C143F83AC71C}" srcOrd="0" destOrd="0" presId="urn:microsoft.com/office/officeart/2005/8/layout/lProcess2"/>
    <dgm:cxn modelId="{B8956F59-A342-4339-94EB-A03F6D2118E3}" type="presOf" srcId="{1A22EF01-2FBD-4518-BE23-CEA81043DE3E}" destId="{01E68FEF-1263-4469-BCAA-DB7B27447DF3}" srcOrd="0" destOrd="0" presId="urn:microsoft.com/office/officeart/2005/8/layout/lProcess2"/>
    <dgm:cxn modelId="{3FCEB381-56C6-4785-ACEC-0F32EE41A9EA}" srcId="{1AFB3469-526A-4074-AFB9-3D1E93027C75}" destId="{0E5AC6DC-4A65-4DDF-8261-13DD99EF53D0}" srcOrd="1" destOrd="0" parTransId="{CCC969DB-701B-4408-988D-2ED38FEEDCD5}" sibTransId="{D43F94E0-1226-4CA0-BBD2-F856FFE3E361}"/>
    <dgm:cxn modelId="{8E7BAB16-C203-4946-9D4F-31C64C15F5B7}" type="presOf" srcId="{0E5AC6DC-4A65-4DDF-8261-13DD99EF53D0}" destId="{94DA70B7-9FFF-4571-95D4-E1B98E6C70CE}" srcOrd="0" destOrd="0" presId="urn:microsoft.com/office/officeart/2005/8/layout/lProcess2"/>
    <dgm:cxn modelId="{C2937528-76B9-43A6-984C-28C48EECD28A}" srcId="{62CB7480-8046-443F-8CE0-8472E6C41726}" destId="{9BAA9871-575D-4BC1-B4B1-BE59661B322E}" srcOrd="1" destOrd="0" parTransId="{9F16E88D-06F8-41F9-94A2-9A56BE500697}" sibTransId="{892635BD-739F-418E-B8B9-97E3BB9C587D}"/>
    <dgm:cxn modelId="{D7362CAB-F7BF-4101-8342-BA8CC53EB52D}" type="presOf" srcId="{0F2ED417-B825-4E2E-B6D2-4CD3DFD4ADDE}" destId="{BAC28320-EEED-42B2-92AD-42DCD7E4FBA5}" srcOrd="0" destOrd="0" presId="urn:microsoft.com/office/officeart/2005/8/layout/lProcess2"/>
    <dgm:cxn modelId="{36EA3195-E7B1-4004-844F-63C277C60814}" srcId="{1AFB3469-526A-4074-AFB9-3D1E93027C75}" destId="{89E6CE5A-C17B-429E-A325-FE1E15AF1AAB}" srcOrd="0" destOrd="0" parTransId="{AFCF7350-95A9-4802-B09C-8E9CF6AEBE18}" sibTransId="{24AAAD39-8A13-4D2A-9665-4B64523AE864}"/>
    <dgm:cxn modelId="{6B73C025-C154-48AC-9925-45806BEC4A5C}" type="presOf" srcId="{204FA609-7C77-455B-BE01-807D91A52898}" destId="{0075B1B2-AEF3-479F-AD6A-F1E05C60CA66}" srcOrd="1" destOrd="0" presId="urn:microsoft.com/office/officeart/2005/8/layout/lProcess2"/>
    <dgm:cxn modelId="{DE2A8552-9970-45F3-AA06-44791105CD9C}" srcId="{88412D20-098C-449B-8C59-D0B8337F4696}" destId="{7500A1D4-64FD-441E-8486-332BE917D49B}" srcOrd="1" destOrd="0" parTransId="{44114A10-F704-48DB-ABAD-D2A97E259CEA}" sibTransId="{C79DECE0-7EF2-478C-AA6A-6C2A9070ABFB}"/>
    <dgm:cxn modelId="{23DAF657-160E-4933-86A4-07309BBC9C3B}" srcId="{9032AAD2-E12E-4802-98FC-5FA93A7406F0}" destId="{FCC152BB-CC02-4A0C-9085-885A5E75F623}" srcOrd="0" destOrd="0" parTransId="{C2011545-954E-40C3-9A56-A1C0227EA11B}" sibTransId="{015622C4-F918-48C8-88CE-A7EC5F2F8601}"/>
    <dgm:cxn modelId="{43C74A96-234A-4998-82CB-B6C4FB702BAE}" type="presOf" srcId="{0FA78490-FB97-42F6-9080-B1AE511B4F25}" destId="{8940052A-6EFC-46D9-B951-08B192887593}" srcOrd="0" destOrd="0" presId="urn:microsoft.com/office/officeart/2005/8/layout/lProcess2"/>
    <dgm:cxn modelId="{ABF2770C-08E5-4AFE-AC95-DD5B41E9081E}" type="presOf" srcId="{BA43BC44-3D3E-4B55-905B-6E7E6A5012A4}" destId="{9F845D2F-410F-4D1D-9697-9A6744DCD051}" srcOrd="0" destOrd="0" presId="urn:microsoft.com/office/officeart/2005/8/layout/lProcess2"/>
    <dgm:cxn modelId="{1D693645-B956-40BB-A726-ABC6FEEAE515}" type="presOf" srcId="{88412D20-098C-449B-8C59-D0B8337F4696}" destId="{DD5BDC2A-31F8-4522-9E07-024B691832B4}" srcOrd="0" destOrd="0" presId="urn:microsoft.com/office/officeart/2005/8/layout/lProcess2"/>
    <dgm:cxn modelId="{633DF374-F391-4679-B214-87BECCE86E0E}" srcId="{EAA9DBC8-07C8-4EA1-9914-1ECCF39B46B6}" destId="{88412D20-098C-449B-8C59-D0B8337F4696}" srcOrd="1" destOrd="0" parTransId="{4D80F624-C534-4404-BD9C-5D58B859D642}" sibTransId="{1BAEB400-C308-4689-8BB4-F3161052DCE2}"/>
    <dgm:cxn modelId="{9EE98B09-3BC9-4080-A899-B8ABA8925FC2}" type="presOf" srcId="{88412D20-098C-449B-8C59-D0B8337F4696}" destId="{FBF7C4EE-4C3C-4647-A535-695F89800C52}" srcOrd="1" destOrd="0" presId="urn:microsoft.com/office/officeart/2005/8/layout/lProcess2"/>
    <dgm:cxn modelId="{0EC18A12-A0C0-4B2B-8BA9-5E7FADE80297}" srcId="{EAA9DBC8-07C8-4EA1-9914-1ECCF39B46B6}" destId="{9032AAD2-E12E-4802-98FC-5FA93A7406F0}" srcOrd="0" destOrd="0" parTransId="{61E20714-32D1-484C-BD56-34457DFDC489}" sibTransId="{EC12C411-B21B-4279-B231-8C5693783B3C}"/>
    <dgm:cxn modelId="{226B31B4-70BC-41F1-8C83-F2935258461C}" type="presOf" srcId="{1AFB3469-526A-4074-AFB9-3D1E93027C75}" destId="{ECC32C49-F11D-45E5-84C2-0941D729A4CA}" srcOrd="0" destOrd="0" presId="urn:microsoft.com/office/officeart/2005/8/layout/lProcess2"/>
    <dgm:cxn modelId="{58235953-572A-4D93-883D-5CD7635D226F}" srcId="{204FA609-7C77-455B-BE01-807D91A52898}" destId="{1A22EF01-2FBD-4518-BE23-CEA81043DE3E}" srcOrd="0" destOrd="0" parTransId="{0EE9BBD4-DE05-4F8B-8D3B-6FB372EE367A}" sibTransId="{13FCE81B-C68A-4C8D-A877-8888DF19B3DA}"/>
    <dgm:cxn modelId="{3888D0E6-60FB-4368-932B-7387FC182C8B}" type="presOf" srcId="{89E6CE5A-C17B-429E-A325-FE1E15AF1AAB}" destId="{290B13D2-E0A6-4B4E-AC87-6FB75E9E2CF0}" srcOrd="0" destOrd="0" presId="urn:microsoft.com/office/officeart/2005/8/layout/lProcess2"/>
    <dgm:cxn modelId="{C6D59175-578B-48CE-BE9D-2B712AC73A88}" type="presOf" srcId="{FCC152BB-CC02-4A0C-9085-885A5E75F623}" destId="{85803B21-1054-43BE-A819-548A4B043227}" srcOrd="0" destOrd="0" presId="urn:microsoft.com/office/officeart/2005/8/layout/lProcess2"/>
    <dgm:cxn modelId="{82EDFBC0-A9B2-4438-8C1C-745204627EB9}" type="presOf" srcId="{B8BB816C-20F5-4835-9E25-DBA6F7BD5F8E}" destId="{135302EE-426B-4EB1-AAE3-5B7C99222211}" srcOrd="0" destOrd="0" presId="urn:microsoft.com/office/officeart/2005/8/layout/lProcess2"/>
    <dgm:cxn modelId="{A6EC40CA-8C7F-46EE-8818-2DB6541664D3}" type="presOf" srcId="{9032AAD2-E12E-4802-98FC-5FA93A7406F0}" destId="{934AD9DA-2E92-4916-BBE1-151A1C118645}" srcOrd="0" destOrd="0" presId="urn:microsoft.com/office/officeart/2005/8/layout/lProcess2"/>
    <dgm:cxn modelId="{AE87E9FD-E71B-42A7-8380-1EEC8ECBBB0A}" srcId="{9032AAD2-E12E-4802-98FC-5FA93A7406F0}" destId="{964188EE-B7E8-4704-86EF-EB63E8A5F7B8}" srcOrd="2" destOrd="0" parTransId="{B14532E5-7C86-42C6-AEAC-C6E9A61FC934}" sibTransId="{67B2C6ED-B6C0-48F8-BEF3-E73E6074D0C3}"/>
    <dgm:cxn modelId="{C3DE33B9-6EC2-4CC7-A608-4529B203DEF7}" type="presParOf" srcId="{3D25C0F8-0861-4C92-9968-17B255A57E36}" destId="{A824683F-783A-47BD-80AC-DFD101BD3CC1}" srcOrd="0" destOrd="0" presId="urn:microsoft.com/office/officeart/2005/8/layout/lProcess2"/>
    <dgm:cxn modelId="{30168FBA-92A7-4DC5-A797-FAB20CF2DF8E}" type="presParOf" srcId="{A824683F-783A-47BD-80AC-DFD101BD3CC1}" destId="{934AD9DA-2E92-4916-BBE1-151A1C118645}" srcOrd="0" destOrd="0" presId="urn:microsoft.com/office/officeart/2005/8/layout/lProcess2"/>
    <dgm:cxn modelId="{618630F9-F0E8-494F-B7EB-AB4AFBACEBC7}" type="presParOf" srcId="{A824683F-783A-47BD-80AC-DFD101BD3CC1}" destId="{27253486-FE6E-4A14-A611-31A21EB188C2}" srcOrd="1" destOrd="0" presId="urn:microsoft.com/office/officeart/2005/8/layout/lProcess2"/>
    <dgm:cxn modelId="{9272EE61-066F-432B-9921-2A83B4A35E85}" type="presParOf" srcId="{A824683F-783A-47BD-80AC-DFD101BD3CC1}" destId="{41172A84-0616-49D6-AFAF-A0D32BF4EF33}" srcOrd="2" destOrd="0" presId="urn:microsoft.com/office/officeart/2005/8/layout/lProcess2"/>
    <dgm:cxn modelId="{2F2E6CA9-E885-4BA7-AB37-52F5C27D5550}" type="presParOf" srcId="{41172A84-0616-49D6-AFAF-A0D32BF4EF33}" destId="{3C018679-B271-4944-94FF-06BADDCFB2DC}" srcOrd="0" destOrd="0" presId="urn:microsoft.com/office/officeart/2005/8/layout/lProcess2"/>
    <dgm:cxn modelId="{A06CE346-5CAC-4E0F-B53D-BADEAEB3D602}" type="presParOf" srcId="{3C018679-B271-4944-94FF-06BADDCFB2DC}" destId="{85803B21-1054-43BE-A819-548A4B043227}" srcOrd="0" destOrd="0" presId="urn:microsoft.com/office/officeart/2005/8/layout/lProcess2"/>
    <dgm:cxn modelId="{DDB2A61C-3870-420C-B971-43D04E23712C}" type="presParOf" srcId="{3C018679-B271-4944-94FF-06BADDCFB2DC}" destId="{ED94AFC2-A431-4B9D-A0CE-E48EAE4A23F1}" srcOrd="1" destOrd="0" presId="urn:microsoft.com/office/officeart/2005/8/layout/lProcess2"/>
    <dgm:cxn modelId="{0416F812-5295-44E5-A91C-CEDD564A1FF7}" type="presParOf" srcId="{3C018679-B271-4944-94FF-06BADDCFB2DC}" destId="{BAC28320-EEED-42B2-92AD-42DCD7E4FBA5}" srcOrd="2" destOrd="0" presId="urn:microsoft.com/office/officeart/2005/8/layout/lProcess2"/>
    <dgm:cxn modelId="{75C94264-FFA7-40E1-9AEE-77BB28809CA9}" type="presParOf" srcId="{3C018679-B271-4944-94FF-06BADDCFB2DC}" destId="{A52CF16A-3A77-48AB-B10C-475ED3717219}" srcOrd="3" destOrd="0" presId="urn:microsoft.com/office/officeart/2005/8/layout/lProcess2"/>
    <dgm:cxn modelId="{7AA2A52A-C0C9-4D65-B230-0B399A2F77D1}" type="presParOf" srcId="{3C018679-B271-4944-94FF-06BADDCFB2DC}" destId="{281ADA9F-26C2-417B-99E1-9FE669AF16D1}" srcOrd="4" destOrd="0" presId="urn:microsoft.com/office/officeart/2005/8/layout/lProcess2"/>
    <dgm:cxn modelId="{96DBB12C-9AE1-4D3C-93BA-AEB0B41AD466}" type="presParOf" srcId="{3D25C0F8-0861-4C92-9968-17B255A57E36}" destId="{01650F09-7162-41A3-ADC5-6C2ED24745FB}" srcOrd="1" destOrd="0" presId="urn:microsoft.com/office/officeart/2005/8/layout/lProcess2"/>
    <dgm:cxn modelId="{406AA4B5-2A7C-4EC8-851B-961EABBD4DAB}" type="presParOf" srcId="{3D25C0F8-0861-4C92-9968-17B255A57E36}" destId="{4C584F2E-7BFA-48F0-9879-F1E07A3A2CA6}" srcOrd="2" destOrd="0" presId="urn:microsoft.com/office/officeart/2005/8/layout/lProcess2"/>
    <dgm:cxn modelId="{6575A23B-C9C9-444D-90C6-89F831BBF554}" type="presParOf" srcId="{4C584F2E-7BFA-48F0-9879-F1E07A3A2CA6}" destId="{DD5BDC2A-31F8-4522-9E07-024B691832B4}" srcOrd="0" destOrd="0" presId="urn:microsoft.com/office/officeart/2005/8/layout/lProcess2"/>
    <dgm:cxn modelId="{7E0AFB7E-B138-4A16-8683-49CEDD6195E5}" type="presParOf" srcId="{4C584F2E-7BFA-48F0-9879-F1E07A3A2CA6}" destId="{FBF7C4EE-4C3C-4647-A535-695F89800C52}" srcOrd="1" destOrd="0" presId="urn:microsoft.com/office/officeart/2005/8/layout/lProcess2"/>
    <dgm:cxn modelId="{DB67BCCC-5725-4506-AF3F-75B4CE0484FF}" type="presParOf" srcId="{4C584F2E-7BFA-48F0-9879-F1E07A3A2CA6}" destId="{36172F8F-0448-4B3F-8E62-922C1837D557}" srcOrd="2" destOrd="0" presId="urn:microsoft.com/office/officeart/2005/8/layout/lProcess2"/>
    <dgm:cxn modelId="{3A8F17AF-A9CC-4B59-AAB4-33D844D0E317}" type="presParOf" srcId="{36172F8F-0448-4B3F-8E62-922C1837D557}" destId="{86460C29-CB37-4600-9EDF-B0B91F1DBD7F}" srcOrd="0" destOrd="0" presId="urn:microsoft.com/office/officeart/2005/8/layout/lProcess2"/>
    <dgm:cxn modelId="{357E37F7-6360-4BDB-BE9D-8611F828EEE1}" type="presParOf" srcId="{86460C29-CB37-4600-9EDF-B0B91F1DBD7F}" destId="{9F845D2F-410F-4D1D-9697-9A6744DCD051}" srcOrd="0" destOrd="0" presId="urn:microsoft.com/office/officeart/2005/8/layout/lProcess2"/>
    <dgm:cxn modelId="{677C3BEE-0430-4AA9-95BA-8BC79DB33DEB}" type="presParOf" srcId="{86460C29-CB37-4600-9EDF-B0B91F1DBD7F}" destId="{DECD5278-DA2E-4DAE-8ECD-508690718D94}" srcOrd="1" destOrd="0" presId="urn:microsoft.com/office/officeart/2005/8/layout/lProcess2"/>
    <dgm:cxn modelId="{531537E3-D5CD-4F59-8449-A9BCC4296C0D}" type="presParOf" srcId="{86460C29-CB37-4600-9EDF-B0B91F1DBD7F}" destId="{F71E0E87-C0B5-4B18-AF75-0A67712C2102}" srcOrd="2" destOrd="0" presId="urn:microsoft.com/office/officeart/2005/8/layout/lProcess2"/>
    <dgm:cxn modelId="{E9680F6B-4E59-4891-9E39-BFAB5ED2B0A1}" type="presParOf" srcId="{3D25C0F8-0861-4C92-9968-17B255A57E36}" destId="{5E5F4589-C0C6-44FD-8DAF-881779BED12B}" srcOrd="3" destOrd="0" presId="urn:microsoft.com/office/officeart/2005/8/layout/lProcess2"/>
    <dgm:cxn modelId="{626F6F4B-DC94-42F8-8B45-B90AFF39BA31}" type="presParOf" srcId="{3D25C0F8-0861-4C92-9968-17B255A57E36}" destId="{23DAEF00-097F-4ADB-9F5D-CEFD20493F8D}" srcOrd="4" destOrd="0" presId="urn:microsoft.com/office/officeart/2005/8/layout/lProcess2"/>
    <dgm:cxn modelId="{1BE3FCE5-1857-445B-A639-F4301D371D15}" type="presParOf" srcId="{23DAEF00-097F-4ADB-9F5D-CEFD20493F8D}" destId="{ECC32C49-F11D-45E5-84C2-0941D729A4CA}" srcOrd="0" destOrd="0" presId="urn:microsoft.com/office/officeart/2005/8/layout/lProcess2"/>
    <dgm:cxn modelId="{F45720E5-27C7-4E61-8932-C5245E3943DB}" type="presParOf" srcId="{23DAEF00-097F-4ADB-9F5D-CEFD20493F8D}" destId="{EAED116E-8113-48A0-A55F-0B032DE4B3CD}" srcOrd="1" destOrd="0" presId="urn:microsoft.com/office/officeart/2005/8/layout/lProcess2"/>
    <dgm:cxn modelId="{B5E69AD7-31CE-4D35-A7D9-23829085F3E5}" type="presParOf" srcId="{23DAEF00-097F-4ADB-9F5D-CEFD20493F8D}" destId="{AA244B14-9612-49CA-8DF9-42B497D2BCC1}" srcOrd="2" destOrd="0" presId="urn:microsoft.com/office/officeart/2005/8/layout/lProcess2"/>
    <dgm:cxn modelId="{9D5071AE-68A5-450E-BA93-9D1662C72E99}" type="presParOf" srcId="{AA244B14-9612-49CA-8DF9-42B497D2BCC1}" destId="{EE7456B6-1261-44C9-842B-A5DD37066183}" srcOrd="0" destOrd="0" presId="urn:microsoft.com/office/officeart/2005/8/layout/lProcess2"/>
    <dgm:cxn modelId="{E2904368-3574-42E0-AC94-DCB82253433A}" type="presParOf" srcId="{EE7456B6-1261-44C9-842B-A5DD37066183}" destId="{290B13D2-E0A6-4B4E-AC87-6FB75E9E2CF0}" srcOrd="0" destOrd="0" presId="urn:microsoft.com/office/officeart/2005/8/layout/lProcess2"/>
    <dgm:cxn modelId="{EF384081-5857-4F32-A937-15F0D317AC0F}" type="presParOf" srcId="{EE7456B6-1261-44C9-842B-A5DD37066183}" destId="{BD218398-F7A5-40AA-B245-287DF411686C}" srcOrd="1" destOrd="0" presId="urn:microsoft.com/office/officeart/2005/8/layout/lProcess2"/>
    <dgm:cxn modelId="{53D8AA64-C087-4658-ADC1-6F4B2EFAE340}" type="presParOf" srcId="{EE7456B6-1261-44C9-842B-A5DD37066183}" destId="{94DA70B7-9FFF-4571-95D4-E1B98E6C70CE}" srcOrd="2" destOrd="0" presId="urn:microsoft.com/office/officeart/2005/8/layout/lProcess2"/>
    <dgm:cxn modelId="{EE132FD1-B22B-42F0-B8A0-C2C4284357D9}" type="presParOf" srcId="{3D25C0F8-0861-4C92-9968-17B255A57E36}" destId="{341D364B-C2FA-4B1F-B98C-6915486AA2BB}" srcOrd="5" destOrd="0" presId="urn:microsoft.com/office/officeart/2005/8/layout/lProcess2"/>
    <dgm:cxn modelId="{D0465C32-23CB-41DC-8DA1-F7085F57E0E1}" type="presParOf" srcId="{3D25C0F8-0861-4C92-9968-17B255A57E36}" destId="{80298F22-2DEF-44DA-8998-BF59281E4F0D}" srcOrd="6" destOrd="0" presId="urn:microsoft.com/office/officeart/2005/8/layout/lProcess2"/>
    <dgm:cxn modelId="{23EACFC2-3AEB-4050-A0E9-EC689C195F98}" type="presParOf" srcId="{80298F22-2DEF-44DA-8998-BF59281E4F0D}" destId="{25F0B732-53A1-496E-81B8-F4DEC05D132A}" srcOrd="0" destOrd="0" presId="urn:microsoft.com/office/officeart/2005/8/layout/lProcess2"/>
    <dgm:cxn modelId="{14DDE174-ED18-4731-9C84-499F4F17AD5B}" type="presParOf" srcId="{80298F22-2DEF-44DA-8998-BF59281E4F0D}" destId="{08C1C69C-B7AF-4250-A2F2-8D116E8682CC}" srcOrd="1" destOrd="0" presId="urn:microsoft.com/office/officeart/2005/8/layout/lProcess2"/>
    <dgm:cxn modelId="{5A239DC8-E398-4444-BFCF-52168BEABEB8}" type="presParOf" srcId="{80298F22-2DEF-44DA-8998-BF59281E4F0D}" destId="{E76E676D-B976-4612-A1C8-F91F904493E3}" srcOrd="2" destOrd="0" presId="urn:microsoft.com/office/officeart/2005/8/layout/lProcess2"/>
    <dgm:cxn modelId="{5ADF3536-CD3F-4D5C-B4DB-4EC713CACF99}" type="presParOf" srcId="{E76E676D-B976-4612-A1C8-F91F904493E3}" destId="{95DFFD14-8B28-4B23-B951-D4081A09677D}" srcOrd="0" destOrd="0" presId="urn:microsoft.com/office/officeart/2005/8/layout/lProcess2"/>
    <dgm:cxn modelId="{B2A84D9F-E539-4C85-ACEC-0EF2E7BB89E8}" type="presParOf" srcId="{95DFFD14-8B28-4B23-B951-D4081A09677D}" destId="{AB131C28-0E69-4C32-951F-1C2FFB4B9321}" srcOrd="0" destOrd="0" presId="urn:microsoft.com/office/officeart/2005/8/layout/lProcess2"/>
    <dgm:cxn modelId="{6CA80C73-9D02-4877-841E-AD6A95B2A33F}" type="presParOf" srcId="{95DFFD14-8B28-4B23-B951-D4081A09677D}" destId="{DADDDB9C-14FE-4E26-B477-12F7548226A2}" srcOrd="1" destOrd="0" presId="urn:microsoft.com/office/officeart/2005/8/layout/lProcess2"/>
    <dgm:cxn modelId="{42BB6502-D0F2-428C-B7D7-8A40D02693B6}" type="presParOf" srcId="{95DFFD14-8B28-4B23-B951-D4081A09677D}" destId="{C46363B2-3147-4E41-8B99-C143F83AC71C}" srcOrd="2" destOrd="0" presId="urn:microsoft.com/office/officeart/2005/8/layout/lProcess2"/>
    <dgm:cxn modelId="{AF461D87-AF04-4CED-B64C-B9B5ED1E2510}" type="presParOf" srcId="{95DFFD14-8B28-4B23-B951-D4081A09677D}" destId="{AF3FB3FA-F529-4999-A51E-BDBA56E257D4}" srcOrd="3" destOrd="0" presId="urn:microsoft.com/office/officeart/2005/8/layout/lProcess2"/>
    <dgm:cxn modelId="{2709E327-A55E-4CCA-A64D-D95A9BA41AC2}" type="presParOf" srcId="{95DFFD14-8B28-4B23-B951-D4081A09677D}" destId="{8940052A-6EFC-46D9-B951-08B192887593}" srcOrd="4" destOrd="0" presId="urn:microsoft.com/office/officeart/2005/8/layout/lProcess2"/>
    <dgm:cxn modelId="{A34BCFF0-1D45-4000-AC1F-37717A9A42BF}" type="presParOf" srcId="{3D25C0F8-0861-4C92-9968-17B255A57E36}" destId="{CABC6E79-C9EB-4EAD-903D-5D4EBE941D54}" srcOrd="7" destOrd="0" presId="urn:microsoft.com/office/officeart/2005/8/layout/lProcess2"/>
    <dgm:cxn modelId="{5E5A0B9A-BF6B-4257-89A0-34FD4A16E1FD}" type="presParOf" srcId="{3D25C0F8-0861-4C92-9968-17B255A57E36}" destId="{3DD4230A-8BA3-4891-8915-0E4A03FDE73B}" srcOrd="8" destOrd="0" presId="urn:microsoft.com/office/officeart/2005/8/layout/lProcess2"/>
    <dgm:cxn modelId="{38284E20-61D9-471D-A7F4-AE8D108AC34F}" type="presParOf" srcId="{3DD4230A-8BA3-4891-8915-0E4A03FDE73B}" destId="{260871C9-55EC-434B-BDAA-038B2A78647C}" srcOrd="0" destOrd="0" presId="urn:microsoft.com/office/officeart/2005/8/layout/lProcess2"/>
    <dgm:cxn modelId="{7C8C94BF-F3F2-41FF-9703-3E94A58008C3}" type="presParOf" srcId="{3DD4230A-8BA3-4891-8915-0E4A03FDE73B}" destId="{0075B1B2-AEF3-479F-AD6A-F1E05C60CA66}" srcOrd="1" destOrd="0" presId="urn:microsoft.com/office/officeart/2005/8/layout/lProcess2"/>
    <dgm:cxn modelId="{46FA3992-446B-4CB6-BE1C-F6E66F839B0A}" type="presParOf" srcId="{3DD4230A-8BA3-4891-8915-0E4A03FDE73B}" destId="{7B96A3B8-1412-47E8-B9D3-1A43DD8A15C5}" srcOrd="2" destOrd="0" presId="urn:microsoft.com/office/officeart/2005/8/layout/lProcess2"/>
    <dgm:cxn modelId="{F87B4C6E-A593-4332-B5D8-515855990FE1}" type="presParOf" srcId="{7B96A3B8-1412-47E8-B9D3-1A43DD8A15C5}" destId="{DA3E36ED-D9D9-40C3-A0D1-360C98D818BF}" srcOrd="0" destOrd="0" presId="urn:microsoft.com/office/officeart/2005/8/layout/lProcess2"/>
    <dgm:cxn modelId="{B5433FF0-BDAD-4726-A734-99498B272BF7}" type="presParOf" srcId="{DA3E36ED-D9D9-40C3-A0D1-360C98D818BF}" destId="{01E68FEF-1263-4469-BCAA-DB7B27447DF3}" srcOrd="0" destOrd="0" presId="urn:microsoft.com/office/officeart/2005/8/layout/lProcess2"/>
    <dgm:cxn modelId="{62C970C1-91C3-4270-957E-BDD8D2E8CF2C}" type="presParOf" srcId="{DA3E36ED-D9D9-40C3-A0D1-360C98D818BF}" destId="{CDFBA96A-1A13-4687-B6AF-779D72A8C943}" srcOrd="1" destOrd="0" presId="urn:microsoft.com/office/officeart/2005/8/layout/lProcess2"/>
    <dgm:cxn modelId="{B871C4D9-A954-4C6E-9F32-C83466BC225A}" type="presParOf" srcId="{DA3E36ED-D9D9-40C3-A0D1-360C98D818BF}" destId="{135302EE-426B-4EB1-AAE3-5B7C99222211}" srcOrd="2" destOrd="0" presId="urn:microsoft.com/office/officeart/2005/8/layout/lProcess2"/>
    <dgm:cxn modelId="{AEFFD7FF-F97F-4937-B88D-CA6651CD5AB1}" type="presParOf" srcId="{DA3E36ED-D9D9-40C3-A0D1-360C98D818BF}" destId="{2AEDD81F-7987-47E6-9A72-44ABD07C059F}" srcOrd="3" destOrd="0" presId="urn:microsoft.com/office/officeart/2005/8/layout/lProcess2"/>
    <dgm:cxn modelId="{8DB91596-498A-4F0B-9F42-B766E96A8EA7}" type="presParOf" srcId="{DA3E36ED-D9D9-40C3-A0D1-360C98D818BF}" destId="{F1B23ED7-4F51-4003-8FE9-4862970F86E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D9DA-2E92-4916-BBE1-151A1C118645}">
      <dsp:nvSpPr>
        <dsp:cNvPr id="0" name=""/>
        <dsp:cNvSpPr/>
      </dsp:nvSpPr>
      <dsp:spPr>
        <a:xfrm>
          <a:off x="2169" y="0"/>
          <a:ext cx="76118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Networks</a:t>
          </a:r>
          <a:endParaRPr lang="en-US" sz="1000" kern="1200" dirty="0"/>
        </a:p>
      </dsp:txBody>
      <dsp:txXfrm>
        <a:off x="2169" y="0"/>
        <a:ext cx="761181" cy="1357788"/>
      </dsp:txXfrm>
    </dsp:sp>
    <dsp:sp modelId="{85803B21-1054-43BE-A819-548A4B043227}">
      <dsp:nvSpPr>
        <dsp:cNvPr id="0" name=""/>
        <dsp:cNvSpPr/>
      </dsp:nvSpPr>
      <dsp:spPr>
        <a:xfrm>
          <a:off x="78287" y="1358175"/>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Switches and Routers</a:t>
          </a:r>
          <a:endParaRPr lang="en-US" sz="600" kern="1200" dirty="0"/>
        </a:p>
      </dsp:txBody>
      <dsp:txXfrm>
        <a:off x="96122" y="1376010"/>
        <a:ext cx="573275" cy="853500"/>
      </dsp:txXfrm>
    </dsp:sp>
    <dsp:sp modelId="{BAC28320-EEED-42B2-92AD-42DCD7E4FBA5}">
      <dsp:nvSpPr>
        <dsp:cNvPr id="0" name=""/>
        <dsp:cNvSpPr/>
      </dsp:nvSpPr>
      <dsp:spPr>
        <a:xfrm>
          <a:off x="78287" y="2384141"/>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FC and/or Ethernet</a:t>
          </a:r>
          <a:endParaRPr lang="en-US" sz="600" kern="1200" dirty="0"/>
        </a:p>
      </dsp:txBody>
      <dsp:txXfrm>
        <a:off x="96122" y="2401976"/>
        <a:ext cx="573275" cy="853500"/>
      </dsp:txXfrm>
    </dsp:sp>
    <dsp:sp modelId="{281ADA9F-26C2-417B-99E1-9FE669AF16D1}">
      <dsp:nvSpPr>
        <dsp:cNvPr id="0" name=""/>
        <dsp:cNvSpPr/>
      </dsp:nvSpPr>
      <dsp:spPr>
        <a:xfrm>
          <a:off x="78287" y="3410107"/>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Firewall and load balancers</a:t>
          </a:r>
          <a:endParaRPr lang="en-US" sz="600" kern="1200" dirty="0"/>
        </a:p>
      </dsp:txBody>
      <dsp:txXfrm>
        <a:off x="96122" y="3427942"/>
        <a:ext cx="573275" cy="853500"/>
      </dsp:txXfrm>
    </dsp:sp>
    <dsp:sp modelId="{DD5BDC2A-31F8-4522-9E07-024B691832B4}">
      <dsp:nvSpPr>
        <dsp:cNvPr id="0" name=""/>
        <dsp:cNvSpPr/>
      </dsp:nvSpPr>
      <dsp:spPr>
        <a:xfrm>
          <a:off x="820439" y="0"/>
          <a:ext cx="76118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Server Hardware </a:t>
          </a:r>
          <a:endParaRPr lang="en-US" sz="1000" kern="1200" dirty="0"/>
        </a:p>
      </dsp:txBody>
      <dsp:txXfrm>
        <a:off x="820439" y="0"/>
        <a:ext cx="761181" cy="1357788"/>
      </dsp:txXfrm>
    </dsp:sp>
    <dsp:sp modelId="{9F845D2F-410F-4D1D-9697-9A6744DCD051}">
      <dsp:nvSpPr>
        <dsp:cNvPr id="0" name=""/>
        <dsp:cNvSpPr/>
      </dsp:nvSpPr>
      <dsp:spPr>
        <a:xfrm>
          <a:off x="896557" y="1359114"/>
          <a:ext cx="608945"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Racks</a:t>
          </a:r>
          <a:endParaRPr lang="en-US" sz="600" kern="1200" dirty="0"/>
        </a:p>
      </dsp:txBody>
      <dsp:txXfrm>
        <a:off x="914392" y="1376949"/>
        <a:ext cx="573275" cy="1328969"/>
      </dsp:txXfrm>
    </dsp:sp>
    <dsp:sp modelId="{F71E0E87-C0B5-4B18-AF75-0A67712C2102}">
      <dsp:nvSpPr>
        <dsp:cNvPr id="0" name=""/>
        <dsp:cNvSpPr/>
      </dsp:nvSpPr>
      <dsp:spPr>
        <a:xfrm>
          <a:off x="896557" y="2933699"/>
          <a:ext cx="608945"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Bare Metal</a:t>
          </a:r>
          <a:endParaRPr lang="en-US" sz="600" kern="1200" dirty="0"/>
        </a:p>
      </dsp:txBody>
      <dsp:txXfrm>
        <a:off x="914392" y="2951534"/>
        <a:ext cx="573275" cy="1328969"/>
      </dsp:txXfrm>
    </dsp:sp>
    <dsp:sp modelId="{ECC32C49-F11D-45E5-84C2-0941D729A4CA}">
      <dsp:nvSpPr>
        <dsp:cNvPr id="0" name=""/>
        <dsp:cNvSpPr/>
      </dsp:nvSpPr>
      <dsp:spPr>
        <a:xfrm>
          <a:off x="1638709" y="0"/>
          <a:ext cx="76118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Operating Systems </a:t>
          </a:r>
          <a:endParaRPr lang="en-US" sz="1000" kern="1200" dirty="0"/>
        </a:p>
      </dsp:txBody>
      <dsp:txXfrm>
        <a:off x="1638709" y="0"/>
        <a:ext cx="761181" cy="1357788"/>
      </dsp:txXfrm>
    </dsp:sp>
    <dsp:sp modelId="{290B13D2-E0A6-4B4E-AC87-6FB75E9E2CF0}">
      <dsp:nvSpPr>
        <dsp:cNvPr id="0" name=""/>
        <dsp:cNvSpPr/>
      </dsp:nvSpPr>
      <dsp:spPr>
        <a:xfrm>
          <a:off x="1714827" y="1359114"/>
          <a:ext cx="608945"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Patching</a:t>
          </a:r>
          <a:endParaRPr lang="en-US" sz="600" kern="1200" dirty="0"/>
        </a:p>
      </dsp:txBody>
      <dsp:txXfrm>
        <a:off x="1732662" y="1376949"/>
        <a:ext cx="573275" cy="1328969"/>
      </dsp:txXfrm>
    </dsp:sp>
    <dsp:sp modelId="{94DA70B7-9FFF-4571-95D4-E1B98E6C70CE}">
      <dsp:nvSpPr>
        <dsp:cNvPr id="0" name=""/>
        <dsp:cNvSpPr/>
      </dsp:nvSpPr>
      <dsp:spPr>
        <a:xfrm>
          <a:off x="1714827" y="2933699"/>
          <a:ext cx="608945"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Linux, windows…</a:t>
          </a:r>
          <a:endParaRPr lang="en-US" sz="600" kern="1200" dirty="0"/>
        </a:p>
      </dsp:txBody>
      <dsp:txXfrm>
        <a:off x="1732662" y="2951534"/>
        <a:ext cx="573275" cy="1328969"/>
      </dsp:txXfrm>
    </dsp:sp>
    <dsp:sp modelId="{25F0B732-53A1-496E-81B8-F4DEC05D132A}">
      <dsp:nvSpPr>
        <dsp:cNvPr id="0" name=""/>
        <dsp:cNvSpPr/>
      </dsp:nvSpPr>
      <dsp:spPr>
        <a:xfrm>
          <a:off x="2456979" y="0"/>
          <a:ext cx="76118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Storage</a:t>
          </a:r>
          <a:endParaRPr lang="en-US" sz="1000" kern="1200" dirty="0"/>
        </a:p>
      </dsp:txBody>
      <dsp:txXfrm>
        <a:off x="2456979" y="0"/>
        <a:ext cx="761181" cy="1357788"/>
      </dsp:txXfrm>
    </dsp:sp>
    <dsp:sp modelId="{AB131C28-0E69-4C32-951F-1C2FFB4B9321}">
      <dsp:nvSpPr>
        <dsp:cNvPr id="0" name=""/>
        <dsp:cNvSpPr/>
      </dsp:nvSpPr>
      <dsp:spPr>
        <a:xfrm>
          <a:off x="2533097" y="1358175"/>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Volume management</a:t>
          </a:r>
          <a:endParaRPr lang="en-US" sz="600" kern="1200" dirty="0"/>
        </a:p>
      </dsp:txBody>
      <dsp:txXfrm>
        <a:off x="2550932" y="1376010"/>
        <a:ext cx="573275" cy="853500"/>
      </dsp:txXfrm>
    </dsp:sp>
    <dsp:sp modelId="{C46363B2-3147-4E41-8B99-C143F83AC71C}">
      <dsp:nvSpPr>
        <dsp:cNvPr id="0" name=""/>
        <dsp:cNvSpPr/>
      </dsp:nvSpPr>
      <dsp:spPr>
        <a:xfrm>
          <a:off x="2533097" y="2384141"/>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Replication</a:t>
          </a:r>
          <a:endParaRPr lang="en-US" sz="600" kern="1200" dirty="0"/>
        </a:p>
      </dsp:txBody>
      <dsp:txXfrm>
        <a:off x="2550932" y="2401976"/>
        <a:ext cx="573275" cy="853500"/>
      </dsp:txXfrm>
    </dsp:sp>
    <dsp:sp modelId="{8940052A-6EFC-46D9-B951-08B192887593}">
      <dsp:nvSpPr>
        <dsp:cNvPr id="0" name=""/>
        <dsp:cNvSpPr/>
      </dsp:nvSpPr>
      <dsp:spPr>
        <a:xfrm>
          <a:off x="2533097" y="3410107"/>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FC Fabric </a:t>
          </a:r>
          <a:endParaRPr lang="en-US" sz="600" kern="1200" dirty="0"/>
        </a:p>
      </dsp:txBody>
      <dsp:txXfrm>
        <a:off x="2550932" y="3427942"/>
        <a:ext cx="573275" cy="853500"/>
      </dsp:txXfrm>
    </dsp:sp>
    <dsp:sp modelId="{260871C9-55EC-434B-BDAA-038B2A78647C}">
      <dsp:nvSpPr>
        <dsp:cNvPr id="0" name=""/>
        <dsp:cNvSpPr/>
      </dsp:nvSpPr>
      <dsp:spPr>
        <a:xfrm>
          <a:off x="3275249" y="0"/>
          <a:ext cx="76118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Middleware</a:t>
          </a:r>
          <a:endParaRPr lang="en-US" sz="1000" kern="1200" dirty="0"/>
        </a:p>
      </dsp:txBody>
      <dsp:txXfrm>
        <a:off x="3275249" y="0"/>
        <a:ext cx="761181" cy="1357788"/>
      </dsp:txXfrm>
    </dsp:sp>
    <dsp:sp modelId="{01E68FEF-1263-4469-BCAA-DB7B27447DF3}">
      <dsp:nvSpPr>
        <dsp:cNvPr id="0" name=""/>
        <dsp:cNvSpPr/>
      </dsp:nvSpPr>
      <dsp:spPr>
        <a:xfrm>
          <a:off x="3351367" y="1358175"/>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Database</a:t>
          </a:r>
          <a:endParaRPr lang="en-US" sz="600" kern="1200" dirty="0"/>
        </a:p>
      </dsp:txBody>
      <dsp:txXfrm>
        <a:off x="3369202" y="1376010"/>
        <a:ext cx="573275" cy="853500"/>
      </dsp:txXfrm>
    </dsp:sp>
    <dsp:sp modelId="{135302EE-426B-4EB1-AAE3-5B7C99222211}">
      <dsp:nvSpPr>
        <dsp:cNvPr id="0" name=""/>
        <dsp:cNvSpPr/>
      </dsp:nvSpPr>
      <dsp:spPr>
        <a:xfrm>
          <a:off x="3351367" y="2384141"/>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Web/application servers</a:t>
          </a:r>
          <a:endParaRPr lang="en-US" sz="600" kern="1200" dirty="0"/>
        </a:p>
      </dsp:txBody>
      <dsp:txXfrm>
        <a:off x="3369202" y="2401976"/>
        <a:ext cx="573275" cy="853500"/>
      </dsp:txXfrm>
    </dsp:sp>
    <dsp:sp modelId="{F1B23ED7-4F51-4003-8FE9-4862970F86EB}">
      <dsp:nvSpPr>
        <dsp:cNvPr id="0" name=""/>
        <dsp:cNvSpPr/>
      </dsp:nvSpPr>
      <dsp:spPr>
        <a:xfrm>
          <a:off x="3351367" y="3410107"/>
          <a:ext cx="608945"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US" sz="600" kern="1200" dirty="0" smtClean="0"/>
            <a:t>Email, </a:t>
          </a:r>
          <a:r>
            <a:rPr lang="en-US" sz="600" kern="1200" dirty="0" err="1" smtClean="0"/>
            <a:t>unicom</a:t>
          </a:r>
          <a:r>
            <a:rPr lang="en-US" sz="600" kern="1200" dirty="0" smtClean="0"/>
            <a:t>, </a:t>
          </a:r>
          <a:r>
            <a:rPr lang="en-US" sz="600" kern="1200" dirty="0" err="1" smtClean="0"/>
            <a:t>etc</a:t>
          </a:r>
          <a:endParaRPr lang="en-US" sz="600" kern="1200" dirty="0"/>
        </a:p>
      </dsp:txBody>
      <dsp:txXfrm>
        <a:off x="3369202" y="3427942"/>
        <a:ext cx="573275" cy="8535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5B54B06-7B9D-4553-9C08-A3C577CE3387}" type="datetimeFigureOut">
              <a:rPr lang="en-US" smtClean="0"/>
              <a:t>10/4/2010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72B392C-AE0D-4A98-9C47-EF745DC7A62A}" type="slidenum">
              <a:rPr lang="en-US" smtClean="0"/>
              <a:t>‹#›</a:t>
            </a:fld>
            <a:endParaRPr lang="en-US"/>
          </a:p>
        </p:txBody>
      </p:sp>
    </p:spTree>
    <p:extLst>
      <p:ext uri="{BB962C8B-B14F-4D97-AF65-F5344CB8AC3E}">
        <p14:creationId xmlns:p14="http://schemas.microsoft.com/office/powerpoint/2010/main" val="232860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Copyright Dennis Cromwell,</a:t>
            </a:r>
            <a:r>
              <a:rPr lang="en-US" sz="1200" kern="1200" baseline="0" dirty="0" smtClean="0">
                <a:solidFill>
                  <a:schemeClr val="tx1"/>
                </a:solidFill>
                <a:effectLst/>
                <a:latin typeface="+mn-lt"/>
                <a:ea typeface="+mn-ea"/>
                <a:cs typeface="+mn-cs"/>
              </a:rPr>
              <a:t> 2010.</a:t>
            </a:r>
            <a:r>
              <a:rPr lang="en-US" sz="1200" kern="1200" dirty="0" smtClean="0">
                <a:solidFill>
                  <a:schemeClr val="tx1"/>
                </a:solidFill>
                <a:effectLst/>
                <a:latin typeface="+mn-lt"/>
                <a:ea typeface="+mn-ea"/>
                <a:cs typeface="+mn-cs"/>
              </a:rPr>
              <a:t>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US" dirty="0"/>
          </a:p>
        </p:txBody>
      </p:sp>
      <p:sp>
        <p:nvSpPr>
          <p:cNvPr id="4" name="Slide Number Placeholder 3"/>
          <p:cNvSpPr>
            <a:spLocks noGrp="1"/>
          </p:cNvSpPr>
          <p:nvPr>
            <p:ph type="sldNum" sz="quarter" idx="10"/>
          </p:nvPr>
        </p:nvSpPr>
        <p:spPr/>
        <p:txBody>
          <a:bodyPr/>
          <a:lstStyle/>
          <a:p>
            <a:fld id="{772B392C-AE0D-4A98-9C47-EF745DC7A62A}" type="slidenum">
              <a:rPr lang="en-US" smtClean="0"/>
              <a:t>1</a:t>
            </a:fld>
            <a:endParaRPr lang="en-US"/>
          </a:p>
        </p:txBody>
      </p:sp>
    </p:spTree>
    <p:extLst>
      <p:ext uri="{BB962C8B-B14F-4D97-AF65-F5344CB8AC3E}">
        <p14:creationId xmlns:p14="http://schemas.microsoft.com/office/powerpoint/2010/main" val="100180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 Ethernet switches</a:t>
            </a:r>
          </a:p>
          <a:p>
            <a:r>
              <a:rPr lang="en-US" dirty="0" smtClean="0"/>
              <a:t>Virtual Ethernet MAC addresses</a:t>
            </a:r>
          </a:p>
          <a:p>
            <a:endParaRPr lang="en-US" dirty="0" smtClean="0"/>
          </a:p>
          <a:p>
            <a:r>
              <a:rPr lang="en-US" dirty="0" smtClean="0"/>
              <a:t>Integrated switching/unified fabrics: Permit Ethernet local area networks (LANs) to take the place of separate (mostly </a:t>
            </a:r>
            <a:r>
              <a:rPr lang="en-US" dirty="0" err="1" smtClean="0"/>
              <a:t>Fibre</a:t>
            </a:r>
            <a:r>
              <a:rPr lang="en-US" dirty="0" smtClean="0"/>
              <a:t> Channel) SANs</a:t>
            </a:r>
          </a:p>
          <a:p>
            <a:r>
              <a:rPr lang="en-US" dirty="0" smtClean="0"/>
              <a:t>Use the same Ethernet switches and backbone for standard Internet Protocol (IP) traffic and for </a:t>
            </a:r>
            <a:r>
              <a:rPr lang="en-US" dirty="0" err="1" smtClean="0"/>
              <a:t>Fibre</a:t>
            </a:r>
            <a:r>
              <a:rPr lang="en-US" dirty="0" smtClean="0"/>
              <a:t> Channel over Ethernet (</a:t>
            </a:r>
            <a:r>
              <a:rPr lang="en-US" dirty="0" err="1" smtClean="0"/>
              <a:t>FCoE</a:t>
            </a:r>
            <a:r>
              <a:rPr lang="en-US" dirty="0" smtClean="0"/>
              <a:t>) or Internet Small Computer Systems Interface (</a:t>
            </a:r>
            <a:r>
              <a:rPr lang="en-US" dirty="0" err="1" smtClean="0"/>
              <a:t>iSCSI</a:t>
            </a:r>
            <a:r>
              <a:rPr lang="en-US" dirty="0" smtClean="0"/>
              <a:t>) storage traffic</a:t>
            </a:r>
          </a:p>
          <a:p>
            <a:r>
              <a:rPr lang="en-US" dirty="0" smtClean="0"/>
              <a:t>Flatter switched networks with fewer switching tiers</a:t>
            </a:r>
          </a:p>
          <a:p>
            <a:r>
              <a:rPr lang="en-US" dirty="0" smtClean="0"/>
              <a:t>New top-of-rack Ethernet switching products</a:t>
            </a:r>
          </a:p>
          <a:p>
            <a:r>
              <a:rPr lang="en-US" dirty="0" smtClean="0"/>
              <a:t>Converged Enhanced Ethernet (CEE) and integrated switching as a substitute for separate </a:t>
            </a:r>
            <a:r>
              <a:rPr lang="en-US" dirty="0" err="1" smtClean="0"/>
              <a:t>Fibre</a:t>
            </a:r>
            <a:r>
              <a:rPr lang="en-US" dirty="0" smtClean="0"/>
              <a:t> Channel SANs (i.e., running SAN traffic over the switched Ethernet network)</a:t>
            </a:r>
          </a:p>
          <a:p>
            <a:r>
              <a:rPr lang="en-US" dirty="0" smtClean="0"/>
              <a:t>Server links to top-of-rack Ethernet switches via 10 Gigabit Ethernet (10GbE) virtual LAN (VLAN) trunks</a:t>
            </a:r>
          </a:p>
          <a:p>
            <a:r>
              <a:rPr lang="en-US" dirty="0" smtClean="0"/>
              <a:t>Security based on logical rather than physical network perimeters</a:t>
            </a:r>
          </a:p>
          <a:p>
            <a:r>
              <a:rPr lang="en-US" dirty="0" smtClean="0"/>
              <a:t>Abstraction of multiple virtual and physical Ethernet switches into a single logical switch for purposes of management and operation.</a:t>
            </a:r>
          </a:p>
          <a:p>
            <a:endParaRPr lang="en-US" dirty="0" smtClean="0"/>
          </a:p>
          <a:p>
            <a:r>
              <a:rPr lang="en-US" dirty="0" smtClean="0"/>
              <a:t>Source:  The Burton Group (Gartner) </a:t>
            </a:r>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10</a:t>
            </a:fld>
            <a:endParaRPr lang="en-US"/>
          </a:p>
        </p:txBody>
      </p:sp>
    </p:spTree>
    <p:extLst>
      <p:ext uri="{BB962C8B-B14F-4D97-AF65-F5344CB8AC3E}">
        <p14:creationId xmlns:p14="http://schemas.microsoft.com/office/powerpoint/2010/main" val="386567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11</a:t>
            </a:fld>
            <a:endParaRPr lang="en-US"/>
          </a:p>
        </p:txBody>
      </p:sp>
    </p:spTree>
    <p:extLst>
      <p:ext uri="{BB962C8B-B14F-4D97-AF65-F5344CB8AC3E}">
        <p14:creationId xmlns:p14="http://schemas.microsoft.com/office/powerpoint/2010/main" val="127219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12</a:t>
            </a:fld>
            <a:endParaRPr lang="en-US"/>
          </a:p>
        </p:txBody>
      </p:sp>
    </p:spTree>
    <p:extLst>
      <p:ext uri="{BB962C8B-B14F-4D97-AF65-F5344CB8AC3E}">
        <p14:creationId xmlns:p14="http://schemas.microsoft.com/office/powerpoint/2010/main" val="57136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14</a:t>
            </a:fld>
            <a:endParaRPr lang="en-US"/>
          </a:p>
        </p:txBody>
      </p:sp>
    </p:spTree>
    <p:extLst>
      <p:ext uri="{BB962C8B-B14F-4D97-AF65-F5344CB8AC3E}">
        <p14:creationId xmlns:p14="http://schemas.microsoft.com/office/powerpoint/2010/main" val="34429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15</a:t>
            </a:fld>
            <a:endParaRPr lang="en-US"/>
          </a:p>
        </p:txBody>
      </p:sp>
    </p:spTree>
    <p:extLst>
      <p:ext uri="{BB962C8B-B14F-4D97-AF65-F5344CB8AC3E}">
        <p14:creationId xmlns:p14="http://schemas.microsoft.com/office/powerpoint/2010/main" val="218926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B392C-AE0D-4A98-9C47-EF745DC7A62A}" type="slidenum">
              <a:rPr lang="en-US" smtClean="0"/>
              <a:t>16</a:t>
            </a:fld>
            <a:endParaRPr lang="en-US"/>
          </a:p>
        </p:txBody>
      </p:sp>
    </p:spTree>
    <p:extLst>
      <p:ext uri="{BB962C8B-B14F-4D97-AF65-F5344CB8AC3E}">
        <p14:creationId xmlns:p14="http://schemas.microsoft.com/office/powerpoint/2010/main" val="170639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17</a:t>
            </a:fld>
            <a:endParaRPr lang="en-US"/>
          </a:p>
        </p:txBody>
      </p:sp>
    </p:spTree>
    <p:extLst>
      <p:ext uri="{BB962C8B-B14F-4D97-AF65-F5344CB8AC3E}">
        <p14:creationId xmlns:p14="http://schemas.microsoft.com/office/powerpoint/2010/main" val="33500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worthwhile to revisit a few key reasons why the creation of a common virtual data center seems so difficult to achieve. </a:t>
            </a:r>
            <a:endParaRPr lang="en-US" dirty="0"/>
          </a:p>
        </p:txBody>
      </p:sp>
      <p:sp>
        <p:nvSpPr>
          <p:cNvPr id="4" name="Slide Number Placeholder 3"/>
          <p:cNvSpPr>
            <a:spLocks noGrp="1"/>
          </p:cNvSpPr>
          <p:nvPr>
            <p:ph type="sldNum" sz="quarter" idx="10"/>
          </p:nvPr>
        </p:nvSpPr>
        <p:spPr/>
        <p:txBody>
          <a:bodyPr/>
          <a:lstStyle/>
          <a:p>
            <a:fld id="{772B392C-AE0D-4A98-9C47-EF745DC7A62A}" type="slidenum">
              <a:rPr lang="en-US" smtClean="0"/>
              <a:t>18</a:t>
            </a:fld>
            <a:endParaRPr lang="en-US"/>
          </a:p>
        </p:txBody>
      </p:sp>
    </p:spTree>
    <p:extLst>
      <p:ext uri="{BB962C8B-B14F-4D97-AF65-F5344CB8AC3E}">
        <p14:creationId xmlns:p14="http://schemas.microsoft.com/office/powerpoint/2010/main" val="58702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19</a:t>
            </a:fld>
            <a:endParaRPr lang="en-US"/>
          </a:p>
        </p:txBody>
      </p:sp>
    </p:spTree>
    <p:extLst>
      <p:ext uri="{BB962C8B-B14F-4D97-AF65-F5344CB8AC3E}">
        <p14:creationId xmlns:p14="http://schemas.microsoft.com/office/powerpoint/2010/main" val="277582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Budget -&gt;  Where is the budget, and where are the expenses </a:t>
            </a:r>
          </a:p>
          <a:p>
            <a:r>
              <a:rPr lang="en-US" dirty="0" smtClean="0"/>
              <a:t>Staff depth (Small shops</a:t>
            </a:r>
            <a:r>
              <a:rPr lang="en-US" baseline="0" dirty="0" smtClean="0"/>
              <a:t> may only have a single jack of all trades and not true technical depth / redundancy)</a:t>
            </a:r>
            <a:endParaRPr lang="en-US" dirty="0"/>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20</a:t>
            </a:fld>
            <a:endParaRPr lang="en-US"/>
          </a:p>
        </p:txBody>
      </p:sp>
    </p:spTree>
    <p:extLst>
      <p:ext uri="{BB962C8B-B14F-4D97-AF65-F5344CB8AC3E}">
        <p14:creationId xmlns:p14="http://schemas.microsoft.com/office/powerpoint/2010/main" val="80061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a:t>
            </a:r>
            <a:r>
              <a:rPr lang="en-US" baseline="0" dirty="0" smtClean="0"/>
              <a:t> or Reality?</a:t>
            </a:r>
          </a:p>
          <a:p>
            <a:endParaRPr lang="en-US" baseline="0" dirty="0" smtClean="0"/>
          </a:p>
        </p:txBody>
      </p:sp>
      <p:sp>
        <p:nvSpPr>
          <p:cNvPr id="4" name="Slide Number Placeholder 3"/>
          <p:cNvSpPr>
            <a:spLocks noGrp="1"/>
          </p:cNvSpPr>
          <p:nvPr>
            <p:ph type="sldNum" sz="quarter" idx="10"/>
          </p:nvPr>
        </p:nvSpPr>
        <p:spPr/>
        <p:txBody>
          <a:bodyPr/>
          <a:lstStyle/>
          <a:p>
            <a:fld id="{9D8D3913-6EFB-43FA-849B-45D24E24EF09}" type="slidenum">
              <a:rPr lang="en-US" smtClean="0"/>
              <a:pPr/>
              <a:t>2</a:t>
            </a:fld>
            <a:endParaRPr lang="en-US"/>
          </a:p>
        </p:txBody>
      </p:sp>
    </p:spTree>
    <p:extLst>
      <p:ext uri="{BB962C8B-B14F-4D97-AF65-F5344CB8AC3E}">
        <p14:creationId xmlns:p14="http://schemas.microsoft.com/office/powerpoint/2010/main" val="418884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there are valid reasons a unit does not want to give up “control”</a:t>
            </a:r>
          </a:p>
          <a:p>
            <a:r>
              <a:rPr lang="en-US" dirty="0" smtClean="0"/>
              <a:t>Generally</a:t>
            </a:r>
            <a:r>
              <a:rPr lang="en-US" baseline="0" dirty="0" smtClean="0"/>
              <a:t> the level of control is not an real issue, but a perceived one.</a:t>
            </a:r>
          </a:p>
          <a:p>
            <a:r>
              <a:rPr lang="en-US" baseline="0" dirty="0" smtClean="0"/>
              <a:t>The issue is really one of trust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21</a:t>
            </a:fld>
            <a:endParaRPr lang="en-US"/>
          </a:p>
        </p:txBody>
      </p:sp>
    </p:spTree>
    <p:extLst>
      <p:ext uri="{BB962C8B-B14F-4D97-AF65-F5344CB8AC3E}">
        <p14:creationId xmlns:p14="http://schemas.microsoft.com/office/powerpoint/2010/main" val="2585426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considerations on how</a:t>
            </a:r>
            <a:r>
              <a:rPr lang="en-US" baseline="0" dirty="0" smtClean="0"/>
              <a:t> you organize to support the virtual data center.  It may not be the same way we are organized now.  Certainly have to consider the roles and responsibilities in different ways </a:t>
            </a:r>
            <a:endParaRPr lang="en-US" dirty="0"/>
          </a:p>
        </p:txBody>
      </p:sp>
      <p:sp>
        <p:nvSpPr>
          <p:cNvPr id="4" name="Slide Number Placeholder 3"/>
          <p:cNvSpPr>
            <a:spLocks noGrp="1"/>
          </p:cNvSpPr>
          <p:nvPr>
            <p:ph type="sldNum" sz="quarter" idx="10"/>
          </p:nvPr>
        </p:nvSpPr>
        <p:spPr/>
        <p:txBody>
          <a:bodyPr/>
          <a:lstStyle/>
          <a:p>
            <a:fld id="{772B392C-AE0D-4A98-9C47-EF745DC7A62A}" type="slidenum">
              <a:rPr lang="en-US" smtClean="0"/>
              <a:t>22</a:t>
            </a:fld>
            <a:endParaRPr lang="en-US"/>
          </a:p>
        </p:txBody>
      </p:sp>
    </p:spTree>
    <p:extLst>
      <p:ext uri="{BB962C8B-B14F-4D97-AF65-F5344CB8AC3E}">
        <p14:creationId xmlns:p14="http://schemas.microsoft.com/office/powerpoint/2010/main" val="1048523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makes it  very complex.</a:t>
            </a:r>
          </a:p>
          <a:p>
            <a:endParaRPr lang="en-US" dirty="0" smtClean="0"/>
          </a:p>
          <a:p>
            <a:r>
              <a:rPr lang="en-US" dirty="0" smtClean="0"/>
              <a:t>Who</a:t>
            </a:r>
            <a:r>
              <a:rPr lang="en-US" baseline="0" dirty="0" smtClean="0"/>
              <a:t> does your storage and virtualization?</a:t>
            </a:r>
          </a:p>
          <a:p>
            <a:r>
              <a:rPr lang="en-US" baseline="0" dirty="0" smtClean="0"/>
              <a:t>Who manages the OS?</a:t>
            </a:r>
          </a:p>
          <a:p>
            <a:r>
              <a:rPr lang="en-US" baseline="0" dirty="0" smtClean="0"/>
              <a:t>Do you have system administration across a number of management teams?</a:t>
            </a:r>
          </a:p>
          <a:p>
            <a:r>
              <a:rPr lang="en-US" baseline="0" dirty="0" smtClean="0"/>
              <a:t>Is your organization too small for specialization?</a:t>
            </a:r>
          </a:p>
          <a:p>
            <a:r>
              <a:rPr lang="en-US" baseline="0" dirty="0" smtClean="0"/>
              <a:t>Who designs and runs your network in the data center?</a:t>
            </a:r>
          </a:p>
          <a:p>
            <a:r>
              <a:rPr lang="en-US" baseline="0" dirty="0" smtClean="0"/>
              <a:t>Are parties comfortable with the virtual aspects of hardware, storage and networks?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23</a:t>
            </a:fld>
            <a:endParaRPr lang="en-US"/>
          </a:p>
        </p:txBody>
      </p:sp>
    </p:spTree>
    <p:extLst>
      <p:ext uri="{BB962C8B-B14F-4D97-AF65-F5344CB8AC3E}">
        <p14:creationId xmlns:p14="http://schemas.microsoft.com/office/powerpoint/2010/main" val="1345643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Drivers that</a:t>
            </a:r>
            <a:r>
              <a:rPr lang="en-US" baseline="0" dirty="0" smtClean="0"/>
              <a:t> force us looking at Co-Lo.  They are compelling.   Departments are starting to realize that there is a cost for those servers.</a:t>
            </a:r>
            <a:endParaRPr lang="en-US" dirty="0"/>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24</a:t>
            </a:fld>
            <a:endParaRPr lang="en-US"/>
          </a:p>
        </p:txBody>
      </p:sp>
    </p:spTree>
    <p:extLst>
      <p:ext uri="{BB962C8B-B14F-4D97-AF65-F5344CB8AC3E}">
        <p14:creationId xmlns:p14="http://schemas.microsoft.com/office/powerpoint/2010/main" val="3349865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B392C-AE0D-4A98-9C47-EF745DC7A62A}" type="slidenum">
              <a:rPr lang="en-US" smtClean="0"/>
              <a:t>25</a:t>
            </a:fld>
            <a:endParaRPr lang="en-US"/>
          </a:p>
        </p:txBody>
      </p:sp>
    </p:spTree>
    <p:extLst>
      <p:ext uri="{BB962C8B-B14F-4D97-AF65-F5344CB8AC3E}">
        <p14:creationId xmlns:p14="http://schemas.microsoft.com/office/powerpoint/2010/main" val="3682199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B392C-AE0D-4A98-9C47-EF745DC7A62A}" type="slidenum">
              <a:rPr lang="en-US" smtClean="0"/>
              <a:t>26</a:t>
            </a:fld>
            <a:endParaRPr lang="en-US"/>
          </a:p>
        </p:txBody>
      </p:sp>
    </p:spTree>
    <p:extLst>
      <p:ext uri="{BB962C8B-B14F-4D97-AF65-F5344CB8AC3E}">
        <p14:creationId xmlns:p14="http://schemas.microsoft.com/office/powerpoint/2010/main" val="256567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27</a:t>
            </a:fld>
            <a:endParaRPr lang="en-US"/>
          </a:p>
        </p:txBody>
      </p:sp>
    </p:spTree>
    <p:extLst>
      <p:ext uri="{BB962C8B-B14F-4D97-AF65-F5344CB8AC3E}">
        <p14:creationId xmlns:p14="http://schemas.microsoft.com/office/powerpoint/2010/main" val="270469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28</a:t>
            </a:fld>
            <a:endParaRPr lang="en-US"/>
          </a:p>
        </p:txBody>
      </p:sp>
    </p:spTree>
    <p:extLst>
      <p:ext uri="{BB962C8B-B14F-4D97-AF65-F5344CB8AC3E}">
        <p14:creationId xmlns:p14="http://schemas.microsoft.com/office/powerpoint/2010/main" val="288041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 cloud term is often confusing and people will debate the characteristics of a service that are needed for it to be called a cloud.   We like the Above-Campus Services term to describe the type of services supported through data center virtualization.   Wheeler and Waggener say “Just as atmospheric clouds can obscure the sun, the current discussion of cloud computing by the IT industry and the media may be obscuring a far more strategic conversation for colleges and universities.”  </a:t>
            </a:r>
          </a:p>
          <a:p>
            <a:endParaRPr lang="en-US" sz="800" dirty="0"/>
          </a:p>
          <a:p>
            <a:r>
              <a:rPr lang="en-US" sz="800" dirty="0"/>
              <a:t>One key aspect to keep in mind is abstraction.   Each “layer” of the architectural model needs to be sufficiently abstract to allow the lower layer to be upgraded, moved, </a:t>
            </a:r>
            <a:r>
              <a:rPr lang="en-US" sz="800" dirty="0" err="1"/>
              <a:t>etc</a:t>
            </a:r>
            <a:r>
              <a:rPr lang="en-US" sz="800" dirty="0"/>
              <a:t>, without impacting the other aspects.  Example, we can swap out an entire set of servers without impacting any applications.   </a:t>
            </a:r>
          </a:p>
          <a:p>
            <a:endParaRPr lang="en-US" sz="800" dirty="0"/>
          </a:p>
          <a:p>
            <a:r>
              <a:rPr lang="en-US" sz="800" dirty="0"/>
              <a:t>“From the moment an IT organization virtualizes its first server, it is </a:t>
            </a:r>
            <a:br>
              <a:rPr lang="en-US" sz="800" dirty="0"/>
            </a:br>
            <a:r>
              <a:rPr lang="en-US" sz="800" dirty="0"/>
              <a:t>laying the groundwork for the cloud. Abstraction--the first main </a:t>
            </a:r>
            <a:br>
              <a:rPr lang="en-US" sz="800" dirty="0"/>
            </a:br>
            <a:r>
              <a:rPr lang="en-US" sz="800" dirty="0"/>
              <a:t>advantage of virtualization--is the foundation of cloud computing. By </a:t>
            </a:r>
            <a:br>
              <a:rPr lang="en-US" sz="800" dirty="0"/>
            </a:br>
            <a:r>
              <a:rPr lang="en-US" sz="800" dirty="0"/>
              <a:t>separating operating systems and applications from the underlying </a:t>
            </a:r>
            <a:br>
              <a:rPr lang="en-US" sz="800" dirty="0"/>
            </a:br>
            <a:r>
              <a:rPr lang="en-US" sz="800" dirty="0"/>
              <a:t>hardware platform, virtualization frees them to move from server to </a:t>
            </a:r>
            <a:br>
              <a:rPr lang="en-US" sz="800" dirty="0"/>
            </a:br>
            <a:r>
              <a:rPr lang="en-US" sz="800" dirty="0"/>
              <a:t>server, cluster to cluster or even across data centers.”</a:t>
            </a:r>
          </a:p>
          <a:p>
            <a:pPr marL="177851" indent="-177851">
              <a:buFontTx/>
              <a:buChar char="-"/>
            </a:pPr>
            <a:endParaRPr lang="en-US" sz="800" dirty="0"/>
          </a:p>
          <a:p>
            <a:r>
              <a:rPr lang="en-US" sz="800" dirty="0"/>
              <a:t>From: How Virtualization Enhances Cloud Computing </a:t>
            </a:r>
            <a:br>
              <a:rPr lang="en-US" sz="800" dirty="0"/>
            </a:br>
            <a:r>
              <a:rPr lang="en-US" sz="800" dirty="0"/>
              <a:t> by Vittorio </a:t>
            </a:r>
            <a:r>
              <a:rPr lang="en-US" sz="800" dirty="0" err="1"/>
              <a:t>Viarengo</a:t>
            </a:r>
            <a:r>
              <a:rPr lang="en-US" sz="800" dirty="0"/>
              <a:t> , Vice president of desktop products for VMware. </a:t>
            </a:r>
            <a:br>
              <a:rPr lang="en-US" sz="800" dirty="0"/>
            </a:br>
            <a:r>
              <a:rPr lang="en-US" sz="800" dirty="0"/>
              <a:t/>
            </a:r>
            <a:br>
              <a:rPr lang="en-US" sz="800" dirty="0"/>
            </a:br>
            <a:r>
              <a:rPr lang="en-US" sz="800" dirty="0"/>
              <a:t>Forbes </a:t>
            </a:r>
            <a:br>
              <a:rPr lang="en-US" sz="800" dirty="0"/>
            </a:br>
            <a:r>
              <a:rPr lang="en-US" sz="800" dirty="0"/>
              <a:t>August 24, 2010, 12:00PM ET   </a:t>
            </a:r>
          </a:p>
        </p:txBody>
      </p:sp>
      <p:sp>
        <p:nvSpPr>
          <p:cNvPr id="4" name="Slide Number Placeholder 3"/>
          <p:cNvSpPr>
            <a:spLocks noGrp="1"/>
          </p:cNvSpPr>
          <p:nvPr>
            <p:ph type="sldNum" sz="quarter" idx="10"/>
          </p:nvPr>
        </p:nvSpPr>
        <p:spPr/>
        <p:txBody>
          <a:bodyPr/>
          <a:lstStyle/>
          <a:p>
            <a:fld id="{9D8D3913-6EFB-43FA-849B-45D24E24EF09}" type="slidenum">
              <a:rPr lang="en-US" smtClean="0"/>
              <a:pPr/>
              <a:t>3</a:t>
            </a:fld>
            <a:endParaRPr lang="en-US"/>
          </a:p>
        </p:txBody>
      </p:sp>
    </p:spTree>
    <p:extLst>
      <p:ext uri="{BB962C8B-B14F-4D97-AF65-F5344CB8AC3E}">
        <p14:creationId xmlns:p14="http://schemas.microsoft.com/office/powerpoint/2010/main" val="433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Commercial – Amazon, Rackspace,</a:t>
            </a:r>
            <a:r>
              <a:rPr lang="en-US" baseline="0" dirty="0" smtClean="0"/>
              <a:t> Google, Microsoft.</a:t>
            </a:r>
          </a:p>
          <a:p>
            <a:r>
              <a:rPr lang="en-US" baseline="0" dirty="0" smtClean="0"/>
              <a:t>Email, office, storage, computing, development platforms</a:t>
            </a:r>
          </a:p>
          <a:p>
            <a:endParaRPr lang="en-US" baseline="0" dirty="0" smtClean="0"/>
          </a:p>
          <a:p>
            <a:r>
              <a:rPr lang="en-US" baseline="0" dirty="0" smtClean="0"/>
              <a:t>Institutional – This is the virtualized data center. The steps to delivering a cloud model.</a:t>
            </a:r>
          </a:p>
          <a:p>
            <a:endParaRPr lang="en-US" baseline="0" dirty="0" smtClean="0"/>
          </a:p>
          <a:p>
            <a:r>
              <a:rPr lang="en-US" baseline="0" dirty="0" smtClean="0"/>
              <a:t>Consortium – Starting from the virtualized data center, like-minded institutions can collaborate to deliver services beyond their University and even to </a:t>
            </a:r>
            <a:r>
              <a:rPr lang="en-US" baseline="0" dirty="0" err="1" smtClean="0"/>
              <a:t>higer</a:t>
            </a:r>
            <a:r>
              <a:rPr lang="en-US" baseline="0" dirty="0" smtClean="0"/>
              <a:t>-ed in general</a:t>
            </a:r>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4</a:t>
            </a:fld>
            <a:endParaRPr lang="en-US"/>
          </a:p>
        </p:txBody>
      </p:sp>
    </p:spTree>
    <p:extLst>
      <p:ext uri="{BB962C8B-B14F-4D97-AF65-F5344CB8AC3E}">
        <p14:creationId xmlns:p14="http://schemas.microsoft.com/office/powerpoint/2010/main" val="420389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Infrastructure as a Service (</a:t>
            </a:r>
            <a:r>
              <a:rPr lang="en-US" dirty="0" err="1" smtClean="0"/>
              <a:t>IaaS</a:t>
            </a:r>
            <a:r>
              <a:rPr lang="en-US" dirty="0" smtClean="0"/>
              <a:t>)</a:t>
            </a:r>
          </a:p>
          <a:p>
            <a:pPr lvl="1" eaLnBrk="1" hangingPunct="1"/>
            <a:r>
              <a:rPr lang="en-US" dirty="0" smtClean="0"/>
              <a:t>Hardware </a:t>
            </a:r>
            <a:r>
              <a:rPr lang="en-US" dirty="0" err="1" smtClean="0"/>
              <a:t>IaaS</a:t>
            </a:r>
            <a:endParaRPr lang="en-US" dirty="0" smtClean="0"/>
          </a:p>
          <a:p>
            <a:pPr lvl="1" eaLnBrk="1" hangingPunct="1"/>
            <a:r>
              <a:rPr lang="en-US" dirty="0" smtClean="0"/>
              <a:t>Software </a:t>
            </a:r>
            <a:r>
              <a:rPr lang="en-US" dirty="0" err="1" smtClean="0"/>
              <a:t>IaaS</a:t>
            </a:r>
            <a:endParaRPr lang="en-US" dirty="0" smtClean="0"/>
          </a:p>
          <a:p>
            <a:pPr eaLnBrk="1" hangingPunct="1"/>
            <a:r>
              <a:rPr lang="en-US" dirty="0" smtClean="0"/>
              <a:t>Platform as a Service (</a:t>
            </a:r>
            <a:r>
              <a:rPr lang="en-US" dirty="0" err="1" smtClean="0"/>
              <a:t>PaaS</a:t>
            </a:r>
            <a:r>
              <a:rPr lang="en-US" dirty="0" smtClean="0"/>
              <a:t>)</a:t>
            </a:r>
          </a:p>
          <a:p>
            <a:pPr eaLnBrk="1" hangingPunct="1"/>
            <a:r>
              <a:rPr lang="en-US" dirty="0" smtClean="0"/>
              <a:t>Software as a Service (</a:t>
            </a:r>
            <a:r>
              <a:rPr lang="en-US" dirty="0" err="1" smtClean="0"/>
              <a:t>SaaS</a:t>
            </a:r>
            <a:r>
              <a:rPr lang="en-US" dirty="0" smtClean="0"/>
              <a:t>)</a:t>
            </a:r>
          </a:p>
          <a:p>
            <a:endParaRPr lang="en-US" dirty="0" smtClean="0"/>
          </a:p>
          <a:p>
            <a:r>
              <a:rPr lang="en-US" dirty="0" smtClean="0"/>
              <a:t>A very traditional look at cloud</a:t>
            </a:r>
            <a:r>
              <a:rPr lang="en-US" baseline="0" dirty="0" smtClean="0"/>
              <a:t> computing.  All of these models have value.   The virtualized data center is primarily looking at the  bottom layers of this stack.   They key is that it enables the top layers of the stack.</a:t>
            </a:r>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5</a:t>
            </a:fld>
            <a:endParaRPr lang="en-US"/>
          </a:p>
        </p:txBody>
      </p:sp>
    </p:spTree>
    <p:extLst>
      <p:ext uri="{BB962C8B-B14F-4D97-AF65-F5344CB8AC3E}">
        <p14:creationId xmlns:p14="http://schemas.microsoft.com/office/powerpoint/2010/main" val="115739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presentation will not discuss VDI – Many aspects of the virtual datacenter apply to VDI deployment or virtualized applications.  However, the focus of this presentation is on the data center components. </a:t>
            </a:r>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6</a:t>
            </a:fld>
            <a:endParaRPr lang="en-US"/>
          </a:p>
        </p:txBody>
      </p:sp>
    </p:spTree>
    <p:extLst>
      <p:ext uri="{BB962C8B-B14F-4D97-AF65-F5344CB8AC3E}">
        <p14:creationId xmlns:p14="http://schemas.microsoft.com/office/powerpoint/2010/main" val="297156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concepts:</a:t>
            </a:r>
          </a:p>
          <a:p>
            <a:endParaRPr lang="en-US" dirty="0" smtClean="0"/>
          </a:p>
          <a:p>
            <a:r>
              <a:rPr lang="en-US" dirty="0" smtClean="0"/>
              <a:t>Support multiple  guest</a:t>
            </a:r>
            <a:r>
              <a:rPr lang="en-US" baseline="0" dirty="0" smtClean="0"/>
              <a:t> operating systems</a:t>
            </a:r>
          </a:p>
          <a:p>
            <a:r>
              <a:rPr lang="en-US" baseline="0" dirty="0" smtClean="0"/>
              <a:t>Support movement of virtual server across physical server without interruption</a:t>
            </a:r>
          </a:p>
          <a:p>
            <a:r>
              <a:rPr lang="en-US" baseline="0" dirty="0" smtClean="0"/>
              <a:t>Level of automation for management and monitoring</a:t>
            </a:r>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7</a:t>
            </a:fld>
            <a:endParaRPr lang="en-US"/>
          </a:p>
        </p:txBody>
      </p:sp>
    </p:spTree>
    <p:extLst>
      <p:ext uri="{BB962C8B-B14F-4D97-AF65-F5344CB8AC3E}">
        <p14:creationId xmlns:p14="http://schemas.microsoft.com/office/powerpoint/2010/main" val="296653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Attributes:</a:t>
            </a:r>
          </a:p>
          <a:p>
            <a:r>
              <a:rPr lang="en-US" dirty="0" smtClean="0"/>
              <a:t>Volume Management – dynamic</a:t>
            </a:r>
            <a:r>
              <a:rPr lang="en-US" baseline="0" dirty="0" smtClean="0"/>
              <a:t> to allow growth </a:t>
            </a:r>
            <a:endParaRPr lang="en-US" dirty="0" smtClean="0"/>
          </a:p>
          <a:p>
            <a:r>
              <a:rPr lang="en-US" dirty="0" smtClean="0"/>
              <a:t>Improved I/O performance (caching,</a:t>
            </a:r>
            <a:r>
              <a:rPr lang="en-US" baseline="0" dirty="0" smtClean="0"/>
              <a:t> hot spot management, </a:t>
            </a:r>
            <a:r>
              <a:rPr lang="en-US" baseline="0" dirty="0" err="1" smtClean="0"/>
              <a:t>etc</a:t>
            </a:r>
            <a:r>
              <a:rPr lang="en-US" baseline="0" dirty="0" smtClean="0"/>
              <a:t>)</a:t>
            </a:r>
          </a:p>
          <a:p>
            <a:r>
              <a:rPr lang="en-US" baseline="0" dirty="0" smtClean="0"/>
              <a:t>Replication – Synch, </a:t>
            </a:r>
            <a:r>
              <a:rPr lang="en-US" baseline="0" dirty="0" err="1" smtClean="0"/>
              <a:t>asynch</a:t>
            </a:r>
            <a:r>
              <a:rPr lang="en-US" baseline="0" dirty="0" smtClean="0"/>
              <a:t>, snapshot </a:t>
            </a:r>
            <a:r>
              <a:rPr lang="en-US" dirty="0" smtClean="0"/>
              <a:t> </a:t>
            </a:r>
          </a:p>
          <a:p>
            <a:r>
              <a:rPr lang="en-US" dirty="0" smtClean="0"/>
              <a:t>Thin Provisioning </a:t>
            </a:r>
          </a:p>
          <a:p>
            <a:r>
              <a:rPr lang="en-US" dirty="0" smtClean="0"/>
              <a:t>Storage</a:t>
            </a:r>
            <a:r>
              <a:rPr lang="en-US" baseline="0" dirty="0" smtClean="0"/>
              <a:t> pooling</a:t>
            </a:r>
          </a:p>
          <a:p>
            <a:r>
              <a:rPr lang="en-US" baseline="0" dirty="0" smtClean="0"/>
              <a:t>Tiered storage support</a:t>
            </a:r>
            <a:endParaRPr lang="en-US" dirty="0" smtClean="0"/>
          </a:p>
          <a:p>
            <a:r>
              <a:rPr lang="en-US" dirty="0" smtClean="0"/>
              <a:t>NAS support (CIFS, NFS)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8D3913-6EFB-43FA-849B-45D24E24EF09}" type="slidenum">
              <a:rPr lang="en-US" smtClean="0"/>
              <a:pPr/>
              <a:t>8</a:t>
            </a:fld>
            <a:endParaRPr lang="en-US"/>
          </a:p>
        </p:txBody>
      </p:sp>
    </p:spTree>
    <p:extLst>
      <p:ext uri="{BB962C8B-B14F-4D97-AF65-F5344CB8AC3E}">
        <p14:creationId xmlns:p14="http://schemas.microsoft.com/office/powerpoint/2010/main" val="6847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B392C-AE0D-4A98-9C47-EF745DC7A62A}" type="slidenum">
              <a:rPr lang="en-US" smtClean="0"/>
              <a:t>9</a:t>
            </a:fld>
            <a:endParaRPr lang="en-US"/>
          </a:p>
        </p:txBody>
      </p:sp>
    </p:spTree>
    <p:extLst>
      <p:ext uri="{BB962C8B-B14F-4D97-AF65-F5344CB8AC3E}">
        <p14:creationId xmlns:p14="http://schemas.microsoft.com/office/powerpoint/2010/main" val="3660277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14" descr="09Conferenc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6338" y="990600"/>
            <a:ext cx="43735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EDUCAUSEB&amp;W.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9550" y="6407150"/>
            <a:ext cx="12033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noChangeAspect="1"/>
          </p:cNvGrpSpPr>
          <p:nvPr userDrawn="1"/>
        </p:nvGrpSpPr>
        <p:grpSpPr bwMode="auto">
          <a:xfrm>
            <a:off x="4173538" y="2717800"/>
            <a:ext cx="860425" cy="80963"/>
            <a:chOff x="546100" y="289687"/>
            <a:chExt cx="960374" cy="91313"/>
          </a:xfrm>
        </p:grpSpPr>
        <p:sp>
          <p:nvSpPr>
            <p:cNvPr id="8" name="Oval 7"/>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Oval 8"/>
            <p:cNvSpPr>
              <a:spLocks noChangeAspect="1"/>
            </p:cNvSpPr>
            <p:nvPr userDrawn="1"/>
          </p:nvSpPr>
          <p:spPr bwMode="auto">
            <a:xfrm>
              <a:off x="834920"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spect="1"/>
            </p:cNvSpPr>
            <p:nvPr userDrawn="1"/>
          </p:nvSpPr>
          <p:spPr bwMode="auto">
            <a:xfrm>
              <a:off x="1125513"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
        <p:nvSpPr>
          <p:cNvPr id="2" name="Title 1"/>
          <p:cNvSpPr>
            <a:spLocks noGrp="1"/>
          </p:cNvSpPr>
          <p:nvPr>
            <p:ph type="ctrTitle"/>
          </p:nvPr>
        </p:nvSpPr>
        <p:spPr>
          <a:xfrm>
            <a:off x="762000" y="2949575"/>
            <a:ext cx="7772400" cy="1470025"/>
          </a:xfrm>
        </p:spPr>
        <p:txBody>
          <a:bodyPr/>
          <a:lstStyle>
            <a:lvl1pPr algn="ctr">
              <a:defRPr sz="3000"/>
            </a:lvl1pPr>
          </a:lstStyle>
          <a:p>
            <a:r>
              <a:rPr lang="en-US" smtClean="0"/>
              <a:t>Click to edit Master title style</a:t>
            </a:r>
            <a:endParaRPr lang="en-US" dirty="0"/>
          </a:p>
        </p:txBody>
      </p:sp>
      <p:sp>
        <p:nvSpPr>
          <p:cNvPr id="3" name="Subtitle 2"/>
          <p:cNvSpPr>
            <a:spLocks noGrp="1"/>
          </p:cNvSpPr>
          <p:nvPr>
            <p:ph type="subTitle" idx="1"/>
          </p:nvPr>
        </p:nvSpPr>
        <p:spPr>
          <a:xfrm>
            <a:off x="1447800" y="4213225"/>
            <a:ext cx="6400800"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userDrawn="1">
            <p:ph type="dt" sz="half" idx="10"/>
          </p:nvPr>
        </p:nvSpPr>
        <p:spPr/>
        <p:txBody>
          <a:bodyPr/>
          <a:lstStyle>
            <a:lvl1pPr>
              <a:defRPr smtClean="0"/>
            </a:lvl1pPr>
          </a:lstStyle>
          <a:p>
            <a:pPr>
              <a:defRPr/>
            </a:pPr>
            <a:fld id="{7D3C9143-A62D-45A2-A61F-B549466A988C}" type="datetime1">
              <a:rPr lang="en-US"/>
              <a:pPr>
                <a:defRPr/>
              </a:pPr>
              <a:t>10/4/2010</a:t>
            </a:fld>
            <a:endParaRPr lang="en-US"/>
          </a:p>
        </p:txBody>
      </p:sp>
      <p:sp>
        <p:nvSpPr>
          <p:cNvPr id="13" name="Slide Number Placeholder 5"/>
          <p:cNvSpPr>
            <a:spLocks noGrp="1"/>
          </p:cNvSpPr>
          <p:nvPr userDrawn="1">
            <p:ph type="sldNum" sz="quarter" idx="11"/>
          </p:nvPr>
        </p:nvSpPr>
        <p:spPr/>
        <p:txBody>
          <a:bodyPr/>
          <a:lstStyle>
            <a:lvl1pPr>
              <a:defRPr smtClean="0"/>
            </a:lvl1pPr>
          </a:lstStyle>
          <a:p>
            <a:pPr>
              <a:defRPr/>
            </a:pPr>
            <a:fld id="{33CD5940-1DD5-4AE9-997D-B84EEFCFEE1E}" type="slidenum">
              <a:rPr lang="en-US"/>
              <a:pPr>
                <a:defRPr/>
              </a:pPr>
              <a:t>‹#›</a:t>
            </a:fld>
            <a:endParaRPr lang="en-US"/>
          </a:p>
        </p:txBody>
      </p:sp>
    </p:spTree>
    <p:extLst>
      <p:ext uri="{BB962C8B-B14F-4D97-AF65-F5344CB8AC3E}">
        <p14:creationId xmlns:p14="http://schemas.microsoft.com/office/powerpoint/2010/main" val="216517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5C4A0D-0E7F-4C96-ABBB-4DDBD2E5B549}" type="datetime1">
              <a:rPr lang="en-US"/>
              <a:pPr>
                <a:defRPr/>
              </a:pPr>
              <a:t>10/4/2010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64901-133D-41AC-BCAA-5767C3C31F56}" type="slidenum">
              <a:rPr lang="en-US"/>
              <a:pPr>
                <a:defRPr/>
              </a:pPr>
              <a:t>‹#›</a:t>
            </a:fld>
            <a:endParaRPr lang="en-US"/>
          </a:p>
        </p:txBody>
      </p:sp>
    </p:spTree>
    <p:extLst>
      <p:ext uri="{BB962C8B-B14F-4D97-AF65-F5344CB8AC3E}">
        <p14:creationId xmlns:p14="http://schemas.microsoft.com/office/powerpoint/2010/main" val="218139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BCE46F-6430-467B-8A88-CD9D35992BBF}" type="datetime1">
              <a:rPr lang="en-US"/>
              <a:pPr>
                <a:defRPr/>
              </a:pPr>
              <a:t>10/4/2010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07F83B-FD52-433F-BD3C-FAFA8D0CF38C}" type="slidenum">
              <a:rPr lang="en-US"/>
              <a:pPr>
                <a:defRPr/>
              </a:pPr>
              <a:t>‹#›</a:t>
            </a:fld>
            <a:endParaRPr lang="en-US"/>
          </a:p>
        </p:txBody>
      </p:sp>
    </p:spTree>
    <p:extLst>
      <p:ext uri="{BB962C8B-B14F-4D97-AF65-F5344CB8AC3E}">
        <p14:creationId xmlns:p14="http://schemas.microsoft.com/office/powerpoint/2010/main" val="2223242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y-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792" y="2622205"/>
            <a:ext cx="8554453" cy="1362075"/>
          </a:xfrm>
          <a:prstGeom prst="rect">
            <a:avLst/>
          </a:prstGeom>
        </p:spPr>
        <p:txBody>
          <a:bodyPr anchor="t"/>
          <a:lstStyle>
            <a:lvl1pPr algn="ctr">
              <a:defRPr sz="5400" b="1" cap="none"/>
            </a:lvl1pPr>
          </a:lstStyle>
          <a:p>
            <a:r>
              <a:rPr lang="en-US" dirty="0" smtClean="0"/>
              <a:t>Click to edit master title style</a:t>
            </a:r>
            <a:endParaRPr lang="en-US" dirty="0"/>
          </a:p>
        </p:txBody>
      </p:sp>
    </p:spTree>
    <p:extLst>
      <p:ext uri="{BB962C8B-B14F-4D97-AF65-F5344CB8AC3E}">
        <p14:creationId xmlns:p14="http://schemas.microsoft.com/office/powerpoint/2010/main" val="27486902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A1216F-FFD3-48DD-BA7D-40A142A261F6}" type="datetime1">
              <a:rPr lang="en-US"/>
              <a:pPr>
                <a:defRPr/>
              </a:pPr>
              <a:t>10/4/2010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F9570-3628-4706-ADF6-222EBFAEB4CA}" type="slidenum">
              <a:rPr lang="en-US"/>
              <a:pPr>
                <a:defRPr/>
              </a:pPr>
              <a:t>‹#›</a:t>
            </a:fld>
            <a:endParaRPr lang="en-US"/>
          </a:p>
        </p:txBody>
      </p:sp>
    </p:spTree>
    <p:extLst>
      <p:ext uri="{BB962C8B-B14F-4D97-AF65-F5344CB8AC3E}">
        <p14:creationId xmlns:p14="http://schemas.microsoft.com/office/powerpoint/2010/main" val="266745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8BB771-8777-4347-A90D-F5ECDD27E475}" type="datetime1">
              <a:rPr lang="en-US"/>
              <a:pPr>
                <a:defRPr/>
              </a:pPr>
              <a:t>10/4/2010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BCF304-F3CB-4019-AA7C-651CE77B4991}" type="slidenum">
              <a:rPr lang="en-US"/>
              <a:pPr>
                <a:defRPr/>
              </a:pPr>
              <a:t>‹#›</a:t>
            </a:fld>
            <a:endParaRPr lang="en-US"/>
          </a:p>
        </p:txBody>
      </p:sp>
    </p:spTree>
    <p:extLst>
      <p:ext uri="{BB962C8B-B14F-4D97-AF65-F5344CB8AC3E}">
        <p14:creationId xmlns:p14="http://schemas.microsoft.com/office/powerpoint/2010/main" val="396199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EE9F37-848D-4ED2-934F-D31C21562B12}" type="datetime1">
              <a:rPr lang="en-US"/>
              <a:pPr>
                <a:defRPr/>
              </a:pPr>
              <a:t>10/4/2010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9A01A-1D23-452C-9A39-8308551CE59F}" type="slidenum">
              <a:rPr lang="en-US"/>
              <a:pPr>
                <a:defRPr/>
              </a:pPr>
              <a:t>‹#›</a:t>
            </a:fld>
            <a:endParaRPr lang="en-US"/>
          </a:p>
        </p:txBody>
      </p:sp>
    </p:spTree>
    <p:extLst>
      <p:ext uri="{BB962C8B-B14F-4D97-AF65-F5344CB8AC3E}">
        <p14:creationId xmlns:p14="http://schemas.microsoft.com/office/powerpoint/2010/main" val="249463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D11D3-22B9-43E8-93C0-124B891BF0EA}" type="datetime1">
              <a:rPr lang="en-US"/>
              <a:pPr>
                <a:defRPr/>
              </a:pPr>
              <a:t>10/4/2010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3616E0-828F-411D-9836-29DAE648BCC6}" type="slidenum">
              <a:rPr lang="en-US"/>
              <a:pPr>
                <a:defRPr/>
              </a:pPr>
              <a:t>‹#›</a:t>
            </a:fld>
            <a:endParaRPr lang="en-US"/>
          </a:p>
        </p:txBody>
      </p:sp>
    </p:spTree>
    <p:extLst>
      <p:ext uri="{BB962C8B-B14F-4D97-AF65-F5344CB8AC3E}">
        <p14:creationId xmlns:p14="http://schemas.microsoft.com/office/powerpoint/2010/main" val="355825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CEA89E-0B74-4FAE-B865-4C96D3287640}" type="datetime1">
              <a:rPr lang="en-US"/>
              <a:pPr>
                <a:defRPr/>
              </a:pPr>
              <a:t>10/4/2010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A4CFD1-2F67-4BC8-BF82-C4B64B1B3D1F}" type="slidenum">
              <a:rPr lang="en-US"/>
              <a:pPr>
                <a:defRPr/>
              </a:pPr>
              <a:t>‹#›</a:t>
            </a:fld>
            <a:endParaRPr lang="en-US"/>
          </a:p>
        </p:txBody>
      </p:sp>
    </p:spTree>
    <p:extLst>
      <p:ext uri="{BB962C8B-B14F-4D97-AF65-F5344CB8AC3E}">
        <p14:creationId xmlns:p14="http://schemas.microsoft.com/office/powerpoint/2010/main" val="71966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smtClean="0"/>
            </a:lvl1pPr>
          </a:lstStyle>
          <a:p>
            <a:pPr>
              <a:defRPr/>
            </a:pPr>
            <a:fld id="{28C04B90-04D4-4E79-8FF8-6E512E1A09C1}" type="datetime1">
              <a:rPr lang="en-US"/>
              <a:pPr>
                <a:defRPr/>
              </a:pPr>
              <a:t>10/4/2010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smtClean="0"/>
            </a:lvl1pPr>
          </a:lstStyle>
          <a:p>
            <a:pPr>
              <a:defRPr/>
            </a:pPr>
            <a:fld id="{8C56AE27-8857-4BBA-AD2F-713090CF0574}" type="slidenum">
              <a:rPr lang="en-US"/>
              <a:pPr>
                <a:defRPr/>
              </a:pPr>
              <a:t>‹#›</a:t>
            </a:fld>
            <a:endParaRPr lang="en-US"/>
          </a:p>
        </p:txBody>
      </p:sp>
    </p:spTree>
    <p:extLst>
      <p:ext uri="{BB962C8B-B14F-4D97-AF65-F5344CB8AC3E}">
        <p14:creationId xmlns:p14="http://schemas.microsoft.com/office/powerpoint/2010/main" val="309535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3FF45E-7908-4F2E-BCC4-BB9D679FFBEA}" type="datetime1">
              <a:rPr lang="en-US"/>
              <a:pPr>
                <a:defRPr/>
              </a:pPr>
              <a:t>10/4/2010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DF915B-50B4-440B-A4EA-87427DDCE19D}" type="slidenum">
              <a:rPr lang="en-US"/>
              <a:pPr>
                <a:defRPr/>
              </a:pPr>
              <a:t>‹#›</a:t>
            </a:fld>
            <a:endParaRPr lang="en-US"/>
          </a:p>
        </p:txBody>
      </p:sp>
    </p:spTree>
    <p:extLst>
      <p:ext uri="{BB962C8B-B14F-4D97-AF65-F5344CB8AC3E}">
        <p14:creationId xmlns:p14="http://schemas.microsoft.com/office/powerpoint/2010/main" val="60237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5832EE-1E38-4F58-AF17-08200700754D}" type="datetime1">
              <a:rPr lang="en-US"/>
              <a:pPr>
                <a:defRPr/>
              </a:pPr>
              <a:t>10/4/2010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E97E37-8545-406A-A254-5B7F138E34CF}" type="slidenum">
              <a:rPr lang="en-US"/>
              <a:pPr>
                <a:defRPr/>
              </a:pPr>
              <a:t>‹#›</a:t>
            </a:fld>
            <a:endParaRPr lang="en-US"/>
          </a:p>
        </p:txBody>
      </p:sp>
    </p:spTree>
    <p:extLst>
      <p:ext uri="{BB962C8B-B14F-4D97-AF65-F5344CB8AC3E}">
        <p14:creationId xmlns:p14="http://schemas.microsoft.com/office/powerpoint/2010/main" val="126624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ilverba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13410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3776C2AE-9244-43EC-9935-2658263AA8AD}" type="datetime1">
              <a:rPr lang="en-US"/>
              <a:pPr>
                <a:defRPr/>
              </a:pPr>
              <a:t>10/4/2010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DFA60BA5-521C-40FA-9FD3-49DAAE029A57}" type="slidenum">
              <a:rPr lang="en-US"/>
              <a:pPr>
                <a:defRPr/>
              </a:pPr>
              <a:t>‹#›</a:t>
            </a:fld>
            <a:endParaRPr lang="en-US"/>
          </a:p>
        </p:txBody>
      </p:sp>
      <p:grpSp>
        <p:nvGrpSpPr>
          <p:cNvPr id="1032" name="Group 13"/>
          <p:cNvGrpSpPr>
            <a:grpSpLocks noChangeAspect="1"/>
          </p:cNvGrpSpPr>
          <p:nvPr/>
        </p:nvGrpSpPr>
        <p:grpSpPr bwMode="auto">
          <a:xfrm>
            <a:off x="558800" y="193675"/>
            <a:ext cx="860425" cy="80963"/>
            <a:chOff x="546100" y="289687"/>
            <a:chExt cx="960374" cy="91313"/>
          </a:xfrm>
        </p:grpSpPr>
        <p:sp>
          <p:nvSpPr>
            <p:cNvPr id="10" name="Oval 9"/>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spect="1"/>
            </p:cNvSpPr>
            <p:nvPr userDrawn="1"/>
          </p:nvSpPr>
          <p:spPr bwMode="auto">
            <a:xfrm>
              <a:off x="834922"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Oval 11"/>
            <p:cNvSpPr>
              <a:spLocks noChangeAspect="1"/>
            </p:cNvSpPr>
            <p:nvPr userDrawn="1"/>
          </p:nvSpPr>
          <p:spPr bwMode="auto">
            <a:xfrm>
              <a:off x="1125514"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Oval 12"/>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Tree>
  </p:cSld>
  <p:clrMap bg1="lt1" tx1="dk1" bg2="lt2" tx2="dk2" accent1="accent1" accent2="accent2" accent3="accent3" accent4="accent4" accent5="accent5" accent6="accent6" hlink="hlink" folHlink="folHlink"/>
  <p:sldLayoutIdLst>
    <p:sldLayoutId id="2147483736" r:id="rId1"/>
    <p:sldLayoutId id="2147483727" r:id="rId2"/>
    <p:sldLayoutId id="2147483728" r:id="rId3"/>
    <p:sldLayoutId id="2147483729" r:id="rId4"/>
    <p:sldLayoutId id="2147483730" r:id="rId5"/>
    <p:sldLayoutId id="2147483731" r:id="rId6"/>
    <p:sldLayoutId id="2147483737" r:id="rId7"/>
    <p:sldLayoutId id="2147483732" r:id="rId8"/>
    <p:sldLayoutId id="2147483733" r:id="rId9"/>
    <p:sldLayoutId id="2147483734" r:id="rId10"/>
    <p:sldLayoutId id="2147483735" r:id="rId11"/>
    <p:sldLayoutId id="2147483738" r:id="rId12"/>
  </p:sldLayoutIdLst>
  <p:txStyles>
    <p:titleStyle>
      <a:lvl1pPr algn="l" defTabSz="457200" rtl="0" eaLnBrk="1" fontAlgn="base" hangingPunct="1">
        <a:spcBef>
          <a:spcPct val="0"/>
        </a:spcBef>
        <a:spcAft>
          <a:spcPct val="0"/>
        </a:spcAft>
        <a:defRPr sz="3000" b="1" kern="1200" cap="all">
          <a:solidFill>
            <a:srgbClr val="45811B"/>
          </a:solidFill>
          <a:latin typeface="Arial"/>
          <a:ea typeface="ＭＳ Ｐゴシック" pitchFamily="48" charset="-128"/>
          <a:cs typeface="Arial"/>
        </a:defRPr>
      </a:lvl1pPr>
      <a:lvl2pPr algn="l" defTabSz="457200" rtl="0" eaLnBrk="1" fontAlgn="base" hangingPunct="1">
        <a:spcBef>
          <a:spcPct val="0"/>
        </a:spcBef>
        <a:spcAft>
          <a:spcPct val="0"/>
        </a:spcAft>
        <a:defRPr sz="3000" b="1">
          <a:solidFill>
            <a:srgbClr val="45811B"/>
          </a:solidFill>
          <a:latin typeface="Arial" pitchFamily="48" charset="0"/>
          <a:ea typeface="ＭＳ Ｐゴシック" pitchFamily="48" charset="-128"/>
          <a:cs typeface="Arial" charset="0"/>
        </a:defRPr>
      </a:lvl2pPr>
      <a:lvl3pPr algn="l" defTabSz="457200" rtl="0" eaLnBrk="1" fontAlgn="base" hangingPunct="1">
        <a:spcBef>
          <a:spcPct val="0"/>
        </a:spcBef>
        <a:spcAft>
          <a:spcPct val="0"/>
        </a:spcAft>
        <a:defRPr sz="3000" b="1">
          <a:solidFill>
            <a:srgbClr val="45811B"/>
          </a:solidFill>
          <a:latin typeface="Arial" pitchFamily="48" charset="0"/>
          <a:ea typeface="ＭＳ Ｐゴシック" pitchFamily="48" charset="-128"/>
          <a:cs typeface="Arial" charset="0"/>
        </a:defRPr>
      </a:lvl3pPr>
      <a:lvl4pPr algn="l" defTabSz="457200" rtl="0" eaLnBrk="1" fontAlgn="base" hangingPunct="1">
        <a:spcBef>
          <a:spcPct val="0"/>
        </a:spcBef>
        <a:spcAft>
          <a:spcPct val="0"/>
        </a:spcAft>
        <a:defRPr sz="3000" b="1">
          <a:solidFill>
            <a:srgbClr val="45811B"/>
          </a:solidFill>
          <a:latin typeface="Arial" pitchFamily="48" charset="0"/>
          <a:ea typeface="ＭＳ Ｐゴシック" pitchFamily="48" charset="-128"/>
          <a:cs typeface="Arial" charset="0"/>
        </a:defRPr>
      </a:lvl4pPr>
      <a:lvl5pPr algn="l" defTabSz="457200" rtl="0" eaLnBrk="1" fontAlgn="base" hangingPunct="1">
        <a:spcBef>
          <a:spcPct val="0"/>
        </a:spcBef>
        <a:spcAft>
          <a:spcPct val="0"/>
        </a:spcAft>
        <a:defRPr sz="3000" b="1">
          <a:solidFill>
            <a:srgbClr val="45811B"/>
          </a:solidFill>
          <a:latin typeface="Arial" pitchFamily="48" charset="0"/>
          <a:ea typeface="ＭＳ Ｐゴシック" pitchFamily="48" charset="-128"/>
          <a:cs typeface="Arial" charset="0"/>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1" fontAlgn="base" hangingPunct="1">
        <a:spcBef>
          <a:spcPct val="20000"/>
        </a:spcBef>
        <a:spcAft>
          <a:spcPct val="0"/>
        </a:spcAft>
        <a:buClr>
          <a:srgbClr val="A90021"/>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A90021"/>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A90021"/>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A90021"/>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A90021"/>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eecs.berkeley.edu/Pubs/TechRpts/2009/EECS-2009-28.pdf" TargetMode="External"/><Relationship Id="rId3" Type="http://schemas.openxmlformats.org/officeDocument/2006/relationships/hyperlink" Target="http://www.photolib.noaa.gov/700s/theb1856.jpg" TargetMode="External"/><Relationship Id="rId7" Type="http://schemas.openxmlformats.org/officeDocument/2006/relationships/hyperlink" Target="http://www.burtongroup.com/Client/Research/Document.aspx?cid=195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burtongroup.com/Client/Research/Document.aspx?cid=1134" TargetMode="External"/><Relationship Id="rId5" Type="http://schemas.openxmlformats.org/officeDocument/2006/relationships/hyperlink" Target="http://www.educause.edu/EDUCAUSE+Review/EDUCAUSEReviewMagazineVolume44/AboveCampusServicesShapingtheP/185222" TargetMode="External"/><Relationship Id="rId4" Type="http://schemas.openxmlformats.org/officeDocument/2006/relationships/hyperlink" Target="http://upload.wikimedia.org/wikipedia/commons/e/ec/Judygarland_mickeyrooney_louisbmayer_mgmpublicitystill.jp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762000" y="2888518"/>
            <a:ext cx="7772400" cy="1831145"/>
          </a:xfrm>
        </p:spPr>
        <p:txBody>
          <a:bodyPr>
            <a:normAutofit fontScale="90000"/>
          </a:bodyPr>
          <a:lstStyle/>
          <a:p>
            <a:r>
              <a:rPr lang="en-US" sz="3600" dirty="0"/>
              <a:t>Deploying an Internal Cloud: </a:t>
            </a:r>
            <a:r>
              <a:rPr lang="en-US" sz="3100" dirty="0"/>
              <a:t>Offering Infrastructure as a Service to the Campus </a:t>
            </a:r>
            <a:r>
              <a:rPr lang="en-US" sz="3100" dirty="0" smtClean="0"/>
              <a:t>Community</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200" dirty="0" smtClean="0"/>
              <a:t> </a:t>
            </a:r>
            <a:endParaRPr lang="en-US" sz="3200" dirty="0"/>
          </a:p>
        </p:txBody>
      </p:sp>
      <p:sp>
        <p:nvSpPr>
          <p:cNvPr id="4099" name="Subtitle 2"/>
          <p:cNvSpPr>
            <a:spLocks noGrp="1"/>
          </p:cNvSpPr>
          <p:nvPr>
            <p:ph type="subTitle" idx="1"/>
          </p:nvPr>
        </p:nvSpPr>
        <p:spPr>
          <a:xfrm>
            <a:off x="1113693" y="4719663"/>
            <a:ext cx="6400800" cy="1219200"/>
          </a:xfrm>
        </p:spPr>
        <p:txBody>
          <a:bodyPr/>
          <a:lstStyle/>
          <a:p>
            <a:pPr eaLnBrk="1" hangingPunct="1"/>
            <a:r>
              <a:rPr lang="en-US" dirty="0" smtClean="0">
                <a:latin typeface="Arial" charset="0"/>
                <a:ea typeface="ＭＳ Ｐゴシック" charset="-128"/>
                <a:cs typeface="Arial" charset="0"/>
              </a:rPr>
              <a:t>Dennis Cromwell  </a:t>
            </a:r>
          </a:p>
          <a:p>
            <a:pPr eaLnBrk="1" hangingPunct="1"/>
            <a:r>
              <a:rPr lang="en-US" dirty="0" smtClean="0">
                <a:latin typeface="Arial" charset="0"/>
                <a:ea typeface="ＭＳ Ｐゴシック" charset="-128"/>
                <a:cs typeface="Arial" charset="0"/>
              </a:rPr>
              <a:t>October 13, 2010</a:t>
            </a:r>
          </a:p>
          <a:p>
            <a:pPr eaLnBrk="1" hangingPunct="1"/>
            <a:endParaRPr lang="en-US" dirty="0" smtClean="0">
              <a:latin typeface="Arial" charset="0"/>
              <a:ea typeface="ＭＳ Ｐゴシック" charset="-128"/>
              <a:cs typeface="Arial" charset="0"/>
            </a:endParaRPr>
          </a:p>
        </p:txBody>
      </p:sp>
      <p:sp>
        <p:nvSpPr>
          <p:cNvPr id="2" name="TextBox 1"/>
          <p:cNvSpPr txBox="1"/>
          <p:nvPr/>
        </p:nvSpPr>
        <p:spPr>
          <a:xfrm>
            <a:off x="0" y="5750004"/>
            <a:ext cx="3931920" cy="1107996"/>
          </a:xfrm>
          <a:prstGeom prst="rect">
            <a:avLst/>
          </a:prstGeom>
          <a:noFill/>
        </p:spPr>
        <p:txBody>
          <a:bodyPr wrap="square" rtlCol="0">
            <a:spAutoFit/>
          </a:bodyPr>
          <a:lstStyle/>
          <a:p>
            <a:r>
              <a:rPr lang="en-US" sz="800" dirty="0"/>
              <a:t>Copyright Dennis Cromwell,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lvl="0"/>
            <a:r>
              <a:rPr lang="en-US" dirty="0" smtClean="0">
                <a:effectLst/>
                <a:latin typeface="Calibri"/>
                <a:ea typeface="Calibri"/>
                <a:cs typeface="Times New Roman"/>
              </a:rPr>
              <a:t>Virtual Network</a:t>
            </a:r>
            <a:endParaRPr lang="en-US" sz="16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045" y="1335742"/>
            <a:ext cx="6538683" cy="471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53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lvl="0"/>
            <a:endParaRPr lang="en-US" sz="1100" dirty="0" smtClean="0">
              <a:effectLst/>
              <a:latin typeface="Calibri"/>
              <a:ea typeface="Calibri"/>
              <a:cs typeface="Times New Roman"/>
            </a:endParaRPr>
          </a:p>
          <a:p>
            <a:r>
              <a:rPr lang="en-US" sz="1100" dirty="0" smtClean="0">
                <a:effectLst/>
                <a:latin typeface="Calibri"/>
                <a:ea typeface="Calibri"/>
                <a:cs typeface="Times New Roman"/>
              </a:rPr>
              <a:t> </a:t>
            </a:r>
            <a:r>
              <a:rPr lang="en-US" dirty="0" smtClean="0"/>
              <a:t>IU’s  Journey</a:t>
            </a:r>
            <a:endParaRPr lang="en-US" dirty="0"/>
          </a:p>
        </p:txBody>
      </p:sp>
      <p:sp>
        <p:nvSpPr>
          <p:cNvPr id="3" name="Text Placeholder 2"/>
          <p:cNvSpPr>
            <a:spLocks noGrp="1"/>
          </p:cNvSpPr>
          <p:nvPr>
            <p:ph type="body" idx="4294967295"/>
          </p:nvPr>
        </p:nvSpPr>
        <p:spPr>
          <a:xfrm>
            <a:off x="288387" y="1448972"/>
            <a:ext cx="4114800" cy="3804994"/>
          </a:xfrm>
        </p:spPr>
        <p:txBody>
          <a:bodyPr/>
          <a:lstStyle/>
          <a:p>
            <a:r>
              <a:rPr lang="en-US" dirty="0" smtClean="0"/>
              <a:t>IU </a:t>
            </a:r>
            <a:r>
              <a:rPr lang="en-US" dirty="0" smtClean="0"/>
              <a:t>First IT Strategic  </a:t>
            </a:r>
            <a:r>
              <a:rPr lang="en-US" dirty="0" smtClean="0"/>
              <a:t>Plan</a:t>
            </a:r>
          </a:p>
          <a:p>
            <a:r>
              <a:rPr lang="en-US" dirty="0" smtClean="0"/>
              <a:t>10 Year Strategy</a:t>
            </a:r>
          </a:p>
          <a:p>
            <a:r>
              <a:rPr lang="en-US" dirty="0" smtClean="0"/>
              <a:t>Virtualization Groundwork</a:t>
            </a:r>
            <a:endParaRPr lang="en-US" dirty="0"/>
          </a:p>
        </p:txBody>
      </p:sp>
      <p:pic>
        <p:nvPicPr>
          <p:cNvPr id="5" name="Picture 4" descr="strat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80000" y="1371600"/>
            <a:ext cx="2943225" cy="4419600"/>
          </a:xfrm>
          <a:prstGeom prst="rect">
            <a:avLst/>
          </a:prstGeom>
          <a:noFill/>
        </p:spPr>
      </p:pic>
    </p:spTree>
    <p:extLst>
      <p:ext uri="{BB962C8B-B14F-4D97-AF65-F5344CB8AC3E}">
        <p14:creationId xmlns:p14="http://schemas.microsoft.com/office/powerpoint/2010/main" val="350955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66757" y="2257865"/>
            <a:ext cx="175846" cy="773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7200" y="731520"/>
            <a:ext cx="8382000" cy="792480"/>
          </a:xfrm>
        </p:spPr>
        <p:txBody>
          <a:bodyPr>
            <a:normAutofit fontScale="90000"/>
          </a:bodyPr>
          <a:lstStyle/>
          <a:p>
            <a:pPr lvl="0"/>
            <a:r>
              <a:rPr lang="en-US" dirty="0" smtClean="0"/>
              <a:t>Establishing a common </a:t>
            </a:r>
            <a:br>
              <a:rPr lang="en-US" dirty="0" smtClean="0"/>
            </a:br>
            <a:r>
              <a:rPr lang="en-US" dirty="0" smtClean="0"/>
              <a:t>Infrastructure Budget </a:t>
            </a:r>
            <a:endParaRPr lang="en-US" dirty="0"/>
          </a:p>
        </p:txBody>
      </p:sp>
      <p:pic>
        <p:nvPicPr>
          <p:cNvPr id="5" name="Picture 4" descr="strat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906092" y="975814"/>
            <a:ext cx="933108" cy="1401172"/>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97" y="2000032"/>
            <a:ext cx="2309005" cy="143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877" y="1891651"/>
            <a:ext cx="2180390" cy="1949961"/>
          </a:xfrm>
          <a:prstGeom prst="rect">
            <a:avLst/>
          </a:prstGeom>
          <a:noFill/>
          <a:ln>
            <a:noFill/>
          </a:ln>
          <a:effec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129" y="1891651"/>
            <a:ext cx="2204622" cy="202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826909" y="2257866"/>
            <a:ext cx="655541" cy="5627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64245" y="3212125"/>
            <a:ext cx="655541" cy="5627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525562" y="2065608"/>
            <a:ext cx="655541" cy="5627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10" idx="6"/>
          </p:cNvCxnSpPr>
          <p:nvPr/>
        </p:nvCxnSpPr>
        <p:spPr>
          <a:xfrm>
            <a:off x="919786" y="3240260"/>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flipH="1">
            <a:off x="2103120" y="2286001"/>
            <a:ext cx="723789" cy="18686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p:cNvCxnSpPr>
          <p:nvPr/>
        </p:nvCxnSpPr>
        <p:spPr>
          <a:xfrm flipH="1">
            <a:off x="2465014" y="2093743"/>
            <a:ext cx="3060548" cy="21335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690" y="4154660"/>
            <a:ext cx="2475914" cy="163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100732" y="4494628"/>
            <a:ext cx="4663440" cy="1200329"/>
          </a:xfrm>
          <a:prstGeom prst="rect">
            <a:avLst/>
          </a:prstGeom>
          <a:noFill/>
        </p:spPr>
        <p:txBody>
          <a:bodyPr wrap="square" rtlCol="0">
            <a:spAutoFit/>
          </a:bodyPr>
          <a:lstStyle/>
          <a:p>
            <a:pPr marL="285750" indent="-285750">
              <a:buFont typeface="Arial" pitchFamily="34" charset="0"/>
              <a:buChar char="•"/>
            </a:pPr>
            <a:r>
              <a:rPr lang="en-US" dirty="0" smtClean="0"/>
              <a:t>Consolidate infrastructure budgets from projects</a:t>
            </a:r>
          </a:p>
          <a:p>
            <a:pPr marL="285750" indent="-285750">
              <a:buFont typeface="Arial" pitchFamily="34" charset="0"/>
              <a:buChar char="•"/>
            </a:pPr>
            <a:r>
              <a:rPr lang="en-US" dirty="0" smtClean="0"/>
              <a:t>Create fungible resources</a:t>
            </a:r>
          </a:p>
          <a:p>
            <a:pPr marL="285750" indent="-285750">
              <a:buFont typeface="Arial" pitchFamily="34" charset="0"/>
              <a:buChar char="•"/>
            </a:pPr>
            <a:r>
              <a:rPr lang="en-US" dirty="0" smtClean="0"/>
              <a:t>Manage capacity to need</a:t>
            </a:r>
            <a:endParaRPr lang="en-US" dirty="0"/>
          </a:p>
        </p:txBody>
      </p:sp>
    </p:spTree>
    <p:extLst>
      <p:ext uri="{BB962C8B-B14F-4D97-AF65-F5344CB8AC3E}">
        <p14:creationId xmlns:p14="http://schemas.microsoft.com/office/powerpoint/2010/main" val="276336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to Budget Consolidation </a:t>
            </a:r>
            <a:endParaRPr lang="en-US" dirty="0"/>
          </a:p>
        </p:txBody>
      </p:sp>
      <p:sp>
        <p:nvSpPr>
          <p:cNvPr id="3" name="Content Placeholder 2"/>
          <p:cNvSpPr>
            <a:spLocks noGrp="1"/>
          </p:cNvSpPr>
          <p:nvPr>
            <p:ph idx="1"/>
          </p:nvPr>
        </p:nvSpPr>
        <p:spPr>
          <a:xfrm>
            <a:off x="457200" y="1600201"/>
            <a:ext cx="8382000" cy="2887394"/>
          </a:xfrm>
        </p:spPr>
        <p:txBody>
          <a:bodyPr/>
          <a:lstStyle/>
          <a:p>
            <a:r>
              <a:rPr lang="en-US" dirty="0" smtClean="0"/>
              <a:t>Standardize technology </a:t>
            </a:r>
          </a:p>
          <a:p>
            <a:r>
              <a:rPr lang="en-US" dirty="0" smtClean="0"/>
              <a:t>Choose technology for greater good</a:t>
            </a:r>
          </a:p>
          <a:p>
            <a:r>
              <a:rPr lang="en-US" dirty="0" smtClean="0"/>
              <a:t>Invest in tools that no single project could </a:t>
            </a:r>
            <a:r>
              <a:rPr lang="en-US" dirty="0" smtClean="0"/>
              <a:t>fund </a:t>
            </a:r>
          </a:p>
          <a:p>
            <a:pPr lvl="1"/>
            <a:r>
              <a:rPr lang="en-US" dirty="0" smtClean="0"/>
              <a:t>Storage and server virtualization </a:t>
            </a:r>
            <a:endParaRPr lang="en-US" dirty="0" smtClean="0"/>
          </a:p>
          <a:p>
            <a:endParaRPr lang="en-US" dirty="0"/>
          </a:p>
        </p:txBody>
      </p:sp>
    </p:spTree>
    <p:extLst>
      <p:ext uri="{BB962C8B-B14F-4D97-AF65-F5344CB8AC3E}">
        <p14:creationId xmlns:p14="http://schemas.microsoft.com/office/powerpoint/2010/main" val="3768650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so the investment in the tools of the cloud begins…..</a:t>
            </a:r>
            <a:endParaRPr lang="en-US" dirty="0"/>
          </a:p>
        </p:txBody>
      </p:sp>
      <p:sp>
        <p:nvSpPr>
          <p:cNvPr id="3" name="Content Placeholder 2"/>
          <p:cNvSpPr>
            <a:spLocks noGrp="1"/>
          </p:cNvSpPr>
          <p:nvPr>
            <p:ph idx="1"/>
          </p:nvPr>
        </p:nvSpPr>
        <p:spPr>
          <a:xfrm>
            <a:off x="457200" y="1600201"/>
            <a:ext cx="8382000" cy="4244926"/>
          </a:xfrm>
        </p:spPr>
        <p:txBody>
          <a:bodyPr>
            <a:normAutofit/>
          </a:bodyPr>
          <a:lstStyle/>
          <a:p>
            <a:r>
              <a:rPr lang="en-US" dirty="0" smtClean="0"/>
              <a:t>Needed for a specific cases in 2003</a:t>
            </a:r>
          </a:p>
          <a:p>
            <a:r>
              <a:rPr lang="en-US" dirty="0" smtClean="0"/>
              <a:t>Began in earnest in 2006</a:t>
            </a:r>
          </a:p>
          <a:p>
            <a:r>
              <a:rPr lang="en-US" dirty="0" err="1" smtClean="0"/>
              <a:t>Virtualize</a:t>
            </a:r>
            <a:r>
              <a:rPr lang="en-US" dirty="0" smtClean="0"/>
              <a:t> 100% of x86 business systems</a:t>
            </a:r>
          </a:p>
          <a:p>
            <a:r>
              <a:rPr lang="en-US" dirty="0" smtClean="0"/>
              <a:t>Standardize Supporting Architecture</a:t>
            </a:r>
          </a:p>
          <a:p>
            <a:r>
              <a:rPr lang="en-US" dirty="0" smtClean="0"/>
              <a:t>Consolidate Storage</a:t>
            </a:r>
          </a:p>
          <a:p>
            <a:r>
              <a:rPr lang="en-US" dirty="0" smtClean="0"/>
              <a:t>Improve HA</a:t>
            </a:r>
          </a:p>
          <a:p>
            <a:r>
              <a:rPr lang="en-US" dirty="0" smtClean="0"/>
              <a:t>Maximize Cost Savings $$$$</a:t>
            </a:r>
          </a:p>
          <a:p>
            <a:r>
              <a:rPr lang="en-US" dirty="0" smtClean="0"/>
              <a:t>Initially 40:1 Consolidation Ratio</a:t>
            </a:r>
          </a:p>
          <a:p>
            <a:endParaRPr lang="en-US" dirty="0"/>
          </a:p>
        </p:txBody>
      </p:sp>
    </p:spTree>
    <p:extLst>
      <p:ext uri="{BB962C8B-B14F-4D97-AF65-F5344CB8AC3E}">
        <p14:creationId xmlns:p14="http://schemas.microsoft.com/office/powerpoint/2010/main" val="2681165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as a Service Phase</a:t>
            </a:r>
            <a:endParaRPr lang="en-US" dirty="0"/>
          </a:p>
        </p:txBody>
      </p:sp>
      <p:sp>
        <p:nvSpPr>
          <p:cNvPr id="3" name="Content Placeholder 2"/>
          <p:cNvSpPr>
            <a:spLocks noGrp="1"/>
          </p:cNvSpPr>
          <p:nvPr>
            <p:ph idx="1"/>
          </p:nvPr>
        </p:nvSpPr>
        <p:spPr/>
        <p:txBody>
          <a:bodyPr>
            <a:normAutofit/>
          </a:bodyPr>
          <a:lstStyle/>
          <a:p>
            <a:r>
              <a:rPr lang="en-US" dirty="0" smtClean="0"/>
              <a:t>IU’s Intelligent Infrastructure (2007)</a:t>
            </a:r>
          </a:p>
          <a:p>
            <a:r>
              <a:rPr lang="en-US" dirty="0"/>
              <a:t>Improved flexibility, BC, HA, and DR</a:t>
            </a:r>
          </a:p>
          <a:p>
            <a:r>
              <a:rPr lang="en-US" dirty="0" smtClean="0"/>
              <a:t>Reduced power/cooling consumption (Green) (&lt; 40KW to power)</a:t>
            </a:r>
          </a:p>
          <a:p>
            <a:r>
              <a:rPr lang="en-US" dirty="0" smtClean="0"/>
              <a:t>Removed Traditional Conflict of Interest Situation</a:t>
            </a:r>
          </a:p>
          <a:p>
            <a:r>
              <a:rPr lang="en-US" dirty="0" smtClean="0"/>
              <a:t>Demonstrated </a:t>
            </a:r>
            <a:r>
              <a:rPr lang="en-US" dirty="0"/>
              <a:t>Confidence / Savings</a:t>
            </a:r>
          </a:p>
          <a:p>
            <a:r>
              <a:rPr lang="en-US" dirty="0" smtClean="0"/>
              <a:t>Web enabled provisioning and workflow</a:t>
            </a:r>
          </a:p>
          <a:p>
            <a:r>
              <a:rPr lang="en-US" dirty="0" smtClean="0"/>
              <a:t>Drive the </a:t>
            </a:r>
            <a:r>
              <a:rPr lang="en-US" dirty="0" err="1" smtClean="0"/>
              <a:t>Enzo</a:t>
            </a:r>
            <a:r>
              <a:rPr lang="en-US" dirty="0" smtClean="0"/>
              <a:t> Ferrari for the cost of a Yugo</a:t>
            </a:r>
          </a:p>
          <a:p>
            <a:endParaRPr lang="en-US" dirty="0"/>
          </a:p>
        </p:txBody>
      </p:sp>
    </p:spTree>
    <p:extLst>
      <p:ext uri="{BB962C8B-B14F-4D97-AF65-F5344CB8AC3E}">
        <p14:creationId xmlns:p14="http://schemas.microsoft.com/office/powerpoint/2010/main" val="2018870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as a Service Phase</a:t>
            </a:r>
            <a:endParaRPr lang="en-US" dirty="0"/>
          </a:p>
        </p:txBody>
      </p:sp>
      <p:sp>
        <p:nvSpPr>
          <p:cNvPr id="3" name="Content Placeholder 2"/>
          <p:cNvSpPr>
            <a:spLocks noGrp="1"/>
          </p:cNvSpPr>
          <p:nvPr>
            <p:ph idx="1"/>
          </p:nvPr>
        </p:nvSpPr>
        <p:spPr/>
        <p:txBody>
          <a:bodyPr>
            <a:normAutofit/>
          </a:bodyPr>
          <a:lstStyle/>
          <a:p>
            <a:r>
              <a:rPr lang="en-US" dirty="0" smtClean="0"/>
              <a:t>Standard x86 boxes across the entire platform</a:t>
            </a:r>
          </a:p>
          <a:p>
            <a:r>
              <a:rPr lang="en-US" dirty="0" smtClean="0"/>
              <a:t>One vendor, one chip set, one solution</a:t>
            </a:r>
          </a:p>
          <a:p>
            <a:r>
              <a:rPr lang="en-US" dirty="0" smtClean="0"/>
              <a:t>960Total CPU’s/Cores</a:t>
            </a:r>
          </a:p>
          <a:p>
            <a:r>
              <a:rPr lang="en-US" dirty="0" smtClean="0"/>
              <a:t>7,680 Total GB RAM</a:t>
            </a:r>
          </a:p>
          <a:p>
            <a:r>
              <a:rPr lang="en-US" dirty="0" smtClean="0"/>
              <a:t>Hypervisor Virtualization Booting from SAN</a:t>
            </a:r>
          </a:p>
          <a:p>
            <a:r>
              <a:rPr lang="en-US" dirty="0" smtClean="0"/>
              <a:t>30-40 VM’s per physical box average</a:t>
            </a:r>
          </a:p>
          <a:p>
            <a:r>
              <a:rPr lang="en-US" dirty="0" smtClean="0"/>
              <a:t>3 year life cycle replacement  </a:t>
            </a:r>
          </a:p>
          <a:p>
            <a:endParaRPr lang="en-US" dirty="0"/>
          </a:p>
        </p:txBody>
      </p:sp>
    </p:spTree>
    <p:extLst>
      <p:ext uri="{BB962C8B-B14F-4D97-AF65-F5344CB8AC3E}">
        <p14:creationId xmlns:p14="http://schemas.microsoft.com/office/powerpoint/2010/main" val="3756400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710" y="381000"/>
            <a:ext cx="6140549" cy="1143000"/>
          </a:xfrm>
        </p:spPr>
        <p:txBody>
          <a:bodyPr/>
          <a:lstStyle/>
          <a:p>
            <a:r>
              <a:rPr lang="en-US" dirty="0" smtClean="0"/>
              <a:t>What</a:t>
            </a:r>
            <a:r>
              <a:rPr lang="en-US" baseline="0" dirty="0" smtClean="0"/>
              <a:t> are the inhibitors? </a:t>
            </a:r>
            <a:endParaRPr lang="en-US" dirty="0"/>
          </a:p>
        </p:txBody>
      </p:sp>
      <p:pic>
        <p:nvPicPr>
          <p:cNvPr id="6147" name="Picture 3" descr="C:\Users\dcromwel\AppData\Local\Microsoft\Windows\Temporary Internet Files\Content.IE5\18TQKZS8\MP9003143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106"/>
            <a:ext cx="124053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t>
            </a:r>
            <a:r>
              <a:rPr lang="en-US" dirty="0"/>
              <a:t>W</a:t>
            </a:r>
            <a:r>
              <a:rPr lang="en-US" dirty="0" smtClean="0"/>
              <a:t>hy this is seems so hard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849" y="1308294"/>
            <a:ext cx="3241936" cy="489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84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Data Center Requires Investment</a:t>
            </a:r>
            <a:endParaRPr lang="en-US" dirty="0"/>
          </a:p>
        </p:txBody>
      </p:sp>
      <p:sp>
        <p:nvSpPr>
          <p:cNvPr id="3" name="Content Placeholder 2"/>
          <p:cNvSpPr>
            <a:spLocks noGrp="1"/>
          </p:cNvSpPr>
          <p:nvPr>
            <p:ph idx="1"/>
          </p:nvPr>
        </p:nvSpPr>
        <p:spPr/>
        <p:txBody>
          <a:bodyPr/>
          <a:lstStyle/>
          <a:p>
            <a:r>
              <a:rPr lang="en-US" dirty="0" smtClean="0"/>
              <a:t>Servers  </a:t>
            </a:r>
          </a:p>
          <a:p>
            <a:r>
              <a:rPr lang="en-US" dirty="0" smtClean="0"/>
              <a:t>Network</a:t>
            </a:r>
          </a:p>
          <a:p>
            <a:r>
              <a:rPr lang="en-US" dirty="0" smtClean="0"/>
              <a:t>Storage</a:t>
            </a:r>
          </a:p>
          <a:p>
            <a:r>
              <a:rPr lang="en-US" dirty="0" smtClean="0"/>
              <a:t>Tools</a:t>
            </a:r>
          </a:p>
          <a:p>
            <a:r>
              <a:rPr lang="en-US" dirty="0" smtClean="0"/>
              <a:t>In House Expertise (Staff)</a:t>
            </a:r>
          </a:p>
          <a:p>
            <a:r>
              <a:rPr lang="en-US" dirty="0" smtClean="0"/>
              <a:t>Backup Strategy </a:t>
            </a:r>
            <a:endParaRPr lang="en-US" dirty="0"/>
          </a:p>
        </p:txBody>
      </p:sp>
    </p:spTree>
    <p:extLst>
      <p:ext uri="{BB962C8B-B14F-4D97-AF65-F5344CB8AC3E}">
        <p14:creationId xmlns:p14="http://schemas.microsoft.com/office/powerpoint/2010/main" val="2872713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1"/>
            <a:ext cx="9144000" cy="6747386"/>
          </a:xfrm>
          <a:prstGeom prst="rect">
            <a:avLst/>
          </a:prstGeom>
          <a:noFill/>
          <a:ln w="9525">
            <a:noFill/>
            <a:miter lim="800000"/>
            <a:headEnd/>
            <a:tailEnd/>
          </a:ln>
          <a:effectLst/>
        </p:spPr>
      </p:pic>
    </p:spTree>
    <p:extLst>
      <p:ext uri="{BB962C8B-B14F-4D97-AF65-F5344CB8AC3E}">
        <p14:creationId xmlns:p14="http://schemas.microsoft.com/office/powerpoint/2010/main" val="416835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Issues </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Budgeting in higher ed does not always look at true TCO</a:t>
            </a:r>
            <a:endParaRPr lang="en-US" dirty="0"/>
          </a:p>
        </p:txBody>
      </p:sp>
      <p:pic>
        <p:nvPicPr>
          <p:cNvPr id="7170" name="Picture 2" descr="C:\Users\dcromwel\AppData\Local\Microsoft\Windows\Temporary Internet Files\Content.IE5\IJKA6XJM\MP90038725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8494" y="2845975"/>
            <a:ext cx="3657600" cy="2609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p:txBody>
          <a:bodyPr/>
          <a:lstStyle/>
          <a:p>
            <a:r>
              <a:rPr lang="en-US" dirty="0" smtClean="0"/>
              <a:t>Expenses </a:t>
            </a:r>
            <a:endParaRPr lang="en-US" dirty="0"/>
          </a:p>
        </p:txBody>
      </p:sp>
      <p:sp>
        <p:nvSpPr>
          <p:cNvPr id="6" name="Content Placeholder 5"/>
          <p:cNvSpPr>
            <a:spLocks noGrp="1"/>
          </p:cNvSpPr>
          <p:nvPr>
            <p:ph sz="quarter" idx="4"/>
          </p:nvPr>
        </p:nvSpPr>
        <p:spPr/>
        <p:txBody>
          <a:bodyPr/>
          <a:lstStyle/>
          <a:p>
            <a:r>
              <a:rPr lang="en-US" dirty="0" smtClean="0"/>
              <a:t>Electricity costs</a:t>
            </a:r>
          </a:p>
          <a:p>
            <a:r>
              <a:rPr lang="en-US" dirty="0" smtClean="0"/>
              <a:t>Building costs</a:t>
            </a:r>
          </a:p>
          <a:p>
            <a:r>
              <a:rPr lang="en-US" dirty="0" smtClean="0"/>
              <a:t>How much is space worth?</a:t>
            </a:r>
          </a:p>
          <a:p>
            <a:r>
              <a:rPr lang="en-US" dirty="0" smtClean="0"/>
              <a:t>Saving a fraction of an FTE is not really a savings</a:t>
            </a:r>
          </a:p>
          <a:p>
            <a:r>
              <a:rPr lang="en-US" dirty="0" err="1" smtClean="0"/>
              <a:t>CapEx</a:t>
            </a:r>
            <a:r>
              <a:rPr lang="en-US" dirty="0" smtClean="0"/>
              <a:t> vs. </a:t>
            </a:r>
            <a:r>
              <a:rPr lang="en-US" dirty="0" err="1" smtClean="0"/>
              <a:t>OpEx</a:t>
            </a:r>
            <a:endParaRPr lang="en-US" dirty="0" smtClean="0"/>
          </a:p>
          <a:p>
            <a:pPr marL="0" indent="0">
              <a:buNone/>
            </a:pPr>
            <a:endParaRPr lang="en-US" dirty="0"/>
          </a:p>
        </p:txBody>
      </p:sp>
    </p:spTree>
    <p:extLst>
      <p:ext uri="{BB962C8B-B14F-4D97-AF65-F5344CB8AC3E}">
        <p14:creationId xmlns:p14="http://schemas.microsoft.com/office/powerpoint/2010/main" val="188035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Control is a perception</a:t>
            </a:r>
            <a:br>
              <a:rPr lang="en-US" dirty="0" smtClean="0"/>
            </a:br>
            <a:r>
              <a:rPr lang="en-US" dirty="0" smtClean="0"/>
              <a:t>Trust is hard</a:t>
            </a:r>
            <a:endParaRPr lang="en-US" dirty="0"/>
          </a:p>
        </p:txBody>
      </p:sp>
      <p:pic>
        <p:nvPicPr>
          <p:cNvPr id="8194" name="Picture 2" descr="C:\Users\dcromwel\AppData\Local\Microsoft\Windows\Temporary Internet Files\Content.IE5\VJTQ77TA\MC90043470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8" y="1774545"/>
            <a:ext cx="1914525" cy="1946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49153" y="4188193"/>
            <a:ext cx="699247" cy="369332"/>
          </a:xfrm>
          <a:prstGeom prst="rect">
            <a:avLst/>
          </a:prstGeom>
          <a:noFill/>
        </p:spPr>
        <p:txBody>
          <a:bodyPr wrap="square" rtlCol="0">
            <a:spAutoFit/>
          </a:bodyPr>
          <a:lstStyle/>
          <a:p>
            <a:r>
              <a:rPr lang="en-US" dirty="0" smtClean="0">
                <a:solidFill>
                  <a:schemeClr val="bg1"/>
                </a:solidFill>
              </a:rPr>
              <a:t>Vs. </a:t>
            </a:r>
            <a:endParaRPr lang="en-US" dirty="0">
              <a:solidFill>
                <a:schemeClr val="bg1"/>
              </a:solidFill>
            </a:endParaRPr>
          </a:p>
        </p:txBody>
      </p:sp>
      <p:pic>
        <p:nvPicPr>
          <p:cNvPr id="2050" name="Picture 2" descr="C:\Users\dcromwel\AppData\Local\Microsoft\Windows\Temporary Internet Files\Content.IE5\PUEBRJQE\MC90005501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333" y="3720820"/>
            <a:ext cx="1455333" cy="194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82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kids! let’s Build an Internal Cloud”</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592" y="2280468"/>
            <a:ext cx="4011051" cy="31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682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Personnel organization in the New Data center </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577095717"/>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C:\Users\dcromwel\AppData\Local\Microsoft\Windows\Temporary Internet Files\Content.IE5\IJKA6XJM\MC900434822[1].png"/>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5936094" y="1600200"/>
            <a:ext cx="2134772" cy="21347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918" y="3541249"/>
            <a:ext cx="12763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87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I consider Co Location of Servers instead of the Internal Cloud</a:t>
            </a:r>
            <a:endParaRPr lang="en-US" dirty="0"/>
          </a:p>
        </p:txBody>
      </p:sp>
      <p:sp>
        <p:nvSpPr>
          <p:cNvPr id="3" name="Content Placeholder 2"/>
          <p:cNvSpPr>
            <a:spLocks noGrp="1"/>
          </p:cNvSpPr>
          <p:nvPr>
            <p:ph idx="1"/>
          </p:nvPr>
        </p:nvSpPr>
        <p:spPr>
          <a:xfrm>
            <a:off x="457200" y="1600200"/>
            <a:ext cx="8382000" cy="3625948"/>
          </a:xfrm>
        </p:spPr>
        <p:txBody>
          <a:bodyPr/>
          <a:lstStyle/>
          <a:p>
            <a:r>
              <a:rPr lang="en-US" dirty="0" smtClean="0"/>
              <a:t>Departments struggle with server room space</a:t>
            </a:r>
          </a:p>
          <a:p>
            <a:r>
              <a:rPr lang="en-US" dirty="0" smtClean="0"/>
              <a:t>Greening IT  = fewer, more efficient data centers</a:t>
            </a:r>
          </a:p>
          <a:p>
            <a:r>
              <a:rPr lang="en-US" dirty="0" smtClean="0"/>
              <a:t>Physical security and stability difficult to achieve at the edge </a:t>
            </a:r>
          </a:p>
          <a:p>
            <a:r>
              <a:rPr lang="en-US" dirty="0" smtClean="0"/>
              <a:t>Data center (server room) space is expensive</a:t>
            </a:r>
          </a:p>
          <a:p>
            <a:r>
              <a:rPr lang="en-US" dirty="0" smtClean="0"/>
              <a:t>Space is always a premium</a:t>
            </a:r>
          </a:p>
          <a:p>
            <a:endParaRPr lang="en-US" dirty="0" smtClean="0"/>
          </a:p>
        </p:txBody>
      </p:sp>
    </p:spTree>
    <p:extLst>
      <p:ext uri="{BB962C8B-B14F-4D97-AF65-F5344CB8AC3E}">
        <p14:creationId xmlns:p14="http://schemas.microsoft.com/office/powerpoint/2010/main" val="18883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Co-Lo or No Co-LO</a:t>
            </a:r>
            <a:endParaRPr lang="en-US" dirty="0"/>
          </a:p>
        </p:txBody>
      </p:sp>
      <p:sp>
        <p:nvSpPr>
          <p:cNvPr id="5" name="Text Placeholder 4"/>
          <p:cNvSpPr>
            <a:spLocks noGrp="1"/>
          </p:cNvSpPr>
          <p:nvPr>
            <p:ph type="body" idx="1"/>
          </p:nvPr>
        </p:nvSpPr>
        <p:spPr/>
        <p:txBody>
          <a:bodyPr/>
          <a:lstStyle/>
          <a:p>
            <a:r>
              <a:rPr lang="en-US" dirty="0" smtClean="0"/>
              <a:t>Pros		</a:t>
            </a:r>
            <a:endParaRPr lang="en-US" dirty="0"/>
          </a:p>
        </p:txBody>
      </p:sp>
      <p:sp>
        <p:nvSpPr>
          <p:cNvPr id="6" name="Content Placeholder 5"/>
          <p:cNvSpPr>
            <a:spLocks noGrp="1"/>
          </p:cNvSpPr>
          <p:nvPr>
            <p:ph sz="half" idx="2"/>
          </p:nvPr>
        </p:nvSpPr>
        <p:spPr/>
        <p:txBody>
          <a:bodyPr/>
          <a:lstStyle/>
          <a:p>
            <a:r>
              <a:rPr lang="en-US" dirty="0" smtClean="0"/>
              <a:t>Better use of IT resources</a:t>
            </a:r>
          </a:p>
          <a:p>
            <a:r>
              <a:rPr lang="en-US" dirty="0" smtClean="0"/>
              <a:t>Safer environment</a:t>
            </a:r>
          </a:p>
          <a:p>
            <a:r>
              <a:rPr lang="en-US" dirty="0" smtClean="0"/>
              <a:t>Opportunity to standardize best practices </a:t>
            </a:r>
          </a:p>
          <a:p>
            <a:r>
              <a:rPr lang="en-US" dirty="0" smtClean="0"/>
              <a:t>Supports sustainability</a:t>
            </a:r>
          </a:p>
          <a:p>
            <a:r>
              <a:rPr lang="en-US" dirty="0" smtClean="0"/>
              <a:t>Begin a trust relationship</a:t>
            </a:r>
          </a:p>
          <a:p>
            <a:r>
              <a:rPr lang="en-US" dirty="0" smtClean="0"/>
              <a:t>Economies of scale</a:t>
            </a:r>
          </a:p>
          <a:p>
            <a:r>
              <a:rPr lang="en-US" dirty="0" smtClean="0"/>
              <a:t>Simplified management</a:t>
            </a:r>
            <a:endParaRPr lang="en-US" dirty="0"/>
          </a:p>
        </p:txBody>
      </p:sp>
      <p:sp>
        <p:nvSpPr>
          <p:cNvPr id="7" name="Text Placeholder 6"/>
          <p:cNvSpPr>
            <a:spLocks noGrp="1"/>
          </p:cNvSpPr>
          <p:nvPr>
            <p:ph type="body" sz="quarter" idx="3"/>
          </p:nvPr>
        </p:nvSpPr>
        <p:spPr/>
        <p:txBody>
          <a:bodyPr/>
          <a:lstStyle/>
          <a:p>
            <a:r>
              <a:rPr lang="en-US" dirty="0" smtClean="0"/>
              <a:t>Cons</a:t>
            </a:r>
            <a:endParaRPr lang="en-US" dirty="0"/>
          </a:p>
        </p:txBody>
      </p:sp>
      <p:sp>
        <p:nvSpPr>
          <p:cNvPr id="8" name="Content Placeholder 7"/>
          <p:cNvSpPr>
            <a:spLocks noGrp="1"/>
          </p:cNvSpPr>
          <p:nvPr>
            <p:ph sz="quarter" idx="4"/>
          </p:nvPr>
        </p:nvSpPr>
        <p:spPr/>
        <p:txBody>
          <a:bodyPr/>
          <a:lstStyle/>
          <a:p>
            <a:r>
              <a:rPr lang="en-US" dirty="0" smtClean="0"/>
              <a:t>Access to center – are you going to treat departmental staff the same as your org? </a:t>
            </a:r>
          </a:p>
          <a:p>
            <a:r>
              <a:rPr lang="en-US" dirty="0" smtClean="0"/>
              <a:t>Planning for everything is tough</a:t>
            </a:r>
          </a:p>
          <a:p>
            <a:r>
              <a:rPr lang="en-US" dirty="0" smtClean="0"/>
              <a:t>Life cycle management or how to get the junk out?</a:t>
            </a:r>
          </a:p>
          <a:p>
            <a:r>
              <a:rPr lang="en-US" dirty="0" smtClean="0"/>
              <a:t>Common backup, storage, tougher to offer</a:t>
            </a:r>
          </a:p>
        </p:txBody>
      </p:sp>
    </p:spTree>
    <p:extLst>
      <p:ext uri="{BB962C8B-B14F-4D97-AF65-F5344CB8AC3E}">
        <p14:creationId xmlns:p14="http://schemas.microsoft.com/office/powerpoint/2010/main" val="3188154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Co-Lo Considerations</a:t>
            </a:r>
            <a:endParaRPr lang="en-US" dirty="0"/>
          </a:p>
        </p:txBody>
      </p:sp>
      <p:sp>
        <p:nvSpPr>
          <p:cNvPr id="8" name="Content Placeholder 7"/>
          <p:cNvSpPr>
            <a:spLocks noGrp="1"/>
          </p:cNvSpPr>
          <p:nvPr>
            <p:ph idx="1"/>
          </p:nvPr>
        </p:nvSpPr>
        <p:spPr/>
        <p:txBody>
          <a:bodyPr/>
          <a:lstStyle/>
          <a:p>
            <a:r>
              <a:rPr lang="en-US" dirty="0" smtClean="0"/>
              <a:t>Standard Racks</a:t>
            </a:r>
          </a:p>
          <a:p>
            <a:r>
              <a:rPr lang="en-US" dirty="0" smtClean="0"/>
              <a:t>Placement within Rack (they don’t get their own)</a:t>
            </a:r>
          </a:p>
          <a:p>
            <a:r>
              <a:rPr lang="en-US" dirty="0" smtClean="0"/>
              <a:t>Firewall and security scanning requirements</a:t>
            </a:r>
          </a:p>
          <a:p>
            <a:r>
              <a:rPr lang="en-US" dirty="0" smtClean="0"/>
              <a:t>Common HR practice for departmental staff access</a:t>
            </a:r>
          </a:p>
          <a:p>
            <a:pPr lvl="1"/>
            <a:r>
              <a:rPr lang="en-US" dirty="0" smtClean="0"/>
              <a:t>Background checks</a:t>
            </a:r>
          </a:p>
          <a:p>
            <a:pPr lvl="1"/>
            <a:r>
              <a:rPr lang="en-US" dirty="0" smtClean="0"/>
              <a:t>Certification</a:t>
            </a:r>
          </a:p>
          <a:p>
            <a:r>
              <a:rPr lang="en-US" dirty="0" smtClean="0"/>
              <a:t>MOU / SLA</a:t>
            </a:r>
          </a:p>
          <a:p>
            <a:r>
              <a:rPr lang="en-US" dirty="0" smtClean="0"/>
              <a:t>No stand alone UPS</a:t>
            </a:r>
          </a:p>
          <a:p>
            <a:endParaRPr lang="en-US" dirty="0"/>
          </a:p>
        </p:txBody>
      </p:sp>
    </p:spTree>
    <p:extLst>
      <p:ext uri="{BB962C8B-B14F-4D97-AF65-F5344CB8AC3E}">
        <p14:creationId xmlns:p14="http://schemas.microsoft.com/office/powerpoint/2010/main" val="4194848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1600201"/>
            <a:ext cx="8382000" cy="4322298"/>
          </a:xfrm>
        </p:spPr>
        <p:txBody>
          <a:bodyPr/>
          <a:lstStyle/>
          <a:p>
            <a:r>
              <a:rPr lang="en-US" sz="1200" dirty="0"/>
              <a:t>theb1856, NOAA's Historic Coast &amp; Geodetic Survey (C&amp;GS) Collection </a:t>
            </a:r>
            <a:r>
              <a:rPr lang="en-US" sz="1200" dirty="0" smtClean="0">
                <a:hlinkClick r:id="rId3"/>
              </a:rPr>
              <a:t>http</a:t>
            </a:r>
            <a:r>
              <a:rPr lang="en-US" sz="1200" dirty="0">
                <a:hlinkClick r:id="rId3"/>
              </a:rPr>
              <a:t>://</a:t>
            </a:r>
            <a:r>
              <a:rPr lang="en-US" sz="1200" dirty="0" smtClean="0">
                <a:hlinkClick r:id="rId3"/>
              </a:rPr>
              <a:t>www.photolib.noaa.gov/700s/theb1856.jpg</a:t>
            </a:r>
            <a:endParaRPr lang="en-US" sz="1200" dirty="0" smtClean="0"/>
          </a:p>
          <a:p>
            <a:r>
              <a:rPr lang="en-US" sz="1200" dirty="0"/>
              <a:t>Publicity still released by MGM of Mickey Rooney, Judy Garland, and Louis B. </a:t>
            </a:r>
            <a:r>
              <a:rPr lang="en-US" sz="1200" dirty="0" smtClean="0"/>
              <a:t>Mayer </a:t>
            </a:r>
            <a:r>
              <a:rPr lang="en-US" sz="1200" dirty="0" smtClean="0">
                <a:hlinkClick r:id="rId4"/>
              </a:rPr>
              <a:t>http</a:t>
            </a:r>
            <a:r>
              <a:rPr lang="en-US" sz="1200" dirty="0">
                <a:hlinkClick r:id="rId4"/>
              </a:rPr>
              <a:t>://</a:t>
            </a:r>
            <a:r>
              <a:rPr lang="en-US" sz="1200" dirty="0" smtClean="0">
                <a:hlinkClick r:id="rId4"/>
              </a:rPr>
              <a:t>upload.wikimedia.org/wikipedia/commons/e/ec/Judygarland_mickeyrooney_louisbmayer_mgmpublicitystill.jpg</a:t>
            </a:r>
            <a:endParaRPr lang="en-US" sz="1200" dirty="0" smtClean="0"/>
          </a:p>
          <a:p>
            <a:r>
              <a:rPr lang="en-US" sz="1200" dirty="0" smtClean="0"/>
              <a:t>Wheeler and Waggener. Above-Campus </a:t>
            </a:r>
            <a:r>
              <a:rPr lang="en-US" sz="1200" dirty="0"/>
              <a:t>Services: Shaping the Promise of Cloud Computing for Higher Education </a:t>
            </a:r>
            <a:r>
              <a:rPr lang="en-US" sz="1200" dirty="0">
                <a:hlinkClick r:id="rId5"/>
              </a:rPr>
              <a:t>http://</a:t>
            </a:r>
            <a:r>
              <a:rPr lang="en-US" sz="1200" dirty="0" smtClean="0">
                <a:hlinkClick r:id="rId5"/>
              </a:rPr>
              <a:t>www.educause.edu/EDUCAUSE+Review/EDUCAUSEReviewMagazineVolume44/AboveCampusServicesShapingtheP/185222</a:t>
            </a:r>
            <a:endParaRPr lang="en-US" sz="1200" dirty="0" smtClean="0"/>
          </a:p>
          <a:p>
            <a:r>
              <a:rPr lang="en-US" sz="1200" dirty="0" smtClean="0"/>
              <a:t>Simpson. </a:t>
            </a:r>
            <a:r>
              <a:rPr lang="en-US" sz="1200" dirty="0"/>
              <a:t>Network Storage Virtualization: Technology Overview </a:t>
            </a:r>
            <a:r>
              <a:rPr lang="en-US" sz="1200" dirty="0">
                <a:hlinkClick r:id="rId6"/>
              </a:rPr>
              <a:t>http://</a:t>
            </a:r>
            <a:r>
              <a:rPr lang="en-US" sz="1200" dirty="0" smtClean="0">
                <a:hlinkClick r:id="rId6"/>
              </a:rPr>
              <a:t>www.burtongroup.com/Client/Research/Document.aspx?cid=1134</a:t>
            </a:r>
            <a:endParaRPr lang="en-US" sz="1200" dirty="0" smtClean="0"/>
          </a:p>
          <a:p>
            <a:r>
              <a:rPr lang="en-US" sz="1200" dirty="0" err="1" smtClean="0"/>
              <a:t>Blakley</a:t>
            </a:r>
            <a:r>
              <a:rPr lang="en-US" sz="1200" dirty="0" smtClean="0"/>
              <a:t> and Reeves. </a:t>
            </a:r>
            <a:r>
              <a:rPr lang="en-US" sz="1200" dirty="0"/>
              <a:t>Defining Cloud Computing </a:t>
            </a:r>
            <a:r>
              <a:rPr lang="en-US" sz="1200" dirty="0">
                <a:hlinkClick r:id="rId7"/>
              </a:rPr>
              <a:t>http://</a:t>
            </a:r>
            <a:r>
              <a:rPr lang="en-US" sz="1200" dirty="0" smtClean="0">
                <a:hlinkClick r:id="rId7"/>
              </a:rPr>
              <a:t>www.burtongroup.com/Client/Research/Document.aspx?cid=1951</a:t>
            </a:r>
            <a:endParaRPr lang="en-US" sz="1200" dirty="0" smtClean="0"/>
          </a:p>
          <a:p>
            <a:r>
              <a:rPr lang="en-US" sz="1200" i="1" dirty="0" err="1" smtClean="0"/>
              <a:t>Armbrust</a:t>
            </a:r>
            <a:r>
              <a:rPr lang="en-US" sz="1200" i="1" dirty="0" smtClean="0"/>
              <a:t>, Fox, et al. </a:t>
            </a:r>
            <a:r>
              <a:rPr lang="en-US" sz="1200" dirty="0"/>
              <a:t>Above the Clouds: A </a:t>
            </a:r>
            <a:r>
              <a:rPr lang="en-US" sz="1200" dirty="0" smtClean="0"/>
              <a:t>Berkeley View of </a:t>
            </a:r>
            <a:r>
              <a:rPr lang="en-US" sz="1200" dirty="0"/>
              <a:t>Cloud Computing </a:t>
            </a:r>
            <a:r>
              <a:rPr lang="en-US" sz="1200" dirty="0">
                <a:hlinkClick r:id="rId8"/>
              </a:rPr>
              <a:t>http://</a:t>
            </a:r>
            <a:r>
              <a:rPr lang="en-US" sz="1200" dirty="0" smtClean="0">
                <a:hlinkClick r:id="rId8"/>
              </a:rPr>
              <a:t>www.eecs.berkeley.edu/Pubs/TechRpts/2009/EECS-2009-28.pdf</a:t>
            </a:r>
            <a:endParaRPr lang="en-US" sz="1200" dirty="0" smtClean="0"/>
          </a:p>
          <a:p>
            <a:endParaRPr lang="en-US" sz="1200" dirty="0" smtClean="0"/>
          </a:p>
          <a:p>
            <a:endParaRPr lang="en-US" sz="1200" dirty="0"/>
          </a:p>
          <a:p>
            <a:endParaRPr lang="en-US" sz="1200" dirty="0"/>
          </a:p>
          <a:p>
            <a:endParaRPr lang="en-US" sz="1200" dirty="0"/>
          </a:p>
          <a:p>
            <a:endParaRPr lang="en-US" sz="1200" dirty="0" smtClean="0"/>
          </a:p>
          <a:p>
            <a:endParaRPr lang="en-US" sz="1200" dirty="0" smtClean="0"/>
          </a:p>
          <a:p>
            <a:endParaRPr lang="en-US" sz="1200" dirty="0" smtClean="0"/>
          </a:p>
          <a:p>
            <a:pPr marL="0" indent="0">
              <a:buNone/>
            </a:pPr>
            <a:endParaRPr lang="en-US" dirty="0"/>
          </a:p>
        </p:txBody>
      </p:sp>
    </p:spTree>
    <p:extLst>
      <p:ext uri="{BB962C8B-B14F-4D97-AF65-F5344CB8AC3E}">
        <p14:creationId xmlns:p14="http://schemas.microsoft.com/office/powerpoint/2010/main" val="4102537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p:txBody>
          <a:bodyPr/>
          <a:lstStyle/>
          <a:p>
            <a:pPr eaLnBrk="1" hangingPunct="1"/>
            <a:r>
              <a:rPr lang="en-US" cap="none" dirty="0" smtClean="0">
                <a:latin typeface="Arial" charset="0"/>
                <a:ea typeface="ＭＳ Ｐゴシック" charset="-128"/>
                <a:cs typeface="Arial"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3" cstate="print">
            <a:lum bright="-10000"/>
          </a:blip>
          <a:srcRect/>
          <a:stretch>
            <a:fillRect/>
          </a:stretch>
        </p:blipFill>
        <p:spPr bwMode="auto">
          <a:xfrm>
            <a:off x="0" y="1"/>
            <a:ext cx="9144000" cy="6905123"/>
          </a:xfrm>
          <a:prstGeom prst="rect">
            <a:avLst/>
          </a:prstGeom>
          <a:noFill/>
          <a:ln w="9525">
            <a:noFill/>
            <a:miter lim="800000"/>
            <a:headEnd/>
            <a:tailEnd/>
          </a:ln>
        </p:spPr>
      </p:pic>
      <p:sp>
        <p:nvSpPr>
          <p:cNvPr id="5" name="Title 4"/>
          <p:cNvSpPr>
            <a:spLocks noGrp="1"/>
          </p:cNvSpPr>
          <p:nvPr>
            <p:ph type="title"/>
          </p:nvPr>
        </p:nvSpPr>
        <p:spPr>
          <a:xfrm>
            <a:off x="300792" y="2469805"/>
            <a:ext cx="8554453" cy="1721196"/>
          </a:xfrm>
        </p:spPr>
        <p:txBody>
          <a:bodyPr>
            <a:normAutofit fontScale="90000"/>
          </a:bodyPr>
          <a:lstStyle/>
          <a:p>
            <a:r>
              <a:rPr lang="en-US" dirty="0" smtClean="0">
                <a:solidFill>
                  <a:schemeClr val="tx1"/>
                </a:solidFill>
              </a:rPr>
              <a:t>Above-Campus Services</a:t>
            </a:r>
            <a:br>
              <a:rPr lang="en-US" dirty="0" smtClean="0">
                <a:solidFill>
                  <a:schemeClr val="tx1"/>
                </a:solidFill>
              </a:rPr>
            </a:br>
            <a:r>
              <a:rPr lang="en-US" sz="2700" dirty="0" smtClean="0">
                <a:solidFill>
                  <a:schemeClr val="tx1"/>
                </a:solidFill>
              </a:rPr>
              <a:t>Shaping the Promise of Cloud Computing for Higher Education</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200" b="0" i="1" dirty="0" smtClean="0">
                <a:solidFill>
                  <a:schemeClr val="tx1"/>
                </a:solidFill>
              </a:rPr>
              <a:t>by Brad Wheeler and Shelton Waggener</a:t>
            </a:r>
            <a:endParaRPr lang="en-US" sz="4900" b="0" i="1" dirty="0">
              <a:solidFill>
                <a:schemeClr val="tx1"/>
              </a:solidFill>
            </a:endParaRPr>
          </a:p>
        </p:txBody>
      </p:sp>
      <p:sp>
        <p:nvSpPr>
          <p:cNvPr id="6" name="TextBox 5"/>
          <p:cNvSpPr txBox="1"/>
          <p:nvPr/>
        </p:nvSpPr>
        <p:spPr>
          <a:xfrm>
            <a:off x="5886121" y="6070600"/>
            <a:ext cx="3047373" cy="523220"/>
          </a:xfrm>
          <a:prstGeom prst="rect">
            <a:avLst/>
          </a:prstGeom>
          <a:noFill/>
        </p:spPr>
        <p:txBody>
          <a:bodyPr wrap="none" rtlCol="0">
            <a:spAutoFit/>
          </a:bodyPr>
          <a:lstStyle/>
          <a:p>
            <a:pPr algn="r"/>
            <a:r>
              <a:rPr lang="en-US" sz="1400" i="1" dirty="0" smtClean="0">
                <a:solidFill>
                  <a:schemeClr val="bg1"/>
                </a:solidFill>
              </a:rPr>
              <a:t>Illustration by Randy </a:t>
            </a:r>
            <a:r>
              <a:rPr lang="en-US" sz="1400" i="1" dirty="0" err="1" smtClean="0">
                <a:solidFill>
                  <a:schemeClr val="bg1"/>
                </a:solidFill>
              </a:rPr>
              <a:t>Lyhus</a:t>
            </a:r>
            <a:r>
              <a:rPr lang="en-US" sz="1400" i="1" dirty="0" smtClean="0">
                <a:solidFill>
                  <a:schemeClr val="bg1"/>
                </a:solidFill>
              </a:rPr>
              <a:t> ©2009</a:t>
            </a:r>
          </a:p>
          <a:p>
            <a:pPr algn="r"/>
            <a:r>
              <a:rPr lang="en-US" sz="1400" i="1" dirty="0" smtClean="0">
                <a:solidFill>
                  <a:schemeClr val="bg1"/>
                </a:solidFill>
              </a:rPr>
              <a:t>EDUCAUSE Review, Nov/Dec 2009</a:t>
            </a:r>
          </a:p>
        </p:txBody>
      </p:sp>
    </p:spTree>
    <p:extLst>
      <p:ext uri="{BB962C8B-B14F-4D97-AF65-F5344CB8AC3E}">
        <p14:creationId xmlns:p14="http://schemas.microsoft.com/office/powerpoint/2010/main" val="3977173339"/>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Above-Campus Sourcing Models</a:t>
            </a:r>
            <a:endParaRPr lang="en-US" dirty="0"/>
          </a:p>
        </p:txBody>
      </p:sp>
      <p:sp>
        <p:nvSpPr>
          <p:cNvPr id="3" name="Content Placeholder 2"/>
          <p:cNvSpPr>
            <a:spLocks noGrp="1"/>
          </p:cNvSpPr>
          <p:nvPr>
            <p:ph idx="1"/>
          </p:nvPr>
        </p:nvSpPr>
        <p:spPr/>
        <p:txBody>
          <a:bodyPr/>
          <a:lstStyle/>
          <a:p>
            <a:r>
              <a:rPr lang="en-US" dirty="0" smtClean="0"/>
              <a:t>Commercial Sourcing</a:t>
            </a:r>
          </a:p>
          <a:p>
            <a:r>
              <a:rPr lang="en-US" dirty="0" smtClean="0"/>
              <a:t>Institutional Sourcing</a:t>
            </a:r>
          </a:p>
          <a:p>
            <a:r>
              <a:rPr lang="en-US" dirty="0" smtClean="0"/>
              <a:t>Consortium Sourcing</a:t>
            </a:r>
          </a:p>
          <a:p>
            <a:endParaRPr lang="en-US" dirty="0"/>
          </a:p>
          <a:p>
            <a:endParaRPr lang="en-US" dirty="0" smtClean="0"/>
          </a:p>
          <a:p>
            <a:pPr marL="0" indent="0">
              <a:buNone/>
            </a:pPr>
            <a:r>
              <a:rPr lang="en-US" dirty="0" smtClean="0"/>
              <a:t>AKA – Commercial Cloud, Internal Cloud, Cooperative Cloud </a:t>
            </a:r>
            <a:endParaRPr lang="en-US" dirty="0"/>
          </a:p>
        </p:txBody>
      </p:sp>
    </p:spTree>
    <p:extLst>
      <p:ext uri="{BB962C8B-B14F-4D97-AF65-F5344CB8AC3E}">
        <p14:creationId xmlns:p14="http://schemas.microsoft.com/office/powerpoint/2010/main" val="2764320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6948" y="162097"/>
            <a:ext cx="8229600" cy="1143000"/>
          </a:xfrm>
        </p:spPr>
        <p:txBody>
          <a:bodyPr>
            <a:normAutofit/>
          </a:bodyPr>
          <a:lstStyle/>
          <a:p>
            <a:pPr eaLnBrk="1" hangingPunct="1"/>
            <a:r>
              <a:rPr lang="en-US" dirty="0" smtClean="0"/>
              <a:t>Services in Three (or four) forms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943" y="1440107"/>
            <a:ext cx="5377543" cy="44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43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4997"/>
            <a:ext cx="8229600" cy="2637691"/>
          </a:xfrm>
        </p:spPr>
        <p:txBody>
          <a:bodyPr>
            <a:normAutofit fontScale="90000"/>
          </a:bodyPr>
          <a:lstStyle/>
          <a:p>
            <a:r>
              <a:rPr lang="en-US" sz="4900" dirty="0" smtClean="0">
                <a:effectLst/>
                <a:latin typeface="Times New Roman" pitchFamily="18" charset="0"/>
                <a:ea typeface="Calibri"/>
                <a:cs typeface="Times New Roman" pitchFamily="18" charset="0"/>
              </a:rPr>
              <a:t>Virtualized Data Center </a:t>
            </a:r>
            <a:r>
              <a:rPr lang="en-US" sz="5400" dirty="0" smtClean="0">
                <a:effectLst/>
                <a:latin typeface="Times New Roman" pitchFamily="18" charset="0"/>
                <a:ea typeface="Calibri"/>
                <a:cs typeface="Times New Roman" pitchFamily="18" charset="0"/>
              </a:rPr>
              <a:t/>
            </a:r>
            <a:br>
              <a:rPr lang="en-US" sz="5400" dirty="0" smtClean="0">
                <a:effectLst/>
                <a:latin typeface="Times New Roman" pitchFamily="18" charset="0"/>
                <a:ea typeface="Calibri"/>
                <a:cs typeface="Times New Roman" pitchFamily="18" charset="0"/>
              </a:rPr>
            </a:br>
            <a:r>
              <a:rPr lang="en-US" sz="3100" dirty="0">
                <a:latin typeface="Times New Roman" pitchFamily="18" charset="0"/>
                <a:cs typeface="Times New Roman" pitchFamily="18" charset="0"/>
              </a:rPr>
              <a:t>The Burton Group defines an “internal cloud” as “an IT capability offered as a service by an IT organization to its business”  </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3188043"/>
            <a:ext cx="8229600" cy="2938120"/>
          </a:xfrm>
        </p:spPr>
        <p:txBody>
          <a:bodyPr/>
          <a:lstStyle/>
          <a:p>
            <a:r>
              <a:rPr lang="en-US" dirty="0" smtClean="0"/>
              <a:t>VM Software</a:t>
            </a:r>
          </a:p>
          <a:p>
            <a:r>
              <a:rPr lang="en-US" dirty="0" smtClean="0"/>
              <a:t>Virtual Storage</a:t>
            </a:r>
          </a:p>
          <a:p>
            <a:r>
              <a:rPr lang="en-US" dirty="0" smtClean="0"/>
              <a:t>Virtual Networks</a:t>
            </a:r>
            <a:endParaRPr lang="en-US" dirty="0"/>
          </a:p>
        </p:txBody>
      </p:sp>
    </p:spTree>
    <p:extLst>
      <p:ext uri="{BB962C8B-B14F-4D97-AF65-F5344CB8AC3E}">
        <p14:creationId xmlns:p14="http://schemas.microsoft.com/office/powerpoint/2010/main" val="384850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lvl="0"/>
            <a:r>
              <a:rPr lang="en-US" dirty="0" smtClean="0">
                <a:effectLst/>
                <a:latin typeface="Calibri"/>
                <a:ea typeface="Calibri"/>
                <a:cs typeface="Times New Roman"/>
              </a:rPr>
              <a:t>VM Software </a:t>
            </a:r>
            <a:br>
              <a:rPr lang="en-US" dirty="0" smtClean="0">
                <a:effectLst/>
                <a:latin typeface="Calibri"/>
                <a:ea typeface="Calibri"/>
                <a:cs typeface="Times New Roman"/>
              </a:rPr>
            </a:br>
            <a:r>
              <a:rPr lang="en-US" dirty="0" smtClean="0">
                <a:latin typeface="Calibri"/>
                <a:ea typeface="Calibri"/>
                <a:cs typeface="Times New Roman"/>
              </a:rPr>
              <a:t>Foundation of the Virtual Data Center</a:t>
            </a:r>
            <a:endParaRPr lang="en-US" sz="16600" dirty="0"/>
          </a:p>
        </p:txBody>
      </p:sp>
      <p:sp>
        <p:nvSpPr>
          <p:cNvPr id="3" name="Text Placeholder 2"/>
          <p:cNvSpPr>
            <a:spLocks noGrp="1"/>
          </p:cNvSpPr>
          <p:nvPr>
            <p:ph type="body" idx="4294967295"/>
          </p:nvPr>
        </p:nvSpPr>
        <p:spPr/>
        <p:txBody>
          <a:bodyPr/>
          <a:lstStyle/>
          <a:p>
            <a:r>
              <a:rPr lang="en-US" dirty="0" smtClean="0"/>
              <a:t>Virtual servers or host-based server virtualization</a:t>
            </a:r>
          </a:p>
          <a:p>
            <a:r>
              <a:rPr lang="en-US" dirty="0" smtClean="0"/>
              <a:t>Layer of abstraction between hardware and OS</a:t>
            </a:r>
          </a:p>
          <a:p>
            <a:r>
              <a:rPr lang="en-US" dirty="0" smtClean="0"/>
              <a:t>Primary commercial players</a:t>
            </a:r>
          </a:p>
          <a:p>
            <a:pPr lvl="1"/>
            <a:r>
              <a:rPr lang="en-US" dirty="0" err="1" smtClean="0"/>
              <a:t>VMWare</a:t>
            </a:r>
            <a:r>
              <a:rPr lang="en-US" dirty="0" smtClean="0"/>
              <a:t> (vSphere)</a:t>
            </a:r>
          </a:p>
          <a:p>
            <a:pPr lvl="2"/>
            <a:r>
              <a:rPr lang="en-US" dirty="0" smtClean="0"/>
              <a:t>VI 3.5 Update 3 was the first hypervisor to satisfy</a:t>
            </a:r>
          </a:p>
          <a:p>
            <a:pPr lvl="2"/>
            <a:r>
              <a:rPr lang="en-US" dirty="0" smtClean="0"/>
              <a:t>Burton Groups (Now Gartner) production class </a:t>
            </a:r>
          </a:p>
          <a:p>
            <a:pPr lvl="2"/>
            <a:r>
              <a:rPr lang="en-US" dirty="0" smtClean="0"/>
              <a:t>Hypervisor Evaluation</a:t>
            </a:r>
          </a:p>
          <a:p>
            <a:pPr lvl="1"/>
            <a:r>
              <a:rPr lang="en-US" dirty="0" smtClean="0"/>
              <a:t>Microsoft (Hyper-V)</a:t>
            </a:r>
          </a:p>
          <a:p>
            <a:pPr lvl="1"/>
            <a:r>
              <a:rPr lang="en-US" dirty="0" smtClean="0"/>
              <a:t>Citrix (</a:t>
            </a:r>
            <a:r>
              <a:rPr lang="en-US" dirty="0" err="1" smtClean="0"/>
              <a:t>Xen</a:t>
            </a:r>
            <a:r>
              <a:rPr lang="en-US" dirty="0" smtClean="0"/>
              <a:t> Server)</a:t>
            </a:r>
          </a:p>
          <a:p>
            <a:pPr lvl="1"/>
            <a:r>
              <a:rPr lang="en-US" dirty="0" smtClean="0"/>
              <a:t>Virtual Iron (Oracle OVM)</a:t>
            </a:r>
          </a:p>
        </p:txBody>
      </p:sp>
      <p:pic>
        <p:nvPicPr>
          <p:cNvPr id="1026" name="Picture 2" descr="C:\Users\dcromwel\AppData\Local\Microsoft\Windows\Temporary Internet Files\Content.IE5\VJTQ77TA\MP9000497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419902"/>
            <a:ext cx="1808001" cy="269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44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lvl="0"/>
            <a:r>
              <a:rPr lang="en-US" dirty="0" smtClean="0">
                <a:latin typeface="Calibri"/>
                <a:cs typeface="Times New Roman"/>
              </a:rPr>
              <a:t>Virtual Storage</a:t>
            </a:r>
            <a:endParaRPr lang="en-US" sz="16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45" y="1264023"/>
            <a:ext cx="7612718" cy="340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9953" y="5298141"/>
            <a:ext cx="4101284" cy="276999"/>
          </a:xfrm>
          <a:prstGeom prst="rect">
            <a:avLst/>
          </a:prstGeom>
          <a:noFill/>
        </p:spPr>
        <p:txBody>
          <a:bodyPr wrap="square" rtlCol="0">
            <a:spAutoFit/>
          </a:bodyPr>
          <a:lstStyle/>
          <a:p>
            <a:r>
              <a:rPr lang="en-US" sz="1200" dirty="0" smtClean="0"/>
              <a:t>Source: The Burton Group  (Gartner) </a:t>
            </a:r>
            <a:endParaRPr lang="en-US" sz="1200" dirty="0"/>
          </a:p>
        </p:txBody>
      </p:sp>
    </p:spTree>
    <p:extLst>
      <p:ext uri="{BB962C8B-B14F-4D97-AF65-F5344CB8AC3E}">
        <p14:creationId xmlns:p14="http://schemas.microsoft.com/office/powerpoint/2010/main" val="344293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261" y="1224896"/>
            <a:ext cx="3617405" cy="482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540412" y="267286"/>
            <a:ext cx="5549705" cy="760662"/>
          </a:xfrm>
        </p:spPr>
        <p:txBody>
          <a:bodyPr/>
          <a:lstStyle/>
          <a:p>
            <a:r>
              <a:rPr lang="en-US" dirty="0" smtClean="0"/>
              <a:t>The virtual network</a:t>
            </a:r>
            <a:endParaRPr lang="en-US" dirty="0"/>
          </a:p>
        </p:txBody>
      </p:sp>
    </p:spTree>
    <p:extLst>
      <p:ext uri="{BB962C8B-B14F-4D97-AF65-F5344CB8AC3E}">
        <p14:creationId xmlns:p14="http://schemas.microsoft.com/office/powerpoint/2010/main" val="256760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10_Speake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040A5229291B45881586689FCED047" ma:contentTypeVersion="0" ma:contentTypeDescription="Create a new document." ma:contentTypeScope="" ma:versionID="afa3b850b65197ece350a60c6b44cea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9C7148-C02B-4A4E-B7AE-1B3A6791C50A}">
  <ds:schemaRef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DF9A7D93-129B-43EC-99A7-118F452C8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A5534C7-B6A8-4E1E-866A-ACE8390334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E10_Speaker PowerPoint Template</Template>
  <TotalTime>1310</TotalTime>
  <Words>1665</Words>
  <Application>Microsoft Office PowerPoint</Application>
  <PresentationFormat>On-screen Show (4:3)</PresentationFormat>
  <Paragraphs>249</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E10_Speaker PowerPoint Template</vt:lpstr>
      <vt:lpstr>Deploying an Internal Cloud: Offering Infrastructure as a Service to the Campus Community  </vt:lpstr>
      <vt:lpstr>PowerPoint Presentation</vt:lpstr>
      <vt:lpstr>Above-Campus Services Shaping the Promise of Cloud Computing for Higher Education  by Brad Wheeler and Shelton Waggener</vt:lpstr>
      <vt:lpstr>Above-Campus Sourcing Models</vt:lpstr>
      <vt:lpstr>Services in Three (or four) forms</vt:lpstr>
      <vt:lpstr>Virtualized Data Center  The Burton Group defines an “internal cloud” as “an IT capability offered as a service by an IT organization to its business”   </vt:lpstr>
      <vt:lpstr>VM Software  Foundation of the Virtual Data Center</vt:lpstr>
      <vt:lpstr>Virtual Storage</vt:lpstr>
      <vt:lpstr>The virtual network</vt:lpstr>
      <vt:lpstr>Virtual Network</vt:lpstr>
      <vt:lpstr>  IU’s  Journey</vt:lpstr>
      <vt:lpstr>Establishing a common  Infrastructure Budget </vt:lpstr>
      <vt:lpstr>Benefit to Budget Consolidation </vt:lpstr>
      <vt:lpstr>And so the investment in the tools of the cloud begins…..</vt:lpstr>
      <vt:lpstr>IT as a Service Phase</vt:lpstr>
      <vt:lpstr>IT as a Service Phase</vt:lpstr>
      <vt:lpstr>What are the inhibitors? </vt:lpstr>
      <vt:lpstr>Or ….Why this is seems so hard  </vt:lpstr>
      <vt:lpstr>Virtual Data Center Requires Investment</vt:lpstr>
      <vt:lpstr>Cultural Issues </vt:lpstr>
      <vt:lpstr>Control is a perception Trust is hard</vt:lpstr>
      <vt:lpstr>“Hey kids! let’s Build an Internal Cloud”</vt:lpstr>
      <vt:lpstr>Personnel organization in the New Data center </vt:lpstr>
      <vt:lpstr>Should I consider Co Location of Servers instead of the Internal Cloud</vt:lpstr>
      <vt:lpstr>Co-Lo or No Co-LO</vt:lpstr>
      <vt:lpstr>Co-Lo Considerations</vt:lpstr>
      <vt:lpstr>References </vt:lpstr>
      <vt:lpstr>THANK YOU</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Internal Cloud: The Benefits and Challenges of Data Center Virtualization</dc:title>
  <dc:subject>EDUCAUSE 2010 </dc:subject>
  <dc:creator>Dennis Cromwell</dc:creator>
  <cp:lastModifiedBy>Dennis Cromwell</cp:lastModifiedBy>
  <cp:revision>38</cp:revision>
  <cp:lastPrinted>2010-09-17T13:34:00Z</cp:lastPrinted>
  <dcterms:created xsi:type="dcterms:W3CDTF">2010-08-30T18:40:58Z</dcterms:created>
  <dcterms:modified xsi:type="dcterms:W3CDTF">2010-10-04T14:53:37Z</dcterms:modified>
</cp:coreProperties>
</file>