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45"/>
  </p:notesMasterIdLst>
  <p:sldIdLst>
    <p:sldId id="312" r:id="rId2"/>
    <p:sldId id="313" r:id="rId3"/>
    <p:sldId id="256" r:id="rId4"/>
    <p:sldId id="257" r:id="rId5"/>
    <p:sldId id="258" r:id="rId6"/>
    <p:sldId id="259" r:id="rId7"/>
    <p:sldId id="261" r:id="rId8"/>
    <p:sldId id="262" r:id="rId9"/>
    <p:sldId id="273" r:id="rId10"/>
    <p:sldId id="264" r:id="rId11"/>
    <p:sldId id="265" r:id="rId12"/>
    <p:sldId id="274" r:id="rId13"/>
    <p:sldId id="271" r:id="rId14"/>
    <p:sldId id="275" r:id="rId15"/>
    <p:sldId id="272" r:id="rId16"/>
    <p:sldId id="276" r:id="rId17"/>
    <p:sldId id="266" r:id="rId18"/>
    <p:sldId id="277" r:id="rId19"/>
    <p:sldId id="294" r:id="rId20"/>
    <p:sldId id="295" r:id="rId21"/>
    <p:sldId id="296" r:id="rId22"/>
    <p:sldId id="297" r:id="rId23"/>
    <p:sldId id="298" r:id="rId24"/>
    <p:sldId id="299" r:id="rId25"/>
    <p:sldId id="309" r:id="rId26"/>
    <p:sldId id="301" r:id="rId27"/>
    <p:sldId id="302" r:id="rId28"/>
    <p:sldId id="278" r:id="rId29"/>
    <p:sldId id="279" r:id="rId30"/>
    <p:sldId id="303" r:id="rId31"/>
    <p:sldId id="280" r:id="rId32"/>
    <p:sldId id="281" r:id="rId33"/>
    <p:sldId id="307" r:id="rId34"/>
    <p:sldId id="305" r:id="rId35"/>
    <p:sldId id="308" r:id="rId36"/>
    <p:sldId id="306" r:id="rId37"/>
    <p:sldId id="310" r:id="rId38"/>
    <p:sldId id="311" r:id="rId39"/>
    <p:sldId id="314" r:id="rId40"/>
    <p:sldId id="290" r:id="rId41"/>
    <p:sldId id="315" r:id="rId42"/>
    <p:sldId id="316" r:id="rId43"/>
    <p:sldId id="317"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05A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6556" autoAdjust="0"/>
    <p:restoredTop sz="94660"/>
  </p:normalViewPr>
  <p:slideViewPr>
    <p:cSldViewPr>
      <p:cViewPr>
        <p:scale>
          <a:sx n="90" d="100"/>
          <a:sy n="90" d="100"/>
        </p:scale>
        <p:origin x="-888" y="-68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519D4C37-9BEE-7E4E-BAAC-854FD49EA721}" type="datetimeFigureOut">
              <a:rPr lang="en-US"/>
              <a:pPr/>
              <a:t>10/9/10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02CC1E1-476C-1644-8AB2-DBE43222D0A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Open Content is more a philosophy than a technology.  Is Education or ,at least knowledge, a communal common good?  Why pursue?  "As higher education works to increase educational opportunities and student success, even as budgets shrink, an increasingly common approach is open education--the notion that education should be freely and easily available to anyone seeking it." The Future of HE: Beyond the Campus</a:t>
            </a:r>
          </a:p>
          <a:p>
            <a:pPr eaLnBrk="1" hangingPunct="1">
              <a:spcBef>
                <a:spcPct val="0"/>
              </a:spcBef>
            </a:pPr>
            <a:endParaRPr lang="en-US"/>
          </a:p>
        </p:txBody>
      </p:sp>
      <p:sp>
        <p:nvSpPr>
          <p:cNvPr id="19460" name="Slide Number Placeholder 3"/>
          <p:cNvSpPr>
            <a:spLocks noGrp="1"/>
          </p:cNvSpPr>
          <p:nvPr>
            <p:ph type="sldNum" sz="quarter" idx="5"/>
          </p:nvPr>
        </p:nvSpPr>
        <p:spPr bwMode="auto">
          <a:ln>
            <a:miter lim="800000"/>
            <a:headEnd/>
            <a:tailEnd/>
          </a:ln>
        </p:spPr>
        <p:txBody>
          <a:bodyPr/>
          <a:lstStyle/>
          <a:p>
            <a:fld id="{2D60AC42-DE3A-A341-BBA1-B3AC162877F9}" type="slidenum">
              <a:rPr lang="en-US"/>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http://www.le.ac.uk/ge/genie/vgec/he/cellcycle.html  accessed September 23, 2010</a:t>
            </a:r>
          </a:p>
        </p:txBody>
      </p:sp>
      <p:sp>
        <p:nvSpPr>
          <p:cNvPr id="4" name="Slide Number Placeholder 3"/>
          <p:cNvSpPr>
            <a:spLocks noGrp="1"/>
          </p:cNvSpPr>
          <p:nvPr>
            <p:ph type="sldNum" sz="quarter" idx="5"/>
          </p:nvPr>
        </p:nvSpPr>
        <p:spPr/>
        <p:txBody>
          <a:bodyPr/>
          <a:lstStyle/>
          <a:p>
            <a:fld id="{5282698F-CABD-CD49-B8A0-C59F0BB8B5C6}" type="slidenum">
              <a:rPr lang="en-US"/>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Accessed September 23, 2010</a:t>
            </a:r>
          </a:p>
        </p:txBody>
      </p:sp>
      <p:sp>
        <p:nvSpPr>
          <p:cNvPr id="4" name="Slide Number Placeholder 3"/>
          <p:cNvSpPr>
            <a:spLocks noGrp="1"/>
          </p:cNvSpPr>
          <p:nvPr>
            <p:ph type="sldNum" sz="quarter" idx="5"/>
          </p:nvPr>
        </p:nvSpPr>
        <p:spPr/>
        <p:txBody>
          <a:bodyPr/>
          <a:lstStyle/>
          <a:p>
            <a:fld id="{5C2E9947-6292-F74B-845B-BE7DB3A0F77A}" type="slidenum">
              <a:rPr lang="en-US"/>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http://ocw.mit.edu/courses/mathematics/18-06-linear-algebra-spring-2010/video-lectures/lecture01/  accessed September 23, 2010.</a:t>
            </a:r>
          </a:p>
        </p:txBody>
      </p:sp>
      <p:sp>
        <p:nvSpPr>
          <p:cNvPr id="4" name="Slide Number Placeholder 3"/>
          <p:cNvSpPr>
            <a:spLocks noGrp="1"/>
          </p:cNvSpPr>
          <p:nvPr>
            <p:ph type="sldNum" sz="quarter" idx="5"/>
          </p:nvPr>
        </p:nvSpPr>
        <p:spPr/>
        <p:txBody>
          <a:bodyPr/>
          <a:lstStyle/>
          <a:p>
            <a:fld id="{801F8F04-2C43-EF4E-AC33-BBDF3E8A1647}" type="slidenum">
              <a:rPr lang="en-US"/>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Current and future generations may question why we would not have an environment of openness.</a:t>
            </a:r>
          </a:p>
        </p:txBody>
      </p:sp>
      <p:sp>
        <p:nvSpPr>
          <p:cNvPr id="4" name="Slide Number Placeholder 3"/>
          <p:cNvSpPr>
            <a:spLocks noGrp="1"/>
          </p:cNvSpPr>
          <p:nvPr>
            <p:ph type="sldNum" sz="quarter" idx="5"/>
          </p:nvPr>
        </p:nvSpPr>
        <p:spPr/>
        <p:txBody>
          <a:bodyPr/>
          <a:lstStyle/>
          <a:p>
            <a:fld id="{2C86BFBB-514C-F541-A687-1994838248FD}" type="slidenum">
              <a:rPr lang="en-US"/>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F876026-DA9A-5545-B3CC-A0C42633CD55}" type="slidenum">
              <a:rPr lang="en-US"/>
              <a:pPr/>
              <a:t>19</a:t>
            </a:fld>
            <a:endParaRPr lang="en-US"/>
          </a:p>
        </p:txBody>
      </p:sp>
      <p:sp>
        <p:nvSpPr>
          <p:cNvPr id="15363" name="Rectangle 1"/>
          <p:cNvSpPr>
            <a:spLocks noGrp="1" noRot="1" noChangeAspect="1" noChangeArrowheads="1" noTextEdit="1"/>
          </p:cNvSpPr>
          <p:nvPr>
            <p:ph type="sldImg"/>
          </p:nvPr>
        </p:nvSpPr>
        <p:spPr>
          <a:ln/>
        </p:spPr>
      </p:sp>
      <p:sp>
        <p:nvSpPr>
          <p:cNvPr id="15364"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sz="1600">
                <a:solidFill>
                  <a:srgbClr val="000000"/>
                </a:solidFill>
                <a:latin typeface="Arial" charset="0"/>
                <a:ea typeface="ＭＳ Ｐゴシック" charset="-128"/>
              </a:rPr>
              <a:t>use of a tool</a:t>
            </a:r>
            <a:endParaRPr lang="en-US">
              <a:latin typeface="Times New Roman" charset="0"/>
              <a:ea typeface="ＭＳ Ｐゴシック" charset="-128"/>
            </a:endParaRPr>
          </a:p>
          <a:p>
            <a:pPr eaLnBrk="1" hangingPunct="1">
              <a:lnSpc>
                <a:spcPct val="95000"/>
              </a:lnSpc>
              <a:spcBef>
                <a:spcPct val="0"/>
              </a:spcBef>
            </a:pPr>
            <a:r>
              <a:rPr lang="en-US" sz="1600">
                <a:solidFill>
                  <a:srgbClr val="000000"/>
                </a:solidFill>
                <a:latin typeface="Arial" charset="0"/>
                <a:ea typeface="ＭＳ Ｐゴシック" charset="-128"/>
              </a:rPr>
              <a:t>    small, light, portable</a:t>
            </a:r>
            <a:endParaRPr lang="en-US">
              <a:latin typeface="Times New Roman" charset="0"/>
              <a:ea typeface="ＭＳ Ｐゴシック" charset="-128"/>
            </a:endParaRPr>
          </a:p>
          <a:p>
            <a:pPr eaLnBrk="1" hangingPunct="1">
              <a:lnSpc>
                <a:spcPct val="95000"/>
              </a:lnSpc>
              <a:spcBef>
                <a:spcPct val="0"/>
              </a:spcBef>
            </a:pPr>
            <a:r>
              <a:rPr lang="en-US" sz="1600">
                <a:solidFill>
                  <a:srgbClr val="000000"/>
                </a:solidFill>
                <a:latin typeface="Arial" charset="0"/>
                <a:ea typeface="ＭＳ Ｐゴシック" charset="-128"/>
              </a:rPr>
              <a:t>    robust connectivity</a:t>
            </a:r>
            <a:endParaRPr lang="en-US">
              <a:latin typeface="Times New Roman" charset="0"/>
              <a:ea typeface="ＭＳ Ｐゴシック" charset="-128"/>
            </a:endParaRPr>
          </a:p>
          <a:p>
            <a:pPr eaLnBrk="1" hangingPunct="1">
              <a:lnSpc>
                <a:spcPct val="95000"/>
              </a:lnSpc>
              <a:spcBef>
                <a:spcPct val="0"/>
              </a:spcBef>
            </a:pPr>
            <a:r>
              <a:rPr lang="en-US" sz="1600">
                <a:solidFill>
                  <a:srgbClr val="000000"/>
                </a:solidFill>
                <a:latin typeface="Arial" charset="0"/>
                <a:ea typeface="ＭＳ Ｐゴシック" charset="-128"/>
              </a:rPr>
              <a:t>    robust application options</a:t>
            </a:r>
            <a:endParaRPr lang="en-US">
              <a:latin typeface="Times New Roman" charset="0"/>
              <a:ea typeface="ＭＳ Ｐゴシック" charset="-128"/>
            </a:endParaRPr>
          </a:p>
          <a:p>
            <a:pPr eaLnBrk="1" hangingPunct="1">
              <a:lnSpc>
                <a:spcPct val="95000"/>
              </a:lnSpc>
              <a:spcBef>
                <a:spcPct val="0"/>
              </a:spcBef>
            </a:pPr>
            <a:r>
              <a:rPr lang="en-US" sz="1600">
                <a:solidFill>
                  <a:srgbClr val="000000"/>
                </a:solidFill>
                <a:latin typeface="Arial" charset="0"/>
                <a:ea typeface="ＭＳ Ｐゴシック" charset="-128"/>
              </a:rPr>
              <a:t>in a non-fixed location</a:t>
            </a:r>
            <a:endParaRPr lang="en-US">
              <a:latin typeface="Times New Roman" charset="0"/>
              <a:ea typeface="ＭＳ Ｐゴシック" charset="-128"/>
            </a:endParaRPr>
          </a:p>
          <a:p>
            <a:pPr eaLnBrk="1" hangingPunct="1">
              <a:lnSpc>
                <a:spcPct val="95000"/>
              </a:lnSpc>
              <a:spcBef>
                <a:spcPct val="0"/>
              </a:spcBef>
            </a:pPr>
            <a:r>
              <a:rPr lang="en-US" sz="1600">
                <a:solidFill>
                  <a:srgbClr val="000000"/>
                </a:solidFill>
                <a:latin typeface="Arial" charset="0"/>
                <a:ea typeface="ＭＳ Ｐゴシック" charset="-128"/>
              </a:rPr>
              <a:t>    restless, moving, affording change</a:t>
            </a:r>
            <a:endParaRPr lang="en-US">
              <a:latin typeface="Times New Roman" charset="0"/>
              <a:ea typeface="ＭＳ Ｐゴシック" charset="-128"/>
            </a:endParaRPr>
          </a:p>
          <a:p>
            <a:pPr eaLnBrk="1" hangingPunct="1">
              <a:lnSpc>
                <a:spcPct val="95000"/>
              </a:lnSpc>
              <a:spcBef>
                <a:spcPct val="0"/>
              </a:spcBef>
            </a:pPr>
            <a:r>
              <a:rPr lang="en-US" sz="1600">
                <a:solidFill>
                  <a:srgbClr val="000000"/>
                </a:solidFill>
                <a:latin typeface="Arial" charset="0"/>
                <a:ea typeface="ＭＳ Ｐゴシック" charset="-128"/>
              </a:rPr>
              <a:t>tools like smart phones, tablets, netbooks</a:t>
            </a:r>
            <a:endParaRPr lang="en-US">
              <a:latin typeface="Times New Roman" charset="0"/>
              <a:ea typeface="ＭＳ Ｐゴシック" charset="-128"/>
            </a:endParaRPr>
          </a:p>
          <a:p>
            <a:pPr eaLnBrk="1" hangingPunct="1">
              <a:lnSpc>
                <a:spcPct val="95000"/>
              </a:lnSpc>
              <a:spcBef>
                <a:spcPct val="0"/>
              </a:spcBef>
            </a:pPr>
            <a:endParaRPr lang="en-US" sz="1600">
              <a:solidFill>
                <a:srgbClr val="000000"/>
              </a:solidFill>
              <a:latin typeface="Arial" charset="0"/>
              <a:ea typeface="ＭＳ Ｐゴシック" charset="-128"/>
            </a:endParaRPr>
          </a:p>
          <a:p>
            <a:pPr eaLnBrk="1" hangingPunct="1">
              <a:lnSpc>
                <a:spcPct val="95000"/>
              </a:lnSpc>
              <a:spcBef>
                <a:spcPct val="0"/>
              </a:spcBef>
            </a:pPr>
            <a:r>
              <a:rPr lang="en-US" sz="1600">
                <a:solidFill>
                  <a:srgbClr val="000000"/>
                </a:solidFill>
                <a:latin typeface="Arial" charset="0"/>
                <a:ea typeface="ＭＳ Ｐゴシック" charset="-128"/>
              </a:rPr>
              <a:t>mobile computing is the new status quo</a:t>
            </a:r>
            <a:endParaRPr lang="en-US">
              <a:latin typeface="Times New Roman" charset="0"/>
              <a:ea typeface="ＭＳ Ｐゴシック" charset="-128"/>
            </a:endParaRPr>
          </a:p>
          <a:p>
            <a:pPr eaLnBrk="1" hangingPunct="1">
              <a:lnSpc>
                <a:spcPct val="95000"/>
              </a:lnSpc>
              <a:spcBef>
                <a:spcPct val="0"/>
              </a:spcBef>
            </a:pPr>
            <a:r>
              <a:rPr lang="en-US" sz="1600">
                <a:solidFill>
                  <a:srgbClr val="000000"/>
                </a:solidFill>
                <a:latin typeface="Arial" charset="0"/>
                <a:ea typeface="ＭＳ Ｐゴシック" charset="-128"/>
              </a:rPr>
              <a:t>    preferred by students</a:t>
            </a:r>
            <a:endParaRPr lang="en-US">
              <a:latin typeface="Times New Roman" charset="0"/>
              <a:ea typeface="ＭＳ Ｐゴシック" charset="-128"/>
            </a:endParaRPr>
          </a:p>
          <a:p>
            <a:pPr eaLnBrk="1" hangingPunct="1">
              <a:lnSpc>
                <a:spcPct val="95000"/>
              </a:lnSpc>
              <a:spcBef>
                <a:spcPct val="0"/>
              </a:spcBef>
            </a:pPr>
            <a:r>
              <a:rPr lang="en-US" sz="1600">
                <a:solidFill>
                  <a:srgbClr val="000000"/>
                </a:solidFill>
                <a:latin typeface="Arial" charset="0"/>
                <a:ea typeface="ＭＳ Ｐゴシック" charset="-128"/>
              </a:rPr>
              <a:t>    82% of adults in U.S. have cell phones, 43% with apps (Pew)</a:t>
            </a:r>
            <a:endParaRPr lang="en-US">
              <a:latin typeface="Times New Roman" charset="0"/>
              <a:ea typeface="ＭＳ Ｐゴシック" charset="-128"/>
            </a:endParaRPr>
          </a:p>
          <a:p>
            <a:pPr eaLnBrk="1" hangingPunct="1">
              <a:lnSpc>
                <a:spcPct val="95000"/>
              </a:lnSpc>
              <a:spcBef>
                <a:spcPct val="0"/>
              </a:spcBef>
            </a:pPr>
            <a:r>
              <a:rPr lang="en-US" sz="1600">
                <a:solidFill>
                  <a:srgbClr val="000000"/>
                </a:solidFill>
                <a:latin typeface="Arial" charset="0"/>
                <a:ea typeface="ＭＳ Ｐゴシック" charset="-128"/>
              </a:rPr>
              <a:t>    iMovie, Evernote, GIS, Facebook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693AEC-3F83-0A4A-A0AE-4B2B17053650}" type="slidenum">
              <a:rPr lang="en-US"/>
              <a:pPr/>
              <a:t>20</a:t>
            </a:fld>
            <a:endParaRPr lang="en-US"/>
          </a:p>
        </p:txBody>
      </p:sp>
      <p:sp>
        <p:nvSpPr>
          <p:cNvPr id="16387" name="Rectangle 1"/>
          <p:cNvSpPr>
            <a:spLocks noGrp="1" noRot="1" noChangeAspect="1" noChangeArrowheads="1" noTextEdit="1"/>
          </p:cNvSpPr>
          <p:nvPr>
            <p:ph type="sldImg"/>
          </p:nvPr>
        </p:nvSpPr>
        <p:spPr>
          <a:ln/>
        </p:spPr>
      </p:sp>
      <p:sp>
        <p:nvSpPr>
          <p:cNvPr id="16388"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sz="1600">
                <a:solidFill>
                  <a:srgbClr val="000000"/>
                </a:solidFill>
                <a:latin typeface="Arial" charset="0"/>
                <a:ea typeface="ＭＳ Ｐゴシック" charset="-128"/>
              </a:rPr>
              <a:t>Supports pedagogies and modes of learning that promote student engagement</a:t>
            </a:r>
            <a:endParaRPr lang="en-US">
              <a:latin typeface="Times New Roman" charset="0"/>
              <a:ea typeface="ＭＳ Ｐゴシック" charset="-128"/>
            </a:endParaRPr>
          </a:p>
          <a:p>
            <a:pPr eaLnBrk="1" hangingPunct="1">
              <a:lnSpc>
                <a:spcPct val="95000"/>
              </a:lnSpc>
              <a:spcBef>
                <a:spcPct val="0"/>
              </a:spcBef>
            </a:pPr>
            <a:endParaRPr lang="en-US" sz="1600">
              <a:solidFill>
                <a:srgbClr val="000000"/>
              </a:solidFill>
              <a:latin typeface="Arial" charset="0"/>
              <a:ea typeface="ＭＳ Ｐゴシック" charset="-128"/>
            </a:endParaRPr>
          </a:p>
          <a:p>
            <a:pPr eaLnBrk="1" hangingPunct="1">
              <a:lnSpc>
                <a:spcPct val="95000"/>
              </a:lnSpc>
              <a:spcBef>
                <a:spcPct val="0"/>
              </a:spcBef>
            </a:pPr>
            <a:r>
              <a:rPr lang="en-US" sz="1600">
                <a:solidFill>
                  <a:srgbClr val="000000"/>
                </a:solidFill>
                <a:latin typeface="Arial" charset="0"/>
                <a:ea typeface="ＭＳ Ｐゴシック" charset="-128"/>
              </a:rPr>
              <a:t>Using mobile technology, sometimes further away can be closer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102F08C-DC2E-C94E-9DC0-C087FE123D30}" type="slidenum">
              <a:rPr lang="en-US"/>
              <a:pPr/>
              <a:t>22</a:t>
            </a:fld>
            <a:endParaRPr lang="en-US"/>
          </a:p>
        </p:txBody>
      </p:sp>
      <p:sp>
        <p:nvSpPr>
          <p:cNvPr id="17411" name="Rectangle 1"/>
          <p:cNvSpPr>
            <a:spLocks noGrp="1" noRot="1" noChangeAspect="1" noChangeArrowheads="1" noTextEdit="1"/>
          </p:cNvSpPr>
          <p:nvPr>
            <p:ph type="sldImg"/>
          </p:nvPr>
        </p:nvSpPr>
        <p:spPr>
          <a:ln/>
        </p:spPr>
      </p:sp>
      <p:sp>
        <p:nvSpPr>
          <p:cNvPr id="17412"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sz="1600">
                <a:solidFill>
                  <a:srgbClr val="000000"/>
                </a:solidFill>
                <a:latin typeface="Arial" charset="0"/>
                <a:ea typeface="ＭＳ Ｐゴシック" charset="-128"/>
              </a:rPr>
              <a:t>If we consider the course and the cohort to be the primary structure of higher education learning, then mobile computing brings course information, resources, and messages to wherever the student is, connecting students with faculty, peers, and the administrative and student services of the institution.</a:t>
            </a:r>
            <a:endParaRPr lang="en-US">
              <a:latin typeface="Times New Roman" charset="0"/>
              <a:ea typeface="ＭＳ Ｐゴシック" charset="-128"/>
            </a:endParaRPr>
          </a:p>
          <a:p>
            <a:pPr eaLnBrk="1" hangingPunct="1">
              <a:lnSpc>
                <a:spcPct val="95000"/>
              </a:lnSpc>
              <a:spcBef>
                <a:spcPct val="0"/>
              </a:spcBef>
            </a:pPr>
            <a:endParaRPr lang="en-US" sz="1600">
              <a:solidFill>
                <a:srgbClr val="000000"/>
              </a:solidFill>
              <a:latin typeface="Arial"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458FE68-8E07-F34B-976A-B0670ED9BA74}" type="slidenum">
              <a:rPr lang="en-US"/>
              <a:pPr/>
              <a:t>23</a:t>
            </a:fld>
            <a:endParaRPr lang="en-US"/>
          </a:p>
        </p:txBody>
      </p:sp>
      <p:sp>
        <p:nvSpPr>
          <p:cNvPr id="18435" name="Rectangle 1"/>
          <p:cNvSpPr>
            <a:spLocks noGrp="1" noRot="1" noChangeAspect="1" noChangeArrowheads="1" noTextEdit="1"/>
          </p:cNvSpPr>
          <p:nvPr>
            <p:ph type="sldImg"/>
          </p:nvPr>
        </p:nvSpPr>
        <p:spPr>
          <a:ln/>
        </p:spPr>
      </p:sp>
      <p:sp>
        <p:nvSpPr>
          <p:cNvPr id="18436" name="Rectangle 2"/>
          <p:cNvSpPr>
            <a:spLocks noGrp="1" noChangeArrowheads="1"/>
          </p:cNvSpPr>
          <p:nvPr>
            <p:ph type="body" idx="1"/>
          </p:nvPr>
        </p:nvSpPr>
        <p:spPr>
          <a:noFill/>
          <a:ln/>
        </p:spPr>
        <p:txBody>
          <a:bodyPr lIns="0" tIns="0" rIns="0" bIns="0"/>
          <a:lstStyle/>
          <a:p>
            <a:pPr lvl="1" indent="-342900" eaLnBrk="1" hangingPunct="1">
              <a:lnSpc>
                <a:spcPct val="95000"/>
              </a:lnSpc>
              <a:spcBef>
                <a:spcPct val="0"/>
              </a:spcBef>
              <a:buClr>
                <a:srgbClr val="000000"/>
              </a:buClr>
              <a:buFontTx/>
              <a:buChar char="•"/>
            </a:pPr>
            <a:r>
              <a:rPr lang="en-US" sz="1800">
                <a:solidFill>
                  <a:srgbClr val="000000"/>
                </a:solidFill>
                <a:latin typeface="Arial" charset="0"/>
              </a:rPr>
              <a:t>all digital, all the time</a:t>
            </a:r>
            <a:endParaRPr lang="en-US">
              <a:latin typeface="Times New Roman" charset="0"/>
            </a:endParaRPr>
          </a:p>
          <a:p>
            <a:pPr lvl="1" indent="-342900" eaLnBrk="1" hangingPunct="1">
              <a:lnSpc>
                <a:spcPct val="95000"/>
              </a:lnSpc>
              <a:spcBef>
                <a:spcPct val="0"/>
              </a:spcBef>
              <a:buClr>
                <a:srgbClr val="000000"/>
              </a:buClr>
              <a:buFontTx/>
              <a:buChar char="•"/>
            </a:pPr>
            <a:r>
              <a:rPr lang="en-US" sz="1800">
                <a:solidFill>
                  <a:srgbClr val="000000"/>
                </a:solidFill>
                <a:latin typeface="Arial" charset="0"/>
              </a:rPr>
              <a:t>lifelong learning</a:t>
            </a:r>
            <a:endParaRPr lang="en-US">
              <a:latin typeface="Times New Roman" charset="0"/>
            </a:endParaRPr>
          </a:p>
          <a:p>
            <a:pPr lvl="1" indent="-342900" eaLnBrk="1" hangingPunct="1">
              <a:lnSpc>
                <a:spcPct val="95000"/>
              </a:lnSpc>
              <a:spcBef>
                <a:spcPct val="0"/>
              </a:spcBef>
              <a:buClr>
                <a:srgbClr val="000000"/>
              </a:buClr>
              <a:buFontTx/>
              <a:buChar char="•"/>
            </a:pPr>
            <a:r>
              <a:rPr lang="en-US" sz="1800">
                <a:solidFill>
                  <a:srgbClr val="000000"/>
                </a:solidFill>
                <a:latin typeface="Arial" charset="0"/>
              </a:rPr>
              <a:t>access to information when/where they need it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49C7B61-3A02-DD4E-B192-126995A18C62}" type="slidenum">
              <a:rPr lang="en-US"/>
              <a:pPr/>
              <a:t>24</a:t>
            </a:fld>
            <a:endParaRPr lang="en-US"/>
          </a:p>
        </p:txBody>
      </p:sp>
      <p:sp>
        <p:nvSpPr>
          <p:cNvPr id="19459" name="Rectangle 1"/>
          <p:cNvSpPr>
            <a:spLocks noGrp="1" noRot="1" noChangeAspect="1" noChangeArrowheads="1" noTextEdit="1"/>
          </p:cNvSpPr>
          <p:nvPr>
            <p:ph type="sldImg"/>
          </p:nvPr>
        </p:nvSpPr>
        <p:spPr>
          <a:ln/>
        </p:spPr>
      </p:sp>
      <p:sp>
        <p:nvSpPr>
          <p:cNvPr id="19460"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sz="1600">
                <a:solidFill>
                  <a:srgbClr val="000000"/>
                </a:solidFill>
                <a:latin typeface="Arial" charset="0"/>
                <a:ea typeface="ＭＳ Ｐゴシック" charset="-128"/>
              </a:rPr>
              <a:t>If we consider the course and the cohort to be the primary structure of higher education learning, then mobile computing brings course information, resources, and messages to wherever the student is, connecting students with faculty, peers, and the administrative and student services of the institution.</a:t>
            </a:r>
            <a:endParaRPr lang="en-US">
              <a:latin typeface="Times New Roman" charset="0"/>
              <a:ea typeface="ＭＳ Ｐゴシック" charset="-128"/>
            </a:endParaRPr>
          </a:p>
          <a:p>
            <a:pPr eaLnBrk="1" hangingPunct="1">
              <a:lnSpc>
                <a:spcPct val="95000"/>
              </a:lnSpc>
              <a:spcBef>
                <a:spcPct val="0"/>
              </a:spcBef>
            </a:pPr>
            <a:endParaRPr lang="en-US" sz="1600">
              <a:solidFill>
                <a:srgbClr val="000000"/>
              </a:solidFill>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Perfect storm of opportunity</a:t>
            </a:r>
          </a:p>
          <a:p>
            <a:pPr eaLnBrk="1" hangingPunct="1">
              <a:spcBef>
                <a:spcPct val="0"/>
              </a:spcBef>
            </a:pPr>
            <a:r>
              <a:rPr lang="en-US"/>
              <a:t>(Do we hunker down in our storm cellars or embrace the opportunities and fly our kite like Ben Franklin?)</a:t>
            </a:r>
          </a:p>
          <a:p>
            <a:pPr eaLnBrk="1" hangingPunct="1">
              <a:spcBef>
                <a:spcPct val="0"/>
              </a:spcBef>
            </a:pPr>
            <a:endParaRPr lang="en-US"/>
          </a:p>
        </p:txBody>
      </p:sp>
      <p:sp>
        <p:nvSpPr>
          <p:cNvPr id="20484" name="Slide Number Placeholder 3"/>
          <p:cNvSpPr>
            <a:spLocks noGrp="1"/>
          </p:cNvSpPr>
          <p:nvPr>
            <p:ph type="sldNum" sz="quarter" idx="5"/>
          </p:nvPr>
        </p:nvSpPr>
        <p:spPr bwMode="auto">
          <a:ln>
            <a:miter lim="800000"/>
            <a:headEnd/>
            <a:tailEnd/>
          </a:ln>
        </p:spPr>
        <p:txBody>
          <a:bodyPr/>
          <a:lstStyle/>
          <a:p>
            <a:fld id="{01360FF1-227C-BE4A-B10F-C86F4A58486D}" type="slidenum">
              <a:rPr lang="en-US"/>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Requires culture of sharing and collaboration. Open content community is diffuse and distributed.</a:t>
            </a:r>
          </a:p>
          <a:p>
            <a:pPr eaLnBrk="1" hangingPunct="1">
              <a:spcBef>
                <a:spcPct val="0"/>
              </a:spcBef>
            </a:pPr>
            <a:endParaRPr lang="en-US"/>
          </a:p>
          <a:p>
            <a:pPr eaLnBrk="1" hangingPunct="1">
              <a:spcBef>
                <a:spcPct val="0"/>
              </a:spcBef>
            </a:pPr>
            <a:endParaRPr lang="en-US"/>
          </a:p>
        </p:txBody>
      </p:sp>
      <p:sp>
        <p:nvSpPr>
          <p:cNvPr id="21508" name="Slide Number Placeholder 3"/>
          <p:cNvSpPr>
            <a:spLocks noGrp="1"/>
          </p:cNvSpPr>
          <p:nvPr>
            <p:ph type="sldNum" sz="quarter" idx="5"/>
          </p:nvPr>
        </p:nvSpPr>
        <p:spPr bwMode="auto">
          <a:ln>
            <a:miter lim="800000"/>
            <a:headEnd/>
            <a:tailEnd/>
          </a:ln>
        </p:spPr>
        <p:txBody>
          <a:bodyPr/>
          <a:lstStyle/>
          <a:p>
            <a:fld id="{0A06C5C0-83E2-694E-9C83-F58638F6A874}" type="slidenum">
              <a:rPr lang="en-US"/>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Expands resources available to faculty and learners.  Wide variety of resources, depositories. Open content takes advantage of Internet as 'dissemination platform' for collective knowledge and wisdom and design learning experiences. (Horizon report)</a:t>
            </a:r>
          </a:p>
          <a:p>
            <a:pPr eaLnBrk="1" hangingPunct="1">
              <a:spcBef>
                <a:spcPct val="0"/>
              </a:spcBef>
            </a:pPr>
            <a:r>
              <a:rPr lang="en-US"/>
              <a:t>Quote from Cape Town Open Education Declaration.  Open education and the people who develop OER create "a world where each and every person on earth can access and contribute to the sum of all human knowledge.“Content producers moved from authoritative repositories to content being free and ubiquitous and a social responsibility(response to demands for HE to be more open and accountable). </a:t>
            </a:r>
          </a:p>
          <a:p>
            <a:pPr eaLnBrk="1" hangingPunct="1">
              <a:spcBef>
                <a:spcPct val="0"/>
              </a:spcBef>
            </a:pPr>
            <a:endParaRPr lang="en-US"/>
          </a:p>
        </p:txBody>
      </p:sp>
      <p:sp>
        <p:nvSpPr>
          <p:cNvPr id="23556" name="Slide Number Placeholder 3"/>
          <p:cNvSpPr>
            <a:spLocks noGrp="1"/>
          </p:cNvSpPr>
          <p:nvPr>
            <p:ph type="sldNum" sz="quarter" idx="5"/>
          </p:nvPr>
        </p:nvSpPr>
        <p:spPr bwMode="auto">
          <a:ln>
            <a:miter lim="800000"/>
            <a:headEnd/>
            <a:tailEnd/>
          </a:ln>
        </p:spPr>
        <p:txBody>
          <a:bodyPr/>
          <a:lstStyle/>
          <a:p>
            <a:fld id="{9408210C-F79B-4240-910A-E77454E2E273}" type="slidenum">
              <a:rPr lang="en-US"/>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Relationship between instructor and learner has the potential to change and be enriched.</a:t>
            </a:r>
          </a:p>
          <a:p>
            <a:pPr eaLnBrk="1" hangingPunct="1">
              <a:spcBef>
                <a:spcPct val="0"/>
              </a:spcBef>
            </a:pPr>
            <a:r>
              <a:rPr lang="en-US"/>
              <a:t>Learners become collaborators and develop skills for finding, assessing quality of resources, repurposing for learning and research.  Instructor now a facilitator or guide to learning and also a collaborator with learners.</a:t>
            </a:r>
          </a:p>
          <a:p>
            <a:pPr eaLnBrk="1" hangingPunct="1">
              <a:spcBef>
                <a:spcPct val="0"/>
              </a:spcBef>
            </a:pPr>
            <a:endParaRPr lang="en-US"/>
          </a:p>
        </p:txBody>
      </p:sp>
      <p:sp>
        <p:nvSpPr>
          <p:cNvPr id="24580" name="Slide Number Placeholder 3"/>
          <p:cNvSpPr>
            <a:spLocks noGrp="1"/>
          </p:cNvSpPr>
          <p:nvPr>
            <p:ph type="sldNum" sz="quarter" idx="5"/>
          </p:nvPr>
        </p:nvSpPr>
        <p:spPr bwMode="auto">
          <a:ln>
            <a:miter lim="800000"/>
            <a:headEnd/>
            <a:tailEnd/>
          </a:ln>
        </p:spPr>
        <p:txBody>
          <a:bodyPr/>
          <a:lstStyle/>
          <a:p>
            <a:fld id="{261B9D0A-FEEA-E942-85DF-45FBA69E3632}" type="slidenum">
              <a:rPr lang="en-US"/>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Issues in developing or using open content:</a:t>
            </a:r>
          </a:p>
          <a:p>
            <a:pPr eaLnBrk="1" hangingPunct="1">
              <a:spcBef>
                <a:spcPct val="0"/>
              </a:spcBef>
            </a:pPr>
            <a:r>
              <a:rPr lang="en-US"/>
              <a:t>Challenges of sharing, repurposing, reusing scholarly works</a:t>
            </a:r>
          </a:p>
          <a:p>
            <a:pPr eaLnBrk="1" hangingPunct="1">
              <a:spcBef>
                <a:spcPct val="0"/>
              </a:spcBef>
            </a:pPr>
            <a:r>
              <a:rPr lang="en-US"/>
              <a:t>Intellectual property, copyright, student-to-student collaboration and privacy</a:t>
            </a:r>
          </a:p>
          <a:p>
            <a:pPr eaLnBrk="1" hangingPunct="1">
              <a:spcBef>
                <a:spcPct val="0"/>
              </a:spcBef>
            </a:pPr>
            <a:r>
              <a:rPr lang="en-US"/>
              <a:t>Sources and oversight of resources vary widely</a:t>
            </a:r>
          </a:p>
          <a:p>
            <a:pPr eaLnBrk="1" hangingPunct="1">
              <a:spcBef>
                <a:spcPct val="0"/>
              </a:spcBef>
            </a:pPr>
            <a:r>
              <a:rPr lang="en-US"/>
              <a:t>Quality can be uneven</a:t>
            </a:r>
          </a:p>
          <a:p>
            <a:pPr eaLnBrk="1" hangingPunct="1">
              <a:spcBef>
                <a:spcPct val="0"/>
              </a:spcBef>
            </a:pPr>
            <a:r>
              <a:rPr lang="en-US"/>
              <a:t>Accessibility issues</a:t>
            </a:r>
          </a:p>
          <a:p>
            <a:pPr eaLnBrk="1" hangingPunct="1">
              <a:spcBef>
                <a:spcPct val="0"/>
              </a:spcBef>
            </a:pPr>
            <a:r>
              <a:rPr lang="en-US"/>
              <a:t>Access to required technology (Is it a valid assumption that all learners have access to technology and the Web?)</a:t>
            </a:r>
          </a:p>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a:lstStyle/>
          <a:p>
            <a:fld id="{9D103168-0FF3-414F-BB98-07A92177A0FA}" type="slidenum">
              <a:rPr lang="en-US"/>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Open Content types:</a:t>
            </a:r>
          </a:p>
          <a:p>
            <a:pPr eaLnBrk="1" hangingPunct="1">
              <a:spcBef>
                <a:spcPct val="0"/>
              </a:spcBef>
            </a:pPr>
            <a:r>
              <a:rPr lang="en-US"/>
              <a:t>Highly structured initiatives: require institutional support, financial resources, staff, technology, commitment of academic staff</a:t>
            </a:r>
          </a:p>
          <a:p>
            <a:pPr eaLnBrk="1" hangingPunct="1">
              <a:spcBef>
                <a:spcPct val="0"/>
              </a:spcBef>
            </a:pPr>
            <a:endParaRPr lang="en-US"/>
          </a:p>
          <a:p>
            <a:pPr eaLnBrk="1" hangingPunct="1">
              <a:spcBef>
                <a:spcPct val="0"/>
              </a:spcBef>
            </a:pPr>
            <a:r>
              <a:rPr lang="en-US"/>
              <a:t>Small diffuse initiatives: Require interest and commitment of instructor, investment of time, some support with design and/or technology.</a:t>
            </a:r>
          </a:p>
          <a:p>
            <a:pPr eaLnBrk="1" hangingPunct="1">
              <a:spcBef>
                <a:spcPct val="0"/>
              </a:spcBef>
            </a:pPr>
            <a:r>
              <a:rPr lang="en-US"/>
              <a:t>Open content community is diffuse and distributed</a:t>
            </a:r>
          </a:p>
          <a:p>
            <a:pPr eaLnBrk="1" hangingPunct="1"/>
            <a:endParaRPr lang="en-US"/>
          </a:p>
        </p:txBody>
      </p:sp>
      <p:sp>
        <p:nvSpPr>
          <p:cNvPr id="4" name="Slide Number Placeholder 3"/>
          <p:cNvSpPr>
            <a:spLocks noGrp="1"/>
          </p:cNvSpPr>
          <p:nvPr>
            <p:ph type="sldNum" sz="quarter" idx="5"/>
          </p:nvPr>
        </p:nvSpPr>
        <p:spPr/>
        <p:txBody>
          <a:bodyPr/>
          <a:lstStyle/>
          <a:p>
            <a:fld id="{992F9D3D-2BEB-E24A-A997-B5233CEC8167}" type="slidenum">
              <a:rPr lang="en-US"/>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Examples:  MIT, Yale, Carnegie-Mellon, Merlot, Looking for Whitman, Connexions by Rice University, Otter by University of Leicester, OpenLearn</a:t>
            </a:r>
          </a:p>
          <a:p>
            <a:endParaRPr lang="en-US"/>
          </a:p>
        </p:txBody>
      </p:sp>
      <p:sp>
        <p:nvSpPr>
          <p:cNvPr id="4" name="Slide Number Placeholder 3"/>
          <p:cNvSpPr>
            <a:spLocks noGrp="1"/>
          </p:cNvSpPr>
          <p:nvPr>
            <p:ph type="sldNum" sz="quarter" idx="5"/>
          </p:nvPr>
        </p:nvSpPr>
        <p:spPr/>
        <p:txBody>
          <a:bodyPr/>
          <a:lstStyle/>
          <a:p>
            <a:fld id="{4FC926FE-081D-E447-ABC8-0D93F2B724C1}" type="slidenum">
              <a:rPr lang="en-US"/>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Accessed September 23, 2010</a:t>
            </a:r>
          </a:p>
        </p:txBody>
      </p:sp>
      <p:sp>
        <p:nvSpPr>
          <p:cNvPr id="31748" name="Slide Number Placeholder 3"/>
          <p:cNvSpPr>
            <a:spLocks noGrp="1"/>
          </p:cNvSpPr>
          <p:nvPr>
            <p:ph type="sldNum" sz="quarter" idx="5"/>
          </p:nvPr>
        </p:nvSpPr>
        <p:spPr bwMode="auto">
          <a:ln>
            <a:miter lim="800000"/>
            <a:headEnd/>
            <a:tailEnd/>
          </a:ln>
        </p:spPr>
        <p:txBody>
          <a:bodyPr/>
          <a:lstStyle/>
          <a:p>
            <a:fld id="{41C6E335-CE7B-E84B-92FF-68670961C9EA}"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pic>
        <p:nvPicPr>
          <p:cNvPr id="5" name="Picture 14" descr="09Conferencelogo.png"/>
          <p:cNvPicPr>
            <a:picLocks noChangeAspect="1"/>
          </p:cNvPicPr>
          <p:nvPr/>
        </p:nvPicPr>
        <p:blipFill>
          <a:blip r:embed="rId2" cstate="print"/>
          <a:srcRect/>
          <a:stretch>
            <a:fillRect/>
          </a:stretch>
        </p:blipFill>
        <p:spPr bwMode="auto">
          <a:xfrm>
            <a:off x="2446338" y="990600"/>
            <a:ext cx="4373562" cy="1038225"/>
          </a:xfrm>
          <a:prstGeom prst="rect">
            <a:avLst/>
          </a:prstGeom>
          <a:noFill/>
          <a:ln w="9525">
            <a:noFill/>
            <a:miter lim="800000"/>
            <a:headEnd/>
            <a:tailEnd/>
          </a:ln>
        </p:spPr>
      </p:pic>
      <p:pic>
        <p:nvPicPr>
          <p:cNvPr id="6" name="Picture 14" descr="EDUCAUSEB&amp;W.jpg"/>
          <p:cNvPicPr>
            <a:picLocks noChangeAspect="1"/>
          </p:cNvPicPr>
          <p:nvPr/>
        </p:nvPicPr>
        <p:blipFill>
          <a:blip r:embed="rId3" cstate="print"/>
          <a:srcRect/>
          <a:stretch>
            <a:fillRect/>
          </a:stretch>
        </p:blipFill>
        <p:spPr bwMode="auto">
          <a:xfrm>
            <a:off x="4019550" y="6407150"/>
            <a:ext cx="1203325" cy="268288"/>
          </a:xfrm>
          <a:prstGeom prst="rect">
            <a:avLst/>
          </a:prstGeom>
          <a:noFill/>
          <a:ln w="9525">
            <a:noFill/>
            <a:miter lim="800000"/>
            <a:headEnd/>
            <a:tailEnd/>
          </a:ln>
        </p:spPr>
      </p:pic>
      <p:grpSp>
        <p:nvGrpSpPr>
          <p:cNvPr id="7" name="Group 12"/>
          <p:cNvGrpSpPr>
            <a:grpSpLocks noChangeAspect="1"/>
          </p:cNvGrpSpPr>
          <p:nvPr/>
        </p:nvGrpSpPr>
        <p:grpSpPr bwMode="auto">
          <a:xfrm>
            <a:off x="4173538" y="2717800"/>
            <a:ext cx="860425" cy="80963"/>
            <a:chOff x="546100" y="289687"/>
            <a:chExt cx="960374" cy="91313"/>
          </a:xfrm>
        </p:grpSpPr>
        <p:sp>
          <p:nvSpPr>
            <p:cNvPr id="8" name="Oval 7"/>
            <p:cNvSpPr>
              <a:spLocks noChangeAspect="1"/>
            </p:cNvSpPr>
            <p:nvPr userDrawn="1"/>
          </p:nvSpPr>
          <p:spPr bwMode="auto">
            <a:xfrm>
              <a:off x="546100" y="289687"/>
              <a:ext cx="92139" cy="91313"/>
            </a:xfrm>
            <a:prstGeom prst="ellipse">
              <a:avLst/>
            </a:prstGeom>
            <a:solidFill>
              <a:srgbClr val="A90021"/>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ndParaRPr>
            </a:p>
          </p:txBody>
        </p:sp>
        <p:sp>
          <p:nvSpPr>
            <p:cNvPr id="9" name="Oval 8"/>
            <p:cNvSpPr>
              <a:spLocks noChangeAspect="1"/>
            </p:cNvSpPr>
            <p:nvPr userDrawn="1"/>
          </p:nvSpPr>
          <p:spPr bwMode="auto">
            <a:xfrm>
              <a:off x="834920" y="289687"/>
              <a:ext cx="92139" cy="91313"/>
            </a:xfrm>
            <a:prstGeom prst="ellipse">
              <a:avLst/>
            </a:prstGeom>
            <a:solidFill>
              <a:srgbClr val="45811B"/>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ndParaRPr>
            </a:p>
          </p:txBody>
        </p:sp>
        <p:sp>
          <p:nvSpPr>
            <p:cNvPr id="10" name="Oval 9"/>
            <p:cNvSpPr>
              <a:spLocks noChangeAspect="1"/>
            </p:cNvSpPr>
            <p:nvPr userDrawn="1"/>
          </p:nvSpPr>
          <p:spPr bwMode="auto">
            <a:xfrm>
              <a:off x="1125513" y="289687"/>
              <a:ext cx="92139" cy="91313"/>
            </a:xfrm>
            <a:prstGeom prst="ellipse">
              <a:avLst/>
            </a:prstGeom>
            <a:solidFill>
              <a:srgbClr val="006D97"/>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ndParaRPr>
            </a:p>
          </p:txBody>
        </p:sp>
        <p:sp>
          <p:nvSpPr>
            <p:cNvPr id="11" name="Oval 10"/>
            <p:cNvSpPr>
              <a:spLocks noChangeAspect="1"/>
            </p:cNvSpPr>
            <p:nvPr userDrawn="1"/>
          </p:nvSpPr>
          <p:spPr bwMode="auto">
            <a:xfrm>
              <a:off x="1414335" y="289687"/>
              <a:ext cx="92139" cy="91313"/>
            </a:xfrm>
            <a:prstGeom prst="ellipse">
              <a:avLst/>
            </a:prstGeom>
            <a:solidFill>
              <a:srgbClr val="FD9712"/>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ndParaRPr>
            </a:p>
          </p:txBody>
        </p:sp>
      </p:grpSp>
      <p:sp>
        <p:nvSpPr>
          <p:cNvPr id="2" name="Title 1"/>
          <p:cNvSpPr>
            <a:spLocks noGrp="1"/>
          </p:cNvSpPr>
          <p:nvPr>
            <p:ph type="ctrTitle"/>
          </p:nvPr>
        </p:nvSpPr>
        <p:spPr>
          <a:xfrm>
            <a:off x="762000" y="2949575"/>
            <a:ext cx="7772400" cy="1470025"/>
          </a:xfrm>
        </p:spPr>
        <p:txBody>
          <a:bodyPr/>
          <a:lstStyle>
            <a:lvl1pPr algn="ctr">
              <a:defRPr sz="3000"/>
            </a:lvl1pPr>
          </a:lstStyle>
          <a:p>
            <a:r>
              <a:rPr lang="en-US" smtClean="0"/>
              <a:t>Click to edit Master title style</a:t>
            </a:r>
            <a:endParaRPr lang="en-US" dirty="0"/>
          </a:p>
        </p:txBody>
      </p:sp>
      <p:sp>
        <p:nvSpPr>
          <p:cNvPr id="3" name="Subtitle 2"/>
          <p:cNvSpPr>
            <a:spLocks noGrp="1"/>
          </p:cNvSpPr>
          <p:nvPr>
            <p:ph type="subTitle" idx="1"/>
          </p:nvPr>
        </p:nvSpPr>
        <p:spPr>
          <a:xfrm>
            <a:off x="1447800" y="4213225"/>
            <a:ext cx="6400800" cy="1219200"/>
          </a:xfrm>
        </p:spPr>
        <p:txBody>
          <a:bodyPr>
            <a:normAutofit/>
          </a:bodyPr>
          <a:lstStyle>
            <a:lvl1pPr marL="0" indent="0" algn="ct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p:txBody>
          <a:bodyPr/>
          <a:lstStyle>
            <a:lvl1pPr>
              <a:defRPr/>
            </a:lvl1pPr>
          </a:lstStyle>
          <a:p>
            <a:fld id="{DE66BFDC-52E9-A84C-9ADA-CDE9CC75424F}" type="datetimeFigureOut">
              <a:rPr lang="en-US"/>
              <a:pPr/>
              <a:t>10/9/10</a:t>
            </a:fld>
            <a:endParaRPr lang="en-US"/>
          </a:p>
        </p:txBody>
      </p:sp>
      <p:sp>
        <p:nvSpPr>
          <p:cNvPr id="13" name="Slide Number Placeholder 5"/>
          <p:cNvSpPr>
            <a:spLocks noGrp="1"/>
          </p:cNvSpPr>
          <p:nvPr>
            <p:ph type="sldNum" sz="quarter" idx="11"/>
          </p:nvPr>
        </p:nvSpPr>
        <p:spPr/>
        <p:txBody>
          <a:bodyPr/>
          <a:lstStyle>
            <a:lvl1pPr>
              <a:defRPr/>
            </a:lvl1pPr>
          </a:lstStyle>
          <a:p>
            <a:fld id="{3F6FB235-BE5E-BF4B-8A3F-9074ACEB8B8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40B4276-37C3-5B4B-8AEE-D3E7868D4DC9}" type="datetimeFigureOut">
              <a:rPr lang="en-US"/>
              <a:pPr/>
              <a:t>10/9/10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A97111A-CF4B-D84F-A80D-B3CF97D6783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6BFE1E4-3B87-6441-B7E2-E7AB156F9AE1}" type="datetimeFigureOut">
              <a:rPr lang="en-US"/>
              <a:pPr/>
              <a:t>10/9/10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112471E-2380-E34E-B775-93AD58F97A5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2F6A6A6-F7BF-F049-9302-78B84EE0E2AC}" type="datetimeFigureOut">
              <a:rPr lang="en-US"/>
              <a:pPr/>
              <a:t>10/9/10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2350395-3ADC-1F49-9ADA-1D3B56DED3B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6A0490C-E093-EA42-9840-93E2C5FA323B}" type="datetimeFigureOut">
              <a:rPr lang="en-US"/>
              <a:pPr/>
              <a:t>10/9/10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284B10-AE82-1F4F-BEC2-44A53A93F27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1C325D8-C7B5-C74C-BCF4-C52C70D08D44}" type="datetimeFigureOut">
              <a:rPr lang="en-US"/>
              <a:pPr/>
              <a:t>10/9/10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AC5F6F1-A984-F74D-8D5A-4E82A1B728E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9836AB7-2D25-3949-832C-178046AF2419}" type="datetimeFigureOut">
              <a:rPr lang="en-US"/>
              <a:pPr/>
              <a:t>10/9/10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2AE8D7A-593B-E64E-A0F3-69ED505A972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DA59861-B4B4-E745-8225-7363E1BA7F1C}" type="datetimeFigureOut">
              <a:rPr lang="en-US"/>
              <a:pPr/>
              <a:t>10/9/10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40E6781-7AEE-A447-8FEC-4A19C19CA01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 name="Date Placeholder 1"/>
          <p:cNvSpPr>
            <a:spLocks noGrp="1"/>
          </p:cNvSpPr>
          <p:nvPr>
            <p:ph type="dt" sz="half" idx="10"/>
          </p:nvPr>
        </p:nvSpPr>
        <p:spPr/>
        <p:txBody>
          <a:bodyPr/>
          <a:lstStyle>
            <a:lvl1pPr>
              <a:defRPr/>
            </a:lvl1pPr>
          </a:lstStyle>
          <a:p>
            <a:fld id="{978767C7-324D-F04E-8BF6-716C7323898C}" type="datetimeFigureOut">
              <a:rPr lang="en-US"/>
              <a:pPr/>
              <a:t>10/9/10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C10BB4CB-7BF1-4649-AE37-BC019DAD62C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7DB6334-B221-9B4C-9534-35A23E0A9845}" type="datetimeFigureOut">
              <a:rPr lang="en-US"/>
              <a:pPr/>
              <a:t>10/9/10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C042C3A-5B5C-B64F-8A64-39EC054113E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D9D47C9-B372-1F49-B15F-DBD077D86854}" type="datetimeFigureOut">
              <a:rPr lang="en-US"/>
              <a:pPr/>
              <a:t>10/9/10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6E34152-595A-9847-A4CC-AD4914EA55A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14" descr="Silverbar.jpg"/>
          <p:cNvPicPr>
            <a:picLocks noChangeAspect="1"/>
          </p:cNvPicPr>
          <p:nvPr/>
        </p:nvPicPr>
        <p:blipFill>
          <a:blip r:embed="rId13" cstate="print"/>
          <a:srcRect/>
          <a:stretch>
            <a:fillRect/>
          </a:stretch>
        </p:blipFill>
        <p:spPr bwMode="auto">
          <a:xfrm>
            <a:off x="0" y="6134100"/>
            <a:ext cx="9144000" cy="728663"/>
          </a:xfrm>
          <a:prstGeom prst="rect">
            <a:avLst/>
          </a:prstGeom>
          <a:noFill/>
          <a:ln w="9525">
            <a:noFill/>
            <a:miter lim="800000"/>
            <a:headEnd/>
            <a:tailEnd/>
          </a:ln>
        </p:spPr>
      </p:pic>
      <p:sp>
        <p:nvSpPr>
          <p:cNvPr id="2" name="Title Placeholder 1"/>
          <p:cNvSpPr>
            <a:spLocks noGrp="1"/>
          </p:cNvSpPr>
          <p:nvPr>
            <p:ph type="title"/>
          </p:nvPr>
        </p:nvSpPr>
        <p:spPr>
          <a:xfrm>
            <a:off x="457200" y="3810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736A6E73-2204-DE4A-A3B3-EDCB46043F34}" type="datetimeFigureOut">
              <a:rPr lang="en-US"/>
              <a:pPr/>
              <a:t>10/9/10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BAF91488-40A7-4C44-80B4-9547A10D53BF}" type="slidenum">
              <a:rPr lang="en-US"/>
              <a:pPr/>
              <a:t>‹#›</a:t>
            </a:fld>
            <a:endParaRPr lang="en-US"/>
          </a:p>
        </p:txBody>
      </p:sp>
      <p:grpSp>
        <p:nvGrpSpPr>
          <p:cNvPr id="1032" name="Group 13"/>
          <p:cNvGrpSpPr>
            <a:grpSpLocks noChangeAspect="1"/>
          </p:cNvGrpSpPr>
          <p:nvPr/>
        </p:nvGrpSpPr>
        <p:grpSpPr bwMode="auto">
          <a:xfrm>
            <a:off x="558800" y="193675"/>
            <a:ext cx="860425" cy="80963"/>
            <a:chOff x="546100" y="289687"/>
            <a:chExt cx="960374" cy="91313"/>
          </a:xfrm>
        </p:grpSpPr>
        <p:sp>
          <p:nvSpPr>
            <p:cNvPr id="10" name="Oval 9"/>
            <p:cNvSpPr>
              <a:spLocks noChangeAspect="1"/>
            </p:cNvSpPr>
            <p:nvPr userDrawn="1"/>
          </p:nvSpPr>
          <p:spPr bwMode="auto">
            <a:xfrm>
              <a:off x="546100" y="289687"/>
              <a:ext cx="92139" cy="91313"/>
            </a:xfrm>
            <a:prstGeom prst="ellipse">
              <a:avLst/>
            </a:prstGeom>
            <a:solidFill>
              <a:srgbClr val="A90021"/>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ndParaRPr>
            </a:p>
          </p:txBody>
        </p:sp>
        <p:sp>
          <p:nvSpPr>
            <p:cNvPr id="11" name="Oval 10"/>
            <p:cNvSpPr>
              <a:spLocks noChangeAspect="1"/>
            </p:cNvSpPr>
            <p:nvPr userDrawn="1"/>
          </p:nvSpPr>
          <p:spPr bwMode="auto">
            <a:xfrm>
              <a:off x="834922" y="289687"/>
              <a:ext cx="92139" cy="91313"/>
            </a:xfrm>
            <a:prstGeom prst="ellipse">
              <a:avLst/>
            </a:prstGeom>
            <a:solidFill>
              <a:srgbClr val="45811B"/>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ndParaRPr>
            </a:p>
          </p:txBody>
        </p:sp>
        <p:sp>
          <p:nvSpPr>
            <p:cNvPr id="12" name="Oval 11"/>
            <p:cNvSpPr>
              <a:spLocks noChangeAspect="1"/>
            </p:cNvSpPr>
            <p:nvPr userDrawn="1"/>
          </p:nvSpPr>
          <p:spPr bwMode="auto">
            <a:xfrm>
              <a:off x="1125514" y="289687"/>
              <a:ext cx="92139" cy="91313"/>
            </a:xfrm>
            <a:prstGeom prst="ellipse">
              <a:avLst/>
            </a:prstGeom>
            <a:solidFill>
              <a:srgbClr val="006D97"/>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ndParaRPr>
            </a:p>
          </p:txBody>
        </p:sp>
        <p:sp>
          <p:nvSpPr>
            <p:cNvPr id="13" name="Oval 12"/>
            <p:cNvSpPr>
              <a:spLocks noChangeAspect="1"/>
            </p:cNvSpPr>
            <p:nvPr userDrawn="1"/>
          </p:nvSpPr>
          <p:spPr bwMode="auto">
            <a:xfrm>
              <a:off x="1414335" y="289687"/>
              <a:ext cx="92139" cy="91313"/>
            </a:xfrm>
            <a:prstGeom prst="ellipse">
              <a:avLst/>
            </a:prstGeom>
            <a:solidFill>
              <a:srgbClr val="FD9712"/>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ndParaRPr>
            </a:p>
          </p:txBody>
        </p:sp>
      </p:grpSp>
    </p:spTree>
  </p:cSld>
  <p:clrMap bg1="lt1" tx1="dk1" bg2="lt2" tx2="dk2" accent1="accent1" accent2="accent2" accent3="accent3" accent4="accent4" accent5="accent5" accent6="accent6" hlink="hlink" folHlink="folHlink"/>
  <p:sldLayoutIdLst>
    <p:sldLayoutId id="2147483696" r:id="rId1"/>
    <p:sldLayoutId id="2147483687" r:id="rId2"/>
    <p:sldLayoutId id="2147483688" r:id="rId3"/>
    <p:sldLayoutId id="2147483689" r:id="rId4"/>
    <p:sldLayoutId id="2147483690" r:id="rId5"/>
    <p:sldLayoutId id="2147483691" r:id="rId6"/>
    <p:sldLayoutId id="2147483697" r:id="rId7"/>
    <p:sldLayoutId id="2147483692" r:id="rId8"/>
    <p:sldLayoutId id="2147483693" r:id="rId9"/>
    <p:sldLayoutId id="2147483694" r:id="rId10"/>
    <p:sldLayoutId id="2147483695" r:id="rId11"/>
  </p:sldLayoutIdLst>
  <p:txStyles>
    <p:titleStyle>
      <a:lvl1pPr algn="l" defTabSz="457200" rtl="0" eaLnBrk="0" fontAlgn="base" hangingPunct="0">
        <a:spcBef>
          <a:spcPct val="0"/>
        </a:spcBef>
        <a:spcAft>
          <a:spcPct val="0"/>
        </a:spcAft>
        <a:defRPr sz="3000" b="1" kern="1200" cap="all">
          <a:solidFill>
            <a:srgbClr val="45811B"/>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Arial" charset="0"/>
        </a:defRPr>
      </a:lvl5pPr>
      <a:lvl6pPr marL="4572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A90021"/>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A90021"/>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A90021"/>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A90021"/>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A90021"/>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1" Type="http://schemas.openxmlformats.org/officeDocument/2006/relationships/hyperlink" Target="http://smarthistory.org/" TargetMode="External"/><Relationship Id="rId12" Type="http://schemas.openxmlformats.org/officeDocument/2006/relationships/image" Target="../media/image17.png"/><Relationship Id="rId13" Type="http://schemas.openxmlformats.org/officeDocument/2006/relationships/hyperlink" Target="http://www.merlot.org/merlot/index.htm" TargetMode="External"/><Relationship Id="rId14" Type="http://schemas.openxmlformats.org/officeDocument/2006/relationships/image" Target="../media/image18.png"/><Relationship Id="rId15" Type="http://schemas.openxmlformats.org/officeDocument/2006/relationships/hyperlink" Target="https://open.umich.edu/" TargetMode="External"/><Relationship Id="rId16" Type="http://schemas.openxmlformats.org/officeDocument/2006/relationships/image" Target="../media/image19.png"/><Relationship Id="rId17" Type="http://schemas.openxmlformats.org/officeDocument/2006/relationships/hyperlink" Target="http://cnx.org/" TargetMode="External"/><Relationship Id="rId18"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www2.le.ac.uk/departments/beyond-distance-research-alliance/projects/otter" TargetMode="External"/><Relationship Id="rId4" Type="http://schemas.openxmlformats.org/officeDocument/2006/relationships/image" Target="../media/image13.png"/><Relationship Id="rId5" Type="http://schemas.openxmlformats.org/officeDocument/2006/relationships/hyperlink" Target="http://openlearn.open.ac.uk/" TargetMode="External"/><Relationship Id="rId6" Type="http://schemas.openxmlformats.org/officeDocument/2006/relationships/image" Target="../media/image14.png"/><Relationship Id="rId7" Type="http://schemas.openxmlformats.org/officeDocument/2006/relationships/hyperlink" Target="http://oyc.yale.edu/" TargetMode="External"/><Relationship Id="rId8" Type="http://schemas.openxmlformats.org/officeDocument/2006/relationships/image" Target="../media/image15.png"/><Relationship Id="rId9" Type="http://schemas.openxmlformats.org/officeDocument/2006/relationships/hyperlink" Target="http://ocw.mit.edu/index.htm" TargetMode="External"/><Relationship Id="rId10"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use.edu/EDUCAUSE+Review/EDUCAUSEReviewMagazineVolume45/DeployingInnovationLocally/213926" TargetMode="External"/><Relationship Id="rId3" Type="http://schemas.openxmlformats.org/officeDocument/2006/relationships/hyperlink" Target="http://tinyurl.com/e10tech"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hyperlink" Target="http://en.wikipedia.org/wiki/Comparison_of_e-book_format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gif"/><Relationship Id="rId5"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kno.com/" TargetMode="External"/><Relationship Id="rId4" Type="http://schemas.openxmlformats.org/officeDocument/2006/relationships/hyperlink" Target="http://blio.com/" TargetMode="External"/><Relationship Id="rId5" Type="http://schemas.openxmlformats.org/officeDocument/2006/relationships/hyperlink" Target="http://www.flatworldknowledge.com/" TargetMode="External"/><Relationship Id="rId6" Type="http://schemas.openxmlformats.org/officeDocument/2006/relationships/hyperlink" Target="http://connect.mcgraw-hill.com" TargetMode="External"/><Relationship Id="rId7" Type="http://schemas.openxmlformats.org/officeDocument/2006/relationships/hyperlink" Target="http://www.coursesmart.com/" TargetMode="External"/><Relationship Id="rId8" Type="http://schemas.openxmlformats.org/officeDocument/2006/relationships/hyperlink" Target="http://www.dynamicbooks.com/" TargetMode="External"/><Relationship Id="rId9" Type="http://schemas.openxmlformats.org/officeDocument/2006/relationships/hyperlink" Target="http://www.symtext.com/" TargetMode="External"/><Relationship Id="rId1" Type="http://schemas.openxmlformats.org/officeDocument/2006/relationships/slideLayout" Target="../slideLayouts/slideLayout4.xml"/><Relationship Id="rId2" Type="http://schemas.openxmlformats.org/officeDocument/2006/relationships/hyperlink" Target="http://web.reed.edu/cis/about/kindle_pilo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tinyurl.com/e10te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use.edu/ELI/2010HorizonReport/195400" TargetMode="External"/><Relationship Id="rId3" Type="http://schemas.openxmlformats.org/officeDocument/2006/relationships/hyperlink" Target="http://net.educause.edu/ELIWEB107"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net.educause.edu/Proceedings/1024403" TargetMode="External"/><Relationship Id="rId4" Type="http://schemas.openxmlformats.org/officeDocument/2006/relationships/hyperlink" Target="http://horizon.wiki.nmc.org/2010+Mobile+Computing" TargetMode="External"/><Relationship Id="rId5" Type="http://schemas.openxmlformats.org/officeDocument/2006/relationships/hyperlink" Target="http://www.nmc.org/horizon" TargetMode="External"/><Relationship Id="rId6" Type="http://schemas.openxmlformats.org/officeDocument/2006/relationships/hyperlink" Target="http://horizon.wiki.nmc.org/2010+Electronic+Books" TargetMode="External"/><Relationship Id="rId7" Type="http://schemas.openxmlformats.org/officeDocument/2006/relationships/hyperlink" Target="http://www.delicious.com/tag/hz10" TargetMode="External"/><Relationship Id="rId8" Type="http://schemas.openxmlformats.org/officeDocument/2006/relationships/hyperlink" Target="http://www.educause.edu/Resources/Browse/Horizon%20Report/33560" TargetMode="External"/><Relationship Id="rId1" Type="http://schemas.openxmlformats.org/officeDocument/2006/relationships/slideLayout" Target="../slideLayouts/slideLayout2.xml"/><Relationship Id="rId2" Type="http://schemas.openxmlformats.org/officeDocument/2006/relationships/hyperlink" Target="http://horizon.wiki.nmc.org/2010+Open+Conten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0" dirty="0" smtClean="0">
                <a:solidFill>
                  <a:srgbClr val="000000"/>
                </a:solidFill>
                <a:latin typeface="Lucida Grande"/>
                <a:ea typeface="Lucida Grande"/>
                <a:cs typeface="Lucida Grande"/>
              </a:rPr>
              <a:t>The Horizon Report in Action: Deploying Innovation Locally</a:t>
            </a:r>
            <a:endParaRPr lang="en-US" dirty="0"/>
          </a:p>
        </p:txBody>
      </p:sp>
      <p:sp>
        <p:nvSpPr>
          <p:cNvPr id="3" name="Subtitle 2"/>
          <p:cNvSpPr>
            <a:spLocks noGrp="1"/>
          </p:cNvSpPr>
          <p:nvPr>
            <p:ph type="subTitle" idx="1"/>
          </p:nvPr>
        </p:nvSpPr>
        <p:spPr/>
        <p:txBody>
          <a:bodyPr/>
          <a:lstStyle/>
          <a:p>
            <a:r>
              <a:rPr lang="en-US" dirty="0" smtClean="0"/>
              <a:t>EDUCAUSE Advisory Committee for </a:t>
            </a:r>
          </a:p>
          <a:p>
            <a:r>
              <a:rPr lang="en-US" dirty="0" smtClean="0"/>
              <a:t>Teaching and Learning</a:t>
            </a:r>
          </a:p>
          <a:p>
            <a:r>
              <a:rPr lang="en-US" dirty="0" smtClean="0"/>
              <a:t>October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smtClean="0"/>
              <a:t>Challenges</a:t>
            </a:r>
          </a:p>
        </p:txBody>
      </p:sp>
      <p:sp>
        <p:nvSpPr>
          <p:cNvPr id="11267" name="Content Placeholder 2"/>
          <p:cNvSpPr>
            <a:spLocks noGrp="1"/>
          </p:cNvSpPr>
          <p:nvPr>
            <p:ph idx="1"/>
          </p:nvPr>
        </p:nvSpPr>
        <p:spPr/>
        <p:txBody>
          <a:bodyPr/>
          <a:lstStyle/>
          <a:p>
            <a:pPr eaLnBrk="1" hangingPunct="1"/>
            <a:r>
              <a:rPr lang="en-US">
                <a:latin typeface="Arial" charset="0"/>
                <a:ea typeface="ＭＳ Ｐゴシック" charset="-128"/>
                <a:cs typeface="Arial" charset="0"/>
              </a:rPr>
              <a:t>Sharing, repurposing, reusing scholarly works</a:t>
            </a:r>
          </a:p>
          <a:p>
            <a:pPr eaLnBrk="1" hangingPunct="1"/>
            <a:r>
              <a:rPr lang="en-US">
                <a:latin typeface="Arial" charset="0"/>
                <a:ea typeface="ＭＳ Ｐゴシック" charset="-128"/>
                <a:cs typeface="Arial" charset="0"/>
              </a:rPr>
              <a:t>Intellectual property, copyright, ownership</a:t>
            </a:r>
          </a:p>
          <a:p>
            <a:pPr eaLnBrk="1" hangingPunct="1"/>
            <a:r>
              <a:rPr lang="en-US">
                <a:latin typeface="Arial" charset="0"/>
                <a:ea typeface="ＭＳ Ｐゴシック" charset="-128"/>
                <a:cs typeface="Arial" charset="0"/>
              </a:rPr>
              <a:t>Student-to-student collaboration and privacy</a:t>
            </a:r>
          </a:p>
          <a:p>
            <a:pPr eaLnBrk="1" hangingPunct="1"/>
            <a:r>
              <a:rPr lang="en-US">
                <a:latin typeface="Arial" charset="0"/>
                <a:ea typeface="ＭＳ Ｐゴシック" charset="-128"/>
                <a:cs typeface="Arial" charset="0"/>
              </a:rPr>
              <a:t>Sources, quality, oversight of resources vary</a:t>
            </a:r>
          </a:p>
          <a:p>
            <a:pPr eaLnBrk="1" hangingPunct="1"/>
            <a:r>
              <a:rPr lang="en-US">
                <a:latin typeface="Arial" charset="0"/>
                <a:ea typeface="ＭＳ Ｐゴシック" charset="-128"/>
                <a:cs typeface="Arial" charset="0"/>
              </a:rPr>
              <a:t>Accessibility issues </a:t>
            </a:r>
          </a:p>
          <a:p>
            <a:pPr eaLnBrk="1" hangingPunct="1"/>
            <a:r>
              <a:rPr lang="en-US">
                <a:latin typeface="Arial" charset="0"/>
                <a:ea typeface="ＭＳ Ｐゴシック" charset="-128"/>
                <a:cs typeface="Arial" charset="0"/>
              </a:rPr>
              <a:t>Access to required technology</a:t>
            </a:r>
          </a:p>
          <a:p>
            <a:pPr eaLnBrk="1" hangingPunct="1"/>
            <a:endParaRPr lang="en-US">
              <a:latin typeface="Arial" charset="0"/>
              <a:ea typeface="ＭＳ Ｐゴシック" charset="-128"/>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en-US" smtClean="0"/>
              <a:t>Getting Started</a:t>
            </a:r>
          </a:p>
        </p:txBody>
      </p:sp>
      <p:sp>
        <p:nvSpPr>
          <p:cNvPr id="12291" name="Content Placeholder 2"/>
          <p:cNvSpPr>
            <a:spLocks noGrp="1"/>
          </p:cNvSpPr>
          <p:nvPr>
            <p:ph idx="1"/>
          </p:nvPr>
        </p:nvSpPr>
        <p:spPr/>
        <p:txBody>
          <a:bodyPr/>
          <a:lstStyle/>
          <a:p>
            <a:pPr eaLnBrk="1" hangingPunct="1"/>
            <a:r>
              <a:rPr lang="en-US">
                <a:latin typeface="Arial" charset="0"/>
                <a:ea typeface="ＭＳ Ｐゴシック" charset="-128"/>
                <a:cs typeface="Arial" charset="0"/>
              </a:rPr>
              <a:t>Structured initiatives</a:t>
            </a:r>
          </a:p>
          <a:p>
            <a:pPr eaLnBrk="1" hangingPunct="1"/>
            <a:r>
              <a:rPr lang="en-US">
                <a:latin typeface="Arial" charset="0"/>
                <a:ea typeface="ＭＳ Ｐゴシック" charset="-128"/>
                <a:cs typeface="Arial" charset="0"/>
              </a:rPr>
              <a:t>Small diffuse initiatives</a:t>
            </a:r>
          </a:p>
          <a:p>
            <a:pPr eaLnBrk="1" hangingPunct="1"/>
            <a:endParaRPr lang="en-US">
              <a:latin typeface="Arial" charset="0"/>
              <a:ea typeface="ＭＳ Ｐゴシック" charset="-128"/>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Open Content Repositories</a:t>
            </a:r>
            <a:endParaRPr lang="en-US" dirty="0"/>
          </a:p>
        </p:txBody>
      </p:sp>
      <p:pic>
        <p:nvPicPr>
          <p:cNvPr id="13315" name="Picture 13" descr="D:\My Documents\My Pictures\ACTL Open Content 2010\Leicester_Otter.gif">
            <a:hlinkClick r:id="rId3"/>
          </p:cNvPr>
          <p:cNvPicPr>
            <a:picLocks noChangeAspect="1" noChangeArrowheads="1"/>
          </p:cNvPicPr>
          <p:nvPr/>
        </p:nvPicPr>
        <p:blipFill>
          <a:blip r:embed="rId4" cstate="print"/>
          <a:srcRect/>
          <a:stretch>
            <a:fillRect/>
          </a:stretch>
        </p:blipFill>
        <p:spPr bwMode="auto">
          <a:xfrm>
            <a:off x="990600" y="1600200"/>
            <a:ext cx="2230438" cy="609600"/>
          </a:xfrm>
          <a:prstGeom prst="rect">
            <a:avLst/>
          </a:prstGeom>
          <a:noFill/>
          <a:ln w="9525">
            <a:noFill/>
            <a:miter lim="800000"/>
            <a:headEnd/>
            <a:tailEnd/>
          </a:ln>
        </p:spPr>
      </p:pic>
      <p:pic>
        <p:nvPicPr>
          <p:cNvPr id="13316" name="Picture 14" descr="D:\My Documents\My Pictures\ACTL Open Content 2010\logo Open Learn AU.gif">
            <a:hlinkClick r:id="rId5"/>
          </p:cNvPr>
          <p:cNvPicPr>
            <a:picLocks noChangeAspect="1" noChangeArrowheads="1"/>
          </p:cNvPicPr>
          <p:nvPr/>
        </p:nvPicPr>
        <p:blipFill>
          <a:blip r:embed="rId6" cstate="print"/>
          <a:srcRect/>
          <a:stretch>
            <a:fillRect/>
          </a:stretch>
        </p:blipFill>
        <p:spPr bwMode="auto">
          <a:xfrm>
            <a:off x="4876800" y="1371600"/>
            <a:ext cx="1558925" cy="1143000"/>
          </a:xfrm>
          <a:prstGeom prst="rect">
            <a:avLst/>
          </a:prstGeom>
          <a:noFill/>
          <a:ln w="9525">
            <a:noFill/>
            <a:miter lim="800000"/>
            <a:headEnd/>
            <a:tailEnd/>
          </a:ln>
        </p:spPr>
      </p:pic>
      <p:pic>
        <p:nvPicPr>
          <p:cNvPr id="13317" name="Picture 15" descr="D:\My Documents\My Pictures\ACTL Open Content 2010\logo_Yale.gif">
            <a:hlinkClick r:id="rId7"/>
          </p:cNvPr>
          <p:cNvPicPr>
            <a:picLocks noChangeAspect="1" noChangeArrowheads="1"/>
          </p:cNvPicPr>
          <p:nvPr/>
        </p:nvPicPr>
        <p:blipFill>
          <a:blip r:embed="rId8" cstate="print"/>
          <a:srcRect/>
          <a:stretch>
            <a:fillRect/>
          </a:stretch>
        </p:blipFill>
        <p:spPr bwMode="auto">
          <a:xfrm>
            <a:off x="381000" y="5029200"/>
            <a:ext cx="3152775" cy="781050"/>
          </a:xfrm>
          <a:prstGeom prst="rect">
            <a:avLst/>
          </a:prstGeom>
          <a:noFill/>
          <a:ln w="9525">
            <a:noFill/>
            <a:miter lim="800000"/>
            <a:headEnd/>
            <a:tailEnd/>
          </a:ln>
        </p:spPr>
      </p:pic>
      <p:pic>
        <p:nvPicPr>
          <p:cNvPr id="13318" name="Picture 16" descr="D:\My Documents\My Pictures\ACTL Open Content 2010\logo-ocw-home_new.gif">
            <a:hlinkClick r:id="rId9"/>
          </p:cNvPr>
          <p:cNvPicPr>
            <a:picLocks noChangeAspect="1" noChangeArrowheads="1"/>
          </p:cNvPicPr>
          <p:nvPr/>
        </p:nvPicPr>
        <p:blipFill>
          <a:blip r:embed="rId10" cstate="print"/>
          <a:srcRect/>
          <a:stretch>
            <a:fillRect/>
          </a:stretch>
        </p:blipFill>
        <p:spPr bwMode="auto">
          <a:xfrm>
            <a:off x="4643438" y="5257800"/>
            <a:ext cx="3976687" cy="495300"/>
          </a:xfrm>
          <a:prstGeom prst="rect">
            <a:avLst/>
          </a:prstGeom>
          <a:noFill/>
          <a:ln w="9525">
            <a:noFill/>
            <a:miter lim="800000"/>
            <a:headEnd/>
            <a:tailEnd/>
          </a:ln>
        </p:spPr>
      </p:pic>
      <p:pic>
        <p:nvPicPr>
          <p:cNvPr id="13319" name="Picture 17" descr="D:\My Documents\My Pictures\ACTL Open Content 2010\logo-smarthistory.gif">
            <a:hlinkClick r:id="rId11"/>
          </p:cNvPr>
          <p:cNvPicPr>
            <a:picLocks noChangeAspect="1" noChangeArrowheads="1"/>
          </p:cNvPicPr>
          <p:nvPr/>
        </p:nvPicPr>
        <p:blipFill>
          <a:blip r:embed="rId12" cstate="print"/>
          <a:srcRect/>
          <a:stretch>
            <a:fillRect/>
          </a:stretch>
        </p:blipFill>
        <p:spPr bwMode="auto">
          <a:xfrm>
            <a:off x="7010400" y="1981200"/>
            <a:ext cx="1530350" cy="1714500"/>
          </a:xfrm>
          <a:prstGeom prst="rect">
            <a:avLst/>
          </a:prstGeom>
          <a:noFill/>
          <a:ln w="9525">
            <a:noFill/>
            <a:miter lim="800000"/>
            <a:headEnd/>
            <a:tailEnd/>
          </a:ln>
        </p:spPr>
      </p:pic>
      <p:pic>
        <p:nvPicPr>
          <p:cNvPr id="13320" name="Picture 18" descr="D:\My Documents\My Pictures\ACTL Open Content 2010\merlotlogo.gif">
            <a:hlinkClick r:id="rId13"/>
          </p:cNvPr>
          <p:cNvPicPr>
            <a:picLocks noChangeAspect="1" noChangeArrowheads="1"/>
          </p:cNvPicPr>
          <p:nvPr/>
        </p:nvPicPr>
        <p:blipFill>
          <a:blip r:embed="rId14" cstate="print"/>
          <a:srcRect/>
          <a:stretch>
            <a:fillRect/>
          </a:stretch>
        </p:blipFill>
        <p:spPr bwMode="auto">
          <a:xfrm>
            <a:off x="381000" y="3124200"/>
            <a:ext cx="2855913" cy="809625"/>
          </a:xfrm>
          <a:prstGeom prst="rect">
            <a:avLst/>
          </a:prstGeom>
          <a:noFill/>
          <a:ln w="9525">
            <a:noFill/>
            <a:miter lim="800000"/>
            <a:headEnd/>
            <a:tailEnd/>
          </a:ln>
        </p:spPr>
      </p:pic>
      <p:pic>
        <p:nvPicPr>
          <p:cNvPr id="13321" name="Picture 19" descr="D:\My Documents\My Pictures\ACTL Open Content 2010\Open Michigan.bmp">
            <a:hlinkClick r:id="rId15"/>
          </p:cNvPr>
          <p:cNvPicPr>
            <a:picLocks noChangeAspect="1" noChangeArrowheads="1"/>
          </p:cNvPicPr>
          <p:nvPr/>
        </p:nvPicPr>
        <p:blipFill>
          <a:blip r:embed="rId16" cstate="print"/>
          <a:srcRect/>
          <a:stretch>
            <a:fillRect/>
          </a:stretch>
        </p:blipFill>
        <p:spPr bwMode="auto">
          <a:xfrm>
            <a:off x="5257800" y="4114800"/>
            <a:ext cx="3448050" cy="514350"/>
          </a:xfrm>
          <a:prstGeom prst="rect">
            <a:avLst/>
          </a:prstGeom>
          <a:noFill/>
          <a:ln w="9525">
            <a:noFill/>
            <a:miter lim="800000"/>
            <a:headEnd/>
            <a:tailEnd/>
          </a:ln>
        </p:spPr>
      </p:pic>
      <p:pic>
        <p:nvPicPr>
          <p:cNvPr id="13322" name="Picture 21" descr="D:\My Documents\My Pictures\ACTL Open Content 2010\rice_connexions.gif">
            <a:hlinkClick r:id="rId17"/>
          </p:cNvPr>
          <p:cNvPicPr>
            <a:picLocks noChangeAspect="1" noChangeArrowheads="1"/>
          </p:cNvPicPr>
          <p:nvPr/>
        </p:nvPicPr>
        <p:blipFill>
          <a:blip r:embed="rId18" cstate="print"/>
          <a:srcRect/>
          <a:stretch>
            <a:fillRect/>
          </a:stretch>
        </p:blipFill>
        <p:spPr bwMode="auto">
          <a:xfrm>
            <a:off x="3810000" y="3276600"/>
            <a:ext cx="914400" cy="1185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US" dirty="0" smtClean="0"/>
              <a:t>Screen Shot Example (OTTER)</a:t>
            </a:r>
          </a:p>
        </p:txBody>
      </p:sp>
      <p:pic>
        <p:nvPicPr>
          <p:cNvPr id="14339" name="Picture 6"/>
          <p:cNvPicPr>
            <a:picLocks noChangeAspect="1" noChangeArrowheads="1"/>
          </p:cNvPicPr>
          <p:nvPr/>
        </p:nvPicPr>
        <p:blipFill>
          <a:blip r:embed="rId3" cstate="print"/>
          <a:srcRect l="1521" t="15263" r="2570" b="303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5363" name="Picture 3"/>
          <p:cNvPicPr>
            <a:picLocks noChangeAspect="1" noChangeArrowheads="1"/>
          </p:cNvPicPr>
          <p:nvPr/>
        </p:nvPicPr>
        <p:blipFill>
          <a:blip r:embed="rId3" cstate="print"/>
          <a:srcRect l="1297" t="15807" r="2130" b="2435"/>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Screen Shot example</a:t>
            </a:r>
            <a:endParaRPr lang="en-US" dirty="0"/>
          </a:p>
        </p:txBody>
      </p:sp>
      <p:pic>
        <p:nvPicPr>
          <p:cNvPr id="16387" name="Picture 3"/>
          <p:cNvPicPr>
            <a:picLocks noChangeAspect="1" noChangeArrowheads="1"/>
          </p:cNvPicPr>
          <p:nvPr/>
        </p:nvPicPr>
        <p:blipFill>
          <a:blip r:embed="rId3" cstate="print"/>
          <a:srcRect/>
          <a:stretch>
            <a:fillRect/>
          </a:stretch>
        </p:blipFill>
        <p:spPr bwMode="auto">
          <a:xfrm>
            <a:off x="0" y="0"/>
            <a:ext cx="9401175" cy="724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7411" name="Picture 2"/>
          <p:cNvPicPr>
            <a:picLocks noChangeAspect="1" noChangeArrowheads="1"/>
          </p:cNvPicPr>
          <p:nvPr/>
        </p:nvPicPr>
        <p:blipFill>
          <a:blip r:embed="rId3" cstate="print"/>
          <a:srcRect l="1598" t="15334" r="2498" b="3494"/>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defRPr/>
            </a:pPr>
            <a:r>
              <a:rPr lang="en-US" smtClean="0"/>
              <a:t>The Future</a:t>
            </a:r>
          </a:p>
        </p:txBody>
      </p:sp>
      <p:pic>
        <p:nvPicPr>
          <p:cNvPr id="18435" name="Picture 4" descr="iStock_000011796695Small Babies.jpg"/>
          <p:cNvPicPr>
            <a:picLocks noChangeAspect="1"/>
          </p:cNvPicPr>
          <p:nvPr/>
        </p:nvPicPr>
        <p:blipFill>
          <a:blip r:embed="rId3" cstate="print"/>
          <a:srcRect/>
          <a:stretch>
            <a:fillRect/>
          </a:stretch>
        </p:blipFill>
        <p:spPr bwMode="auto">
          <a:xfrm>
            <a:off x="-228600" y="0"/>
            <a:ext cx="103044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computing </a:t>
            </a:r>
            <a:endParaRPr lang="en-US" dirty="0"/>
          </a:p>
        </p:txBody>
      </p:sp>
      <p:sp>
        <p:nvSpPr>
          <p:cNvPr id="3" name="Text Placeholder 2"/>
          <p:cNvSpPr>
            <a:spLocks noGrp="1"/>
          </p:cNvSpPr>
          <p:nvPr>
            <p:ph type="body" idx="1"/>
          </p:nvPr>
        </p:nvSpPr>
        <p:spPr/>
        <p:txBody>
          <a:bodyPr/>
          <a:lstStyle/>
          <a:p>
            <a:pPr marL="0" lvl="2"/>
            <a:r>
              <a:rPr lang="en-US" sz="2000" dirty="0" smtClean="0"/>
              <a:t>Deborah </a:t>
            </a:r>
            <a:r>
              <a:rPr lang="en-US" sz="2000" dirty="0" err="1" smtClean="0"/>
              <a:t>Keyek-Franssen</a:t>
            </a:r>
            <a:r>
              <a:rPr lang="en-US" sz="2000" dirty="0" smtClean="0"/>
              <a:t>, CU at Boulder</a:t>
            </a:r>
          </a:p>
          <a:p>
            <a:pPr marL="0" lvl="2"/>
            <a:r>
              <a:rPr lang="en-US" sz="2000" dirty="0" smtClean="0"/>
              <a:t>Barron Koralesky, Macalester College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2885" y="274320"/>
            <a:ext cx="8698230" cy="822960"/>
          </a:xfrm>
        </p:spPr>
        <p:txBody>
          <a:bodyPr lIns="0" tIns="0" rIns="0" bIns="0" anchor="t"/>
          <a:lstStyle/>
          <a:p>
            <a:pPr>
              <a:lnSpc>
                <a:spcPct val="95000"/>
              </a:lnSpc>
              <a:defRPr/>
            </a:pPr>
            <a:r>
              <a:rPr lang="en-US" sz="3900" cap="small" dirty="0" smtClean="0">
                <a:solidFill>
                  <a:srgbClr val="000000"/>
                </a:solidFill>
                <a:latin typeface="Arial" pitchFamily="34" charset="0"/>
                <a:ea typeface="ＭＳ Ｐゴシック" pitchFamily="34" charset="-128"/>
              </a:rPr>
              <a:t>What Is Mobile Computing?</a:t>
            </a:r>
          </a:p>
        </p:txBody>
      </p:sp>
      <p:sp>
        <p:nvSpPr>
          <p:cNvPr id="5123" name="Rectangle 2"/>
          <p:cNvSpPr>
            <a:spLocks noGrp="1" noChangeArrowheads="1"/>
          </p:cNvSpPr>
          <p:nvPr>
            <p:ph idx="1"/>
          </p:nvPr>
        </p:nvSpPr>
        <p:spPr>
          <a:xfrm>
            <a:off x="1137285" y="1280160"/>
            <a:ext cx="2504599" cy="1758792"/>
          </a:xfrm>
        </p:spPr>
        <p:txBody>
          <a:bodyPr lIns="0" tIns="0" rIns="0" bIns="0"/>
          <a:lstStyle/>
          <a:p>
            <a:pPr marL="0" indent="0">
              <a:lnSpc>
                <a:spcPct val="95000"/>
              </a:lnSpc>
              <a:spcBef>
                <a:spcPct val="0"/>
              </a:spcBef>
              <a:buNone/>
            </a:pPr>
            <a:r>
              <a:rPr lang="en-US" sz="9500" dirty="0">
                <a:solidFill>
                  <a:srgbClr val="351C75"/>
                </a:solidFill>
                <a:latin typeface="'Bauhaus 93'" pitchFamily="34" charset="0"/>
                <a:ea typeface="ＭＳ Ｐゴシック" charset="-128"/>
                <a:cs typeface="Arial" charset="0"/>
              </a:rPr>
              <a:t>tool</a:t>
            </a:r>
          </a:p>
        </p:txBody>
      </p:sp>
      <p:sp>
        <p:nvSpPr>
          <p:cNvPr id="5124" name="Text Box 4"/>
          <p:cNvSpPr txBox="1">
            <a:spLocks noChangeArrowheads="1"/>
          </p:cNvSpPr>
          <p:nvPr/>
        </p:nvSpPr>
        <p:spPr bwMode="auto">
          <a:xfrm>
            <a:off x="4640580" y="2651760"/>
            <a:ext cx="4337685" cy="1703287"/>
          </a:xfrm>
          <a:prstGeom prst="rect">
            <a:avLst/>
          </a:prstGeom>
          <a:noFill/>
          <a:ln w="9525">
            <a:noFill/>
            <a:miter lim="800000"/>
            <a:headEnd/>
            <a:tailEnd/>
          </a:ln>
        </p:spPr>
        <p:txBody>
          <a:bodyPr lIns="0" tIns="0" rIns="0" bIns="0">
            <a:prstTxWarp prst="textNoShape">
              <a:avLst/>
            </a:prstTxWarp>
            <a:spAutoFit/>
          </a:bodyPr>
          <a:lstStyle/>
          <a:p>
            <a:pPr>
              <a:lnSpc>
                <a:spcPct val="95000"/>
              </a:lnSpc>
            </a:pPr>
            <a:r>
              <a:rPr lang="en-US" sz="5800" dirty="0">
                <a:solidFill>
                  <a:srgbClr val="943634"/>
                </a:solidFill>
                <a:latin typeface="'Bernard MT Condensed'" pitchFamily="34" charset="0"/>
              </a:rPr>
              <a:t>non-fixed location</a:t>
            </a:r>
          </a:p>
        </p:txBody>
      </p:sp>
      <p:sp>
        <p:nvSpPr>
          <p:cNvPr id="5125" name="Text Box 5"/>
          <p:cNvSpPr txBox="1">
            <a:spLocks noChangeArrowheads="1"/>
          </p:cNvSpPr>
          <p:nvPr/>
        </p:nvSpPr>
        <p:spPr bwMode="auto">
          <a:xfrm>
            <a:off x="314325" y="4732020"/>
            <a:ext cx="7376637" cy="1453039"/>
          </a:xfrm>
          <a:prstGeom prst="rect">
            <a:avLst/>
          </a:prstGeom>
          <a:noFill/>
          <a:ln w="9525">
            <a:noFill/>
            <a:miter lim="800000"/>
            <a:headEnd/>
            <a:tailEnd/>
          </a:ln>
        </p:spPr>
        <p:txBody>
          <a:bodyPr lIns="0" tIns="0" rIns="0" bIns="0">
            <a:prstTxWarp prst="textNoShape">
              <a:avLst/>
            </a:prstTxWarp>
            <a:spAutoFit/>
          </a:bodyPr>
          <a:lstStyle/>
          <a:p>
            <a:pPr>
              <a:lnSpc>
                <a:spcPct val="95000"/>
              </a:lnSpc>
            </a:pPr>
            <a:r>
              <a:rPr lang="en-US" sz="9500" b="1" dirty="0">
                <a:solidFill>
                  <a:srgbClr val="4F6228"/>
                </a:solidFill>
                <a:latin typeface="'American Typewriter'" pitchFamily="34" charset="0"/>
              </a:rPr>
              <a:t>status quo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(how) innovation</a:t>
            </a:r>
            <a:endParaRPr lang="en-US" dirty="0"/>
          </a:p>
        </p:txBody>
      </p:sp>
      <p:sp>
        <p:nvSpPr>
          <p:cNvPr id="3" name="Content Placeholder 2"/>
          <p:cNvSpPr>
            <a:spLocks noGrp="1"/>
          </p:cNvSpPr>
          <p:nvPr>
            <p:ph idx="1"/>
          </p:nvPr>
        </p:nvSpPr>
        <p:spPr/>
        <p:txBody>
          <a:bodyPr/>
          <a:lstStyle/>
          <a:p>
            <a:r>
              <a:rPr lang="en-US" dirty="0" smtClean="0"/>
              <a:t>The Horizon Report</a:t>
            </a:r>
          </a:p>
          <a:p>
            <a:r>
              <a:rPr lang="en-US" dirty="0" smtClean="0"/>
              <a:t>Student engagement (and innovation) </a:t>
            </a:r>
          </a:p>
          <a:p>
            <a:r>
              <a:rPr lang="en-US" dirty="0" smtClean="0"/>
              <a:t>Deploying Innovation Locally (ER Sept/Oct 10) </a:t>
            </a:r>
          </a:p>
          <a:p>
            <a:pPr lvl="1"/>
            <a:r>
              <a:rPr lang="en-US" u="sng" dirty="0" smtClean="0">
                <a:hlinkClick r:id="rId2"/>
              </a:rPr>
              <a:t>http://www.educause.edu/EDUCAUSE+Review/EDUCAUSEReviewMagazineVolume45/DeployingInnovationLocally/213926</a:t>
            </a:r>
            <a:r>
              <a:rPr lang="en-US" u="sng" dirty="0" smtClean="0"/>
              <a:t> </a:t>
            </a:r>
          </a:p>
          <a:p>
            <a:r>
              <a:rPr lang="en-US" dirty="0" smtClean="0"/>
              <a:t>In the spirit of engagement </a:t>
            </a:r>
            <a:r>
              <a:rPr lang="en-US" dirty="0" err="1" smtClean="0">
                <a:sym typeface="Wingdings"/>
              </a:rPr>
              <a:t></a:t>
            </a:r>
            <a:endParaRPr lang="en-US" dirty="0" smtClean="0">
              <a:sym typeface="Wingdings"/>
            </a:endParaRPr>
          </a:p>
          <a:p>
            <a:pPr lvl="1"/>
            <a:r>
              <a:rPr lang="en-US" dirty="0" smtClean="0">
                <a:hlinkClick r:id="rId3"/>
              </a:rPr>
              <a:t>http://tinyurl.com/e10tech</a:t>
            </a:r>
            <a:r>
              <a:rPr lang="en-US" dirty="0" smtClean="0"/>
              <a:t> (Google Moderator</a:t>
            </a:r>
            <a:r>
              <a:rPr lang="en-US" smtClean="0"/>
              <a:t>) </a:t>
            </a:r>
          </a:p>
          <a:p>
            <a:r>
              <a:rPr lang="en-US" smtClean="0"/>
              <a:t>Don’t </a:t>
            </a:r>
            <a:r>
              <a:rPr lang="en-US" dirty="0" smtClean="0"/>
              <a:t>forget to take the session survey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22885" y="274320"/>
            <a:ext cx="8698230" cy="822960"/>
          </a:xfrm>
        </p:spPr>
        <p:txBody>
          <a:bodyPr lIns="0" tIns="0" rIns="0" bIns="0" anchor="t"/>
          <a:lstStyle/>
          <a:p>
            <a:pPr>
              <a:lnSpc>
                <a:spcPct val="95000"/>
              </a:lnSpc>
              <a:defRPr/>
            </a:pPr>
            <a:r>
              <a:rPr lang="en-US" sz="4300" cap="small" dirty="0" smtClean="0">
                <a:solidFill>
                  <a:srgbClr val="000000"/>
                </a:solidFill>
                <a:latin typeface="Arial" pitchFamily="34" charset="0"/>
                <a:ea typeface="ＭＳ Ｐゴシック" pitchFamily="34" charset="-128"/>
              </a:rPr>
              <a:t>Why Mobile Computing?</a:t>
            </a:r>
          </a:p>
        </p:txBody>
      </p:sp>
      <p:sp>
        <p:nvSpPr>
          <p:cNvPr id="6147" name="Rectangle 2"/>
          <p:cNvSpPr>
            <a:spLocks noGrp="1" noChangeArrowheads="1"/>
          </p:cNvSpPr>
          <p:nvPr>
            <p:ph idx="1"/>
          </p:nvPr>
        </p:nvSpPr>
        <p:spPr>
          <a:xfrm>
            <a:off x="3971925" y="1693069"/>
            <a:ext cx="4930617" cy="2764631"/>
          </a:xfrm>
        </p:spPr>
        <p:txBody>
          <a:bodyPr lIns="0" tIns="0" rIns="0" bIns="0"/>
          <a:lstStyle/>
          <a:p>
            <a:pPr marL="0" indent="0" algn="r">
              <a:lnSpc>
                <a:spcPct val="95000"/>
              </a:lnSpc>
              <a:spcBef>
                <a:spcPct val="0"/>
              </a:spcBef>
              <a:buNone/>
            </a:pPr>
            <a:r>
              <a:rPr lang="en-US" sz="5800" b="1" dirty="0">
                <a:solidFill>
                  <a:srgbClr val="943634"/>
                </a:solidFill>
                <a:latin typeface="'Century Gothic'" pitchFamily="34" charset="0"/>
                <a:ea typeface="ＭＳ Ｐゴシック" charset="-128"/>
                <a:cs typeface="Arial" charset="0"/>
              </a:rPr>
              <a:t>student learning and engagement</a:t>
            </a:r>
          </a:p>
        </p:txBody>
      </p:sp>
      <p:sp>
        <p:nvSpPr>
          <p:cNvPr id="6148" name="Text Box 4"/>
          <p:cNvSpPr txBox="1">
            <a:spLocks noChangeArrowheads="1"/>
          </p:cNvSpPr>
          <p:nvPr/>
        </p:nvSpPr>
        <p:spPr bwMode="auto">
          <a:xfrm>
            <a:off x="131445" y="3383280"/>
            <a:ext cx="8585359" cy="427681"/>
          </a:xfrm>
          <a:prstGeom prst="rect">
            <a:avLst/>
          </a:prstGeom>
          <a:noFill/>
          <a:ln w="9525">
            <a:noFill/>
            <a:miter lim="800000"/>
            <a:headEnd/>
            <a:tailEnd/>
          </a:ln>
        </p:spPr>
        <p:txBody>
          <a:bodyPr lIns="0" tIns="0" rIns="0" bIns="0">
            <a:prstTxWarp prst="textNoShape">
              <a:avLst/>
            </a:prstTxWarp>
            <a:spAutoFit/>
          </a:bodyPr>
          <a:lstStyle/>
          <a:p>
            <a:pPr>
              <a:lnSpc>
                <a:spcPct val="95000"/>
              </a:lnSpc>
            </a:pPr>
            <a:r>
              <a:rPr lang="en-US" sz="2900" b="1" dirty="0">
                <a:solidFill>
                  <a:srgbClr val="660066"/>
                </a:solidFill>
                <a:latin typeface="Eurostile" charset="0"/>
              </a:rPr>
              <a:t>across distance</a:t>
            </a:r>
          </a:p>
        </p:txBody>
      </p:sp>
      <p:sp>
        <p:nvSpPr>
          <p:cNvPr id="6149" name="Text Box 5"/>
          <p:cNvSpPr txBox="1">
            <a:spLocks noChangeArrowheads="1"/>
          </p:cNvSpPr>
          <p:nvPr/>
        </p:nvSpPr>
        <p:spPr bwMode="auto">
          <a:xfrm>
            <a:off x="40005" y="5006340"/>
            <a:ext cx="7480935" cy="939744"/>
          </a:xfrm>
          <a:prstGeom prst="rect">
            <a:avLst/>
          </a:prstGeom>
          <a:noFill/>
          <a:ln w="9525">
            <a:noFill/>
            <a:miter lim="800000"/>
            <a:headEnd/>
            <a:tailEnd/>
          </a:ln>
        </p:spPr>
        <p:txBody>
          <a:bodyPr lIns="0" tIns="0" rIns="0" bIns="0">
            <a:prstTxWarp prst="textNoShape">
              <a:avLst/>
            </a:prstTxWarp>
            <a:spAutoFit/>
          </a:bodyPr>
          <a:lstStyle/>
          <a:p>
            <a:pPr algn="ctr">
              <a:lnSpc>
                <a:spcPct val="95000"/>
              </a:lnSpc>
            </a:pPr>
            <a:r>
              <a:rPr lang="en-US" sz="3200" dirty="0" err="1">
                <a:solidFill>
                  <a:srgbClr val="008000"/>
                </a:solidFill>
                <a:latin typeface="'Plantagenet Cherokee'" pitchFamily="34" charset="0"/>
              </a:rPr>
              <a:t>Chickering</a:t>
            </a:r>
            <a:r>
              <a:rPr lang="en-US" sz="3200" dirty="0">
                <a:solidFill>
                  <a:srgbClr val="008000"/>
                </a:solidFill>
                <a:latin typeface="'Plantagenet Cherokee'" pitchFamily="34" charset="0"/>
              </a:rPr>
              <a:t> &amp; </a:t>
            </a:r>
            <a:r>
              <a:rPr lang="en-US" sz="3200" dirty="0" err="1">
                <a:solidFill>
                  <a:srgbClr val="008000"/>
                </a:solidFill>
                <a:latin typeface="'Plantagenet Cherokee'" pitchFamily="34" charset="0"/>
              </a:rPr>
              <a:t>Gamson</a:t>
            </a:r>
            <a:r>
              <a:rPr lang="en-US" sz="3200" dirty="0">
                <a:solidFill>
                  <a:srgbClr val="008000"/>
                </a:solidFill>
                <a:latin typeface="'Plantagenet Cherokee'" pitchFamily="34" charset="0"/>
              </a:rPr>
              <a:t> would </a:t>
            </a:r>
            <a:endParaRPr lang="en-US" dirty="0"/>
          </a:p>
          <a:p>
            <a:pPr algn="ctr">
              <a:lnSpc>
                <a:spcPct val="95000"/>
              </a:lnSpc>
            </a:pPr>
            <a:r>
              <a:rPr lang="en-US" sz="3200" dirty="0">
                <a:solidFill>
                  <a:srgbClr val="008000"/>
                </a:solidFill>
                <a:latin typeface="'Plantagenet Cherokee'" pitchFamily="34" charset="0"/>
              </a:rPr>
              <a:t>give it two thumbs up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r>
              <a:rPr lang="en-US" sz="3200" cap="small" dirty="0" smtClean="0"/>
              <a:t>Mobility vs. </a:t>
            </a:r>
            <a:br>
              <a:rPr lang="en-US" sz="3200" cap="small" dirty="0" smtClean="0"/>
            </a:br>
            <a:r>
              <a:rPr lang="en-US" sz="3200" cap="small" dirty="0" smtClean="0"/>
              <a:t>   </a:t>
            </a:r>
            <a:r>
              <a:rPr lang="en-US" sz="3200" cap="small" dirty="0" err="1" smtClean="0"/>
              <a:t>Chickering</a:t>
            </a:r>
            <a:r>
              <a:rPr lang="en-US" sz="3200" cap="small" dirty="0" smtClean="0"/>
              <a:t> &amp; </a:t>
            </a:r>
            <a:r>
              <a:rPr lang="en-US" sz="3200" cap="small" dirty="0" err="1" smtClean="0"/>
              <a:t>Gamson’s</a:t>
            </a:r>
            <a:r>
              <a:rPr lang="en-US" sz="3200" cap="small" dirty="0" smtClean="0"/>
              <a:t> 7 Principles</a:t>
            </a:r>
            <a:endParaRPr lang="en-US" cap="small" dirty="0"/>
          </a:p>
        </p:txBody>
      </p:sp>
      <p:sp>
        <p:nvSpPr>
          <p:cNvPr id="7171" name="Rectangle 2"/>
          <p:cNvSpPr>
            <a:spLocks noGrp="1" noChangeArrowheads="1"/>
          </p:cNvSpPr>
          <p:nvPr>
            <p:ph idx="1"/>
          </p:nvPr>
        </p:nvSpPr>
        <p:spPr>
          <a:xfrm>
            <a:off x="457200" y="1981200"/>
            <a:ext cx="8382000" cy="4144963"/>
          </a:xfrm>
        </p:spPr>
        <p:txBody>
          <a:bodyPr>
            <a:normAutofit/>
          </a:bodyPr>
          <a:lstStyle/>
          <a:p>
            <a:r>
              <a:rPr lang="en-US" dirty="0" smtClean="0"/>
              <a:t>encourages contact between students and faculty</a:t>
            </a:r>
          </a:p>
          <a:p>
            <a:r>
              <a:rPr lang="en-US" dirty="0" smtClean="0"/>
              <a:t>develops reciprocity and cooperation among students,</a:t>
            </a:r>
          </a:p>
          <a:p>
            <a:r>
              <a:rPr lang="en-US" dirty="0" smtClean="0"/>
              <a:t>encourages active learning,</a:t>
            </a:r>
          </a:p>
          <a:p>
            <a:r>
              <a:rPr lang="en-US" dirty="0" smtClean="0"/>
              <a:t>gives prompt feedback,</a:t>
            </a:r>
          </a:p>
          <a:p>
            <a:r>
              <a:rPr lang="en-US" dirty="0" smtClean="0"/>
              <a:t>emphasizes time on task</a:t>
            </a:r>
          </a:p>
          <a:p>
            <a:r>
              <a:rPr lang="en-US" dirty="0" smtClean="0"/>
              <a:t>communicates high expectations, and</a:t>
            </a:r>
          </a:p>
          <a:p>
            <a:r>
              <a:rPr lang="en-US" dirty="0" smtClean="0"/>
              <a:t>respects diverse talents and ways of learning.</a:t>
            </a:r>
            <a:endParaRPr lang="en-US" dirty="0"/>
          </a:p>
        </p:txBody>
      </p:sp>
      <p:sp>
        <p:nvSpPr>
          <p:cNvPr id="4" name="Rectangle 3"/>
          <p:cNvSpPr/>
          <p:nvPr/>
        </p:nvSpPr>
        <p:spPr>
          <a:xfrm>
            <a:off x="2590800" y="1295400"/>
            <a:ext cx="6629400" cy="461665"/>
          </a:xfrm>
          <a:prstGeom prst="rect">
            <a:avLst/>
          </a:prstGeom>
        </p:spPr>
        <p:txBody>
          <a:bodyPr wrap="square">
            <a:spAutoFit/>
          </a:bodyPr>
          <a:lstStyle/>
          <a:p>
            <a:r>
              <a:rPr lang="en-US" sz="2400" dirty="0" smtClean="0"/>
              <a:t>for good practice in undergraduate education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22885" y="274320"/>
            <a:ext cx="8698230" cy="822960"/>
          </a:xfrm>
        </p:spPr>
        <p:txBody>
          <a:bodyPr lIns="0" tIns="0" rIns="0" bIns="0" anchor="t"/>
          <a:lstStyle/>
          <a:p>
            <a:pPr defTabSz="457196">
              <a:lnSpc>
                <a:spcPct val="95000"/>
              </a:lnSpc>
              <a:defRPr/>
            </a:pPr>
            <a:r>
              <a:rPr lang="en-US" sz="3900" cap="small" dirty="0">
                <a:solidFill>
                  <a:srgbClr val="000000"/>
                </a:solidFill>
                <a:latin typeface="Arial" pitchFamily="34" charset="0"/>
              </a:rPr>
              <a:t>Rapid &amp; Constant Connection</a:t>
            </a:r>
          </a:p>
        </p:txBody>
      </p:sp>
      <p:pic>
        <p:nvPicPr>
          <p:cNvPr id="8195" name="Picture 5"/>
          <p:cNvPicPr>
            <a:picLocks noChangeAspect="1" noChangeArrowheads="1"/>
          </p:cNvPicPr>
          <p:nvPr/>
        </p:nvPicPr>
        <p:blipFill>
          <a:blip r:embed="rId3" cstate="print"/>
          <a:srcRect/>
          <a:stretch>
            <a:fillRect/>
          </a:stretch>
        </p:blipFill>
        <p:spPr bwMode="auto">
          <a:xfrm>
            <a:off x="5394960" y="1188720"/>
            <a:ext cx="3657600" cy="5486400"/>
          </a:xfrm>
          <a:prstGeom prst="rect">
            <a:avLst/>
          </a:prstGeom>
          <a:noFill/>
          <a:ln w="9525">
            <a:noFill/>
            <a:miter lim="800000"/>
            <a:headEnd/>
            <a:tailEnd/>
          </a:ln>
        </p:spPr>
      </p:pic>
      <p:pic>
        <p:nvPicPr>
          <p:cNvPr id="8196" name="Picture 6"/>
          <p:cNvPicPr>
            <a:picLocks noChangeAspect="1" noChangeArrowheads="1"/>
          </p:cNvPicPr>
          <p:nvPr/>
        </p:nvPicPr>
        <p:blipFill>
          <a:blip r:embed="rId4" cstate="print"/>
          <a:srcRect/>
          <a:stretch>
            <a:fillRect/>
          </a:stretch>
        </p:blipFill>
        <p:spPr bwMode="auto">
          <a:xfrm>
            <a:off x="3383280" y="5349240"/>
            <a:ext cx="1737360" cy="1165860"/>
          </a:xfrm>
          <a:prstGeom prst="rect">
            <a:avLst/>
          </a:prstGeom>
          <a:noFill/>
          <a:ln w="9525">
            <a:noFill/>
            <a:miter lim="800000"/>
            <a:headEnd/>
            <a:tailEnd/>
          </a:ln>
        </p:spPr>
      </p:pic>
      <p:pic>
        <p:nvPicPr>
          <p:cNvPr id="8197" name="Picture 7"/>
          <p:cNvPicPr>
            <a:picLocks noChangeAspect="1" noChangeArrowheads="1"/>
          </p:cNvPicPr>
          <p:nvPr/>
        </p:nvPicPr>
        <p:blipFill>
          <a:blip r:embed="rId5" cstate="print"/>
          <a:srcRect/>
          <a:stretch>
            <a:fillRect/>
          </a:stretch>
        </p:blipFill>
        <p:spPr bwMode="auto">
          <a:xfrm>
            <a:off x="1623060" y="1020128"/>
            <a:ext cx="3368993" cy="4080510"/>
          </a:xfrm>
          <a:prstGeom prst="rect">
            <a:avLst/>
          </a:prstGeom>
          <a:noFill/>
          <a:ln w="9525">
            <a:noFill/>
            <a:miter lim="800000"/>
            <a:headEnd/>
            <a:tailEnd/>
          </a:ln>
        </p:spPr>
      </p:pic>
      <p:pic>
        <p:nvPicPr>
          <p:cNvPr id="8198" name="Picture 8"/>
          <p:cNvPicPr>
            <a:picLocks noChangeAspect="1" noChangeArrowheads="1"/>
          </p:cNvPicPr>
          <p:nvPr/>
        </p:nvPicPr>
        <p:blipFill>
          <a:blip r:embed="rId6" cstate="print"/>
          <a:srcRect/>
          <a:stretch>
            <a:fillRect/>
          </a:stretch>
        </p:blipFill>
        <p:spPr bwMode="auto">
          <a:xfrm>
            <a:off x="-22860" y="4311968"/>
            <a:ext cx="2366010" cy="25460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2885" y="274320"/>
            <a:ext cx="8698230" cy="822960"/>
          </a:xfrm>
        </p:spPr>
        <p:txBody>
          <a:bodyPr lIns="0" tIns="0" rIns="0" bIns="0" anchor="t"/>
          <a:lstStyle/>
          <a:p>
            <a:pPr>
              <a:lnSpc>
                <a:spcPct val="95000"/>
              </a:lnSpc>
              <a:defRPr/>
            </a:pPr>
            <a:r>
              <a:rPr lang="en-US" sz="3900" cap="small" dirty="0" smtClean="0">
                <a:solidFill>
                  <a:srgbClr val="000000"/>
                </a:solidFill>
                <a:latin typeface="Arial" pitchFamily="34" charset="0"/>
                <a:ea typeface="ＭＳ Ｐゴシック" pitchFamily="34" charset="-128"/>
              </a:rPr>
              <a:t>Ubiquitous Access to Content</a:t>
            </a:r>
          </a:p>
        </p:txBody>
      </p:sp>
      <p:pic>
        <p:nvPicPr>
          <p:cNvPr id="9219" name="Picture 4"/>
          <p:cNvPicPr>
            <a:picLocks noChangeAspect="1" noChangeArrowheads="1"/>
          </p:cNvPicPr>
          <p:nvPr/>
        </p:nvPicPr>
        <p:blipFill>
          <a:blip r:embed="rId3" cstate="print"/>
          <a:srcRect/>
          <a:stretch>
            <a:fillRect/>
          </a:stretch>
        </p:blipFill>
        <p:spPr bwMode="auto">
          <a:xfrm>
            <a:off x="5212080" y="1005840"/>
            <a:ext cx="3657600" cy="5486400"/>
          </a:xfrm>
          <a:prstGeom prst="rect">
            <a:avLst/>
          </a:prstGeom>
          <a:noFill/>
          <a:ln w="9525">
            <a:noFill/>
            <a:miter lim="800000"/>
            <a:headEnd/>
            <a:tailEnd/>
          </a:ln>
        </p:spPr>
      </p:pic>
      <p:pic>
        <p:nvPicPr>
          <p:cNvPr id="9220" name="Picture 5"/>
          <p:cNvPicPr>
            <a:picLocks noChangeAspect="1" noChangeArrowheads="1"/>
          </p:cNvPicPr>
          <p:nvPr/>
        </p:nvPicPr>
        <p:blipFill>
          <a:blip r:embed="rId4" cstate="print"/>
          <a:srcRect/>
          <a:stretch>
            <a:fillRect/>
          </a:stretch>
        </p:blipFill>
        <p:spPr bwMode="auto">
          <a:xfrm>
            <a:off x="2103120" y="1188720"/>
            <a:ext cx="2503170" cy="1571625"/>
          </a:xfrm>
          <a:prstGeom prst="rect">
            <a:avLst/>
          </a:prstGeom>
          <a:noFill/>
          <a:ln w="9525">
            <a:noFill/>
            <a:miter lim="800000"/>
            <a:headEnd/>
            <a:tailEnd/>
          </a:ln>
        </p:spPr>
      </p:pic>
      <p:pic>
        <p:nvPicPr>
          <p:cNvPr id="9221" name="Picture 6"/>
          <p:cNvPicPr>
            <a:picLocks noChangeAspect="1" noChangeArrowheads="1"/>
          </p:cNvPicPr>
          <p:nvPr/>
        </p:nvPicPr>
        <p:blipFill>
          <a:blip r:embed="rId5" cstate="print"/>
          <a:srcRect/>
          <a:stretch>
            <a:fillRect/>
          </a:stretch>
        </p:blipFill>
        <p:spPr bwMode="auto">
          <a:xfrm>
            <a:off x="914400" y="3017520"/>
            <a:ext cx="244602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22885" y="274320"/>
            <a:ext cx="8698230" cy="1371600"/>
          </a:xfrm>
        </p:spPr>
        <p:txBody>
          <a:bodyPr lIns="0" tIns="0" rIns="0" bIns="0" anchor="t"/>
          <a:lstStyle/>
          <a:p>
            <a:pPr>
              <a:lnSpc>
                <a:spcPct val="95000"/>
              </a:lnSpc>
              <a:defRPr/>
            </a:pPr>
            <a:r>
              <a:rPr lang="en-US" sz="3900" cap="small" dirty="0" smtClean="0">
                <a:solidFill>
                  <a:srgbClr val="000000"/>
                </a:solidFill>
                <a:latin typeface="Arial" pitchFamily="34" charset="0"/>
                <a:ea typeface="ＭＳ Ｐゴシック" pitchFamily="34" charset="-128"/>
              </a:rPr>
              <a:t>Local Interactions </a:t>
            </a:r>
            <a:br>
              <a:rPr lang="en-US" sz="3900" cap="small" dirty="0" smtClean="0">
                <a:solidFill>
                  <a:srgbClr val="000000"/>
                </a:solidFill>
                <a:latin typeface="Arial" pitchFamily="34" charset="0"/>
                <a:ea typeface="ＭＳ Ｐゴシック" pitchFamily="34" charset="-128"/>
              </a:rPr>
            </a:br>
            <a:r>
              <a:rPr lang="en-US" sz="3900" cap="small" dirty="0" smtClean="0">
                <a:solidFill>
                  <a:srgbClr val="000000"/>
                </a:solidFill>
                <a:latin typeface="Arial" pitchFamily="34" charset="0"/>
                <a:ea typeface="ＭＳ Ｐゴシック" pitchFamily="34" charset="-128"/>
              </a:rPr>
              <a:t>                               &amp; Connections</a:t>
            </a:r>
          </a:p>
        </p:txBody>
      </p:sp>
      <p:pic>
        <p:nvPicPr>
          <p:cNvPr id="10243" name="Picture 4"/>
          <p:cNvPicPr>
            <a:picLocks noChangeAspect="1" noChangeArrowheads="1"/>
          </p:cNvPicPr>
          <p:nvPr/>
        </p:nvPicPr>
        <p:blipFill>
          <a:blip r:embed="rId3" cstate="print"/>
          <a:srcRect/>
          <a:stretch>
            <a:fillRect/>
          </a:stretch>
        </p:blipFill>
        <p:spPr bwMode="auto">
          <a:xfrm>
            <a:off x="1485900" y="1577340"/>
            <a:ext cx="2560320" cy="2251710"/>
          </a:xfrm>
          <a:prstGeom prst="rect">
            <a:avLst/>
          </a:prstGeom>
          <a:noFill/>
          <a:ln w="9525">
            <a:noFill/>
            <a:miter lim="800000"/>
            <a:headEnd/>
            <a:tailEnd/>
          </a:ln>
        </p:spPr>
      </p:pic>
      <p:pic>
        <p:nvPicPr>
          <p:cNvPr id="10244" name="Picture 5"/>
          <p:cNvPicPr>
            <a:picLocks noChangeAspect="1" noChangeArrowheads="1"/>
          </p:cNvPicPr>
          <p:nvPr/>
        </p:nvPicPr>
        <p:blipFill>
          <a:blip r:embed="rId4" cstate="print"/>
          <a:srcRect/>
          <a:stretch>
            <a:fillRect/>
          </a:stretch>
        </p:blipFill>
        <p:spPr bwMode="auto">
          <a:xfrm>
            <a:off x="4366260" y="2331720"/>
            <a:ext cx="4560570" cy="3040380"/>
          </a:xfrm>
          <a:prstGeom prst="rect">
            <a:avLst/>
          </a:prstGeom>
          <a:noFill/>
          <a:ln w="9525">
            <a:noFill/>
            <a:miter lim="800000"/>
            <a:headEnd/>
            <a:tailEnd/>
          </a:ln>
        </p:spPr>
      </p:pic>
      <p:pic>
        <p:nvPicPr>
          <p:cNvPr id="10245" name="Picture 5" descr="Deb-Barron-QRcode.png"/>
          <p:cNvPicPr>
            <a:picLocks noChangeAspect="1"/>
          </p:cNvPicPr>
          <p:nvPr/>
        </p:nvPicPr>
        <p:blipFill>
          <a:blip r:embed="rId5" cstate="print"/>
          <a:srcRect/>
          <a:stretch>
            <a:fillRect/>
          </a:stretch>
        </p:blipFill>
        <p:spPr bwMode="auto">
          <a:xfrm>
            <a:off x="388620" y="3954780"/>
            <a:ext cx="2468880" cy="2468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r>
              <a:rPr lang="en-US" sz="3200" cap="small" dirty="0" smtClean="0"/>
              <a:t>Mobility vs. </a:t>
            </a:r>
            <a:br>
              <a:rPr lang="en-US" sz="3200" cap="small" dirty="0" smtClean="0"/>
            </a:br>
            <a:r>
              <a:rPr lang="en-US" sz="3200" cap="small" dirty="0" smtClean="0"/>
              <a:t>   </a:t>
            </a:r>
            <a:r>
              <a:rPr lang="en-US" sz="3200" cap="small" dirty="0" err="1" smtClean="0"/>
              <a:t>Chickering</a:t>
            </a:r>
            <a:r>
              <a:rPr lang="en-US" sz="3200" cap="small" dirty="0" smtClean="0"/>
              <a:t> &amp; </a:t>
            </a:r>
            <a:r>
              <a:rPr lang="en-US" sz="3200" cap="small" dirty="0" err="1" smtClean="0"/>
              <a:t>Gamson’s</a:t>
            </a:r>
            <a:r>
              <a:rPr lang="en-US" sz="3200" cap="small" dirty="0" smtClean="0"/>
              <a:t> 7 Principles</a:t>
            </a:r>
            <a:endParaRPr lang="en-US" cap="small" dirty="0"/>
          </a:p>
        </p:txBody>
      </p:sp>
      <p:sp>
        <p:nvSpPr>
          <p:cNvPr id="7171" name="Rectangle 2"/>
          <p:cNvSpPr>
            <a:spLocks noGrp="1" noChangeArrowheads="1"/>
          </p:cNvSpPr>
          <p:nvPr>
            <p:ph idx="1"/>
          </p:nvPr>
        </p:nvSpPr>
        <p:spPr>
          <a:xfrm>
            <a:off x="304800" y="1981200"/>
            <a:ext cx="8686800" cy="4144963"/>
          </a:xfrm>
        </p:spPr>
        <p:txBody>
          <a:bodyPr>
            <a:normAutofit/>
          </a:bodyPr>
          <a:lstStyle/>
          <a:p>
            <a:pPr>
              <a:buNone/>
            </a:pPr>
            <a:r>
              <a:rPr lang="en-US" sz="2600" dirty="0" smtClean="0">
                <a:sym typeface="Wingdings"/>
              </a:rPr>
              <a:t> </a:t>
            </a:r>
            <a:r>
              <a:rPr lang="en-US" sz="2600" dirty="0" smtClean="0"/>
              <a:t>encourages contact between students and faculty</a:t>
            </a:r>
          </a:p>
          <a:p>
            <a:pPr>
              <a:buNone/>
            </a:pPr>
            <a:r>
              <a:rPr lang="en-US" sz="2600" dirty="0" smtClean="0">
                <a:sym typeface="Wingdings"/>
              </a:rPr>
              <a:t> </a:t>
            </a:r>
            <a:r>
              <a:rPr lang="en-US" sz="2600" dirty="0" smtClean="0"/>
              <a:t>develops reciprocity and cooperation among students</a:t>
            </a:r>
          </a:p>
          <a:p>
            <a:pPr>
              <a:buNone/>
            </a:pPr>
            <a:r>
              <a:rPr lang="en-US" sz="2600" dirty="0" smtClean="0">
                <a:sym typeface="Wingdings"/>
              </a:rPr>
              <a:t> </a:t>
            </a:r>
            <a:r>
              <a:rPr lang="en-US" sz="2600" dirty="0" smtClean="0"/>
              <a:t>encourages active learning</a:t>
            </a:r>
          </a:p>
          <a:p>
            <a:pPr>
              <a:buNone/>
            </a:pPr>
            <a:r>
              <a:rPr lang="en-US" sz="2600" dirty="0" smtClean="0">
                <a:sym typeface="Wingdings"/>
              </a:rPr>
              <a:t> </a:t>
            </a:r>
            <a:r>
              <a:rPr lang="en-US" sz="2600" dirty="0" smtClean="0"/>
              <a:t>gives prompt feedback</a:t>
            </a:r>
          </a:p>
          <a:p>
            <a:pPr>
              <a:buNone/>
            </a:pPr>
            <a:r>
              <a:rPr lang="en-US" sz="2600" dirty="0" smtClean="0">
                <a:sym typeface="Wingdings"/>
              </a:rPr>
              <a:t> </a:t>
            </a:r>
            <a:r>
              <a:rPr lang="en-US" sz="2600" dirty="0" smtClean="0"/>
              <a:t>emphasizes time on task</a:t>
            </a:r>
          </a:p>
          <a:p>
            <a:pPr>
              <a:buNone/>
            </a:pPr>
            <a:r>
              <a:rPr lang="en-US" sz="2600" dirty="0" smtClean="0"/>
              <a:t>    communicates high expectations, and</a:t>
            </a:r>
          </a:p>
          <a:p>
            <a:pPr>
              <a:buNone/>
            </a:pPr>
            <a:r>
              <a:rPr lang="en-US" sz="2600" dirty="0" smtClean="0">
                <a:sym typeface="Wingdings"/>
              </a:rPr>
              <a:t> </a:t>
            </a:r>
            <a:r>
              <a:rPr lang="en-US" sz="2600" dirty="0" smtClean="0"/>
              <a:t>respects diverse talents and ways of learning</a:t>
            </a:r>
            <a:endParaRPr lang="en-US" sz="2600" dirty="0"/>
          </a:p>
        </p:txBody>
      </p:sp>
      <p:sp>
        <p:nvSpPr>
          <p:cNvPr id="4" name="Rectangle 3"/>
          <p:cNvSpPr/>
          <p:nvPr/>
        </p:nvSpPr>
        <p:spPr>
          <a:xfrm>
            <a:off x="2590800" y="1295400"/>
            <a:ext cx="6629400" cy="461665"/>
          </a:xfrm>
          <a:prstGeom prst="rect">
            <a:avLst/>
          </a:prstGeom>
        </p:spPr>
        <p:txBody>
          <a:bodyPr wrap="square">
            <a:spAutoFit/>
          </a:bodyPr>
          <a:lstStyle/>
          <a:p>
            <a:r>
              <a:rPr lang="en-US" sz="2400" dirty="0" smtClean="0"/>
              <a:t>for good practice in undergraduate education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p:txBody>
          <a:bodyPr/>
          <a:lstStyle/>
          <a:p>
            <a:r>
              <a:rPr lang="en-US" smtClean="0"/>
              <a:t>Discussion Ideas...</a:t>
            </a:r>
            <a:endParaRPr lang="en-US" dirty="0" smtClean="0"/>
          </a:p>
        </p:txBody>
      </p:sp>
      <p:sp>
        <p:nvSpPr>
          <p:cNvPr id="12291" name="Rectangle 2"/>
          <p:cNvSpPr>
            <a:spLocks noGrp="1" noChangeArrowheads="1"/>
          </p:cNvSpPr>
          <p:nvPr>
            <p:ph idx="1"/>
          </p:nvPr>
        </p:nvSpPr>
        <p:spPr/>
        <p:txBody>
          <a:bodyPr>
            <a:normAutofit fontScale="92500" lnSpcReduction="20000"/>
          </a:bodyPr>
          <a:lstStyle/>
          <a:p>
            <a:r>
              <a:rPr lang="en-US" dirty="0" smtClean="0"/>
              <a:t>What can we do to enable mobile learning for students, given that our faculty skills/time may not be there?</a:t>
            </a:r>
          </a:p>
          <a:p>
            <a:endParaRPr lang="en-US" dirty="0" smtClean="0"/>
          </a:p>
          <a:p>
            <a:r>
              <a:rPr lang="en-US" dirty="0" smtClean="0"/>
              <a:t>How do IT departments support these devices when we don't own them and new ones come to campus every day?</a:t>
            </a:r>
          </a:p>
          <a:p>
            <a:endParaRPr lang="en-US" dirty="0" smtClean="0"/>
          </a:p>
          <a:p>
            <a:r>
              <a:rPr lang="en-US" dirty="0" smtClean="0"/>
              <a:t>Given the current (high) expense of mobile devices and data plans, how can we minimize economic divide among students as mobile computing becomes more pervasive?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IMAGE CITATIONS</a:t>
            </a:r>
            <a:endParaRPr lang="en-US" dirty="0"/>
          </a:p>
        </p:txBody>
      </p:sp>
      <p:sp>
        <p:nvSpPr>
          <p:cNvPr id="10" name="Content Placeholder 9"/>
          <p:cNvSpPr>
            <a:spLocks noGrp="1"/>
          </p:cNvSpPr>
          <p:nvPr>
            <p:ph idx="1"/>
          </p:nvPr>
        </p:nvSpPr>
        <p:spPr/>
        <p:txBody>
          <a:bodyPr>
            <a:normAutofit fontScale="85000" lnSpcReduction="10000"/>
          </a:bodyPr>
          <a:lstStyle/>
          <a:p>
            <a:r>
              <a:rPr lang="en-US" dirty="0" smtClean="0"/>
              <a:t>RAPID &amp; CONSTANT CONNECTION</a:t>
            </a:r>
          </a:p>
          <a:p>
            <a:pPr lvl="1"/>
            <a:r>
              <a:rPr lang="en-US" dirty="0" err="1" smtClean="0"/>
              <a:t>http://www.nus.org.uk/en/Student-Life/Student-Lifestyle/First-university-iPhone-app-launched/</a:t>
            </a:r>
            <a:r>
              <a:rPr lang="en-US" dirty="0" smtClean="0"/>
              <a:t> </a:t>
            </a:r>
          </a:p>
          <a:p>
            <a:pPr lvl="1"/>
            <a:r>
              <a:rPr lang="en-US" dirty="0" err="1" smtClean="0"/>
              <a:t>www.moodletouch.com</a:t>
            </a:r>
            <a:r>
              <a:rPr lang="en-US" dirty="0" smtClean="0"/>
              <a:t> (MTOUCH)</a:t>
            </a:r>
          </a:p>
          <a:p>
            <a:r>
              <a:rPr lang="en-US" dirty="0" smtClean="0"/>
              <a:t>UBIQUITOUS ACCESS TO CONTENT</a:t>
            </a:r>
          </a:p>
          <a:p>
            <a:pPr lvl="1"/>
            <a:r>
              <a:rPr lang="en-US" dirty="0" smtClean="0"/>
              <a:t>http://commonplace.net/2010/03/mobile-library-services/</a:t>
            </a:r>
          </a:p>
          <a:p>
            <a:pPr lvl="1"/>
            <a:r>
              <a:rPr lang="en-US" dirty="0" smtClean="0"/>
              <a:t>http://musingsaboutlibrarianship.blogspot.com/2010/09/library-mobile-apps-vs-web-apps-some.html </a:t>
            </a:r>
          </a:p>
          <a:p>
            <a:r>
              <a:rPr lang="en-US" dirty="0" smtClean="0"/>
              <a:t>CREATING COMMUNITIES: http://</a:t>
            </a:r>
            <a:r>
              <a:rPr lang="en-US" dirty="0" err="1" smtClean="0"/>
              <a:t>creatingcommunities.denverlibrary.org</a:t>
            </a:r>
            <a:r>
              <a:rPr lang="en-US" dirty="0" smtClean="0"/>
              <a:t>/</a:t>
            </a:r>
          </a:p>
          <a:p>
            <a:r>
              <a:rPr lang="en-US" dirty="0" smtClean="0"/>
              <a:t>LOCAL INTERACTIONS AND CONNECTIONS</a:t>
            </a:r>
          </a:p>
          <a:p>
            <a:pPr lvl="1"/>
            <a:r>
              <a:rPr lang="en-US" dirty="0" smtClean="0"/>
              <a:t>HTTP://ITUNES.APPLE.COM/US/APP/ARIS/ID371788434?MT=8</a:t>
            </a:r>
          </a:p>
          <a:p>
            <a:pPr lvl="1"/>
            <a:r>
              <a:rPr lang="en-US" dirty="0" smtClean="0"/>
              <a:t>HTTPS://SITES.GOOGLE.COM/A/MENTIRA.ORG/TRIAL/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US" sz="5400" cap="none" dirty="0" smtClean="0"/>
              <a:t>e</a:t>
            </a:r>
            <a:r>
              <a:rPr lang="en-US" sz="5400" cap="none" dirty="0" smtClean="0"/>
              <a:t>Books </a:t>
            </a:r>
            <a:r>
              <a:rPr lang="en-US" sz="5400" cap="none" dirty="0" smtClean="0"/>
              <a:t>→ </a:t>
            </a:r>
            <a:r>
              <a:rPr lang="en-US" sz="5400" cap="none" dirty="0" err="1" smtClean="0"/>
              <a:t>eTextbooks</a:t>
            </a:r>
            <a:endParaRPr lang="en-US" sz="5400" cap="none" dirty="0"/>
          </a:p>
        </p:txBody>
      </p:sp>
      <p:sp>
        <p:nvSpPr>
          <p:cNvPr id="4099" name="Subtitle 2"/>
          <p:cNvSpPr>
            <a:spLocks noGrp="1"/>
          </p:cNvSpPr>
          <p:nvPr>
            <p:ph type="body" idx="1"/>
          </p:nvPr>
        </p:nvSpPr>
        <p:spPr/>
        <p:txBody>
          <a:bodyPr/>
          <a:lstStyle/>
          <a:p>
            <a:r>
              <a:rPr lang="en-US" dirty="0" smtClean="0"/>
              <a:t>Barron Koralesky, Macalester College </a:t>
            </a:r>
          </a:p>
          <a:p>
            <a:r>
              <a:rPr lang="en-US" dirty="0" smtClean="0"/>
              <a:t>Jeffrey </a:t>
            </a:r>
            <a:r>
              <a:rPr lang="en-US" dirty="0" err="1" smtClean="0"/>
              <a:t>Trzeciak</a:t>
            </a:r>
            <a:r>
              <a:rPr lang="en-US" dirty="0" smtClean="0"/>
              <a:t>, McMaster University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US" sz="4800" cap="small" dirty="0" smtClean="0"/>
              <a:t>What is an eBook?</a:t>
            </a:r>
            <a:endParaRPr lang="en-US" sz="4800" cap="small" dirty="0"/>
          </a:p>
        </p:txBody>
      </p:sp>
      <p:pic>
        <p:nvPicPr>
          <p:cNvPr id="1026" name="Picture 2"/>
          <p:cNvPicPr>
            <a:picLocks noChangeAspect="1" noChangeArrowheads="1"/>
          </p:cNvPicPr>
          <p:nvPr/>
        </p:nvPicPr>
        <p:blipFill>
          <a:blip r:embed="rId2" cstate="print"/>
          <a:srcRect/>
          <a:stretch>
            <a:fillRect/>
          </a:stretch>
        </p:blipFill>
        <p:spPr bwMode="auto">
          <a:xfrm>
            <a:off x="3733800" y="2667000"/>
            <a:ext cx="2209800" cy="3354774"/>
          </a:xfrm>
          <a:prstGeom prst="rect">
            <a:avLst/>
          </a:prstGeom>
          <a:noFill/>
          <a:ln w="9525">
            <a:noFill/>
            <a:miter lim="800000"/>
            <a:headEnd/>
            <a:tailEnd/>
          </a:ln>
        </p:spPr>
      </p:pic>
      <p:pic>
        <p:nvPicPr>
          <p:cNvPr id="9" name="Picture 4" descr="books (466×425)"/>
          <p:cNvPicPr>
            <a:picLocks noChangeAspect="1" noChangeArrowheads="1"/>
          </p:cNvPicPr>
          <p:nvPr/>
        </p:nvPicPr>
        <p:blipFill>
          <a:blip r:embed="rId3" cstate="print"/>
          <a:srcRect/>
          <a:stretch>
            <a:fillRect/>
          </a:stretch>
        </p:blipFill>
        <p:spPr bwMode="auto">
          <a:xfrm>
            <a:off x="228600" y="1676400"/>
            <a:ext cx="3352800" cy="3057810"/>
          </a:xfrm>
          <a:prstGeom prst="rect">
            <a:avLst/>
          </a:prstGeom>
          <a:noFill/>
          <a:ln w="0">
            <a:noFill/>
          </a:ln>
        </p:spPr>
      </p:pic>
      <p:sp>
        <p:nvSpPr>
          <p:cNvPr id="10" name="Rounded Rectangle 9"/>
          <p:cNvSpPr/>
          <p:nvPr/>
        </p:nvSpPr>
        <p:spPr>
          <a:xfrm>
            <a:off x="228600" y="1600200"/>
            <a:ext cx="3352800" cy="3048000"/>
          </a:xfrm>
          <a:prstGeom prst="round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172200" y="1752601"/>
            <a:ext cx="1676400" cy="523220"/>
          </a:xfrm>
          <a:prstGeom prst="rect">
            <a:avLst/>
          </a:prstGeom>
          <a:noFill/>
        </p:spPr>
        <p:txBody>
          <a:bodyPr wrap="square" rtlCol="0">
            <a:spAutoFit/>
          </a:bodyPr>
          <a:lstStyle/>
          <a:p>
            <a:r>
              <a:rPr lang="en-US" sz="2800" b="1" cap="small" dirty="0" smtClean="0">
                <a:solidFill>
                  <a:schemeClr val="tx2">
                    <a:lumMod val="75000"/>
                  </a:schemeClr>
                </a:solidFill>
              </a:rPr>
              <a:t>Format</a:t>
            </a:r>
            <a:endParaRPr lang="en-US" sz="2800" b="1" cap="small" dirty="0">
              <a:solidFill>
                <a:schemeClr val="tx2">
                  <a:lumMod val="75000"/>
                </a:schemeClr>
              </a:solidFill>
            </a:endParaRPr>
          </a:p>
        </p:txBody>
      </p:sp>
      <p:sp>
        <p:nvSpPr>
          <p:cNvPr id="12" name="TextBox 11"/>
          <p:cNvSpPr txBox="1"/>
          <p:nvPr/>
        </p:nvSpPr>
        <p:spPr>
          <a:xfrm>
            <a:off x="6273731" y="2272605"/>
            <a:ext cx="2032069" cy="1569660"/>
          </a:xfrm>
          <a:prstGeom prst="rect">
            <a:avLst/>
          </a:prstGeom>
          <a:noFill/>
        </p:spPr>
        <p:txBody>
          <a:bodyPr wrap="square" rtlCol="0">
            <a:spAutoFit/>
          </a:bodyPr>
          <a:lstStyle/>
          <a:p>
            <a:r>
              <a:rPr lang="en-US" sz="1600" dirty="0" err="1" smtClean="0"/>
              <a:t>ePub</a:t>
            </a:r>
            <a:r>
              <a:rPr lang="en-US" sz="1600" dirty="0" smtClean="0"/>
              <a:t>, </a:t>
            </a:r>
            <a:r>
              <a:rPr lang="en-US" sz="1600" dirty="0" err="1" smtClean="0"/>
              <a:t>mobi</a:t>
            </a:r>
            <a:r>
              <a:rPr lang="en-US" sz="1600" dirty="0" smtClean="0"/>
              <a:t>, HTML</a:t>
            </a:r>
          </a:p>
          <a:p>
            <a:r>
              <a:rPr lang="en-US" sz="1600" dirty="0" smtClean="0"/>
              <a:t>Kindle, text, PDF</a:t>
            </a:r>
          </a:p>
          <a:p>
            <a:r>
              <a:rPr lang="en-US" sz="1600" dirty="0" smtClean="0"/>
              <a:t>Proprietary…</a:t>
            </a:r>
          </a:p>
          <a:p>
            <a:r>
              <a:rPr lang="en-US" sz="1600" dirty="0" smtClean="0"/>
              <a:t>Open…</a:t>
            </a:r>
          </a:p>
          <a:p>
            <a:r>
              <a:rPr lang="en-US" sz="1600" dirty="0" smtClean="0"/>
              <a:t>???</a:t>
            </a:r>
          </a:p>
          <a:p>
            <a:endParaRPr lang="en-US" sz="1600" dirty="0"/>
          </a:p>
        </p:txBody>
      </p:sp>
      <p:sp>
        <p:nvSpPr>
          <p:cNvPr id="13" name="Rounded Rectangle 12"/>
          <p:cNvSpPr/>
          <p:nvPr/>
        </p:nvSpPr>
        <p:spPr>
          <a:xfrm>
            <a:off x="6096000" y="1676400"/>
            <a:ext cx="2286000" cy="20574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dirty="0" smtClean="0"/>
              <a:t>Open Content</a:t>
            </a:r>
          </a:p>
        </p:txBody>
      </p:sp>
      <p:sp>
        <p:nvSpPr>
          <p:cNvPr id="6" name="Text Placeholder 5"/>
          <p:cNvSpPr>
            <a:spLocks noGrp="1"/>
          </p:cNvSpPr>
          <p:nvPr>
            <p:ph type="body" idx="1"/>
          </p:nvPr>
        </p:nvSpPr>
        <p:spPr/>
        <p:txBody>
          <a:bodyPr/>
          <a:lstStyle/>
          <a:p>
            <a:pPr marL="0" lvl="2"/>
            <a:r>
              <a:rPr lang="en-US" sz="2000" dirty="0" smtClean="0"/>
              <a:t>David </a:t>
            </a:r>
            <a:r>
              <a:rPr lang="en-US" sz="2000" dirty="0" err="1" smtClean="0"/>
              <a:t>Starrett</a:t>
            </a:r>
            <a:r>
              <a:rPr lang="en-US" sz="2000" dirty="0" smtClean="0"/>
              <a:t>, Southeast Missouri State University</a:t>
            </a:r>
          </a:p>
          <a:p>
            <a:pPr marL="0" lvl="2"/>
            <a:r>
              <a:rPr lang="en-US" sz="2000" dirty="0" smtClean="0"/>
              <a:t>Pat </a:t>
            </a:r>
            <a:r>
              <a:rPr lang="en-US" sz="2000" dirty="0" err="1" smtClean="0"/>
              <a:t>Kohrman</a:t>
            </a:r>
            <a:r>
              <a:rPr lang="en-US" sz="2000" dirty="0" smtClean="0"/>
              <a:t>, The Pennsylvania State University</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81000"/>
            <a:ext cx="8382000" cy="1143000"/>
          </a:xfrm>
        </p:spPr>
        <p:txBody>
          <a:bodyPr>
            <a:noAutofit/>
          </a:bodyPr>
          <a:lstStyle/>
          <a:p>
            <a:r>
              <a:rPr lang="en-US" sz="4800" cap="small" dirty="0" smtClean="0"/>
              <a:t>eBook Trends </a:t>
            </a:r>
            <a:br>
              <a:rPr lang="en-US" sz="4800" cap="small" dirty="0" smtClean="0"/>
            </a:br>
            <a:r>
              <a:rPr lang="en-US" sz="4800" cap="small" dirty="0" smtClean="0"/>
              <a:t>            – The Future is Here</a:t>
            </a:r>
            <a:endParaRPr lang="en-US" sz="4800" cap="small" dirty="0"/>
          </a:p>
        </p:txBody>
      </p:sp>
      <p:pic>
        <p:nvPicPr>
          <p:cNvPr id="15" name="Picture 4" descr="books (466×425)"/>
          <p:cNvPicPr>
            <a:picLocks noChangeAspect="1" noChangeArrowheads="1"/>
          </p:cNvPicPr>
          <p:nvPr/>
        </p:nvPicPr>
        <p:blipFill>
          <a:blip r:embed="rId2" cstate="print"/>
          <a:srcRect/>
          <a:stretch>
            <a:fillRect/>
          </a:stretch>
        </p:blipFill>
        <p:spPr bwMode="auto">
          <a:xfrm>
            <a:off x="1219200" y="3886200"/>
            <a:ext cx="2209800" cy="2015375"/>
          </a:xfrm>
          <a:prstGeom prst="rect">
            <a:avLst/>
          </a:prstGeom>
          <a:noFill/>
          <a:ln w="0">
            <a:noFill/>
          </a:ln>
        </p:spPr>
      </p:pic>
      <p:sp>
        <p:nvSpPr>
          <p:cNvPr id="16" name="TextBox 15"/>
          <p:cNvSpPr txBox="1"/>
          <p:nvPr/>
        </p:nvSpPr>
        <p:spPr>
          <a:xfrm>
            <a:off x="6172200" y="4267201"/>
            <a:ext cx="1676400" cy="523220"/>
          </a:xfrm>
          <a:prstGeom prst="rect">
            <a:avLst/>
          </a:prstGeom>
          <a:noFill/>
        </p:spPr>
        <p:txBody>
          <a:bodyPr wrap="square" rtlCol="0">
            <a:spAutoFit/>
          </a:bodyPr>
          <a:lstStyle/>
          <a:p>
            <a:r>
              <a:rPr lang="en-US" sz="2800" b="1" cap="small" dirty="0" smtClean="0">
                <a:solidFill>
                  <a:schemeClr val="tx2">
                    <a:lumMod val="75000"/>
                  </a:schemeClr>
                </a:solidFill>
              </a:rPr>
              <a:t>Format</a:t>
            </a:r>
            <a:endParaRPr lang="en-US" sz="2800" b="1" cap="small" dirty="0">
              <a:solidFill>
                <a:schemeClr val="tx2">
                  <a:lumMod val="75000"/>
                </a:schemeClr>
              </a:solidFill>
            </a:endParaRPr>
          </a:p>
        </p:txBody>
      </p:sp>
      <p:sp>
        <p:nvSpPr>
          <p:cNvPr id="17" name="TextBox 16"/>
          <p:cNvSpPr txBox="1"/>
          <p:nvPr/>
        </p:nvSpPr>
        <p:spPr>
          <a:xfrm>
            <a:off x="6273731" y="4787205"/>
            <a:ext cx="1727269" cy="1384995"/>
          </a:xfrm>
          <a:prstGeom prst="rect">
            <a:avLst/>
          </a:prstGeom>
          <a:noFill/>
        </p:spPr>
        <p:txBody>
          <a:bodyPr wrap="square" rtlCol="0">
            <a:spAutoFit/>
          </a:bodyPr>
          <a:lstStyle/>
          <a:p>
            <a:r>
              <a:rPr lang="en-US" sz="1400" dirty="0" err="1" smtClean="0"/>
              <a:t>ePub</a:t>
            </a:r>
            <a:r>
              <a:rPr lang="en-US" sz="1400" dirty="0" smtClean="0"/>
              <a:t>, </a:t>
            </a:r>
            <a:r>
              <a:rPr lang="en-US" sz="1400" dirty="0" err="1" smtClean="0"/>
              <a:t>mobi</a:t>
            </a:r>
            <a:r>
              <a:rPr lang="en-US" sz="1400" dirty="0" smtClean="0"/>
              <a:t>, HTML</a:t>
            </a:r>
          </a:p>
          <a:p>
            <a:r>
              <a:rPr lang="en-US" sz="1400" dirty="0" smtClean="0"/>
              <a:t>Kindle, text, PDF</a:t>
            </a:r>
          </a:p>
          <a:p>
            <a:r>
              <a:rPr lang="en-US" sz="1400" dirty="0" smtClean="0"/>
              <a:t>Proprietary…</a:t>
            </a:r>
          </a:p>
          <a:p>
            <a:r>
              <a:rPr lang="en-US" sz="1400" dirty="0" smtClean="0"/>
              <a:t>Open…</a:t>
            </a:r>
          </a:p>
          <a:p>
            <a:r>
              <a:rPr lang="en-US" sz="1400" dirty="0" smtClean="0"/>
              <a:t>???</a:t>
            </a:r>
          </a:p>
          <a:p>
            <a:endParaRPr lang="en-US" sz="1400" dirty="0"/>
          </a:p>
        </p:txBody>
      </p:sp>
      <p:sp>
        <p:nvSpPr>
          <p:cNvPr id="18" name="Rounded Rectangle 17"/>
          <p:cNvSpPr/>
          <p:nvPr/>
        </p:nvSpPr>
        <p:spPr>
          <a:xfrm>
            <a:off x="6096000" y="4191000"/>
            <a:ext cx="1905000" cy="18288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urved Up Arrow 18"/>
          <p:cNvSpPr/>
          <p:nvPr/>
        </p:nvSpPr>
        <p:spPr>
          <a:xfrm>
            <a:off x="3657600" y="5791200"/>
            <a:ext cx="2286000" cy="76200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urved Right Arrow 19"/>
          <p:cNvSpPr/>
          <p:nvPr/>
        </p:nvSpPr>
        <p:spPr>
          <a:xfrm rot="2205650" flipV="1">
            <a:off x="2026808" y="1367868"/>
            <a:ext cx="899384" cy="221726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23"/>
          <p:cNvSpPr/>
          <p:nvPr/>
        </p:nvSpPr>
        <p:spPr>
          <a:xfrm>
            <a:off x="1219200" y="3810000"/>
            <a:ext cx="2209800" cy="2133600"/>
          </a:xfrm>
          <a:prstGeom prst="round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urved Right Arrow 11"/>
          <p:cNvSpPr/>
          <p:nvPr/>
        </p:nvSpPr>
        <p:spPr>
          <a:xfrm rot="8725345" flipV="1">
            <a:off x="6264738" y="1659580"/>
            <a:ext cx="899384" cy="221726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3" name="Picture 2"/>
          <p:cNvPicPr>
            <a:picLocks noChangeAspect="1" noChangeArrowheads="1"/>
          </p:cNvPicPr>
          <p:nvPr/>
        </p:nvPicPr>
        <p:blipFill>
          <a:blip r:embed="rId3" cstate="print"/>
          <a:srcRect/>
          <a:stretch>
            <a:fillRect/>
          </a:stretch>
        </p:blipFill>
        <p:spPr bwMode="auto">
          <a:xfrm>
            <a:off x="3733800" y="1704975"/>
            <a:ext cx="1838325"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81000"/>
            <a:ext cx="8382000" cy="1143000"/>
          </a:xfrm>
        </p:spPr>
        <p:txBody>
          <a:bodyPr>
            <a:normAutofit/>
          </a:bodyPr>
          <a:lstStyle/>
          <a:p>
            <a:r>
              <a:rPr lang="en-US" sz="4800" cap="small" dirty="0" err="1" smtClean="0"/>
              <a:t>eTextbook</a:t>
            </a:r>
            <a:r>
              <a:rPr lang="en-US" sz="4800" cap="small" dirty="0" smtClean="0"/>
              <a:t> Initiatives</a:t>
            </a:r>
            <a:endParaRPr lang="en-US" sz="4800" cap="small" dirty="0"/>
          </a:p>
        </p:txBody>
      </p:sp>
      <p:sp>
        <p:nvSpPr>
          <p:cNvPr id="7" name="Content Placeholder 2"/>
          <p:cNvSpPr>
            <a:spLocks noGrp="1"/>
          </p:cNvSpPr>
          <p:nvPr>
            <p:ph idx="1"/>
          </p:nvPr>
        </p:nvSpPr>
        <p:spPr>
          <a:xfrm>
            <a:off x="457200" y="4648200"/>
            <a:ext cx="8382000" cy="639763"/>
          </a:xfrm>
        </p:spPr>
        <p:txBody>
          <a:bodyPr/>
          <a:lstStyle/>
          <a:p>
            <a:pPr>
              <a:buNone/>
            </a:pPr>
            <a:r>
              <a:rPr lang="en-US" dirty="0" err="1" smtClean="0">
                <a:solidFill>
                  <a:schemeClr val="tx1"/>
                </a:solidFill>
              </a:rPr>
              <a:t>eReader</a:t>
            </a:r>
            <a:r>
              <a:rPr lang="en-US" dirty="0" smtClean="0">
                <a:solidFill>
                  <a:schemeClr val="tx1"/>
                </a:solidFill>
              </a:rPr>
              <a:t> hardware pilots everywhere, on all scales!</a:t>
            </a:r>
            <a:endParaRPr lang="en-US" dirty="0">
              <a:solidFill>
                <a:schemeClr val="tx1"/>
              </a:solidFill>
            </a:endParaRPr>
          </a:p>
        </p:txBody>
      </p:sp>
      <p:pic>
        <p:nvPicPr>
          <p:cNvPr id="63489" name="Picture 1"/>
          <p:cNvPicPr>
            <a:picLocks noChangeAspect="1" noChangeArrowheads="1"/>
          </p:cNvPicPr>
          <p:nvPr/>
        </p:nvPicPr>
        <p:blipFill>
          <a:blip r:embed="rId2" cstate="print"/>
          <a:srcRect/>
          <a:stretch>
            <a:fillRect/>
          </a:stretch>
        </p:blipFill>
        <p:spPr bwMode="auto">
          <a:xfrm>
            <a:off x="990600" y="1704975"/>
            <a:ext cx="2590800" cy="895350"/>
          </a:xfrm>
          <a:prstGeom prst="rect">
            <a:avLst/>
          </a:prstGeom>
          <a:noFill/>
          <a:ln w="6350">
            <a:solidFill>
              <a:srgbClr val="305A3B"/>
            </a:solidFill>
            <a:miter lim="800000"/>
            <a:headEnd/>
            <a:tailEnd/>
          </a:ln>
        </p:spPr>
      </p:pic>
      <p:pic>
        <p:nvPicPr>
          <p:cNvPr id="63491" name="Picture 3"/>
          <p:cNvPicPr>
            <a:picLocks noChangeAspect="1" noChangeArrowheads="1"/>
          </p:cNvPicPr>
          <p:nvPr/>
        </p:nvPicPr>
        <p:blipFill>
          <a:blip r:embed="rId3" cstate="print"/>
          <a:srcRect/>
          <a:stretch>
            <a:fillRect/>
          </a:stretch>
        </p:blipFill>
        <p:spPr bwMode="auto">
          <a:xfrm>
            <a:off x="4581525" y="1828800"/>
            <a:ext cx="2905125" cy="695325"/>
          </a:xfrm>
          <a:prstGeom prst="rect">
            <a:avLst/>
          </a:prstGeom>
          <a:noFill/>
          <a:ln w="9525">
            <a:solidFill>
              <a:schemeClr val="tx2"/>
            </a:solidFill>
            <a:miter lim="800000"/>
            <a:headEnd/>
            <a:tailEnd/>
          </a:ln>
        </p:spPr>
      </p:pic>
      <p:pic>
        <p:nvPicPr>
          <p:cNvPr id="63494" name="Picture 6"/>
          <p:cNvPicPr>
            <a:picLocks noChangeAspect="1" noChangeArrowheads="1"/>
          </p:cNvPicPr>
          <p:nvPr/>
        </p:nvPicPr>
        <p:blipFill>
          <a:blip r:embed="rId4" cstate="print"/>
          <a:srcRect/>
          <a:stretch>
            <a:fillRect/>
          </a:stretch>
        </p:blipFill>
        <p:spPr bwMode="auto">
          <a:xfrm>
            <a:off x="1619250" y="3352800"/>
            <a:ext cx="5391150" cy="733425"/>
          </a:xfrm>
          <a:prstGeom prst="rect">
            <a:avLst/>
          </a:prstGeom>
          <a:noFill/>
          <a:ln w="9525">
            <a:noFill/>
            <a:miter lim="800000"/>
            <a:headEnd/>
            <a:tailEnd/>
          </a:ln>
        </p:spPr>
      </p:pic>
      <p:pic>
        <p:nvPicPr>
          <p:cNvPr id="63493" name="Picture 5"/>
          <p:cNvPicPr>
            <a:picLocks noChangeAspect="1" noChangeArrowheads="1"/>
          </p:cNvPicPr>
          <p:nvPr/>
        </p:nvPicPr>
        <p:blipFill>
          <a:blip r:embed="rId5" cstate="print"/>
          <a:srcRect/>
          <a:stretch>
            <a:fillRect/>
          </a:stretch>
        </p:blipFill>
        <p:spPr bwMode="auto">
          <a:xfrm>
            <a:off x="3838575" y="3200400"/>
            <a:ext cx="3933825" cy="495300"/>
          </a:xfrm>
          <a:prstGeom prst="rect">
            <a:avLst/>
          </a:prstGeom>
          <a:noFill/>
          <a:ln w="9525">
            <a:noFill/>
            <a:miter lim="800000"/>
            <a:headEnd/>
            <a:tailEnd/>
          </a:ln>
        </p:spPr>
      </p:pic>
      <p:sp>
        <p:nvSpPr>
          <p:cNvPr id="9" name="TextBox 8"/>
          <p:cNvSpPr txBox="1"/>
          <p:nvPr/>
        </p:nvSpPr>
        <p:spPr>
          <a:xfrm>
            <a:off x="457200" y="5334000"/>
            <a:ext cx="6824529" cy="523220"/>
          </a:xfrm>
          <a:prstGeom prst="rect">
            <a:avLst/>
          </a:prstGeom>
          <a:noFill/>
        </p:spPr>
        <p:txBody>
          <a:bodyPr wrap="none" rtlCol="0">
            <a:spAutoFit/>
          </a:bodyPr>
          <a:lstStyle/>
          <a:p>
            <a:r>
              <a:rPr lang="en-US" sz="2800" dirty="0" smtClean="0"/>
              <a:t>IT and libraries bring the campus together</a:t>
            </a:r>
            <a:endParaRPr lang="en-US" sz="2800" dirty="0"/>
          </a:p>
        </p:txBody>
      </p:sp>
      <p:pic>
        <p:nvPicPr>
          <p:cNvPr id="63492" name="Picture 4"/>
          <p:cNvPicPr>
            <a:picLocks noChangeAspect="1" noChangeArrowheads="1"/>
          </p:cNvPicPr>
          <p:nvPr/>
        </p:nvPicPr>
        <p:blipFill>
          <a:blip r:embed="rId6" cstate="print"/>
          <a:srcRect/>
          <a:stretch>
            <a:fillRect/>
          </a:stretch>
        </p:blipFill>
        <p:spPr bwMode="auto">
          <a:xfrm>
            <a:off x="6715125" y="2295525"/>
            <a:ext cx="1514475"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81000"/>
            <a:ext cx="3810000" cy="1143000"/>
          </a:xfrm>
        </p:spPr>
        <p:txBody>
          <a:bodyPr>
            <a:noAutofit/>
          </a:bodyPr>
          <a:lstStyle/>
          <a:p>
            <a:r>
              <a:rPr lang="en-US" sz="4800" cap="small" dirty="0" smtClean="0"/>
              <a:t>Advantages</a:t>
            </a:r>
            <a:endParaRPr lang="en-US" sz="4800" cap="small" dirty="0"/>
          </a:p>
        </p:txBody>
      </p:sp>
      <p:sp>
        <p:nvSpPr>
          <p:cNvPr id="8" name="Content Placeholder 2"/>
          <p:cNvSpPr>
            <a:spLocks noGrp="1"/>
          </p:cNvSpPr>
          <p:nvPr>
            <p:ph idx="1"/>
          </p:nvPr>
        </p:nvSpPr>
        <p:spPr>
          <a:xfrm>
            <a:off x="457200" y="1600200"/>
            <a:ext cx="3962400" cy="4525963"/>
          </a:xfrm>
        </p:spPr>
        <p:txBody>
          <a:bodyPr/>
          <a:lstStyle/>
          <a:p>
            <a:r>
              <a:rPr lang="en-US" dirty="0" smtClean="0"/>
              <a:t>Cost</a:t>
            </a:r>
          </a:p>
          <a:p>
            <a:r>
              <a:rPr lang="en-US" dirty="0" smtClean="0"/>
              <a:t>Accessibility</a:t>
            </a:r>
          </a:p>
          <a:p>
            <a:r>
              <a:rPr lang="en-US" dirty="0" smtClean="0"/>
              <a:t>Student Engagement</a:t>
            </a:r>
          </a:p>
          <a:p>
            <a:pPr lvl="1"/>
            <a:r>
              <a:rPr lang="en-US" dirty="0" smtClean="0"/>
              <a:t>Search</a:t>
            </a:r>
          </a:p>
          <a:p>
            <a:pPr lvl="1"/>
            <a:r>
              <a:rPr lang="en-US" dirty="0" smtClean="0"/>
              <a:t>Interaction</a:t>
            </a:r>
          </a:p>
          <a:p>
            <a:pPr lvl="1"/>
            <a:r>
              <a:rPr lang="en-US" dirty="0" smtClean="0"/>
              <a:t>Integration</a:t>
            </a:r>
          </a:p>
          <a:p>
            <a:pPr lvl="1"/>
            <a:r>
              <a:rPr lang="en-US" dirty="0" smtClean="0"/>
              <a:t>Sharing</a:t>
            </a:r>
          </a:p>
          <a:p>
            <a:pPr lvl="1">
              <a:buNone/>
            </a:pPr>
            <a:endParaRPr lang="en-US" dirty="0"/>
          </a:p>
        </p:txBody>
      </p:sp>
      <p:sp>
        <p:nvSpPr>
          <p:cNvPr id="10" name="Title 1"/>
          <p:cNvSpPr txBox="1">
            <a:spLocks/>
          </p:cNvSpPr>
          <p:nvPr/>
        </p:nvSpPr>
        <p:spPr>
          <a:xfrm>
            <a:off x="4724400" y="381000"/>
            <a:ext cx="4191000" cy="1143000"/>
          </a:xfrm>
          <a:prstGeom prst="rect">
            <a:avLst/>
          </a:prstGeom>
        </p:spPr>
        <p:txBody>
          <a:bodyPr vert="horz" wrap="square" lIns="91440" tIns="45720" rIns="91440" bIns="45720" numCol="1" anchor="ctr" anchorCtr="0" compatLnSpc="1">
            <a:prstTxWarp prst="textNoShape">
              <a:avLst/>
            </a:prstTxWarp>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small" spc="0" normalizeH="0" baseline="0" noProof="0" dirty="0" smtClean="0">
                <a:ln>
                  <a:noFill/>
                </a:ln>
                <a:solidFill>
                  <a:schemeClr val="accent2">
                    <a:lumMod val="75000"/>
                  </a:schemeClr>
                </a:solidFill>
                <a:effectLst/>
                <a:uLnTx/>
                <a:uFillTx/>
                <a:latin typeface="Arial"/>
                <a:ea typeface="ＭＳ Ｐゴシック" pitchFamily="48" charset="-128"/>
                <a:cs typeface="Arial"/>
              </a:rPr>
              <a:t>Challenges</a:t>
            </a:r>
            <a:endParaRPr kumimoji="0" lang="en-US" sz="4800" b="1" i="0" u="none" strike="noStrike" kern="1200" cap="small" spc="0" normalizeH="0" baseline="0" noProof="0" dirty="0">
              <a:ln>
                <a:noFill/>
              </a:ln>
              <a:solidFill>
                <a:schemeClr val="accent2">
                  <a:lumMod val="75000"/>
                </a:schemeClr>
              </a:solidFill>
              <a:effectLst/>
              <a:uLnTx/>
              <a:uFillTx/>
              <a:latin typeface="Arial"/>
              <a:ea typeface="ＭＳ Ｐゴシック" pitchFamily="48" charset="-128"/>
              <a:cs typeface="Arial"/>
            </a:endParaRPr>
          </a:p>
        </p:txBody>
      </p:sp>
      <p:sp>
        <p:nvSpPr>
          <p:cNvPr id="11" name="Content Placeholder 2"/>
          <p:cNvSpPr txBox="1">
            <a:spLocks/>
          </p:cNvSpPr>
          <p:nvPr/>
        </p:nvSpPr>
        <p:spPr bwMode="auto">
          <a:xfrm>
            <a:off x="4724400" y="1600200"/>
            <a:ext cx="419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0188" marR="0" lvl="0" indent="-230188" algn="l" defTabSz="457200" rtl="0" eaLnBrk="0" fontAlgn="base" latinLnBrk="0" hangingPunct="0">
              <a:lnSpc>
                <a:spcPct val="100000"/>
              </a:lnSpc>
              <a:spcBef>
                <a:spcPct val="20000"/>
              </a:spcBef>
              <a:spcAft>
                <a:spcPct val="0"/>
              </a:spcAft>
              <a:buClr>
                <a:srgbClr val="A90021"/>
              </a:buClr>
              <a:buSzPct val="80000"/>
              <a:buFont typeface="Arial" charset="0"/>
              <a:buChar char="•"/>
              <a:tabLst/>
              <a:defRPr/>
            </a:pPr>
            <a:r>
              <a:rPr kumimoji="0" lang="en-US" sz="2800" b="0" i="0" u="none" strike="noStrike" kern="1200" cap="none" spc="0" normalizeH="0" baseline="0" noProof="0" dirty="0" smtClean="0">
                <a:ln>
                  <a:noFill/>
                </a:ln>
                <a:solidFill>
                  <a:srgbClr val="4C4C4F"/>
                </a:solidFill>
                <a:effectLst/>
                <a:uLnTx/>
                <a:uFillTx/>
                <a:latin typeface="Arial"/>
                <a:ea typeface="ＭＳ Ｐゴシック" pitchFamily="48" charset="-128"/>
                <a:cs typeface="Arial"/>
              </a:rPr>
              <a:t>Legal</a:t>
            </a:r>
          </a:p>
          <a:p>
            <a:pPr marL="230188" marR="0" lvl="0" indent="-230188" algn="l" defTabSz="457200" rtl="0" eaLnBrk="0" fontAlgn="base" latinLnBrk="0" hangingPunct="0">
              <a:lnSpc>
                <a:spcPct val="100000"/>
              </a:lnSpc>
              <a:spcBef>
                <a:spcPct val="20000"/>
              </a:spcBef>
              <a:spcAft>
                <a:spcPct val="0"/>
              </a:spcAft>
              <a:buClr>
                <a:srgbClr val="A90021"/>
              </a:buClr>
              <a:buSzPct val="80000"/>
              <a:buFont typeface="Arial" charset="0"/>
              <a:buChar char="•"/>
              <a:tabLst/>
              <a:defRPr/>
            </a:pPr>
            <a:r>
              <a:rPr kumimoji="0" lang="en-US" sz="2800" b="0" i="0" u="none" strike="noStrike" kern="1200" cap="none" spc="0" normalizeH="0" baseline="0" noProof="0" dirty="0" smtClean="0">
                <a:ln>
                  <a:noFill/>
                </a:ln>
                <a:solidFill>
                  <a:srgbClr val="4C4C4F"/>
                </a:solidFill>
                <a:effectLst/>
                <a:uLnTx/>
                <a:uFillTx/>
                <a:latin typeface="Arial"/>
                <a:ea typeface="ＭＳ Ｐゴシック" pitchFamily="48" charset="-128"/>
                <a:cs typeface="Arial"/>
              </a:rPr>
              <a:t>Accessibility</a:t>
            </a:r>
          </a:p>
          <a:p>
            <a:pPr marL="687388" lvl="1" indent="-230188" defTabSz="457200" eaLnBrk="0" hangingPunct="0">
              <a:spcBef>
                <a:spcPct val="20000"/>
              </a:spcBef>
              <a:buClr>
                <a:srgbClr val="A90021"/>
              </a:buClr>
              <a:buSzPct val="80000"/>
              <a:buFont typeface="Arial" charset="0"/>
              <a:buChar char="•"/>
            </a:pPr>
            <a:r>
              <a:rPr lang="en-US" sz="2400" dirty="0" smtClean="0">
                <a:solidFill>
                  <a:srgbClr val="4C4C4F"/>
                </a:solidFill>
                <a:latin typeface="Arial"/>
                <a:ea typeface="ＭＳ Ｐゴシック" pitchFamily="48" charset="-128"/>
                <a:cs typeface="Arial"/>
              </a:rPr>
              <a:t>ADA</a:t>
            </a:r>
          </a:p>
          <a:p>
            <a:pPr marL="687388" lvl="1" indent="-230188" defTabSz="457200" eaLnBrk="0" hangingPunct="0">
              <a:spcBef>
                <a:spcPct val="20000"/>
              </a:spcBef>
              <a:buClr>
                <a:srgbClr val="A90021"/>
              </a:buClr>
              <a:buSzPct val="80000"/>
              <a:buFont typeface="Arial" charset="0"/>
              <a:buChar char="•"/>
            </a:pPr>
            <a:r>
              <a:rPr kumimoji="0" lang="en-US" sz="2400" b="0" i="0" u="none" strike="noStrike" kern="1200" cap="none" spc="0" normalizeH="0" baseline="0" noProof="0" dirty="0" smtClean="0">
                <a:ln>
                  <a:noFill/>
                </a:ln>
                <a:solidFill>
                  <a:srgbClr val="4C4C4F"/>
                </a:solidFill>
                <a:effectLst/>
                <a:uLnTx/>
                <a:uFillTx/>
                <a:latin typeface="Arial"/>
                <a:ea typeface="ＭＳ Ｐゴシック" pitchFamily="48" charset="-128"/>
                <a:cs typeface="Arial"/>
              </a:rPr>
              <a:t>Cost</a:t>
            </a:r>
          </a:p>
          <a:p>
            <a:pPr marL="230188" marR="0" lvl="0" indent="-230188" algn="l" defTabSz="457200" rtl="0" eaLnBrk="0" fontAlgn="base" latinLnBrk="0" hangingPunct="0">
              <a:lnSpc>
                <a:spcPct val="100000"/>
              </a:lnSpc>
              <a:spcBef>
                <a:spcPct val="20000"/>
              </a:spcBef>
              <a:spcAft>
                <a:spcPct val="0"/>
              </a:spcAft>
              <a:buClr>
                <a:srgbClr val="A90021"/>
              </a:buClr>
              <a:buSzPct val="80000"/>
              <a:buFont typeface="Arial" charset="0"/>
              <a:buChar char="•"/>
              <a:tabLst/>
              <a:defRPr/>
            </a:pPr>
            <a:r>
              <a:rPr kumimoji="0" lang="en-US" sz="2800" b="0" i="0" u="none" strike="noStrike" kern="1200" cap="none" spc="0" normalizeH="0" baseline="0" noProof="0" dirty="0" smtClean="0">
                <a:ln>
                  <a:noFill/>
                </a:ln>
                <a:solidFill>
                  <a:srgbClr val="4C4C4F"/>
                </a:solidFill>
                <a:effectLst/>
                <a:uLnTx/>
                <a:uFillTx/>
                <a:latin typeface="Arial"/>
                <a:ea typeface="ＭＳ Ｐゴシック" pitchFamily="48" charset="-128"/>
                <a:cs typeface="Arial"/>
              </a:rPr>
              <a:t>Availability</a:t>
            </a:r>
          </a:p>
          <a:p>
            <a:pPr marL="230188" marR="0" lvl="0" indent="-230188" algn="l" defTabSz="457200" rtl="0" eaLnBrk="0" fontAlgn="base" latinLnBrk="0" hangingPunct="0">
              <a:lnSpc>
                <a:spcPct val="100000"/>
              </a:lnSpc>
              <a:spcBef>
                <a:spcPct val="20000"/>
              </a:spcBef>
              <a:spcAft>
                <a:spcPct val="0"/>
              </a:spcAft>
              <a:buClr>
                <a:srgbClr val="A90021"/>
              </a:buClr>
              <a:buSzPct val="80000"/>
              <a:buFont typeface="Arial" charset="0"/>
              <a:buChar char="•"/>
              <a:tabLst/>
              <a:defRPr/>
            </a:pPr>
            <a:r>
              <a:rPr kumimoji="0" lang="en-US" sz="2800" b="0" i="0" u="none" strike="noStrike" kern="1200" cap="none" spc="0" normalizeH="0" baseline="0" noProof="0" dirty="0" smtClean="0">
                <a:ln>
                  <a:noFill/>
                </a:ln>
                <a:solidFill>
                  <a:srgbClr val="4C4C4F"/>
                </a:solidFill>
                <a:effectLst/>
                <a:uLnTx/>
                <a:uFillTx/>
                <a:latin typeface="Arial"/>
                <a:ea typeface="ＭＳ Ｐゴシック" pitchFamily="48" charset="-128"/>
                <a:cs typeface="Arial"/>
              </a:rPr>
              <a:t>Formats…</a:t>
            </a:r>
            <a:endParaRPr kumimoji="0" lang="en-US" sz="2800" b="0" i="0" u="none" strike="noStrike" kern="1200" cap="none" spc="0" normalizeH="0" baseline="0" noProof="0" dirty="0">
              <a:ln>
                <a:noFill/>
              </a:ln>
              <a:solidFill>
                <a:srgbClr val="4C4C4F"/>
              </a:solidFill>
              <a:effectLst/>
              <a:uLnTx/>
              <a:uFillTx/>
              <a:latin typeface="Arial"/>
              <a:ea typeface="ＭＳ Ｐゴシック" pitchFamily="48" charset="-128"/>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382000" cy="1143000"/>
          </a:xfrm>
        </p:spPr>
        <p:txBody>
          <a:bodyPr>
            <a:normAutofit/>
          </a:bodyPr>
          <a:lstStyle/>
          <a:p>
            <a:r>
              <a:rPr lang="en-US" sz="4800" cap="small" dirty="0" smtClean="0"/>
              <a:t>Challenges -- Formats</a:t>
            </a:r>
            <a:endParaRPr lang="en-US" sz="4800" cap="small" dirty="0"/>
          </a:p>
        </p:txBody>
      </p:sp>
      <p:pic>
        <p:nvPicPr>
          <p:cNvPr id="137218" name="Picture 2"/>
          <p:cNvPicPr>
            <a:picLocks noChangeAspect="1" noChangeArrowheads="1"/>
          </p:cNvPicPr>
          <p:nvPr/>
        </p:nvPicPr>
        <p:blipFill>
          <a:blip r:embed="rId2" cstate="print"/>
          <a:srcRect/>
          <a:stretch>
            <a:fillRect/>
          </a:stretch>
        </p:blipFill>
        <p:spPr bwMode="auto">
          <a:xfrm>
            <a:off x="457199" y="990600"/>
            <a:ext cx="7877473" cy="51054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57200" y="6248400"/>
            <a:ext cx="6237605" cy="369332"/>
          </a:xfrm>
          <a:prstGeom prst="rect">
            <a:avLst/>
          </a:prstGeom>
          <a:noFill/>
        </p:spPr>
        <p:txBody>
          <a:bodyPr wrap="none" rtlCol="0">
            <a:spAutoFit/>
          </a:bodyPr>
          <a:lstStyle/>
          <a:p>
            <a:r>
              <a:rPr lang="en-US" dirty="0" smtClean="0">
                <a:hlinkClick r:id="rId3"/>
              </a:rPr>
              <a:t>http://en.wikipedia.org/wiki/Comparison_of_e-book_formats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81000"/>
            <a:ext cx="8382000" cy="1143000"/>
          </a:xfrm>
        </p:spPr>
        <p:txBody>
          <a:bodyPr>
            <a:normAutofit/>
          </a:bodyPr>
          <a:lstStyle/>
          <a:p>
            <a:r>
              <a:rPr lang="en-US" sz="4800" cap="small" dirty="0" smtClean="0"/>
              <a:t>Advantages for Education</a:t>
            </a:r>
            <a:endParaRPr lang="en-US" sz="4800" cap="small" dirty="0"/>
          </a:p>
        </p:txBody>
      </p:sp>
      <p:sp>
        <p:nvSpPr>
          <p:cNvPr id="8" name="Content Placeholder 2"/>
          <p:cNvSpPr>
            <a:spLocks noGrp="1"/>
          </p:cNvSpPr>
          <p:nvPr>
            <p:ph idx="1"/>
          </p:nvPr>
        </p:nvSpPr>
        <p:spPr>
          <a:xfrm>
            <a:off x="457200" y="1600200"/>
            <a:ext cx="8382000" cy="4525963"/>
          </a:xfrm>
        </p:spPr>
        <p:txBody>
          <a:bodyPr/>
          <a:lstStyle/>
          <a:p>
            <a:r>
              <a:rPr lang="en-US" dirty="0" smtClean="0"/>
              <a:t>Teachers</a:t>
            </a:r>
          </a:p>
          <a:p>
            <a:pPr lvl="1">
              <a:buNone/>
            </a:pPr>
            <a:r>
              <a:rPr lang="en-US" dirty="0" smtClean="0"/>
              <a:t>                   Architect your own Textbook</a:t>
            </a:r>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Student Engagement…</a:t>
            </a:r>
          </a:p>
          <a:p>
            <a:pPr>
              <a:buNone/>
            </a:pPr>
            <a:endParaRPr lang="en-US" dirty="0" smtClean="0"/>
          </a:p>
        </p:txBody>
      </p:sp>
      <p:pic>
        <p:nvPicPr>
          <p:cNvPr id="126977" name="Picture 1"/>
          <p:cNvPicPr>
            <a:picLocks noChangeAspect="1" noChangeArrowheads="1"/>
          </p:cNvPicPr>
          <p:nvPr/>
        </p:nvPicPr>
        <p:blipFill>
          <a:blip r:embed="rId2" cstate="print"/>
          <a:srcRect/>
          <a:stretch>
            <a:fillRect/>
          </a:stretch>
        </p:blipFill>
        <p:spPr bwMode="auto">
          <a:xfrm>
            <a:off x="5181600" y="4191000"/>
            <a:ext cx="2237619" cy="605594"/>
          </a:xfrm>
          <a:prstGeom prst="rect">
            <a:avLst/>
          </a:prstGeom>
          <a:noFill/>
          <a:ln w="9525">
            <a:noFill/>
            <a:miter lim="800000"/>
            <a:headEnd/>
            <a:tailEnd/>
          </a:ln>
        </p:spPr>
      </p:pic>
      <p:sp>
        <p:nvSpPr>
          <p:cNvPr id="126979" name="AutoShape 3" descr="logo_dynamicbooks.png (228×79)"/>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6981" name="Picture 5" descr="http://www.dynamicbooks.com/uploadedImages/DynamicBooks/Content/Global/logo_dynamicbooks.png"/>
          <p:cNvPicPr>
            <a:picLocks noChangeAspect="1" noChangeArrowheads="1"/>
          </p:cNvPicPr>
          <p:nvPr/>
        </p:nvPicPr>
        <p:blipFill>
          <a:blip r:embed="rId3" cstate="print"/>
          <a:srcRect/>
          <a:stretch>
            <a:fillRect/>
          </a:stretch>
        </p:blipFill>
        <p:spPr bwMode="auto">
          <a:xfrm>
            <a:off x="1143000" y="2743200"/>
            <a:ext cx="2340264" cy="810882"/>
          </a:xfrm>
          <a:prstGeom prst="rect">
            <a:avLst/>
          </a:prstGeom>
          <a:noFill/>
        </p:spPr>
      </p:pic>
      <p:pic>
        <p:nvPicPr>
          <p:cNvPr id="126982" name="Picture 6"/>
          <p:cNvPicPr>
            <a:picLocks noChangeAspect="1" noChangeArrowheads="1"/>
          </p:cNvPicPr>
          <p:nvPr/>
        </p:nvPicPr>
        <p:blipFill>
          <a:blip r:embed="rId4" cstate="print"/>
          <a:srcRect/>
          <a:stretch>
            <a:fillRect/>
          </a:stretch>
        </p:blipFill>
        <p:spPr bwMode="auto">
          <a:xfrm>
            <a:off x="1143000" y="3886200"/>
            <a:ext cx="1953988" cy="750944"/>
          </a:xfrm>
          <a:prstGeom prst="rect">
            <a:avLst/>
          </a:prstGeom>
          <a:noFill/>
          <a:ln w="9525">
            <a:noFill/>
            <a:miter lim="800000"/>
            <a:headEnd/>
            <a:tailEnd/>
          </a:ln>
        </p:spPr>
      </p:pic>
      <p:sp>
        <p:nvSpPr>
          <p:cNvPr id="10" name="Rounded Rectangle 9"/>
          <p:cNvSpPr/>
          <p:nvPr/>
        </p:nvSpPr>
        <p:spPr>
          <a:xfrm>
            <a:off x="838200" y="2667000"/>
            <a:ext cx="6858000" cy="2286000"/>
          </a:xfrm>
          <a:prstGeom prst="round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5" cstate="print"/>
          <a:srcRect/>
          <a:stretch>
            <a:fillRect/>
          </a:stretch>
        </p:blipFill>
        <p:spPr bwMode="auto">
          <a:xfrm>
            <a:off x="4191000" y="2971800"/>
            <a:ext cx="3171825" cy="647700"/>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3236912" y="3714750"/>
            <a:ext cx="2478088"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noAutofit/>
          </a:bodyPr>
          <a:lstStyle/>
          <a:p>
            <a:r>
              <a:rPr lang="en-US" sz="3600" cap="small" dirty="0" smtClean="0"/>
              <a:t>eBooks vs. </a:t>
            </a:r>
            <a:br>
              <a:rPr lang="en-US" sz="3600" cap="small" dirty="0" smtClean="0"/>
            </a:br>
            <a:r>
              <a:rPr lang="en-US" sz="3600" cap="small" dirty="0" smtClean="0"/>
              <a:t>   </a:t>
            </a:r>
            <a:r>
              <a:rPr lang="en-US" sz="3600" cap="small" dirty="0" err="1" smtClean="0"/>
              <a:t>Chickering</a:t>
            </a:r>
            <a:r>
              <a:rPr lang="en-US" sz="3600" cap="small" dirty="0" smtClean="0"/>
              <a:t> &amp; </a:t>
            </a:r>
            <a:r>
              <a:rPr lang="en-US" sz="3600" cap="small" dirty="0" err="1" smtClean="0"/>
              <a:t>Gamson’s</a:t>
            </a:r>
            <a:r>
              <a:rPr lang="en-US" sz="3600" cap="small" dirty="0" smtClean="0"/>
              <a:t> 7 Principles</a:t>
            </a:r>
            <a:endParaRPr lang="en-US" sz="3600" cap="small" dirty="0"/>
          </a:p>
        </p:txBody>
      </p:sp>
      <p:sp>
        <p:nvSpPr>
          <p:cNvPr id="4" name="Rectangle 3"/>
          <p:cNvSpPr/>
          <p:nvPr/>
        </p:nvSpPr>
        <p:spPr>
          <a:xfrm>
            <a:off x="2514600" y="1371600"/>
            <a:ext cx="6324600" cy="461665"/>
          </a:xfrm>
          <a:prstGeom prst="rect">
            <a:avLst/>
          </a:prstGeom>
        </p:spPr>
        <p:txBody>
          <a:bodyPr wrap="square">
            <a:spAutoFit/>
          </a:bodyPr>
          <a:lstStyle/>
          <a:p>
            <a:r>
              <a:rPr lang="en-US" sz="2400" dirty="0" smtClean="0"/>
              <a:t>for good practice in undergraduate education</a:t>
            </a:r>
          </a:p>
        </p:txBody>
      </p:sp>
      <p:sp>
        <p:nvSpPr>
          <p:cNvPr id="6" name="Rectangle 2"/>
          <p:cNvSpPr>
            <a:spLocks noGrp="1" noChangeArrowheads="1"/>
          </p:cNvSpPr>
          <p:nvPr>
            <p:ph idx="1"/>
          </p:nvPr>
        </p:nvSpPr>
        <p:spPr>
          <a:xfrm>
            <a:off x="304800" y="2209800"/>
            <a:ext cx="8534400" cy="3733800"/>
          </a:xfrm>
        </p:spPr>
        <p:txBody>
          <a:bodyPr>
            <a:normAutofit/>
          </a:bodyPr>
          <a:lstStyle/>
          <a:p>
            <a:pPr>
              <a:buNone/>
            </a:pPr>
            <a:r>
              <a:rPr lang="en-US" sz="2600" dirty="0" smtClean="0">
                <a:sym typeface="Wingdings"/>
              </a:rPr>
              <a:t> </a:t>
            </a:r>
            <a:r>
              <a:rPr lang="en-US" sz="2600" dirty="0" smtClean="0"/>
              <a:t>encourages contact between students and faculty</a:t>
            </a:r>
          </a:p>
          <a:p>
            <a:pPr>
              <a:buNone/>
            </a:pPr>
            <a:r>
              <a:rPr lang="en-US" sz="2600" dirty="0" smtClean="0">
                <a:sym typeface="Wingdings"/>
              </a:rPr>
              <a:t> </a:t>
            </a:r>
            <a:r>
              <a:rPr lang="en-US" sz="2600" dirty="0" smtClean="0"/>
              <a:t>develops reciprocity and cooperation among students</a:t>
            </a:r>
          </a:p>
          <a:p>
            <a:pPr>
              <a:buNone/>
            </a:pPr>
            <a:r>
              <a:rPr lang="en-US" sz="2600" dirty="0" smtClean="0">
                <a:sym typeface="Wingdings"/>
              </a:rPr>
              <a:t> </a:t>
            </a:r>
            <a:r>
              <a:rPr lang="en-US" sz="2600" dirty="0" smtClean="0"/>
              <a:t>encourages active learning</a:t>
            </a:r>
          </a:p>
          <a:p>
            <a:pPr>
              <a:buNone/>
            </a:pPr>
            <a:r>
              <a:rPr lang="en-US" sz="2600" dirty="0" smtClean="0">
                <a:sym typeface="Wingdings"/>
              </a:rPr>
              <a:t> </a:t>
            </a:r>
            <a:r>
              <a:rPr lang="en-US" sz="2600" dirty="0" smtClean="0"/>
              <a:t>gives prompt feedback</a:t>
            </a:r>
          </a:p>
          <a:p>
            <a:pPr>
              <a:buNone/>
            </a:pPr>
            <a:r>
              <a:rPr lang="en-US" sz="2600" dirty="0" smtClean="0">
                <a:sym typeface="Wingdings"/>
              </a:rPr>
              <a:t>    </a:t>
            </a:r>
            <a:r>
              <a:rPr lang="en-US" sz="2600" dirty="0" smtClean="0"/>
              <a:t>emphasizes time on task</a:t>
            </a:r>
          </a:p>
          <a:p>
            <a:pPr>
              <a:buNone/>
            </a:pPr>
            <a:r>
              <a:rPr lang="en-US" sz="2600" dirty="0" smtClean="0"/>
              <a:t>    communicates high expectations, and</a:t>
            </a:r>
          </a:p>
          <a:p>
            <a:pPr>
              <a:buNone/>
            </a:pPr>
            <a:r>
              <a:rPr lang="en-US" sz="2600" dirty="0" smtClean="0">
                <a:sym typeface="Wingdings"/>
              </a:rPr>
              <a:t> </a:t>
            </a:r>
            <a:r>
              <a:rPr lang="en-US" sz="2600" dirty="0" smtClean="0"/>
              <a:t>respects diverse talents and ways of learning</a:t>
            </a:r>
            <a:endParaRPr lang="en-US" sz="2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ounded Rectangle 14"/>
          <p:cNvSpPr/>
          <p:nvPr/>
        </p:nvSpPr>
        <p:spPr>
          <a:xfrm>
            <a:off x="2362200" y="4837331"/>
            <a:ext cx="4419600" cy="11430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srcRect/>
          <a:stretch>
            <a:fillRect/>
          </a:stretch>
        </p:blipFill>
        <p:spPr bwMode="auto">
          <a:xfrm>
            <a:off x="4648200" y="1371600"/>
            <a:ext cx="3657600" cy="2830882"/>
          </a:xfrm>
          <a:prstGeom prst="rect">
            <a:avLst/>
          </a:prstGeom>
          <a:noFill/>
          <a:ln w="9525">
            <a:noFill/>
            <a:miter lim="800000"/>
            <a:headEnd/>
            <a:tailEnd/>
          </a:ln>
        </p:spPr>
      </p:pic>
      <p:pic>
        <p:nvPicPr>
          <p:cNvPr id="125955" name="Picture 3"/>
          <p:cNvPicPr>
            <a:picLocks noChangeAspect="1" noChangeArrowheads="1"/>
          </p:cNvPicPr>
          <p:nvPr/>
        </p:nvPicPr>
        <p:blipFill>
          <a:blip r:embed="rId3" cstate="print"/>
          <a:srcRect/>
          <a:stretch>
            <a:fillRect/>
          </a:stretch>
        </p:blipFill>
        <p:spPr bwMode="auto">
          <a:xfrm>
            <a:off x="228600" y="1371600"/>
            <a:ext cx="3456370" cy="2667000"/>
          </a:xfrm>
          <a:prstGeom prst="rect">
            <a:avLst/>
          </a:prstGeom>
          <a:noFill/>
          <a:ln w="9525">
            <a:noFill/>
            <a:miter lim="800000"/>
            <a:headEnd/>
            <a:tailEnd/>
          </a:ln>
        </p:spPr>
      </p:pic>
      <p:sp>
        <p:nvSpPr>
          <p:cNvPr id="11" name="Rounded Rectangle 10"/>
          <p:cNvSpPr/>
          <p:nvPr/>
        </p:nvSpPr>
        <p:spPr>
          <a:xfrm>
            <a:off x="1524000" y="4456331"/>
            <a:ext cx="2514600" cy="533400"/>
          </a:xfrm>
          <a:prstGeom prst="roundRect">
            <a:avLst/>
          </a:prstGeom>
          <a:solidFill>
            <a:schemeClr val="accent6">
              <a:lumMod val="60000"/>
              <a:lumOff val="40000"/>
            </a:schemeClr>
          </a:solidFill>
          <a:ln w="158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228600"/>
            <a:ext cx="8382000" cy="1143000"/>
          </a:xfrm>
        </p:spPr>
        <p:txBody>
          <a:bodyPr>
            <a:normAutofit/>
          </a:bodyPr>
          <a:lstStyle/>
          <a:p>
            <a:r>
              <a:rPr lang="en-US" sz="4800" cap="small" dirty="0" smtClean="0"/>
              <a:t>The </a:t>
            </a:r>
            <a:r>
              <a:rPr lang="en-US" sz="4800" i="1" cap="small" dirty="0" smtClean="0"/>
              <a:t>Future</a:t>
            </a:r>
            <a:r>
              <a:rPr lang="en-US" sz="4800" cap="small" dirty="0" smtClean="0"/>
              <a:t> </a:t>
            </a:r>
            <a:r>
              <a:rPr lang="en-US" sz="4800" cap="small" dirty="0" err="1" smtClean="0"/>
              <a:t>Future</a:t>
            </a:r>
            <a:endParaRPr lang="en-US" sz="4800" cap="small" dirty="0"/>
          </a:p>
        </p:txBody>
      </p:sp>
      <p:sp>
        <p:nvSpPr>
          <p:cNvPr id="8" name="TextBox 7"/>
          <p:cNvSpPr txBox="1"/>
          <p:nvPr/>
        </p:nvSpPr>
        <p:spPr>
          <a:xfrm>
            <a:off x="2355421" y="5084802"/>
            <a:ext cx="1788545" cy="646331"/>
          </a:xfrm>
          <a:prstGeom prst="rect">
            <a:avLst/>
          </a:prstGeom>
          <a:noFill/>
        </p:spPr>
        <p:txBody>
          <a:bodyPr wrap="none" rtlCol="0">
            <a:spAutoFit/>
          </a:bodyPr>
          <a:lstStyle/>
          <a:p>
            <a:r>
              <a:rPr lang="en-US" sz="3600" dirty="0" smtClean="0"/>
              <a:t>Notes =</a:t>
            </a:r>
            <a:endParaRPr lang="en-US" sz="3600" dirty="0"/>
          </a:p>
        </p:txBody>
      </p:sp>
      <p:sp>
        <p:nvSpPr>
          <p:cNvPr id="10" name="Rectangle 9"/>
          <p:cNvSpPr/>
          <p:nvPr/>
        </p:nvSpPr>
        <p:spPr>
          <a:xfrm>
            <a:off x="4108021" y="4780002"/>
            <a:ext cx="2673779" cy="1200329"/>
          </a:xfrm>
          <a:prstGeom prst="rect">
            <a:avLst/>
          </a:prstGeom>
        </p:spPr>
        <p:txBody>
          <a:bodyPr wrap="square">
            <a:spAutoFit/>
          </a:bodyPr>
          <a:lstStyle/>
          <a:p>
            <a:r>
              <a:rPr lang="en-US" sz="3600" dirty="0" smtClean="0"/>
              <a:t>knowledge </a:t>
            </a:r>
          </a:p>
          <a:p>
            <a:r>
              <a:rPr lang="en-US" sz="3600" dirty="0" smtClean="0"/>
              <a:t>construction</a:t>
            </a:r>
          </a:p>
        </p:txBody>
      </p:sp>
      <p:sp>
        <p:nvSpPr>
          <p:cNvPr id="12" name="Rounded Rectangle 11"/>
          <p:cNvSpPr/>
          <p:nvPr/>
        </p:nvSpPr>
        <p:spPr>
          <a:xfrm>
            <a:off x="5638800" y="2667000"/>
            <a:ext cx="3048000" cy="11430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5954" name="Picture 2" descr="http://www.blio.com/assets/images/logo.gif"/>
          <p:cNvPicPr>
            <a:picLocks noChangeAspect="1" noChangeArrowheads="1"/>
          </p:cNvPicPr>
          <p:nvPr/>
        </p:nvPicPr>
        <p:blipFill>
          <a:blip r:embed="rId4" cstate="print"/>
          <a:srcRect/>
          <a:stretch>
            <a:fillRect/>
          </a:stretch>
        </p:blipFill>
        <p:spPr bwMode="auto">
          <a:xfrm>
            <a:off x="5715000" y="2743200"/>
            <a:ext cx="2885661" cy="990600"/>
          </a:xfrm>
          <a:prstGeom prst="rect">
            <a:avLst/>
          </a:prstGeom>
          <a:noFill/>
        </p:spPr>
      </p:pic>
      <p:sp>
        <p:nvSpPr>
          <p:cNvPr id="13" name="Rounded Rectangle 12"/>
          <p:cNvSpPr/>
          <p:nvPr/>
        </p:nvSpPr>
        <p:spPr>
          <a:xfrm>
            <a:off x="2590800" y="2590800"/>
            <a:ext cx="1371600" cy="1219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5" cstate="print"/>
          <a:srcRect/>
          <a:stretch>
            <a:fillRect/>
          </a:stretch>
        </p:blipFill>
        <p:spPr bwMode="auto">
          <a:xfrm>
            <a:off x="2743200" y="2743200"/>
            <a:ext cx="1114425" cy="981075"/>
          </a:xfrm>
          <a:prstGeom prst="rect">
            <a:avLst/>
          </a:prstGeom>
          <a:noFill/>
          <a:ln w="9525">
            <a:noFill/>
            <a:miter lim="800000"/>
            <a:headEnd/>
            <a:tailEnd/>
          </a:ln>
        </p:spPr>
      </p:pic>
      <p:sp>
        <p:nvSpPr>
          <p:cNvPr id="14" name="TextBox 13"/>
          <p:cNvSpPr txBox="1"/>
          <p:nvPr/>
        </p:nvSpPr>
        <p:spPr>
          <a:xfrm>
            <a:off x="1524000" y="4419600"/>
            <a:ext cx="2534284" cy="646331"/>
          </a:xfrm>
          <a:prstGeom prst="rect">
            <a:avLst/>
          </a:prstGeom>
          <a:noFill/>
        </p:spPr>
        <p:txBody>
          <a:bodyPr wrap="none" rtlCol="0">
            <a:spAutoFit/>
          </a:bodyPr>
          <a:lstStyle/>
          <a:p>
            <a:r>
              <a:rPr lang="en-US" sz="3600" b="1" cap="small" dirty="0" smtClean="0"/>
              <a:t>Advantage</a:t>
            </a:r>
            <a:endParaRPr lang="en-US" sz="3600" b="1" cap="small"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Closing Thought</a:t>
            </a:r>
            <a:endParaRPr lang="en-US" cap="small" dirty="0"/>
          </a:p>
        </p:txBody>
      </p:sp>
      <p:sp>
        <p:nvSpPr>
          <p:cNvPr id="5" name="Content Placeholder 4"/>
          <p:cNvSpPr>
            <a:spLocks noGrp="1"/>
          </p:cNvSpPr>
          <p:nvPr>
            <p:ph idx="1"/>
          </p:nvPr>
        </p:nvSpPr>
        <p:spPr>
          <a:xfrm>
            <a:off x="457200" y="2743200"/>
            <a:ext cx="8382000" cy="3382963"/>
          </a:xfrm>
        </p:spPr>
        <p:txBody>
          <a:bodyPr/>
          <a:lstStyle/>
          <a:p>
            <a:pPr algn="ctr">
              <a:buNone/>
            </a:pPr>
            <a:r>
              <a:rPr lang="en-US" dirty="0" smtClean="0"/>
              <a:t>IT and Libraries can bring their campuses together </a:t>
            </a:r>
          </a:p>
          <a:p>
            <a:pPr algn="ctr">
              <a:buNone/>
            </a:pPr>
            <a:r>
              <a:rPr lang="en-US" dirty="0" smtClean="0"/>
              <a:t>to get the most from </a:t>
            </a:r>
            <a:r>
              <a:rPr lang="en-US" dirty="0" err="1" smtClean="0"/>
              <a:t>eTextbooks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err="1" smtClean="0"/>
              <a:t>Jairam</a:t>
            </a:r>
            <a:r>
              <a:rPr lang="en-US" dirty="0" smtClean="0"/>
              <a:t>, D., &amp; </a:t>
            </a:r>
            <a:r>
              <a:rPr lang="en-US" dirty="0" err="1" smtClean="0"/>
              <a:t>Kiewra</a:t>
            </a:r>
            <a:r>
              <a:rPr lang="en-US" dirty="0" smtClean="0"/>
              <a:t>, K. A. (2010). Helping students soar to success on computers: An investigation of the SOAR study method for computer-based learning. Journal of Educational Psychology, 102(3), 601-614. </a:t>
            </a:r>
          </a:p>
          <a:p>
            <a:r>
              <a:rPr lang="en-US" dirty="0" err="1" smtClean="0"/>
              <a:t>Brahier</a:t>
            </a:r>
            <a:r>
              <a:rPr lang="en-US" dirty="0" smtClean="0"/>
              <a:t>, B. (2006). Teachers’ uses of students’ digital annotations: Implications for the formative assessment of reading comprehension. Minneapolis, MN: University of Minnesota Center for Reading Research.</a:t>
            </a:r>
          </a:p>
          <a:p>
            <a:r>
              <a:rPr lang="en-US" dirty="0" err="1" smtClean="0"/>
              <a:t>Kiewra</a:t>
            </a:r>
            <a:r>
              <a:rPr lang="en-US" dirty="0" smtClean="0"/>
              <a:t>, K. A. (2009). Teaching how to learn : the teacher's guide to student success. Thousand Oaks, Calif.: Corwin Press.</a:t>
            </a:r>
          </a:p>
        </p:txBody>
      </p:sp>
      <p:sp>
        <p:nvSpPr>
          <p:cNvPr id="10" name="Content Placeholder 9"/>
          <p:cNvSpPr>
            <a:spLocks noGrp="1"/>
          </p:cNvSpPr>
          <p:nvPr>
            <p:ph sz="half" idx="2"/>
          </p:nvPr>
        </p:nvSpPr>
        <p:spPr/>
        <p:txBody>
          <a:bodyPr>
            <a:normAutofit fontScale="62500" lnSpcReduction="20000"/>
          </a:bodyPr>
          <a:lstStyle/>
          <a:p>
            <a:r>
              <a:rPr lang="en-US" dirty="0" smtClean="0"/>
              <a:t>Reed Kindle Pilot - </a:t>
            </a:r>
            <a:r>
              <a:rPr lang="en-US" dirty="0" smtClean="0">
                <a:hlinkClick r:id="rId2"/>
              </a:rPr>
              <a:t>http://web.reed.edu/cis/about/kindle_pilot</a:t>
            </a:r>
            <a:r>
              <a:rPr lang="en-US" dirty="0" smtClean="0">
                <a:hlinkClick r:id="rId2"/>
              </a:rPr>
              <a:t>/</a:t>
            </a:r>
            <a:r>
              <a:rPr lang="en-US" dirty="0" smtClean="0"/>
              <a:t> </a:t>
            </a:r>
          </a:p>
          <a:p>
            <a:r>
              <a:rPr lang="en-US" dirty="0" err="1" smtClean="0"/>
              <a:t>Kno</a:t>
            </a:r>
            <a:r>
              <a:rPr lang="en-US" dirty="0" smtClean="0"/>
              <a:t> </a:t>
            </a:r>
            <a:r>
              <a:rPr lang="en-US" dirty="0" smtClean="0"/>
              <a:t>- </a:t>
            </a:r>
            <a:r>
              <a:rPr lang="en-US" dirty="0" smtClean="0">
                <a:hlinkClick r:id="rId3"/>
              </a:rPr>
              <a:t>http://kno.com</a:t>
            </a:r>
            <a:r>
              <a:rPr lang="en-US" dirty="0" smtClean="0">
                <a:hlinkClick r:id="rId3"/>
              </a:rPr>
              <a:t>/</a:t>
            </a:r>
            <a:r>
              <a:rPr lang="en-US" dirty="0" smtClean="0"/>
              <a:t> </a:t>
            </a:r>
          </a:p>
          <a:p>
            <a:r>
              <a:rPr lang="en-US" dirty="0" err="1" smtClean="0"/>
              <a:t>Blio</a:t>
            </a:r>
            <a:r>
              <a:rPr lang="en-US" dirty="0" smtClean="0"/>
              <a:t> - </a:t>
            </a:r>
            <a:r>
              <a:rPr lang="en-US" dirty="0" smtClean="0">
                <a:hlinkClick r:id="rId4"/>
              </a:rPr>
              <a:t>http://blio.com</a:t>
            </a:r>
            <a:r>
              <a:rPr lang="en-US" dirty="0" smtClean="0">
                <a:hlinkClick r:id="rId4"/>
              </a:rPr>
              <a:t>/</a:t>
            </a:r>
            <a:r>
              <a:rPr lang="en-US" dirty="0" smtClean="0"/>
              <a:t> </a:t>
            </a:r>
          </a:p>
          <a:p>
            <a:r>
              <a:rPr lang="en-US" dirty="0" smtClean="0">
                <a:hlinkClick r:id="rId5"/>
              </a:rPr>
              <a:t>http://www.flatworldknowledge.com</a:t>
            </a:r>
            <a:r>
              <a:rPr lang="en-US" dirty="0" smtClean="0">
                <a:hlinkClick r:id="rId5"/>
              </a:rPr>
              <a:t>/</a:t>
            </a:r>
            <a:r>
              <a:rPr lang="en-US" dirty="0" smtClean="0"/>
              <a:t> </a:t>
            </a:r>
          </a:p>
          <a:p>
            <a:r>
              <a:rPr lang="en-US" dirty="0" smtClean="0">
                <a:hlinkClick r:id="rId6"/>
              </a:rPr>
              <a:t>http://connect.mcgraw-</a:t>
            </a:r>
            <a:r>
              <a:rPr lang="en-US" dirty="0" smtClean="0">
                <a:hlinkClick r:id="rId6"/>
              </a:rPr>
              <a:t>hill.com</a:t>
            </a:r>
            <a:r>
              <a:rPr lang="en-US" dirty="0" smtClean="0"/>
              <a:t> </a:t>
            </a:r>
          </a:p>
          <a:p>
            <a:r>
              <a:rPr lang="en-US" dirty="0" smtClean="0">
                <a:hlinkClick r:id="rId7"/>
              </a:rPr>
              <a:t>http://www.coursesmart.com</a:t>
            </a:r>
            <a:r>
              <a:rPr lang="en-US" dirty="0" smtClean="0">
                <a:hlinkClick r:id="rId7"/>
              </a:rPr>
              <a:t>/</a:t>
            </a:r>
            <a:r>
              <a:rPr lang="en-US" dirty="0" smtClean="0"/>
              <a:t> </a:t>
            </a:r>
          </a:p>
          <a:p>
            <a:r>
              <a:rPr lang="en-US" dirty="0" smtClean="0">
                <a:hlinkClick r:id="rId8"/>
              </a:rPr>
              <a:t>http://www.dynamicbooks.com</a:t>
            </a:r>
            <a:r>
              <a:rPr lang="en-US" dirty="0" smtClean="0">
                <a:hlinkClick r:id="rId8"/>
              </a:rPr>
              <a:t>/</a:t>
            </a:r>
            <a:r>
              <a:rPr lang="en-US" dirty="0" smtClean="0"/>
              <a:t> </a:t>
            </a:r>
          </a:p>
          <a:p>
            <a:r>
              <a:rPr lang="en-US" dirty="0" smtClean="0">
                <a:hlinkClick r:id="rId9"/>
              </a:rPr>
              <a:t>http://www.symtext.com</a:t>
            </a:r>
            <a:r>
              <a:rPr lang="en-US" dirty="0" smtClean="0">
                <a:hlinkClick r:id="rId9"/>
              </a:rPr>
              <a:t>/</a:t>
            </a:r>
            <a:r>
              <a:rPr lang="en-US" dirty="0" smtClean="0"/>
              <a:t> </a:t>
            </a:r>
          </a:p>
          <a:p>
            <a:endParaRPr lang="en-US" dirty="0" smtClean="0"/>
          </a:p>
          <a:p>
            <a:r>
              <a:rPr lang="en-US" dirty="0" smtClean="0"/>
              <a:t>Thanks </a:t>
            </a:r>
            <a:r>
              <a:rPr lang="en-US" dirty="0" smtClean="0"/>
              <a:t>to Brad </a:t>
            </a:r>
            <a:r>
              <a:rPr lang="en-US" dirty="0" err="1" smtClean="0"/>
              <a:t>Belbas</a:t>
            </a:r>
            <a:r>
              <a:rPr lang="en-US" dirty="0" smtClean="0"/>
              <a:t>, </a:t>
            </a:r>
            <a:r>
              <a:rPr lang="en-US" dirty="0" err="1" smtClean="0"/>
              <a:t>Angi</a:t>
            </a:r>
            <a:r>
              <a:rPr lang="en-US" dirty="0" smtClean="0"/>
              <a:t> </a:t>
            </a:r>
            <a:r>
              <a:rPr lang="en-US" dirty="0" err="1" smtClean="0"/>
              <a:t>Faiks</a:t>
            </a:r>
            <a:r>
              <a:rPr lang="en-US" dirty="0" smtClean="0"/>
              <a:t>, &amp; Dave </a:t>
            </a:r>
            <a:r>
              <a:rPr lang="en-US" dirty="0" smtClean="0"/>
              <a:t>Collins</a:t>
            </a: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949575"/>
            <a:ext cx="7772400" cy="2841625"/>
          </a:xfrm>
        </p:spPr>
        <p:txBody>
          <a:bodyPr>
            <a:normAutofit/>
          </a:bodyPr>
          <a:lstStyle/>
          <a:p>
            <a:r>
              <a:rPr lang="en-US" dirty="0" smtClean="0"/>
              <a:t>Discuss at your table and on </a:t>
            </a:r>
            <a:r>
              <a:rPr lang="en-US" dirty="0" err="1" smtClean="0"/>
              <a:t>google</a:t>
            </a:r>
            <a:r>
              <a:rPr lang="en-US" dirty="0" smtClean="0"/>
              <a:t> moderator:</a:t>
            </a:r>
            <a:br>
              <a:rPr lang="en-US" dirty="0" smtClean="0"/>
            </a:br>
            <a:r>
              <a:rPr lang="en-US" dirty="0" smtClean="0"/>
              <a:t/>
            </a:r>
            <a:br>
              <a:rPr lang="en-US" dirty="0" smtClean="0"/>
            </a:br>
            <a:r>
              <a:rPr lang="en-US" dirty="0" smtClean="0">
                <a:hlinkClick r:id="rId2"/>
              </a:rPr>
              <a:t>http://tinyurl.com/e10tech</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defRPr/>
            </a:pPr>
            <a:r>
              <a:rPr lang="en-US" smtClean="0"/>
              <a:t>Open Content a Philosophy</a:t>
            </a:r>
          </a:p>
        </p:txBody>
      </p:sp>
      <p:pic>
        <p:nvPicPr>
          <p:cNvPr id="5123" name="Picture 2" descr="iStock_000011404935XSmall Open Mind.jpg"/>
          <p:cNvPicPr>
            <a:picLocks noChangeAspect="1"/>
          </p:cNvPicPr>
          <p:nvPr/>
        </p:nvPicPr>
        <p:blipFill>
          <a:blip r:embed="rId3" cstate="print"/>
          <a:srcRect/>
          <a:stretch>
            <a:fillRect/>
          </a:stretch>
        </p:blipFill>
        <p:spPr bwMode="auto">
          <a:xfrm>
            <a:off x="1828800" y="1149350"/>
            <a:ext cx="5486400" cy="547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steps for innovation</a:t>
            </a:r>
            <a:endParaRPr lang="en-US" dirty="0"/>
          </a:p>
        </p:txBody>
      </p:sp>
      <p:sp>
        <p:nvSpPr>
          <p:cNvPr id="5" name="Content Placeholder 4"/>
          <p:cNvSpPr>
            <a:spLocks noGrp="1"/>
          </p:cNvSpPr>
          <p:nvPr>
            <p:ph idx="1"/>
          </p:nvPr>
        </p:nvSpPr>
        <p:spPr/>
        <p:txBody>
          <a:bodyPr/>
          <a:lstStyle/>
          <a:p>
            <a:r>
              <a:rPr lang="en-US" dirty="0" smtClean="0"/>
              <a:t>2011 Horizon Report (EDUCAUSE Learning Initiative and New Media Consortium) Horizon</a:t>
            </a:r>
          </a:p>
          <a:p>
            <a:r>
              <a:rPr lang="en-US" dirty="0" smtClean="0">
                <a:hlinkClick r:id="rId2"/>
              </a:rPr>
              <a:t>2010 Horizon Report</a:t>
            </a:r>
            <a:endParaRPr lang="en-US" dirty="0" smtClean="0"/>
          </a:p>
          <a:p>
            <a:r>
              <a:rPr lang="en-US" dirty="0" smtClean="0"/>
              <a:t>ELI Webinar: </a:t>
            </a:r>
            <a:r>
              <a:rPr lang="en-US" dirty="0" smtClean="0">
                <a:hlinkClick r:id="rId3"/>
              </a:rPr>
              <a:t>Horizon Report 2010--Projects in E-Books, Open Content, Mobile Learning, and Augmented Reality</a:t>
            </a: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hlinkClick r:id="rId2"/>
              </a:rPr>
              <a:t>Open Content Examples</a:t>
            </a:r>
            <a:endParaRPr lang="en-US" dirty="0" smtClean="0"/>
          </a:p>
          <a:p>
            <a:r>
              <a:rPr lang="en-US" dirty="0" smtClean="0"/>
              <a:t>ELI </a:t>
            </a:r>
            <a:r>
              <a:rPr lang="en-US" dirty="0" smtClean="0">
                <a:hlinkClick r:id="rId3"/>
              </a:rPr>
              <a:t>Mobile Learning Focus Session</a:t>
            </a:r>
            <a:endParaRPr lang="en-US" dirty="0" smtClean="0"/>
          </a:p>
          <a:p>
            <a:r>
              <a:rPr lang="en-US" dirty="0" smtClean="0">
                <a:hlinkClick r:id="rId4"/>
              </a:rPr>
              <a:t>Mobile Learning Examples</a:t>
            </a:r>
            <a:endParaRPr lang="en-US" dirty="0" smtClean="0"/>
          </a:p>
          <a:p>
            <a:r>
              <a:rPr lang="en-US" dirty="0" smtClean="0">
                <a:hlinkClick r:id="rId5"/>
              </a:rPr>
              <a:t>Horizon Project wiki</a:t>
            </a:r>
            <a:endParaRPr lang="en-US" dirty="0" smtClean="0"/>
          </a:p>
          <a:p>
            <a:r>
              <a:rPr lang="en-US" dirty="0" smtClean="0">
                <a:hlinkClick r:id="rId6"/>
              </a:rPr>
              <a:t>E-Book Examples</a:t>
            </a:r>
            <a:endParaRPr lang="en-US" dirty="0" smtClean="0"/>
          </a:p>
          <a:p>
            <a:r>
              <a:rPr lang="en-US" dirty="0" smtClean="0"/>
              <a:t>2010 Horizon Report </a:t>
            </a:r>
            <a:r>
              <a:rPr lang="en-US" dirty="0" smtClean="0">
                <a:hlinkClick r:id="rId7"/>
              </a:rPr>
              <a:t>Delicious Tags</a:t>
            </a:r>
            <a:endParaRPr lang="en-US" dirty="0" smtClean="0"/>
          </a:p>
          <a:p>
            <a:r>
              <a:rPr lang="en-US" dirty="0" smtClean="0"/>
              <a:t>Past </a:t>
            </a:r>
            <a:r>
              <a:rPr lang="en-US" dirty="0" smtClean="0">
                <a:hlinkClick r:id="rId8"/>
              </a:rPr>
              <a:t>Horizon Reports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indent="0">
              <a:spcBef>
                <a:spcPts val="0"/>
              </a:spcBef>
              <a:buNone/>
            </a:pPr>
            <a:r>
              <a:rPr lang="en-US" dirty="0" smtClean="0"/>
              <a:t>Copyright EDUCAUSE, ACTL, 2010.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US" smtClean="0"/>
              <a:t>Perfect Storm</a:t>
            </a:r>
          </a:p>
        </p:txBody>
      </p:sp>
      <p:pic>
        <p:nvPicPr>
          <p:cNvPr id="6147" name="Picture 2" descr="iStock_000003647228Small Storm Clouds.jpg"/>
          <p:cNvPicPr>
            <a:picLocks noChangeAspect="1"/>
          </p:cNvPicPr>
          <p:nvPr/>
        </p:nvPicPr>
        <p:blipFill>
          <a:blip r:embed="rId3" cstate="print"/>
          <a:srcRect/>
          <a:stretch>
            <a:fillRect/>
          </a:stretch>
        </p:blipFill>
        <p:spPr bwMode="auto">
          <a:xfrm>
            <a:off x="0" y="-2209800"/>
            <a:ext cx="9144000" cy="919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defRPr/>
            </a:pPr>
            <a:r>
              <a:rPr lang="en-US" smtClean="0"/>
              <a:t>Culture of Sharing</a:t>
            </a:r>
          </a:p>
        </p:txBody>
      </p:sp>
      <p:pic>
        <p:nvPicPr>
          <p:cNvPr id="7171" name="Picture 2" descr="iStock_000013293158XSmall Share Ice Cream.jpg"/>
          <p:cNvPicPr>
            <a:picLocks noChangeAspect="1"/>
          </p:cNvPicPr>
          <p:nvPr/>
        </p:nvPicPr>
        <p:blipFill>
          <a:blip r:embed="rId3" cstate="print"/>
          <a:srcRect/>
          <a:stretch>
            <a:fillRect/>
          </a:stretch>
        </p:blipFill>
        <p:spPr bwMode="auto">
          <a:xfrm>
            <a:off x="1966913" y="2095500"/>
            <a:ext cx="7177087"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smtClean="0"/>
              <a:t>Why pursue Open Content? </a:t>
            </a:r>
          </a:p>
        </p:txBody>
      </p:sp>
      <p:sp>
        <p:nvSpPr>
          <p:cNvPr id="8195" name="Content Placeholder 2"/>
          <p:cNvSpPr>
            <a:spLocks noGrp="1"/>
          </p:cNvSpPr>
          <p:nvPr>
            <p:ph idx="1"/>
          </p:nvPr>
        </p:nvSpPr>
        <p:spPr/>
        <p:txBody>
          <a:bodyPr/>
          <a:lstStyle/>
          <a:p>
            <a:pPr eaLnBrk="1" hangingPunct="1"/>
            <a:r>
              <a:rPr lang="en-US">
                <a:latin typeface="Arial" charset="0"/>
                <a:ea typeface="ＭＳ Ｐゴシック" charset="-128"/>
                <a:cs typeface="Arial" charset="0"/>
              </a:rPr>
              <a:t>Social Responsibility</a:t>
            </a:r>
          </a:p>
          <a:p>
            <a:pPr eaLnBrk="1" hangingPunct="1"/>
            <a:r>
              <a:rPr lang="en-US">
                <a:latin typeface="Arial" charset="0"/>
                <a:ea typeface="ＭＳ Ｐゴシック" charset="-128"/>
                <a:cs typeface="Arial" charset="0"/>
              </a:rPr>
              <a:t>Expand access to knowledge</a:t>
            </a:r>
          </a:p>
          <a:p>
            <a:pPr eaLnBrk="1" hangingPunct="1"/>
            <a:r>
              <a:rPr lang="en-US">
                <a:latin typeface="Arial" charset="0"/>
                <a:ea typeface="ＭＳ Ｐゴシック" charset="-128"/>
                <a:cs typeface="Arial" charset="0"/>
              </a:rPr>
              <a:t>Reduce costs of learning</a:t>
            </a:r>
          </a:p>
          <a:p>
            <a:pPr eaLnBrk="1" hangingPunct="1"/>
            <a:r>
              <a:rPr lang="en-US">
                <a:latin typeface="Arial" charset="0"/>
                <a:ea typeface="ＭＳ Ｐゴシック" charset="-128"/>
                <a:cs typeface="Arial" charset="0"/>
              </a:rPr>
              <a:t>Collective Wisdom</a:t>
            </a:r>
          </a:p>
          <a:p>
            <a:pPr eaLnBrk="1" hangingPunct="1"/>
            <a:r>
              <a:rPr lang="en-US">
                <a:latin typeface="Arial" charset="0"/>
                <a:ea typeface="ＭＳ Ｐゴシック" charset="-128"/>
                <a:cs typeface="Arial" charset="0"/>
              </a:rPr>
              <a:t>Accountability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43000"/>
          </a:xfrm>
        </p:spPr>
        <p:txBody>
          <a:bodyPr/>
          <a:lstStyle/>
          <a:p>
            <a:pPr eaLnBrk="1" hangingPunct="1">
              <a:defRPr/>
            </a:pPr>
            <a:r>
              <a:rPr lang="en-US" dirty="0" smtClean="0"/>
              <a:t>Old Model</a:t>
            </a:r>
          </a:p>
        </p:txBody>
      </p:sp>
      <p:pic>
        <p:nvPicPr>
          <p:cNvPr id="9219" name="Picture 2" descr="iStock_000008573414Small Faculty.jpg"/>
          <p:cNvPicPr>
            <a:picLocks noChangeAspect="1"/>
          </p:cNvPicPr>
          <p:nvPr/>
        </p:nvPicPr>
        <p:blipFill>
          <a:blip r:embed="rId3" cstate="print"/>
          <a:srcRect/>
          <a:stretch>
            <a:fillRect/>
          </a:stretch>
        </p:blipFill>
        <p:spPr bwMode="auto">
          <a:xfrm>
            <a:off x="1295400" y="914400"/>
            <a:ext cx="3125788" cy="4684713"/>
          </a:xfrm>
          <a:prstGeom prst="rect">
            <a:avLst/>
          </a:prstGeom>
          <a:noFill/>
          <a:ln w="9525">
            <a:noFill/>
            <a:miter lim="800000"/>
            <a:headEnd/>
            <a:tailEnd/>
          </a:ln>
        </p:spPr>
      </p:pic>
      <p:pic>
        <p:nvPicPr>
          <p:cNvPr id="9220" name="Picture 3" descr="iStock_000002259851XSmall Teacher at Board.jpg"/>
          <p:cNvPicPr>
            <a:picLocks noChangeAspect="1"/>
          </p:cNvPicPr>
          <p:nvPr/>
        </p:nvPicPr>
        <p:blipFill>
          <a:blip r:embed="rId4" cstate="print"/>
          <a:srcRect/>
          <a:stretch>
            <a:fillRect/>
          </a:stretch>
        </p:blipFill>
        <p:spPr bwMode="auto">
          <a:xfrm>
            <a:off x="5562600" y="457200"/>
            <a:ext cx="3354388" cy="5026025"/>
          </a:xfrm>
          <a:prstGeom prst="rect">
            <a:avLst/>
          </a:prstGeom>
          <a:noFill/>
          <a:ln w="9525">
            <a:noFill/>
            <a:miter lim="800000"/>
            <a:headEnd/>
            <a:tailEnd/>
          </a:ln>
        </p:spPr>
      </p:pic>
      <p:pic>
        <p:nvPicPr>
          <p:cNvPr id="9221" name="Picture 4" descr="iStock_000002126461XSmall Large Classroom.jpg"/>
          <p:cNvPicPr>
            <a:picLocks noChangeAspect="1"/>
          </p:cNvPicPr>
          <p:nvPr/>
        </p:nvPicPr>
        <p:blipFill>
          <a:blip r:embed="rId5" cstate="print"/>
          <a:srcRect/>
          <a:stretch>
            <a:fillRect/>
          </a:stretch>
        </p:blipFill>
        <p:spPr bwMode="auto">
          <a:xfrm>
            <a:off x="304800" y="3429000"/>
            <a:ext cx="5956300" cy="3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New Relationships</a:t>
            </a:r>
            <a:endParaRPr lang="en-US" dirty="0"/>
          </a:p>
        </p:txBody>
      </p:sp>
      <p:pic>
        <p:nvPicPr>
          <p:cNvPr id="10243" name="Picture 3" descr="iStock_000010982219XSmall Students on Grass.jpg"/>
          <p:cNvPicPr>
            <a:picLocks noChangeAspect="1"/>
          </p:cNvPicPr>
          <p:nvPr/>
        </p:nvPicPr>
        <p:blipFill>
          <a:blip r:embed="rId2" cstate="print"/>
          <a:srcRect/>
          <a:stretch>
            <a:fillRect/>
          </a:stretch>
        </p:blipFill>
        <p:spPr bwMode="auto">
          <a:xfrm>
            <a:off x="4495800" y="1905000"/>
            <a:ext cx="4048125" cy="2686050"/>
          </a:xfrm>
          <a:prstGeom prst="rect">
            <a:avLst/>
          </a:prstGeom>
          <a:noFill/>
          <a:ln w="9525">
            <a:noFill/>
            <a:miter lim="800000"/>
            <a:headEnd/>
            <a:tailEnd/>
          </a:ln>
        </p:spPr>
      </p:pic>
      <p:pic>
        <p:nvPicPr>
          <p:cNvPr id="10244" name="Picture 4" descr="iStock_000007699696XSmall Students in Circle.jpg"/>
          <p:cNvPicPr>
            <a:picLocks noChangeAspect="1"/>
          </p:cNvPicPr>
          <p:nvPr/>
        </p:nvPicPr>
        <p:blipFill>
          <a:blip r:embed="rId3" cstate="print"/>
          <a:srcRect/>
          <a:stretch>
            <a:fillRect/>
          </a:stretch>
        </p:blipFill>
        <p:spPr bwMode="auto">
          <a:xfrm>
            <a:off x="609600" y="1828800"/>
            <a:ext cx="2598738" cy="2590800"/>
          </a:xfrm>
          <a:prstGeom prst="rect">
            <a:avLst/>
          </a:prstGeom>
          <a:noFill/>
          <a:ln w="9525">
            <a:noFill/>
            <a:miter lim="800000"/>
            <a:headEnd/>
            <a:tailEnd/>
          </a:ln>
        </p:spPr>
      </p:pic>
      <p:pic>
        <p:nvPicPr>
          <p:cNvPr id="10245" name="Picture 2" descr="iStock_000005085216XSmall Teacher Guide.jpg"/>
          <p:cNvPicPr>
            <a:picLocks noChangeAspect="1"/>
          </p:cNvPicPr>
          <p:nvPr/>
        </p:nvPicPr>
        <p:blipFill>
          <a:blip r:embed="rId4" cstate="print"/>
          <a:srcRect/>
          <a:stretch>
            <a:fillRect/>
          </a:stretch>
        </p:blipFill>
        <p:spPr bwMode="auto">
          <a:xfrm>
            <a:off x="2819400" y="3733800"/>
            <a:ext cx="2894013" cy="2884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ducause Anaheim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Educause Anaheim 2010</Template>
  <TotalTime>1179</TotalTime>
  <Words>1883</Words>
  <Application>Microsoft Macintosh PowerPoint</Application>
  <PresentationFormat>On-screen Show (4:3)</PresentationFormat>
  <Paragraphs>246</Paragraphs>
  <Slides>43</Slides>
  <Notes>18</Notes>
  <HiddenSlides>0</HiddenSlides>
  <MMClips>0</MMClips>
  <ScaleCrop>false</ScaleCrop>
  <HeadingPairs>
    <vt:vector size="4" baseType="variant">
      <vt:variant>
        <vt:lpstr>Design Template</vt:lpstr>
      </vt:variant>
      <vt:variant>
        <vt:i4>1</vt:i4>
      </vt:variant>
      <vt:variant>
        <vt:lpstr>Slide Titles</vt:lpstr>
      </vt:variant>
      <vt:variant>
        <vt:i4>43</vt:i4>
      </vt:variant>
    </vt:vector>
  </HeadingPairs>
  <TitlesOfParts>
    <vt:vector size="44" baseType="lpstr">
      <vt:lpstr>Educause Anaheim 2010</vt:lpstr>
      <vt:lpstr>The Horizon Report in Action: Deploying Innovation Locally</vt:lpstr>
      <vt:lpstr>Why (how) innovation</vt:lpstr>
      <vt:lpstr>Open Content</vt:lpstr>
      <vt:lpstr>Open Content a Philosophy</vt:lpstr>
      <vt:lpstr>Perfect Storm</vt:lpstr>
      <vt:lpstr>Culture of Sharing</vt:lpstr>
      <vt:lpstr>Why pursue Open Content? </vt:lpstr>
      <vt:lpstr>Old Model</vt:lpstr>
      <vt:lpstr>New Relationships</vt:lpstr>
      <vt:lpstr>Challenges</vt:lpstr>
      <vt:lpstr>Getting Started</vt:lpstr>
      <vt:lpstr>Open Content Repositories</vt:lpstr>
      <vt:lpstr>Screen Shot Example (OTTER)</vt:lpstr>
      <vt:lpstr>Slide 14</vt:lpstr>
      <vt:lpstr>Screen Shot example</vt:lpstr>
      <vt:lpstr>Slide 16</vt:lpstr>
      <vt:lpstr>The Future</vt:lpstr>
      <vt:lpstr>Mobile computing </vt:lpstr>
      <vt:lpstr>What Is Mobile Computing?</vt:lpstr>
      <vt:lpstr>Why Mobile Computing?</vt:lpstr>
      <vt:lpstr>Mobility vs.     Chickering &amp; Gamson’s 7 Principles</vt:lpstr>
      <vt:lpstr>Rapid &amp; Constant Connection</vt:lpstr>
      <vt:lpstr>Ubiquitous Access to Content</vt:lpstr>
      <vt:lpstr>Local Interactions                                 &amp; Connections</vt:lpstr>
      <vt:lpstr>Mobility vs.     Chickering &amp; Gamson’s 7 Principles</vt:lpstr>
      <vt:lpstr>Discussion Ideas...</vt:lpstr>
      <vt:lpstr>IMAGE CITATIONS</vt:lpstr>
      <vt:lpstr>eBooks → eTextbooks</vt:lpstr>
      <vt:lpstr>What is an eBook?</vt:lpstr>
      <vt:lpstr>eBook Trends              – The Future is Here</vt:lpstr>
      <vt:lpstr>eTextbook Initiatives</vt:lpstr>
      <vt:lpstr>Advantages</vt:lpstr>
      <vt:lpstr>Challenges -- Formats</vt:lpstr>
      <vt:lpstr>Advantages for Education</vt:lpstr>
      <vt:lpstr>eBooks vs.     Chickering &amp; Gamson’s 7 Principles</vt:lpstr>
      <vt:lpstr>The Future Future</vt:lpstr>
      <vt:lpstr>Closing Thought</vt:lpstr>
      <vt:lpstr>References</vt:lpstr>
      <vt:lpstr>Discuss at your table and on google moderator:  http://tinyurl.com/e10tech </vt:lpstr>
      <vt:lpstr>Questions and answers</vt:lpstr>
      <vt:lpstr>Next steps for innovation</vt:lpstr>
      <vt:lpstr>resources</vt:lpstr>
      <vt:lpstr>Slide 43</vt:lpstr>
    </vt:vector>
  </TitlesOfParts>
  <Company>Penn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Content</dc:title>
  <dc:creator>Penn State Berks</dc:creator>
  <cp:lastModifiedBy>Veronica Diaz</cp:lastModifiedBy>
  <cp:revision>124</cp:revision>
  <dcterms:created xsi:type="dcterms:W3CDTF">2010-10-10T03:07:33Z</dcterms:created>
  <dcterms:modified xsi:type="dcterms:W3CDTF">2010-10-10T03:17:41Z</dcterms:modified>
</cp:coreProperties>
</file>