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75" r:id="rId4"/>
    <p:sldId id="276" r:id="rId5"/>
    <p:sldId id="273" r:id="rId6"/>
    <p:sldId id="257" r:id="rId7"/>
    <p:sldId id="262" r:id="rId8"/>
    <p:sldId id="263" r:id="rId9"/>
    <p:sldId id="264" r:id="rId10"/>
    <p:sldId id="265" r:id="rId11"/>
    <p:sldId id="266" r:id="rId12"/>
    <p:sldId id="272" r:id="rId13"/>
    <p:sldId id="280" r:id="rId14"/>
    <p:sldId id="267" r:id="rId15"/>
    <p:sldId id="281" r:id="rId16"/>
    <p:sldId id="282" r:id="rId17"/>
    <p:sldId id="284" r:id="rId18"/>
    <p:sldId id="278" r:id="rId19"/>
    <p:sldId id="277" r:id="rId20"/>
  </p:sldIdLst>
  <p:sldSz cx="9144000" cy="6858000" type="screen4x3"/>
  <p:notesSz cx="6918325" cy="92043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021"/>
    <a:srgbClr val="45811B"/>
    <a:srgbClr val="DDE8D5"/>
    <a:srgbClr val="FBC82B"/>
    <a:srgbClr val="7BA62B"/>
    <a:srgbClr val="8A8889"/>
    <a:srgbClr val="FD971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3" d="100"/>
          <a:sy n="83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DDB44A-C0FB-4D34-A563-9633DD00A38A}" type="datetime1">
              <a:rPr lang="en-US"/>
              <a:pPr/>
              <a:t>10/13/2010</a:t>
            </a:fld>
            <a:endParaRPr lang="en-US"/>
          </a:p>
        </p:txBody>
      </p:sp>
      <p:sp>
        <p:nvSpPr>
          <p:cNvPr id="31748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A6663B-27A5-48FC-90A1-E31B9EBFA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59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ＭＳ Ｐゴシック" pitchFamily="-123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23" charset="0"/>
        <a:ea typeface="ＭＳ Ｐゴシック" pitchFamily="-12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2260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ceholder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Placeholder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105400" cy="4191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Placeholder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14" descr="09Conference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46338" y="990600"/>
            <a:ext cx="4373562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EDUCAUSEB&amp;W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019550" y="6407150"/>
            <a:ext cx="120332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12"/>
          <p:cNvGrpSpPr>
            <a:grpSpLocks noChangeAspect="1"/>
          </p:cNvGrpSpPr>
          <p:nvPr userDrawn="1"/>
        </p:nvGrpSpPr>
        <p:grpSpPr bwMode="auto">
          <a:xfrm>
            <a:off x="4173538" y="2717800"/>
            <a:ext cx="860425" cy="80963"/>
            <a:chOff x="546100" y="289687"/>
            <a:chExt cx="960374" cy="91313"/>
          </a:xfrm>
        </p:grpSpPr>
        <p:sp>
          <p:nvSpPr>
            <p:cNvPr id="8" name="Oval 7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 userDrawn="1"/>
          </p:nvSpPr>
          <p:spPr bwMode="auto">
            <a:xfrm>
              <a:off x="834920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1125513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949575"/>
            <a:ext cx="7772400" cy="1470025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1322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99B7E-3453-42D9-AFFD-598EF6D95B2C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93B6-1D0B-4EB5-944E-BD45BC091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9CCA8-0168-4524-9816-BCD181D31D30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DDD0-06D8-4F01-9475-27D2EBB2E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C5456-0E14-4F03-8D2A-084CF3728135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5F472-A41D-4658-A2C2-0CD476A55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755D-C94D-4A7E-9214-40DCAD934ECC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D479-BCFE-4906-B1A9-E48FE1801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AE76-ADF2-4CCC-B14A-9195BF94249D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2B50-F6AD-4376-B740-3B26EA494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422F-5EC3-440A-8EB5-B3EDDF658CF6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F195E-66CC-4A41-8D42-F112869CB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2FB3-A701-412F-BF2C-4A5B07A9D1AD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568F0-2660-4C43-B9A0-D43927B7F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E84B-65F7-4D59-A7DD-53E584D99A91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7DCBB-17FE-487C-999E-1A370B47A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0740-E959-4B9C-B055-1E719C05B3D0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094C-893A-4EEA-A217-BF4F199B4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AB9A0-ABCA-41F7-9714-8294B22A05AA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CFF15-B587-461E-A2E8-FB82C695E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56041-185E-47E0-8E51-52DB7C4661A1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2B866-EAA4-4656-9C77-C73B8996A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ilverba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3410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7014313-C54D-47C0-B52C-3249699F9C73}" type="datetime1">
              <a:rPr lang="en-US"/>
              <a:pPr>
                <a:defRPr/>
              </a:pPr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BA3D2F9-99CE-4261-9DA5-8A761E5D8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3"/>
          <p:cNvGrpSpPr>
            <a:grpSpLocks noChangeAspect="1"/>
          </p:cNvGrpSpPr>
          <p:nvPr/>
        </p:nvGrpSpPr>
        <p:grpSpPr bwMode="auto">
          <a:xfrm>
            <a:off x="558800" y="193675"/>
            <a:ext cx="860425" cy="80963"/>
            <a:chOff x="546100" y="289687"/>
            <a:chExt cx="960374" cy="91313"/>
          </a:xfrm>
        </p:grpSpPr>
        <p:sp>
          <p:nvSpPr>
            <p:cNvPr id="10" name="Oval 9"/>
            <p:cNvSpPr>
              <a:spLocks noChangeAspect="1"/>
            </p:cNvSpPr>
            <p:nvPr userDrawn="1"/>
          </p:nvSpPr>
          <p:spPr bwMode="auto">
            <a:xfrm>
              <a:off x="546100" y="289687"/>
              <a:ext cx="92139" cy="91313"/>
            </a:xfrm>
            <a:prstGeom prst="ellipse">
              <a:avLst/>
            </a:prstGeom>
            <a:solidFill>
              <a:srgbClr val="A90021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 userDrawn="1"/>
          </p:nvSpPr>
          <p:spPr bwMode="auto">
            <a:xfrm>
              <a:off x="834922" y="289687"/>
              <a:ext cx="92139" cy="91313"/>
            </a:xfrm>
            <a:prstGeom prst="ellipse">
              <a:avLst/>
            </a:prstGeom>
            <a:solidFill>
              <a:srgbClr val="45811B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 userDrawn="1"/>
          </p:nvSpPr>
          <p:spPr bwMode="auto">
            <a:xfrm>
              <a:off x="1125514" y="289687"/>
              <a:ext cx="92139" cy="91313"/>
            </a:xfrm>
            <a:prstGeom prst="ellipse">
              <a:avLst/>
            </a:prstGeom>
            <a:solidFill>
              <a:srgbClr val="006D97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 userDrawn="1"/>
          </p:nvSpPr>
          <p:spPr bwMode="auto">
            <a:xfrm>
              <a:off x="1414335" y="289687"/>
              <a:ext cx="92139" cy="91313"/>
            </a:xfrm>
            <a:prstGeom prst="ellipse">
              <a:avLst/>
            </a:prstGeom>
            <a:solidFill>
              <a:srgbClr val="FD9712"/>
            </a:solidFill>
            <a:ln w="9525">
              <a:noFill/>
              <a:round/>
              <a:headEnd/>
              <a:tailEnd/>
            </a:ln>
            <a:effectLst>
              <a:outerShdw dist="127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45811B"/>
          </a:solidFill>
          <a:latin typeface="Arial"/>
          <a:ea typeface="ＭＳ Ｐゴシック" pitchFamily="48" charset="-128"/>
          <a:cs typeface="ＭＳ Ｐゴシック" pitchFamily="-123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ＭＳ Ｐゴシック" pitchFamily="-123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ＭＳ Ｐゴシック" pitchFamily="-123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ＭＳ Ｐゴシック" pitchFamily="-123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45811B"/>
          </a:solidFill>
          <a:latin typeface="Arial" pitchFamily="48" charset="0"/>
          <a:ea typeface="ＭＳ Ｐゴシック" pitchFamily="48" charset="-128"/>
          <a:cs typeface="ＭＳ Ｐゴシック" pitchFamily="-123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pitchFamily="-123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ＭＳ Ｐゴシック" pitchFamily="-123" charset="-128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pitchFamily="-123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ＭＳ Ｐゴシック" pitchFamily="-123" charset="-128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pitchFamily="-123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ＭＳ Ｐゴシック" pitchFamily="-123" charset="-128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pitchFamily="-123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ＭＳ Ｐゴシック" pitchFamily="-123" charset="-128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A90021"/>
        </a:buClr>
        <a:buSzPct val="80000"/>
        <a:buFont typeface="Arial" pitchFamily="-123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ＭＳ Ｐゴシック" pitchFamily="-123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 bwMode="auto">
          <a:xfrm>
            <a:off x="495300" y="2711450"/>
            <a:ext cx="8143875" cy="1470025"/>
          </a:xfrm>
        </p:spPr>
        <p:txBody>
          <a:bodyPr/>
          <a:lstStyle/>
          <a:p>
            <a:pPr eaLnBrk="1" hangingPunct="1"/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Enforcing Copyright on Campus Networks:</a:t>
            </a:r>
            <a:br>
              <a:rPr lang="en-US" cap="none" smtClean="0">
                <a:latin typeface="Arial" pitchFamily="-123" charset="0"/>
                <a:ea typeface="ＭＳ Ｐゴシック" pitchFamily="-123" charset="-128"/>
              </a:rPr>
            </a:br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Lessons Learned, Next Steps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Steve Worona, EDUCAUSE</a:t>
            </a: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Ken Pflueger, Pomona College</a:t>
            </a: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Kent Wada, UCLA</a:t>
            </a:r>
          </a:p>
          <a:p>
            <a:pPr eaLnBrk="1" hangingPunct="1"/>
            <a:endParaRPr lang="en-US" sz="1200" smtClean="0">
              <a:latin typeface="Arial" pitchFamily="-123" charset="0"/>
              <a:ea typeface="ＭＳ Ｐゴシック" pitchFamily="-123" charset="-128"/>
            </a:endParaRP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October 13,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So What did we Do to Comply?</a:t>
            </a:r>
            <a:endParaRPr lang="en-US" dirty="0">
              <a:cs typeface="Arial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-123" charset="0"/>
              <a:buNone/>
            </a:pPr>
            <a:r>
              <a:rPr lang="en-US" smtClean="0">
                <a:latin typeface="Arial" pitchFamily="-123" charset="0"/>
                <a:ea typeface="ＭＳ Ｐゴシック" pitchFamily="-123" charset="-128"/>
              </a:rPr>
              <a:t>Offer Legal Alternatives</a:t>
            </a:r>
          </a:p>
          <a:p>
            <a:pPr>
              <a:buFont typeface="Arial" pitchFamily="-123" charset="0"/>
              <a:buNone/>
            </a:pP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Not in our institutional culture to pay for such services for students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IT maintains website that provides links to resources for legal downloads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So What did we Do to Comply?</a:t>
            </a:r>
            <a:endParaRPr lang="en-US" dirty="0">
              <a:cs typeface="Arial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Policy/Procedure Review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Reviewed Annually</a:t>
            </a: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Review based on analysis and comparisons of previous years’ data:</a:t>
            </a:r>
          </a:p>
          <a:p>
            <a:pPr lvl="2"/>
            <a:r>
              <a:rPr lang="en-US" smtClean="0">
                <a:latin typeface="Arial" pitchFamily="-123" charset="0"/>
                <a:ea typeface="ＭＳ Ｐゴシック" pitchFamily="-123" charset="-128"/>
              </a:rPr>
              <a:t>Number of DMCA Notices: Up/Down/Static?</a:t>
            </a:r>
          </a:p>
          <a:p>
            <a:pPr lvl="2"/>
            <a:r>
              <a:rPr lang="en-US" smtClean="0">
                <a:latin typeface="Arial" pitchFamily="-123" charset="0"/>
                <a:ea typeface="ＭＳ Ｐゴシック" pitchFamily="-123" charset="-128"/>
              </a:rPr>
              <a:t>Frequency of excessive bandwidth usage infractions</a:t>
            </a: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Any increases would cause further investigation, but has not been necessary so far.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62000" y="2949575"/>
            <a:ext cx="7772400" cy="1470025"/>
          </a:xfrm>
          <a:noFill/>
        </p:spPr>
        <p:txBody>
          <a:bodyPr/>
          <a:lstStyle/>
          <a:p>
            <a:pPr algn="ctr" eaLnBrk="1" hangingPunct="1"/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THE UCLA APPROACH (P2P.UCLA.EDU)</a:t>
            </a:r>
          </a:p>
        </p:txBody>
      </p:sp>
      <p:sp>
        <p:nvSpPr>
          <p:cNvPr id="45059" name="Subtitle 2"/>
          <p:cNvSpPr>
            <a:spLocks noGrp="1"/>
          </p:cNvSpPr>
          <p:nvPr>
            <p:ph type="subTitle" idx="4294967295"/>
          </p:nvPr>
        </p:nvSpPr>
        <p:spPr>
          <a:xfrm>
            <a:off x="1447800" y="4213225"/>
            <a:ext cx="6400800" cy="1219200"/>
          </a:xfrm>
        </p:spPr>
        <p:txBody>
          <a:bodyPr/>
          <a:lstStyle/>
          <a:p>
            <a:pPr marL="0" indent="0" algn="ctr" eaLnBrk="1" hangingPunct="1">
              <a:buFont typeface="Arial" pitchFamily="-123" charset="0"/>
              <a:buNone/>
            </a:pPr>
            <a:r>
              <a:rPr lang="en-US" sz="2000" smtClean="0">
                <a:latin typeface="Arial" pitchFamily="-123" charset="0"/>
                <a:ea typeface="ＭＳ Ｐゴシック" pitchFamily="-123" charset="-128"/>
              </a:rPr>
              <a:t>Kent Wada  |  October 13,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Real Life Policy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DC196-81D9-4924-8570-CEFC6FFC2193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48785" y="-3353"/>
            <a:ext cx="8217732" cy="6858000"/>
            <a:chOff x="348785" y="-3353"/>
            <a:chExt cx="8217732" cy="6858000"/>
          </a:xfrm>
        </p:grpSpPr>
        <p:grpSp>
          <p:nvGrpSpPr>
            <p:cNvPr id="17" name="Group 16"/>
            <p:cNvGrpSpPr/>
            <p:nvPr/>
          </p:nvGrpSpPr>
          <p:grpSpPr>
            <a:xfrm>
              <a:off x="3022785" y="-3353"/>
              <a:ext cx="5543732" cy="6858000"/>
              <a:chOff x="3436088" y="15609"/>
              <a:chExt cx="5543732" cy="6858000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36088" y="15609"/>
                <a:ext cx="5543732" cy="6858000"/>
              </a:xfrm>
              <a:prstGeom prst="rect">
                <a:avLst/>
              </a:prstGeom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5885593" y="5280798"/>
                <a:ext cx="303685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r"/>
                <a:r>
                  <a:rPr lang="en-US" sz="2000" dirty="0" smtClean="0">
                    <a:solidFill>
                      <a:srgbClr val="A90021"/>
                    </a:solidFill>
                  </a:rPr>
                  <a:t>225,000 </a:t>
                </a:r>
                <a:r>
                  <a:rPr lang="en-US" sz="2000" dirty="0">
                    <a:solidFill>
                      <a:srgbClr val="A90021"/>
                    </a:solidFill>
                  </a:rPr>
                  <a:t>students</a:t>
                </a:r>
              </a:p>
              <a:p>
                <a:pPr algn="r"/>
                <a:r>
                  <a:rPr lang="en-US" sz="2000" dirty="0" smtClean="0">
                    <a:solidFill>
                      <a:srgbClr val="A90021"/>
                    </a:solidFill>
                  </a:rPr>
                  <a:t>170,000 </a:t>
                </a:r>
                <a:r>
                  <a:rPr lang="en-US" sz="2000" dirty="0">
                    <a:solidFill>
                      <a:srgbClr val="A90021"/>
                    </a:solidFill>
                  </a:rPr>
                  <a:t>faculty and </a:t>
                </a:r>
                <a:r>
                  <a:rPr lang="en-US" sz="2000" dirty="0" smtClean="0">
                    <a:solidFill>
                      <a:srgbClr val="A90021"/>
                    </a:solidFill>
                  </a:rPr>
                  <a:t>staff</a:t>
                </a:r>
              </a:p>
              <a:p>
                <a:pPr algn="r"/>
                <a:r>
                  <a:rPr lang="en-US" sz="2000" dirty="0" smtClean="0">
                    <a:solidFill>
                      <a:srgbClr val="A90021"/>
                    </a:solidFill>
                  </a:rPr>
                  <a:t>$20.1B</a:t>
                </a:r>
                <a:endParaRPr lang="en-US" sz="2000" dirty="0">
                  <a:solidFill>
                    <a:srgbClr val="A9002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454753" y="6511307"/>
                <a:ext cx="286168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/>
                  <a:t>base image </a:t>
                </a:r>
                <a:r>
                  <a:rPr lang="en-US" sz="1200" dirty="0" smtClean="0"/>
                  <a:t>credit: </a:t>
                </a:r>
                <a:r>
                  <a:rPr lang="en-US" sz="1200" dirty="0" err="1" smtClean="0"/>
                  <a:t>wikimedia</a:t>
                </a:r>
                <a:r>
                  <a:rPr lang="en-US" sz="1200" dirty="0" smtClean="0"/>
                  <a:t> </a:t>
                </a:r>
                <a:r>
                  <a:rPr lang="en-US" sz="1200" dirty="0"/>
                  <a:t>commons</a:t>
                </a: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785" y="5928044"/>
              <a:ext cx="3002745" cy="187672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674557" y="1837032"/>
            <a:ext cx="7496986" cy="4401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A90021"/>
                </a:solidFill>
              </a:rPr>
              <a:t>26,600 undergrad, 12,000 grad, 1,400 interns/residents</a:t>
            </a:r>
            <a:endParaRPr lang="en-US" b="1" dirty="0">
              <a:solidFill>
                <a:srgbClr val="A90021"/>
              </a:solidFill>
            </a:endParaRPr>
          </a:p>
          <a:p>
            <a:pPr algn="r"/>
            <a:r>
              <a:rPr lang="en-US" sz="2000" dirty="0" smtClean="0">
                <a:solidFill>
                  <a:srgbClr val="A90021"/>
                </a:solidFill>
              </a:rPr>
              <a:t>4.37 GPA average for 2010 incoming freshman class</a:t>
            </a:r>
          </a:p>
          <a:p>
            <a:pPr algn="r"/>
            <a:endParaRPr lang="en-US" sz="2000" dirty="0">
              <a:solidFill>
                <a:srgbClr val="A90021"/>
              </a:solidFill>
            </a:endParaRPr>
          </a:p>
          <a:p>
            <a:pPr algn="r"/>
            <a:r>
              <a:rPr lang="en-US" b="1" dirty="0" smtClean="0">
                <a:solidFill>
                  <a:srgbClr val="A90021"/>
                </a:solidFill>
              </a:rPr>
              <a:t>4,000 faculty/teaching staff</a:t>
            </a:r>
          </a:p>
          <a:p>
            <a:pPr algn="r"/>
            <a:r>
              <a:rPr lang="en-US" sz="2000" dirty="0" smtClean="0">
                <a:solidFill>
                  <a:srgbClr val="A90021"/>
                </a:solidFill>
              </a:rPr>
              <a:t>5 Nobel laureates, 10 National Medal of Science winners,</a:t>
            </a:r>
          </a:p>
          <a:p>
            <a:pPr algn="r"/>
            <a:r>
              <a:rPr lang="en-US" sz="2000" dirty="0" smtClean="0">
                <a:solidFill>
                  <a:srgbClr val="A90021"/>
                </a:solidFill>
              </a:rPr>
              <a:t>3 Presidential Medal of Freedom winners, 3 Pulitzer Prize winners</a:t>
            </a:r>
          </a:p>
          <a:p>
            <a:pPr algn="r"/>
            <a:endParaRPr lang="en-US" sz="2000" dirty="0">
              <a:solidFill>
                <a:srgbClr val="A90021"/>
              </a:solidFill>
            </a:endParaRPr>
          </a:p>
          <a:p>
            <a:pPr algn="r"/>
            <a:r>
              <a:rPr lang="en-US" b="1" dirty="0" smtClean="0">
                <a:solidFill>
                  <a:srgbClr val="A90021"/>
                </a:solidFill>
              </a:rPr>
              <a:t>Ranked in the top 5 hospitals nationally by US N&amp;WR</a:t>
            </a:r>
          </a:p>
          <a:p>
            <a:pPr algn="r"/>
            <a:endParaRPr lang="en-US" sz="2000" b="1" dirty="0">
              <a:solidFill>
                <a:srgbClr val="A90021"/>
              </a:solidFill>
            </a:endParaRPr>
          </a:p>
          <a:p>
            <a:pPr algn="r"/>
            <a:r>
              <a:rPr lang="en-US" b="1" dirty="0" smtClean="0">
                <a:solidFill>
                  <a:srgbClr val="A90021"/>
                </a:solidFill>
              </a:rPr>
              <a:t>106 NCAA team championships</a:t>
            </a:r>
          </a:p>
          <a:p>
            <a:pPr algn="r"/>
            <a:endParaRPr lang="en-US" sz="2000" dirty="0" smtClean="0">
              <a:solidFill>
                <a:srgbClr val="A90021"/>
              </a:solidFill>
            </a:endParaRPr>
          </a:p>
          <a:p>
            <a:pPr algn="r"/>
            <a:r>
              <a:rPr lang="en-US" b="1" dirty="0">
                <a:solidFill>
                  <a:srgbClr val="A90021"/>
                </a:solidFill>
              </a:rPr>
              <a:t>$4.7B (9% state funding</a:t>
            </a:r>
            <a:r>
              <a:rPr lang="en-US" b="1" dirty="0" smtClean="0">
                <a:solidFill>
                  <a:srgbClr val="A90021"/>
                </a:solidFill>
              </a:rPr>
              <a:t>)</a:t>
            </a:r>
          </a:p>
          <a:p>
            <a:pPr algn="r"/>
            <a:r>
              <a:rPr lang="en-US" sz="2000" dirty="0" smtClean="0">
                <a:solidFill>
                  <a:srgbClr val="A90021"/>
                </a:solidFill>
              </a:rPr>
              <a:t>$1.1B competitive grants funding awarded in 2009-10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95" y="943385"/>
            <a:ext cx="1560447" cy="71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603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347 L 0.17031 -0.05115 C 0.20642 -0.06342 0.25677 -0.05949 0.30746 -0.04444 C 0.36493 -0.02708 0.4092 -0.00208 0.43802 0.02917 L 0.57656 0.1713 " pathEditMode="relative" rAng="766452" ptsTypes="FffFF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13" y="236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Focusing on the uncommon</a:t>
            </a:r>
            <a:endParaRPr lang="en-US" dirty="0">
              <a:cs typeface="Arial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514350" indent="-514350" eaLnBrk="1" hangingPunct="1">
              <a:buFont typeface="Calibri" pitchFamily="-123" charset="0"/>
              <a:buAutoNum type="arabicPeriod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Technology-based deterrents</a:t>
            </a:r>
          </a:p>
          <a:p>
            <a:pPr marL="514350" indent="-514350" eaLnBrk="1" hangingPunct="1">
              <a:buFont typeface="Calibri" pitchFamily="-123" charset="0"/>
              <a:buAutoNum type="arabicPeriod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Community education and annual disclosure to students</a:t>
            </a:r>
          </a:p>
          <a:p>
            <a:pPr marL="514350" indent="-514350" eaLnBrk="1" hangingPunct="1">
              <a:buFont typeface="Calibri" pitchFamily="-123" charset="0"/>
              <a:buAutoNum type="arabicPeriod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Legal alternatives to illegal file sharing</a:t>
            </a:r>
          </a:p>
          <a:p>
            <a:pPr marL="514350" indent="-514350" eaLnBrk="1" hangingPunct="1">
              <a:buFont typeface="Calibri" pitchFamily="-123" charset="0"/>
              <a:buAutoNum type="arabicPeriod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Campus procedures for handling unauthorized distribution of copyright</a:t>
            </a:r>
          </a:p>
          <a:p>
            <a:pPr marL="514350" indent="-514350" eaLnBrk="1" hangingPunct="1">
              <a:buFont typeface="Calibri" pitchFamily="-123" charset="0"/>
              <a:buAutoNum type="arabicPeriod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Periodic review of plan and assessment criteria</a:t>
            </a:r>
            <a:endParaRPr lang="en-US" dirty="0">
              <a:latin typeface="Arial" pitchFamily="-123" charset="0"/>
              <a:ea typeface="ＭＳ Ｐゴシック" pitchFamily="-123" charset="-12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Orientation</a:t>
            </a:r>
          </a:p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Informational web sites</a:t>
            </a:r>
          </a:p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Information workshops</a:t>
            </a:r>
          </a:p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Promotional activities</a:t>
            </a:r>
          </a:p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Annual letter</a:t>
            </a:r>
          </a:p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Policies</a:t>
            </a:r>
            <a:endParaRPr lang="en-US" smtClean="0">
              <a:latin typeface="Arial" pitchFamily="-123" charset="0"/>
              <a:ea typeface="ＭＳ Ｐゴシック" pitchFamily="-123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382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30188" indent="-230188" eaLnBrk="0" hangingPunct="0">
              <a:spcBef>
                <a:spcPct val="20000"/>
              </a:spcBef>
              <a:buClr>
                <a:srgbClr val="A90021"/>
              </a:buClr>
              <a:buSzPct val="80000"/>
              <a:buFont typeface="Arial" pitchFamily="-123" charset="0"/>
              <a:buChar char="•"/>
            </a:pPr>
            <a:endParaRPr lang="en-US" sz="2800" dirty="0" smtClean="0">
              <a:solidFill>
                <a:srgbClr val="4C4C4F"/>
              </a:solidFill>
              <a:ea typeface="Arial" pitchFamily="-123" charset="0"/>
              <a:cs typeface="Arial" pitchFamily="-123" charset="0"/>
            </a:endParaRPr>
          </a:p>
          <a:p>
            <a:pPr marL="230188" indent="-230188" eaLnBrk="0" hangingPunct="0">
              <a:spcBef>
                <a:spcPct val="20000"/>
              </a:spcBef>
              <a:buClr>
                <a:srgbClr val="A90021"/>
              </a:buClr>
              <a:buSzPct val="80000"/>
              <a:buFont typeface="Arial" pitchFamily="-123" charset="0"/>
              <a:buChar char="•"/>
            </a:pPr>
            <a:endParaRPr lang="en-US" sz="2800" dirty="0">
              <a:solidFill>
                <a:srgbClr val="4C4C4F"/>
              </a:solidFill>
              <a:ea typeface="Arial" pitchFamily="-123" charset="0"/>
              <a:cs typeface="Arial" pitchFamily="-123" charset="0"/>
            </a:endParaRPr>
          </a:p>
          <a:p>
            <a:pPr marL="230188" indent="-230188" eaLnBrk="0" hangingPunct="0">
              <a:spcBef>
                <a:spcPct val="20000"/>
              </a:spcBef>
              <a:buClr>
                <a:srgbClr val="A90021"/>
              </a:buClr>
              <a:buSzPct val="80000"/>
              <a:buFont typeface="Arial" pitchFamily="-123" charset="0"/>
              <a:buChar char="•"/>
            </a:pPr>
            <a:r>
              <a:rPr lang="en-US" sz="2800" dirty="0" smtClean="0">
                <a:solidFill>
                  <a:srgbClr val="4C4C4F"/>
                </a:solidFill>
                <a:ea typeface="Arial" pitchFamily="-123" charset="0"/>
                <a:cs typeface="Arial" pitchFamily="-123" charset="0"/>
              </a:rPr>
              <a:t>Information </a:t>
            </a:r>
            <a:r>
              <a:rPr lang="en-US" sz="2800" dirty="0">
                <a:solidFill>
                  <a:srgbClr val="4C4C4F"/>
                </a:solidFill>
                <a:ea typeface="Arial" pitchFamily="-123" charset="0"/>
                <a:cs typeface="Arial" pitchFamily="-123" charset="0"/>
              </a:rPr>
              <a:t>workshops</a:t>
            </a:r>
          </a:p>
          <a:p>
            <a:pPr marL="511175" lvl="1" indent="-222250" eaLnBrk="0" hangingPunct="0">
              <a:spcBef>
                <a:spcPct val="20000"/>
              </a:spcBef>
              <a:buClr>
                <a:srgbClr val="A90021"/>
              </a:buClr>
              <a:buSzPct val="80000"/>
              <a:buFont typeface="Arial" pitchFamily="-123" charset="0"/>
              <a:buChar char="•"/>
            </a:pPr>
            <a:r>
              <a:rPr lang="en-US" dirty="0">
                <a:solidFill>
                  <a:srgbClr val="4C4C4F"/>
                </a:solidFill>
                <a:ea typeface="Arial" pitchFamily="-123" charset="0"/>
                <a:cs typeface="Arial" pitchFamily="-123" charset="0"/>
              </a:rPr>
              <a:t>Workshops covering all aspects of file sharing and alternatives are offered nine times per quarter by the Office of the Dean of Students.</a:t>
            </a:r>
          </a:p>
          <a:p>
            <a:pPr marL="511175" lvl="1" indent="-222250" eaLnBrk="0" hangingPunct="0">
              <a:spcBef>
                <a:spcPct val="20000"/>
              </a:spcBef>
              <a:buClr>
                <a:srgbClr val="A90021"/>
              </a:buClr>
              <a:buSzPct val="80000"/>
              <a:buFont typeface="Arial" pitchFamily="-123" charset="0"/>
              <a:buChar char="•"/>
            </a:pPr>
            <a:r>
              <a:rPr lang="en-US" dirty="0">
                <a:solidFill>
                  <a:srgbClr val="4C4C4F"/>
                </a:solidFill>
                <a:ea typeface="Arial" pitchFamily="-123" charset="0"/>
                <a:cs typeface="Arial" pitchFamily="-123" charset="0"/>
              </a:rPr>
              <a:t>These workshops are mandatory for first-time recipients of a DMCA infringement claim, but are open to all.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1" dur="1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Focusing on the uncommon</a:t>
            </a:r>
            <a:endParaRPr lang="en-US" dirty="0">
              <a:cs typeface="Arial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514350" indent="-514350" eaLnBrk="1" hangingPunct="1">
              <a:buFont typeface="Calibri" pitchFamily="-123" charset="0"/>
              <a:buAutoNum type="arabicPeriod"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Community </a:t>
            </a: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education and annual disclosure to students</a:t>
            </a:r>
          </a:p>
          <a:p>
            <a:pPr marL="514350" indent="-514350" eaLnBrk="1" hangingPunct="1">
              <a:buFont typeface="Calibri" pitchFamily="-123" charset="0"/>
              <a:buAutoNum type="arabicPeriod" startAt="2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Legal alternatives to illegal file sharing</a:t>
            </a:r>
          </a:p>
          <a:p>
            <a:pPr marL="514350" indent="-514350" eaLnBrk="1" hangingPunct="1">
              <a:buFont typeface="Calibri" pitchFamily="-123" charset="0"/>
              <a:buAutoNum type="arabicPeriod" startAt="2"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514350" indent="-514350" eaLnBrk="1" hangingPunct="1">
              <a:buFont typeface="Calibri" pitchFamily="-123" charset="0"/>
              <a:buAutoNum type="arabicPeriod" startAt="2"/>
            </a:pPr>
            <a:endParaRPr lang="en-US" sz="2400" dirty="0" smtClean="0">
              <a:latin typeface="Arial" pitchFamily="-123" charset="0"/>
              <a:ea typeface="ＭＳ Ｐゴシック" pitchFamily="-123" charset="-128"/>
            </a:endParaRPr>
          </a:p>
          <a:p>
            <a:pPr marL="514350" indent="-514350" eaLnBrk="1" hangingPunct="1">
              <a:buFont typeface="+mj-lt"/>
              <a:buAutoNum type="arabicPeriod" startAt="5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Periodic </a:t>
            </a: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review of plan and assessment criteria</a:t>
            </a:r>
            <a:endParaRPr lang="en-US" dirty="0">
              <a:latin typeface="Arial" pitchFamily="-123" charset="0"/>
              <a:ea typeface="ＭＳ Ｐゴシック" pitchFamily="-123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Recidivism</a:t>
            </a:r>
          </a:p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Continual, incremental “tweaking”</a:t>
            </a:r>
          </a:p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Joint study</a:t>
            </a:r>
            <a:endParaRPr lang="en-US" dirty="0">
              <a:ea typeface="Arial" pitchFamily="-123" charset="0"/>
              <a:cs typeface="Arial" pitchFamily="-123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0" indent="0">
              <a:buNone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Joint study</a:t>
            </a:r>
            <a:endParaRPr lang="en-US" dirty="0">
              <a:ea typeface="Arial" pitchFamily="-123" charset="0"/>
              <a:cs typeface="Arial" pitchFamily="-123" charset="0"/>
            </a:endParaRPr>
          </a:p>
          <a:p>
            <a:pPr lvl="1"/>
            <a:r>
              <a:rPr lang="en-US" dirty="0">
                <a:ea typeface="Arial" pitchFamily="-123" charset="0"/>
                <a:cs typeface="Arial" pitchFamily="-123" charset="0"/>
              </a:rPr>
              <a:t>In 2008, a joint study commissioned by UCLA and the MPAA produced a gold mine of insight into student beliefs and attitudes about digital entertainment media and illegal file </a:t>
            </a:r>
            <a:r>
              <a:rPr lang="en-US" dirty="0" smtClean="0">
                <a:ea typeface="Arial" pitchFamily="-123" charset="0"/>
                <a:cs typeface="Arial" pitchFamily="-123" charset="0"/>
              </a:rPr>
              <a:t>sharing.</a:t>
            </a:r>
          </a:p>
          <a:p>
            <a:pPr lvl="1"/>
            <a:r>
              <a:rPr lang="en-US" dirty="0" smtClean="0">
                <a:ea typeface="Arial" pitchFamily="-123" charset="0"/>
                <a:cs typeface="Arial" pitchFamily="-123" charset="0"/>
              </a:rPr>
              <a:t>UCLA </a:t>
            </a:r>
            <a:r>
              <a:rPr lang="en-US" dirty="0">
                <a:ea typeface="Arial" pitchFamily="-123" charset="0"/>
                <a:cs typeface="Arial" pitchFamily="-123" charset="0"/>
              </a:rPr>
              <a:t>intends to repeat a similar study in 2010-11 as part of its assessment efforts, and if appropriate, on an ongoing longitudinal basis</a:t>
            </a:r>
            <a:r>
              <a:rPr lang="en-US" dirty="0" smtClean="0">
                <a:ea typeface="Arial" pitchFamily="-123" charset="0"/>
                <a:cs typeface="Arial" pitchFamily="-123" charset="0"/>
              </a:rPr>
              <a:t>.</a:t>
            </a:r>
            <a:endParaRPr lang="en-US" dirty="0">
              <a:ea typeface="Arial" pitchFamily="-123" charset="0"/>
              <a:cs typeface="Arial" pitchFamily="-12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19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25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25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5.55556E-7 -0.56481 " pathEditMode="relative" rAng="0" ptsTypes="AA">
                                      <p:cBhvr>
                                        <p:cTn id="13" dur="1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24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  <p:bldP spid="7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Focusing on the uncommon</a:t>
            </a:r>
            <a:endParaRPr lang="en-US" dirty="0">
              <a:cs typeface="Arial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Community education and annual disclosure to students</a:t>
            </a:r>
          </a:p>
          <a:p>
            <a:pPr marL="514350" indent="-514350" eaLnBrk="1" hangingPunct="1">
              <a:buFont typeface="Calibri" pitchFamily="-123" charset="0"/>
              <a:buAutoNum type="arabicPeriod" startAt="2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Legal </a:t>
            </a: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alternatives to illegal file sharing</a:t>
            </a:r>
          </a:p>
          <a:p>
            <a:pPr marL="0" indent="0" eaLnBrk="1" hangingPunct="1">
              <a:buNone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514350" indent="-514350" eaLnBrk="1" hangingPunct="1">
              <a:buFont typeface="+mj-lt"/>
              <a:buAutoNum type="arabicPeriod" startAt="5"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Periodic review of plan and assessment criteria</a:t>
            </a:r>
            <a:endParaRPr lang="en-US" dirty="0">
              <a:latin typeface="Arial" pitchFamily="-123" charset="0"/>
              <a:ea typeface="ＭＳ Ｐゴシック" pitchFamily="-123" charset="-128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8" y="1808163"/>
            <a:ext cx="83820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" y="17526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UCLA on Clicker provides a search and index capability that integrates Clicker’s existing guide to Internet television with a way to showcase UCLA content.</a:t>
            </a:r>
          </a:p>
          <a:p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A two-year pilot project launched in February 2010 in partnership with Clicker Media.</a:t>
            </a:r>
          </a:p>
        </p:txBody>
      </p:sp>
    </p:spTree>
    <p:extLst>
      <p:ext uri="{BB962C8B-B14F-4D97-AF65-F5344CB8AC3E}">
        <p14:creationId xmlns:p14="http://schemas.microsoft.com/office/powerpoint/2010/main" val="39803682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1.66667E-6 -0.34306 " pathEditMode="relative" rAng="0" ptsTypes="AA">
                                      <p:cBhvr>
                                        <p:cTn id="13" dur="1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15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7670" y="2491741"/>
            <a:ext cx="8382000" cy="235458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itchFamily="-123" charset="0"/>
                <a:ea typeface="ＭＳ Ｐゴシック" pitchFamily="-123" charset="-128"/>
              </a:rPr>
              <a:t>Much of the campus anti-infringement program is about making it difficult to do the wrong </a:t>
            </a: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thing.</a:t>
            </a:r>
            <a:endParaRPr lang="en-US" dirty="0">
              <a:latin typeface="Arial" pitchFamily="-123" charset="0"/>
              <a:ea typeface="ＭＳ Ｐゴシック" pitchFamily="-123" charset="-12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07670" y="2491741"/>
            <a:ext cx="8382000" cy="235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0021"/>
              </a:buClr>
              <a:buSzPct val="80000"/>
              <a:buFont typeface="Arial" pitchFamily="-123" charset="0"/>
              <a:buChar char="•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ＭＳ Ｐゴシック" pitchFamily="-123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latin typeface="Arial" pitchFamily="-123" charset="0"/>
              <a:ea typeface="ＭＳ Ｐゴシック" pitchFamily="-123" charset="-128"/>
            </a:endParaRPr>
          </a:p>
          <a:p>
            <a:pPr marL="0" indent="0">
              <a:buNone/>
            </a:pPr>
            <a:endParaRPr lang="en-US" dirty="0">
              <a:latin typeface="Arial" pitchFamily="-123" charset="0"/>
              <a:ea typeface="ＭＳ Ｐゴシック" pitchFamily="-123" charset="-128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-123" charset="0"/>
                <a:ea typeface="ＭＳ Ｐゴシック" pitchFamily="-123" charset="-128"/>
              </a:rPr>
              <a:t>UCLA </a:t>
            </a:r>
            <a:r>
              <a:rPr lang="en-US" dirty="0">
                <a:latin typeface="Arial" pitchFamily="-123" charset="0"/>
                <a:ea typeface="ＭＳ Ｐゴシック" pitchFamily="-123" charset="-128"/>
              </a:rPr>
              <a:t>on Clicker is about making it easy to do the right thing.</a:t>
            </a:r>
            <a:endParaRPr lang="en-US" dirty="0">
              <a:latin typeface="Arial" pitchFamily="-123" charset="0"/>
              <a:ea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81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62000" y="2949575"/>
            <a:ext cx="7772400" cy="1470025"/>
          </a:xfrm>
          <a:noFill/>
        </p:spPr>
        <p:txBody>
          <a:bodyPr/>
          <a:lstStyle/>
          <a:p>
            <a:pPr algn="ctr" eaLnBrk="1" hangingPunct="1"/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The Future of Copyright Enforcement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>
          <a:xfrm>
            <a:off x="457200" y="266700"/>
            <a:ext cx="8382000" cy="1143000"/>
          </a:xfrm>
          <a:noFill/>
        </p:spPr>
        <p:txBody>
          <a:bodyPr/>
          <a:lstStyle/>
          <a:p>
            <a:r>
              <a:rPr lang="en-US" cap="none">
                <a:latin typeface="Arial" pitchFamily="-123" charset="0"/>
                <a:ea typeface="ＭＳ Ｐゴシック" pitchFamily="-123" charset="-128"/>
              </a:rPr>
              <a:t>The Future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457200" y="1228725"/>
            <a:ext cx="8382000" cy="4945063"/>
          </a:xfrm>
        </p:spPr>
        <p:txBody>
          <a:bodyPr/>
          <a:lstStyle/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New player: Victoria Espinel, IPEC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Ongoing series of notices of inquiry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More interest and energy in general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Focus moving from P2P to for-profit Web sites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FBI’s “Operation In Our Sites” (June 30, 2010)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S.3804: COICA (Combating Online Infringement &amp; Counterfeiting Act)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Focus moving from legal safe harbors to technology choke-points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Good news: Takes the spotlight off campuses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Bad news: We’re ISPs, too</a:t>
            </a:r>
          </a:p>
          <a:p>
            <a:pPr lvl="1"/>
            <a:endParaRPr lang="en-US">
              <a:latin typeface="Arial" pitchFamily="-123" charset="0"/>
              <a:ea typeface="ＭＳ Ｐゴシック" pitchFamily="-12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US" cap="none">
                <a:latin typeface="Arial" pitchFamily="-123" charset="0"/>
                <a:ea typeface="ＭＳ Ｐゴシック" pitchFamily="-123" charset="-128"/>
              </a:rPr>
              <a:t>HEOA History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Signed August, 2008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Arial" pitchFamily="-123" charset="0"/>
                <a:ea typeface="ＭＳ Ｐゴシック" pitchFamily="-123" charset="-128"/>
              </a:rPr>
              <a:t>2</a:t>
            </a:r>
            <a:r>
              <a:rPr lang="en-US">
                <a:latin typeface="Arial" pitchFamily="-123" charset="0"/>
                <a:ea typeface="ＭＳ Ｐゴシック" pitchFamily="-123" charset="-128"/>
              </a:rPr>
              <a:t> years ago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Drafting started </a:t>
            </a:r>
            <a:r>
              <a:rPr lang="en-US">
                <a:solidFill>
                  <a:srgbClr val="FF0000"/>
                </a:solidFill>
                <a:latin typeface="Arial" pitchFamily="-123" charset="0"/>
                <a:ea typeface="ＭＳ Ｐゴシック" pitchFamily="-123" charset="-128"/>
              </a:rPr>
              <a:t>3</a:t>
            </a:r>
            <a:r>
              <a:rPr lang="en-US">
                <a:latin typeface="Arial" pitchFamily="-123" charset="0"/>
                <a:ea typeface="ＭＳ Ｐゴシック" pitchFamily="-123" charset="-128"/>
              </a:rPr>
              <a:t> years ago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“Negotiated Rulemaking”: March-October, 2009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Because this is an Education law, not a Copyright law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Penalties: Think FERPA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Compliance deadline: July 1, 2010</a:t>
            </a:r>
          </a:p>
          <a:p>
            <a:pPr lvl="1"/>
            <a:r>
              <a:rPr lang="en-US">
                <a:latin typeface="Arial" pitchFamily="-123" charset="0"/>
                <a:ea typeface="ＭＳ Ｐゴシック" pitchFamily="-123" charset="-128"/>
              </a:rPr>
              <a:t>Likewise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US" cap="none">
                <a:latin typeface="Arial" pitchFamily="-123" charset="0"/>
                <a:ea typeface="ＭＳ Ｐゴシック" pitchFamily="-123" charset="-128"/>
              </a:rPr>
              <a:t>HEOA Overview: 3 Requirements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276225" y="1343025"/>
            <a:ext cx="8736013" cy="4762500"/>
          </a:xfrm>
        </p:spPr>
        <p:txBody>
          <a:bodyPr/>
          <a:lstStyle/>
          <a:p>
            <a:r>
              <a:rPr lang="en-US" sz="2400">
                <a:latin typeface="Arial" pitchFamily="-123" charset="0"/>
                <a:ea typeface="ＭＳ Ｐゴシック" pitchFamily="-123" charset="-128"/>
              </a:rPr>
              <a:t>Have &amp; implement a plan to “effectively combat infringement”</a:t>
            </a:r>
          </a:p>
          <a:p>
            <a:pPr lvl="1">
              <a:buClr>
                <a:schemeClr val="accent2"/>
              </a:buClr>
            </a:pPr>
            <a:r>
              <a:rPr lang="en-US" sz="2000">
                <a:latin typeface="Arial" pitchFamily="-123" charset="0"/>
                <a:ea typeface="ＭＳ Ｐゴシック" pitchFamily="-123" charset="-128"/>
              </a:rPr>
              <a:t>Using 1 or more “</a:t>
            </a:r>
            <a:r>
              <a:rPr lang="en-US" sz="2000" u="sng">
                <a:latin typeface="Arial" pitchFamily="-123" charset="0"/>
                <a:ea typeface="ＭＳ Ｐゴシック" pitchFamily="-123" charset="-128"/>
              </a:rPr>
              <a:t>technology-based deterrents</a:t>
            </a:r>
            <a:r>
              <a:rPr lang="en-US" sz="2000">
                <a:latin typeface="Arial" pitchFamily="-123" charset="0"/>
                <a:ea typeface="ＭＳ Ｐゴシック" pitchFamily="-123" charset="-128"/>
              </a:rPr>
              <a:t>”</a:t>
            </a:r>
            <a:endParaRPr lang="en-US" sz="2000">
              <a:solidFill>
                <a:schemeClr val="tx1"/>
              </a:solidFill>
              <a:latin typeface="Arial" pitchFamily="-123" charset="0"/>
              <a:ea typeface="ＭＳ Ｐゴシック" pitchFamily="-123" charset="-128"/>
            </a:endParaRPr>
          </a:p>
          <a:p>
            <a:pPr lvl="2"/>
            <a:r>
              <a:rPr lang="en-US" sz="1600">
                <a:solidFill>
                  <a:srgbClr val="FF0000"/>
                </a:solidFill>
                <a:latin typeface="Helvetica" pitchFamily="-123" charset="0"/>
                <a:ea typeface="ＭＳ Ｐゴシック" pitchFamily="-123" charset="-128"/>
              </a:rPr>
              <a:t>Bandwidth shaping</a:t>
            </a:r>
            <a:endParaRPr lang="en-US" sz="1600">
              <a:latin typeface="Arial" pitchFamily="-123" charset="0"/>
              <a:ea typeface="ＭＳ Ｐゴシック" pitchFamily="-123" charset="-128"/>
            </a:endParaRPr>
          </a:p>
          <a:p>
            <a:pPr lvl="2"/>
            <a:r>
              <a:rPr lang="en-US" sz="1600">
                <a:solidFill>
                  <a:srgbClr val="FF0000"/>
                </a:solidFill>
                <a:latin typeface="Helvetica" pitchFamily="-123" charset="0"/>
                <a:ea typeface="ＭＳ Ｐゴシック" pitchFamily="-123" charset="-128"/>
              </a:rPr>
              <a:t>Traffic monitoring to identify the largest bandwidth users</a:t>
            </a:r>
            <a:endParaRPr lang="en-US" sz="1600">
              <a:latin typeface="Helvetica" pitchFamily="-123" charset="0"/>
              <a:ea typeface="ＭＳ Ｐゴシック" pitchFamily="-123" charset="-128"/>
            </a:endParaRPr>
          </a:p>
          <a:p>
            <a:pPr lvl="2"/>
            <a:r>
              <a:rPr lang="en-US" sz="1600">
                <a:solidFill>
                  <a:srgbClr val="FF0000"/>
                </a:solidFill>
                <a:latin typeface="Helvetica" pitchFamily="-123" charset="0"/>
                <a:ea typeface="ＭＳ Ｐゴシック" pitchFamily="-123" charset="-128"/>
              </a:rPr>
              <a:t>A vigorous program of accepting and responding to Digital Millennium Copyright Act (DMCA) notices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Helvetica" pitchFamily="-123" charset="0"/>
                <a:ea typeface="ＭＳ Ｐゴシック" pitchFamily="-123" charset="-128"/>
              </a:rPr>
              <a:t>A variety of commercial products designed to reduce or block illegal file sharing</a:t>
            </a:r>
            <a:endParaRPr lang="en-US" sz="1600">
              <a:latin typeface="Helvetica" pitchFamily="-123" charset="0"/>
              <a:ea typeface="ＭＳ Ｐゴシック" pitchFamily="-123" charset="-128"/>
            </a:endParaRPr>
          </a:p>
          <a:p>
            <a:pPr lvl="1"/>
            <a:r>
              <a:rPr lang="en-US" sz="2000">
                <a:latin typeface="Arial" pitchFamily="-123" charset="0"/>
                <a:ea typeface="ＭＳ Ｐゴシック" pitchFamily="-123" charset="-128"/>
              </a:rPr>
              <a:t>Periodically re-evaluated using “relevant assessment criteria”</a:t>
            </a:r>
          </a:p>
          <a:p>
            <a:r>
              <a:rPr lang="en-US" sz="2400">
                <a:latin typeface="Arial" pitchFamily="-123" charset="0"/>
                <a:ea typeface="ＭＳ Ｐゴシック" pitchFamily="-123" charset="-128"/>
              </a:rPr>
              <a:t>“Offer” legal alternatives</a:t>
            </a:r>
          </a:p>
          <a:p>
            <a:pPr lvl="1"/>
            <a:r>
              <a:rPr lang="en-US" sz="2000">
                <a:latin typeface="Arial" pitchFamily="-123" charset="0"/>
                <a:ea typeface="ＭＳ Ｐゴシック" pitchFamily="-123" charset="-128"/>
              </a:rPr>
              <a:t>OK to point to list</a:t>
            </a:r>
          </a:p>
          <a:p>
            <a:r>
              <a:rPr lang="en-US" sz="2400">
                <a:latin typeface="Arial" pitchFamily="-123" charset="0"/>
                <a:ea typeface="ＭＳ Ｐゴシック" pitchFamily="-123" charset="-128"/>
              </a:rPr>
              <a:t>Regularly inform community of key copyright facts</a:t>
            </a:r>
          </a:p>
          <a:p>
            <a:pPr lvl="1"/>
            <a:r>
              <a:rPr lang="en-US" sz="2000">
                <a:latin typeface="Arial" pitchFamily="-123" charset="0"/>
                <a:ea typeface="ＭＳ Ｐゴシック" pitchFamily="-123" charset="-128"/>
              </a:rPr>
              <a:t>Local policies</a:t>
            </a:r>
          </a:p>
          <a:p>
            <a:pPr lvl="1"/>
            <a:r>
              <a:rPr lang="en-US" sz="2000">
                <a:latin typeface="Arial" pitchFamily="-123" charset="0"/>
                <a:ea typeface="ＭＳ Ｐゴシック" pitchFamily="-123" charset="-128"/>
              </a:rPr>
              <a:t>Federal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/>
          <a:lstStyle/>
          <a:p>
            <a:r>
              <a:rPr lang="en-US" cap="none">
                <a:latin typeface="Arial" pitchFamily="-123" charset="0"/>
                <a:ea typeface="ＭＳ Ｐゴシック" pitchFamily="-123" charset="-128"/>
              </a:rPr>
              <a:t>Despite what you may have heard,</a:t>
            </a:r>
            <a:br>
              <a:rPr lang="en-US" cap="none">
                <a:latin typeface="Arial" pitchFamily="-123" charset="0"/>
                <a:ea typeface="ＭＳ Ｐゴシック" pitchFamily="-123" charset="-128"/>
              </a:rPr>
            </a:br>
            <a:r>
              <a:rPr lang="en-US" cap="none">
                <a:latin typeface="Arial" pitchFamily="-123" charset="0"/>
                <a:ea typeface="ＭＳ Ｐゴシック" pitchFamily="-123" charset="-128"/>
              </a:rPr>
              <a:t>HEOA does </a:t>
            </a:r>
            <a:r>
              <a:rPr lang="en-US" i="1" u="sng" cap="none">
                <a:latin typeface="Arial" pitchFamily="-123" charset="0"/>
                <a:ea typeface="ＭＳ Ｐゴシック" pitchFamily="-123" charset="-128"/>
              </a:rPr>
              <a:t>not</a:t>
            </a:r>
            <a:r>
              <a:rPr lang="en-US" cap="none">
                <a:latin typeface="Arial" pitchFamily="-123" charset="0"/>
                <a:ea typeface="ＭＳ Ｐゴシック" pitchFamily="-123" charset="-128"/>
              </a:rPr>
              <a:t> require you to…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Count DMCA notices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Reduce DMCA notices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Reduce infringement to zero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Have less infringement every year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File plans with Department of Education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“Detect”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“Prevent”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“Monitor”</a:t>
            </a:r>
          </a:p>
          <a:p>
            <a:r>
              <a:rPr lang="en-US">
                <a:latin typeface="Arial" pitchFamily="-123" charset="0"/>
                <a:ea typeface="ＭＳ Ｐゴシック" pitchFamily="-123" charset="-128"/>
              </a:rPr>
              <a:t>“License”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62000" y="2949575"/>
            <a:ext cx="7772400" cy="1470025"/>
          </a:xfrm>
          <a:noFill/>
        </p:spPr>
        <p:txBody>
          <a:bodyPr/>
          <a:lstStyle/>
          <a:p>
            <a:pPr algn="ctr" eaLnBrk="1" hangingPunct="1"/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P2P at Pomona College</a:t>
            </a:r>
          </a:p>
        </p:txBody>
      </p:sp>
      <p:sp>
        <p:nvSpPr>
          <p:cNvPr id="47107" name="Subtitle 2"/>
          <p:cNvSpPr>
            <a:spLocks noGrp="1"/>
          </p:cNvSpPr>
          <p:nvPr>
            <p:ph type="subTitle" idx="4294967295"/>
          </p:nvPr>
        </p:nvSpPr>
        <p:spPr>
          <a:xfrm>
            <a:off x="1447800" y="4213225"/>
            <a:ext cx="6400800" cy="1219200"/>
          </a:xfrm>
        </p:spPr>
        <p:txBody>
          <a:bodyPr/>
          <a:lstStyle/>
          <a:p>
            <a:pPr marL="0" indent="0" algn="ctr" eaLnBrk="1" hangingPunct="1">
              <a:buFont typeface="Arial" pitchFamily="-123" charset="0"/>
              <a:buNone/>
            </a:pPr>
            <a:r>
              <a:rPr lang="en-US" sz="2000" smtClean="0">
                <a:latin typeface="Arial" pitchFamily="-123" charset="0"/>
                <a:ea typeface="ＭＳ Ｐゴシック" pitchFamily="-123" charset="-128"/>
              </a:rPr>
              <a:t>Ken Pflueger  |  13 October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en-US" cap="none" smtClean="0">
                <a:latin typeface="Arial" pitchFamily="-123" charset="0"/>
                <a:ea typeface="ＭＳ Ｐゴシック" pitchFamily="-123" charset="-128"/>
              </a:rPr>
              <a:t>The Pomona Environment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Small, Residential Liberal Arts College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Policy Adverse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IT does not monitor content of network traffic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Assert rights under copyright law as well as responsibilities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Factors </a:t>
            </a:r>
            <a:r>
              <a:rPr lang="en-US" dirty="0" err="1" smtClean="0">
                <a:cs typeface="Arial"/>
              </a:rPr>
              <a:t>FoR</a:t>
            </a:r>
            <a:r>
              <a:rPr lang="en-US" dirty="0" smtClean="0">
                <a:cs typeface="Arial"/>
              </a:rPr>
              <a:t> Success</a:t>
            </a:r>
            <a:endParaRPr lang="en-US" dirty="0">
              <a:cs typeface="Arial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Personalize Approach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Collaborate with Dean of Students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Consult with ASPC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Integrate enforcement with existing policies/procedures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 eaLnBrk="1" hangingPunct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IT not the enforcer</a:t>
            </a:r>
          </a:p>
          <a:p>
            <a:endParaRPr lang="en-US" smtClean="0">
              <a:latin typeface="Arial" pitchFamily="-123" charset="0"/>
              <a:ea typeface="ＭＳ Ｐゴシック" pitchFamily="-12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So What did we Do to Comply?</a:t>
            </a:r>
            <a:endParaRPr lang="en-US" dirty="0">
              <a:cs typeface="Arial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-123" charset="0"/>
              <a:buNone/>
            </a:pPr>
            <a:r>
              <a:rPr lang="en-US" smtClean="0">
                <a:latin typeface="Arial" pitchFamily="-123" charset="0"/>
                <a:ea typeface="ＭＳ Ｐゴシック" pitchFamily="-123" charset="-128"/>
              </a:rPr>
              <a:t>Annual Disclosure that Informs Students: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Joint letter from Dean of Students and CIO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Publish policy and procedures in Student Handbook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Include compliance in Acceptable Use Policy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Quick link on main ITS Website (http://its.pomona.edu)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Arial"/>
              </a:rPr>
              <a:t>So What did we Do to Comply?</a:t>
            </a:r>
            <a:endParaRPr lang="en-US" dirty="0">
              <a:cs typeface="Arial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itchFamily="-123" charset="0"/>
                <a:ea typeface="ＭＳ Ｐゴシック" pitchFamily="-123" charset="-128"/>
              </a:rPr>
              <a:t>Certify Plans are in place:</a:t>
            </a:r>
            <a:br>
              <a:rPr lang="en-US" smtClean="0">
                <a:latin typeface="Arial" pitchFamily="-123" charset="0"/>
                <a:ea typeface="ＭＳ Ｐゴシック" pitchFamily="-123" charset="-128"/>
              </a:rPr>
            </a:br>
            <a:endParaRPr lang="en-US" smtClean="0">
              <a:latin typeface="Arial" pitchFamily="-123" charset="0"/>
              <a:ea typeface="ＭＳ Ｐゴシック" pitchFamily="-123" charset="-128"/>
            </a:endParaRP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Two levels of bandwidth shaping</a:t>
            </a: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Automatically generated report alerts IT staff of excessive bandwidth usage (outbound traffic)</a:t>
            </a: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Clearly articulated policy and process worked out with Dean of Students</a:t>
            </a:r>
          </a:p>
          <a:p>
            <a:pPr lvl="1"/>
            <a:r>
              <a:rPr lang="en-US" smtClean="0">
                <a:latin typeface="Arial" pitchFamily="-123" charset="0"/>
                <a:ea typeface="ＭＳ Ｐゴシック" pitchFamily="-123" charset="-128"/>
              </a:rPr>
              <a:t>Educate students one-on-one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746</Words>
  <Application>Microsoft Office PowerPoint</Application>
  <PresentationFormat>On-screen Show (4:3)</PresentationFormat>
  <Paragraphs>151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Enforcing Copyright on Campus Networks: Lessons Learned, Next Steps</vt:lpstr>
      <vt:lpstr>HEOA History</vt:lpstr>
      <vt:lpstr>HEOA Overview: 3 Requirements</vt:lpstr>
      <vt:lpstr>Despite what you may have heard, HEOA does not require you to…</vt:lpstr>
      <vt:lpstr>P2P at Pomona College</vt:lpstr>
      <vt:lpstr>The Pomona Environment</vt:lpstr>
      <vt:lpstr>Factors FoR Success</vt:lpstr>
      <vt:lpstr>So What did we Do to Comply?</vt:lpstr>
      <vt:lpstr>So What did we Do to Comply?</vt:lpstr>
      <vt:lpstr>So What did we Do to Comply?</vt:lpstr>
      <vt:lpstr>So What did we Do to Comply?</vt:lpstr>
      <vt:lpstr>THE UCLA APPROACH (P2P.UCLA.EDU)</vt:lpstr>
      <vt:lpstr>PowerPoint Presentation</vt:lpstr>
      <vt:lpstr>Focusing on the uncommon</vt:lpstr>
      <vt:lpstr>Focusing on the uncommon</vt:lpstr>
      <vt:lpstr>Focusing on the uncommon</vt:lpstr>
      <vt:lpstr>PowerPoint Presentation</vt:lpstr>
      <vt:lpstr>The Future of Copyright Enforcement</vt:lpstr>
      <vt:lpstr>The Future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Kent Wada</cp:lastModifiedBy>
  <cp:revision>56</cp:revision>
  <dcterms:created xsi:type="dcterms:W3CDTF">2010-07-14T22:35:30Z</dcterms:created>
  <dcterms:modified xsi:type="dcterms:W3CDTF">2010-10-13T22:15:32Z</dcterms:modified>
</cp:coreProperties>
</file>