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5" r:id="rId3"/>
    <p:sldId id="260" r:id="rId4"/>
    <p:sldId id="263" r:id="rId5"/>
    <p:sldId id="273" r:id="rId6"/>
    <p:sldId id="271" r:id="rId7"/>
    <p:sldId id="268" r:id="rId8"/>
    <p:sldId id="269" r:id="rId9"/>
    <p:sldId id="270" r:id="rId10"/>
    <p:sldId id="261" r:id="rId11"/>
    <p:sldId id="264" r:id="rId12"/>
    <p:sldId id="262" r:id="rId13"/>
    <p:sldId id="257" r:id="rId14"/>
    <p:sldId id="259" r:id="rId15"/>
    <p:sldId id="265" r:id="rId16"/>
    <p:sldId id="258" r:id="rId17"/>
    <p:sldId id="266" r:id="rId18"/>
    <p:sldId id="277" r:id="rId19"/>
    <p:sldId id="278" r:id="rId20"/>
    <p:sldId id="274" r:id="rId21"/>
    <p:sldId id="276" r:id="rId22"/>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9E7E38"/>
    <a:srgbClr val="FFFD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3" autoAdjust="0"/>
    <p:restoredTop sz="76599" autoAdjust="0"/>
  </p:normalViewPr>
  <p:slideViewPr>
    <p:cSldViewPr>
      <p:cViewPr>
        <p:scale>
          <a:sx n="70" d="100"/>
          <a:sy n="70" d="100"/>
        </p:scale>
        <p:origin x="-12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4335E-0DBF-45D3-93AC-FC418FF3B41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861850A-21F7-402B-901A-D8655EA1C169}">
      <dgm:prSet phldrT="[Text]" custT="1"/>
      <dgm:spPr>
        <a:ln>
          <a:noFill/>
        </a:ln>
      </dgm:spPr>
      <dgm:t>
        <a:bodyPr/>
        <a:lstStyle/>
        <a:p>
          <a:endParaRPr lang="en-US" sz="2800" dirty="0" smtClean="0"/>
        </a:p>
        <a:p>
          <a:r>
            <a:rPr lang="en-US" sz="2800" dirty="0" smtClean="0"/>
            <a:t>How we made it happen </a:t>
          </a:r>
          <a:endParaRPr lang="en-US" sz="2800" dirty="0"/>
        </a:p>
      </dgm:t>
    </dgm:pt>
    <dgm:pt modelId="{9D55C67E-2894-4BF6-B278-B294D6794624}" type="parTrans" cxnId="{A7EAC293-39D7-416D-9672-53C0CFE4EA23}">
      <dgm:prSet/>
      <dgm:spPr/>
      <dgm:t>
        <a:bodyPr/>
        <a:lstStyle/>
        <a:p>
          <a:endParaRPr lang="en-US"/>
        </a:p>
      </dgm:t>
    </dgm:pt>
    <dgm:pt modelId="{D02C33A5-9B1C-49BE-8EDF-E8E28B16EE1A}" type="sibTrans" cxnId="{A7EAC293-39D7-416D-9672-53C0CFE4EA23}">
      <dgm:prSet/>
      <dgm:spPr/>
      <dgm:t>
        <a:bodyPr/>
        <a:lstStyle/>
        <a:p>
          <a:endParaRPr lang="en-US"/>
        </a:p>
      </dgm:t>
    </dgm:pt>
    <dgm:pt modelId="{ADA6E5B5-DA6E-46B7-96A9-B43739B0C096}">
      <dgm:prSet phldrT="[Text]" custT="1"/>
      <dgm:spPr>
        <a:ln>
          <a:noFill/>
        </a:ln>
      </dgm:spPr>
      <dgm:t>
        <a:bodyPr/>
        <a:lstStyle/>
        <a:p>
          <a:r>
            <a:rPr lang="en-US" sz="2800" dirty="0" smtClean="0"/>
            <a:t>Results</a:t>
          </a:r>
          <a:endParaRPr lang="en-US" sz="2800" dirty="0"/>
        </a:p>
      </dgm:t>
    </dgm:pt>
    <dgm:pt modelId="{CAD23278-4DB4-430D-909D-9287866B777E}" type="parTrans" cxnId="{B0552CB3-F60B-4DB3-9249-362FBFBD1B2C}">
      <dgm:prSet/>
      <dgm:spPr/>
      <dgm:t>
        <a:bodyPr/>
        <a:lstStyle/>
        <a:p>
          <a:endParaRPr lang="en-US"/>
        </a:p>
      </dgm:t>
    </dgm:pt>
    <dgm:pt modelId="{0E3A6B55-57D4-4AF1-878D-30972CE882AE}" type="sibTrans" cxnId="{B0552CB3-F60B-4DB3-9249-362FBFBD1B2C}">
      <dgm:prSet/>
      <dgm:spPr/>
      <dgm:t>
        <a:bodyPr/>
        <a:lstStyle/>
        <a:p>
          <a:endParaRPr lang="en-US"/>
        </a:p>
      </dgm:t>
    </dgm:pt>
    <dgm:pt modelId="{C1715757-F8EE-43D4-8114-51C3F22D4FBC}">
      <dgm:prSet phldrT="[Text]" custT="1"/>
      <dgm:spPr>
        <a:solidFill>
          <a:schemeClr val="bg1"/>
        </a:solidFill>
        <a:ln>
          <a:noFill/>
        </a:ln>
      </dgm:spPr>
      <dgm:t>
        <a:bodyPr/>
        <a:lstStyle/>
        <a:p>
          <a:r>
            <a:rPr lang="en-US" sz="2800" dirty="0" smtClean="0"/>
            <a:t>About Wake Forest University</a:t>
          </a:r>
        </a:p>
        <a:p>
          <a:endParaRPr lang="en-US" sz="2800" dirty="0" smtClean="0"/>
        </a:p>
        <a:p>
          <a:r>
            <a:rPr lang="en-US" sz="2800" dirty="0" smtClean="0"/>
            <a:t>Why virtual interviews?</a:t>
          </a:r>
          <a:endParaRPr lang="en-US" sz="2800" dirty="0"/>
        </a:p>
      </dgm:t>
    </dgm:pt>
    <dgm:pt modelId="{94533BDD-CB9C-424F-9B63-4FDF62F560D3}" type="sibTrans" cxnId="{1DC25BE8-71AE-4C72-A88A-58B0EF7F6A6D}">
      <dgm:prSet/>
      <dgm:spPr/>
      <dgm:t>
        <a:bodyPr/>
        <a:lstStyle/>
        <a:p>
          <a:endParaRPr lang="en-US"/>
        </a:p>
      </dgm:t>
    </dgm:pt>
    <dgm:pt modelId="{047546BE-D4A5-4403-8AFF-A700D6FDA102}" type="parTrans" cxnId="{1DC25BE8-71AE-4C72-A88A-58B0EF7F6A6D}">
      <dgm:prSet/>
      <dgm:spPr/>
      <dgm:t>
        <a:bodyPr/>
        <a:lstStyle/>
        <a:p>
          <a:endParaRPr lang="en-US"/>
        </a:p>
      </dgm:t>
    </dgm:pt>
    <dgm:pt modelId="{ECEA6C6E-79A5-4A02-9DC9-7BA22E79AD39}" type="pres">
      <dgm:prSet presAssocID="{DE24335E-0DBF-45D3-93AC-FC418FF3B419}" presName="linear" presStyleCnt="0">
        <dgm:presLayoutVars>
          <dgm:animLvl val="lvl"/>
          <dgm:resizeHandles val="exact"/>
        </dgm:presLayoutVars>
      </dgm:prSet>
      <dgm:spPr/>
      <dgm:t>
        <a:bodyPr/>
        <a:lstStyle/>
        <a:p>
          <a:endParaRPr lang="en-US"/>
        </a:p>
      </dgm:t>
    </dgm:pt>
    <dgm:pt modelId="{56F0F7F3-B5A4-4AE4-8386-D6F8F8BAB870}" type="pres">
      <dgm:prSet presAssocID="{C1715757-F8EE-43D4-8114-51C3F22D4FBC}" presName="parentText" presStyleLbl="node1" presStyleIdx="0" presStyleCnt="3">
        <dgm:presLayoutVars>
          <dgm:chMax val="0"/>
          <dgm:bulletEnabled val="1"/>
        </dgm:presLayoutVars>
      </dgm:prSet>
      <dgm:spPr/>
      <dgm:t>
        <a:bodyPr/>
        <a:lstStyle/>
        <a:p>
          <a:endParaRPr lang="en-US"/>
        </a:p>
      </dgm:t>
    </dgm:pt>
    <dgm:pt modelId="{7A1BA313-8F8C-4A86-90F4-50EA800540D1}" type="pres">
      <dgm:prSet presAssocID="{94533BDD-CB9C-424F-9B63-4FDF62F560D3}" presName="spacer" presStyleCnt="0"/>
      <dgm:spPr/>
    </dgm:pt>
    <dgm:pt modelId="{A4E5BE97-2FF1-425E-A2E2-298ADF1B93D7}" type="pres">
      <dgm:prSet presAssocID="{7861850A-21F7-402B-901A-D8655EA1C169}" presName="parentText" presStyleLbl="node1" presStyleIdx="1" presStyleCnt="3">
        <dgm:presLayoutVars>
          <dgm:chMax val="0"/>
          <dgm:bulletEnabled val="1"/>
        </dgm:presLayoutVars>
      </dgm:prSet>
      <dgm:spPr/>
      <dgm:t>
        <a:bodyPr/>
        <a:lstStyle/>
        <a:p>
          <a:endParaRPr lang="en-US"/>
        </a:p>
      </dgm:t>
    </dgm:pt>
    <dgm:pt modelId="{9A5B5CCA-169F-46EE-BC36-CB778AB4F9D1}" type="pres">
      <dgm:prSet presAssocID="{D02C33A5-9B1C-49BE-8EDF-E8E28B16EE1A}" presName="spacer" presStyleCnt="0"/>
      <dgm:spPr/>
    </dgm:pt>
    <dgm:pt modelId="{DA67DDBF-FFFE-4269-BAEA-1FFDF9750178}" type="pres">
      <dgm:prSet presAssocID="{ADA6E5B5-DA6E-46B7-96A9-B43739B0C096}" presName="parentText" presStyleLbl="node1" presStyleIdx="2" presStyleCnt="3">
        <dgm:presLayoutVars>
          <dgm:chMax val="0"/>
          <dgm:bulletEnabled val="1"/>
        </dgm:presLayoutVars>
      </dgm:prSet>
      <dgm:spPr/>
      <dgm:t>
        <a:bodyPr/>
        <a:lstStyle/>
        <a:p>
          <a:endParaRPr lang="en-US"/>
        </a:p>
      </dgm:t>
    </dgm:pt>
  </dgm:ptLst>
  <dgm:cxnLst>
    <dgm:cxn modelId="{A7EAC293-39D7-416D-9672-53C0CFE4EA23}" srcId="{DE24335E-0DBF-45D3-93AC-FC418FF3B419}" destId="{7861850A-21F7-402B-901A-D8655EA1C169}" srcOrd="1" destOrd="0" parTransId="{9D55C67E-2894-4BF6-B278-B294D6794624}" sibTransId="{D02C33A5-9B1C-49BE-8EDF-E8E28B16EE1A}"/>
    <dgm:cxn modelId="{2018693E-DEAE-4026-B986-730679E2B1D5}" type="presOf" srcId="{7861850A-21F7-402B-901A-D8655EA1C169}" destId="{A4E5BE97-2FF1-425E-A2E2-298ADF1B93D7}" srcOrd="0" destOrd="0" presId="urn:microsoft.com/office/officeart/2005/8/layout/vList2"/>
    <dgm:cxn modelId="{B0552CB3-F60B-4DB3-9249-362FBFBD1B2C}" srcId="{DE24335E-0DBF-45D3-93AC-FC418FF3B419}" destId="{ADA6E5B5-DA6E-46B7-96A9-B43739B0C096}" srcOrd="2" destOrd="0" parTransId="{CAD23278-4DB4-430D-909D-9287866B777E}" sibTransId="{0E3A6B55-57D4-4AF1-878D-30972CE882AE}"/>
    <dgm:cxn modelId="{F1E04F0D-3C15-4C8E-91EC-3AB44F8D5AD9}" type="presOf" srcId="{DE24335E-0DBF-45D3-93AC-FC418FF3B419}" destId="{ECEA6C6E-79A5-4A02-9DC9-7BA22E79AD39}" srcOrd="0" destOrd="0" presId="urn:microsoft.com/office/officeart/2005/8/layout/vList2"/>
    <dgm:cxn modelId="{0F955582-987E-4E81-AE49-80945FEEED57}" type="presOf" srcId="{ADA6E5B5-DA6E-46B7-96A9-B43739B0C096}" destId="{DA67DDBF-FFFE-4269-BAEA-1FFDF9750178}" srcOrd="0" destOrd="0" presId="urn:microsoft.com/office/officeart/2005/8/layout/vList2"/>
    <dgm:cxn modelId="{72F0825C-0EDE-4359-AD62-F2E0E680A3E9}" type="presOf" srcId="{C1715757-F8EE-43D4-8114-51C3F22D4FBC}" destId="{56F0F7F3-B5A4-4AE4-8386-D6F8F8BAB870}" srcOrd="0" destOrd="0" presId="urn:microsoft.com/office/officeart/2005/8/layout/vList2"/>
    <dgm:cxn modelId="{1DC25BE8-71AE-4C72-A88A-58B0EF7F6A6D}" srcId="{DE24335E-0DBF-45D3-93AC-FC418FF3B419}" destId="{C1715757-F8EE-43D4-8114-51C3F22D4FBC}" srcOrd="0" destOrd="0" parTransId="{047546BE-D4A5-4403-8AFF-A700D6FDA102}" sibTransId="{94533BDD-CB9C-424F-9B63-4FDF62F560D3}"/>
    <dgm:cxn modelId="{C2EDFC87-0A1A-48D6-A969-357BD67BA147}" type="presParOf" srcId="{ECEA6C6E-79A5-4A02-9DC9-7BA22E79AD39}" destId="{56F0F7F3-B5A4-4AE4-8386-D6F8F8BAB870}" srcOrd="0" destOrd="0" presId="urn:microsoft.com/office/officeart/2005/8/layout/vList2"/>
    <dgm:cxn modelId="{807DB0C1-C04E-44F7-BC57-85B111C8863A}" type="presParOf" srcId="{ECEA6C6E-79A5-4A02-9DC9-7BA22E79AD39}" destId="{7A1BA313-8F8C-4A86-90F4-50EA800540D1}" srcOrd="1" destOrd="0" presId="urn:microsoft.com/office/officeart/2005/8/layout/vList2"/>
    <dgm:cxn modelId="{879B36D1-D96C-4C7F-B8F4-B21DD09B2842}" type="presParOf" srcId="{ECEA6C6E-79A5-4A02-9DC9-7BA22E79AD39}" destId="{A4E5BE97-2FF1-425E-A2E2-298ADF1B93D7}" srcOrd="2" destOrd="0" presId="urn:microsoft.com/office/officeart/2005/8/layout/vList2"/>
    <dgm:cxn modelId="{809E6D3F-07E6-4E8F-B537-4EE11F229010}" type="presParOf" srcId="{ECEA6C6E-79A5-4A02-9DC9-7BA22E79AD39}" destId="{9A5B5CCA-169F-46EE-BC36-CB778AB4F9D1}" srcOrd="3" destOrd="0" presId="urn:microsoft.com/office/officeart/2005/8/layout/vList2"/>
    <dgm:cxn modelId="{9B0958B3-F8CA-461D-BB51-DB3742322D50}" type="presParOf" srcId="{ECEA6C6E-79A5-4A02-9DC9-7BA22E79AD39}" destId="{DA67DDBF-FFFE-4269-BAEA-1FFDF975017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F0F7F3-B5A4-4AE4-8386-D6F8F8BAB870}">
      <dsp:nvSpPr>
        <dsp:cNvPr id="0" name=""/>
        <dsp:cNvSpPr/>
      </dsp:nvSpPr>
      <dsp:spPr>
        <a:xfrm>
          <a:off x="0" y="2109"/>
          <a:ext cx="8226425" cy="1514418"/>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About Wake Forest University</a:t>
          </a:r>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t>Why virtual interviews?</a:t>
          </a:r>
          <a:endParaRPr lang="en-US" sz="2800" kern="1200" dirty="0"/>
        </a:p>
      </dsp:txBody>
      <dsp:txXfrm>
        <a:off x="0" y="2109"/>
        <a:ext cx="8226425" cy="1514418"/>
      </dsp:txXfrm>
    </dsp:sp>
    <dsp:sp modelId="{A4E5BE97-2FF1-425E-A2E2-298ADF1B93D7}">
      <dsp:nvSpPr>
        <dsp:cNvPr id="0" name=""/>
        <dsp:cNvSpPr/>
      </dsp:nvSpPr>
      <dsp:spPr>
        <a:xfrm>
          <a:off x="0" y="1528790"/>
          <a:ext cx="8226425" cy="1514418"/>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t>How we made it happen </a:t>
          </a:r>
          <a:endParaRPr lang="en-US" sz="2800" kern="1200" dirty="0"/>
        </a:p>
      </dsp:txBody>
      <dsp:txXfrm>
        <a:off x="0" y="1528790"/>
        <a:ext cx="8226425" cy="1514418"/>
      </dsp:txXfrm>
    </dsp:sp>
    <dsp:sp modelId="{DA67DDBF-FFFE-4269-BAEA-1FFDF9750178}">
      <dsp:nvSpPr>
        <dsp:cNvPr id="0" name=""/>
        <dsp:cNvSpPr/>
      </dsp:nvSpPr>
      <dsp:spPr>
        <a:xfrm>
          <a:off x="0" y="3055471"/>
          <a:ext cx="8226425" cy="1514418"/>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Results</a:t>
          </a:r>
          <a:endParaRPr lang="en-US" sz="2800" kern="1200" dirty="0"/>
        </a:p>
      </dsp:txBody>
      <dsp:txXfrm>
        <a:off x="0" y="3055471"/>
        <a:ext cx="8226425" cy="15144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E4E69816-F8FF-485F-A585-A2A34D3419A2}" type="datetimeFigureOut">
              <a:rPr lang="en-US" smtClean="0"/>
              <a:pPr/>
              <a:t>10/11/2010</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A7CF45A5-2A8D-4376-8575-85E851721823}" type="slidenum">
              <a:rPr lang="en-US" smtClean="0"/>
              <a:pPr/>
              <a:t>‹#›</a:t>
            </a:fld>
            <a:endParaRPr lang="en-US"/>
          </a:p>
        </p:txBody>
      </p:sp>
    </p:spTree>
    <p:extLst>
      <p:ext uri="{BB962C8B-B14F-4D97-AF65-F5344CB8AC3E}">
        <p14:creationId xmlns="" xmlns:p14="http://schemas.microsoft.com/office/powerpoint/2010/main" val="186920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69793"/>
            <a:ext cx="5486400" cy="4139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D10336AA-4D88-4CF4-958D-F2782524AF3B}" type="slidenum">
              <a:rPr lang="en-US"/>
              <a:pPr>
                <a:defRPr/>
              </a:pPr>
              <a:t>‹#›</a:t>
            </a:fld>
            <a:endParaRPr lang="en-US"/>
          </a:p>
        </p:txBody>
      </p:sp>
    </p:spTree>
    <p:extLst>
      <p:ext uri="{BB962C8B-B14F-4D97-AF65-F5344CB8AC3E}">
        <p14:creationId xmlns="" xmlns:p14="http://schemas.microsoft.com/office/powerpoint/2010/main" val="2192425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a:t>
            </a:fld>
            <a:endParaRPr lang="en-US"/>
          </a:p>
        </p:txBody>
      </p:sp>
    </p:spTree>
    <p:extLst>
      <p:ext uri="{BB962C8B-B14F-4D97-AF65-F5344CB8AC3E}">
        <p14:creationId xmlns="" xmlns:p14="http://schemas.microsoft.com/office/powerpoint/2010/main" val="405098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18</a:t>
            </a:fld>
            <a:endParaRPr lang="en-US"/>
          </a:p>
        </p:txBody>
      </p:sp>
    </p:spTree>
    <p:extLst>
      <p:ext uri="{BB962C8B-B14F-4D97-AF65-F5344CB8AC3E}">
        <p14:creationId xmlns:p14="http://schemas.microsoft.com/office/powerpoint/2010/main" xmlns="" val="3660241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19</a:t>
            </a:fld>
            <a:endParaRPr lang="en-US"/>
          </a:p>
        </p:txBody>
      </p:sp>
    </p:spTree>
    <p:extLst>
      <p:ext uri="{BB962C8B-B14F-4D97-AF65-F5344CB8AC3E}">
        <p14:creationId xmlns:p14="http://schemas.microsoft.com/office/powerpoint/2010/main" xmlns="" val="163232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20</a:t>
            </a:fld>
            <a:endParaRPr lang="en-US"/>
          </a:p>
        </p:txBody>
      </p:sp>
    </p:spTree>
    <p:extLst>
      <p:ext uri="{BB962C8B-B14F-4D97-AF65-F5344CB8AC3E}">
        <p14:creationId xmlns="" xmlns:p14="http://schemas.microsoft.com/office/powerpoint/2010/main" val="181613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3</a:t>
            </a:fld>
            <a:endParaRPr lang="en-US"/>
          </a:p>
        </p:txBody>
      </p:sp>
    </p:spTree>
    <p:extLst>
      <p:ext uri="{BB962C8B-B14F-4D97-AF65-F5344CB8AC3E}">
        <p14:creationId xmlns="" xmlns:p14="http://schemas.microsoft.com/office/powerpoint/2010/main" val="65720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4</a:t>
            </a:fld>
            <a:endParaRPr lang="en-US"/>
          </a:p>
        </p:txBody>
      </p:sp>
    </p:spTree>
    <p:extLst>
      <p:ext uri="{BB962C8B-B14F-4D97-AF65-F5344CB8AC3E}">
        <p14:creationId xmlns="" xmlns:p14="http://schemas.microsoft.com/office/powerpoint/2010/main" val="64298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5</a:t>
            </a:fld>
            <a:endParaRPr lang="en-US"/>
          </a:p>
        </p:txBody>
      </p:sp>
    </p:spTree>
    <p:extLst>
      <p:ext uri="{BB962C8B-B14F-4D97-AF65-F5344CB8AC3E}">
        <p14:creationId xmlns="" xmlns:p14="http://schemas.microsoft.com/office/powerpoint/2010/main" val="321541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6</a:t>
            </a:fld>
            <a:endParaRPr lang="en-US"/>
          </a:p>
        </p:txBody>
      </p:sp>
    </p:spTree>
    <p:extLst>
      <p:ext uri="{BB962C8B-B14F-4D97-AF65-F5344CB8AC3E}">
        <p14:creationId xmlns="" xmlns:p14="http://schemas.microsoft.com/office/powerpoint/2010/main" val="369344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7</a:t>
            </a:fld>
            <a:endParaRPr lang="en-US"/>
          </a:p>
        </p:txBody>
      </p:sp>
    </p:spTree>
    <p:extLst>
      <p:ext uri="{BB962C8B-B14F-4D97-AF65-F5344CB8AC3E}">
        <p14:creationId xmlns="" xmlns:p14="http://schemas.microsoft.com/office/powerpoint/2010/main" val="307839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8</a:t>
            </a:fld>
            <a:endParaRPr lang="en-US"/>
          </a:p>
        </p:txBody>
      </p:sp>
    </p:spTree>
    <p:extLst>
      <p:ext uri="{BB962C8B-B14F-4D97-AF65-F5344CB8AC3E}">
        <p14:creationId xmlns="" xmlns:p14="http://schemas.microsoft.com/office/powerpoint/2010/main" val="28610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36AA-4D88-4CF4-958D-F2782524AF3B}" type="slidenum">
              <a:rPr lang="en-US" smtClean="0"/>
              <a:pPr>
                <a:defRPr/>
              </a:pPr>
              <a:t>9</a:t>
            </a:fld>
            <a:endParaRPr lang="en-US"/>
          </a:p>
        </p:txBody>
      </p:sp>
    </p:spTree>
    <p:extLst>
      <p:ext uri="{BB962C8B-B14F-4D97-AF65-F5344CB8AC3E}">
        <p14:creationId xmlns="" xmlns:p14="http://schemas.microsoft.com/office/powerpoint/2010/main" val="244822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72200"/>
            <a:ext cx="9140825" cy="685800"/>
          </a:xfrm>
          <a:prstGeom prst="rect">
            <a:avLst/>
          </a:prstGeom>
          <a:solidFill>
            <a:srgbClr val="9E7E38"/>
          </a:solidFill>
          <a:ln w="9525">
            <a:solidFill>
              <a:srgbClr val="9E7E38"/>
            </a:solidFill>
            <a:miter lim="800000"/>
            <a:headEnd/>
            <a:tailEnd/>
          </a:ln>
          <a:effectLst/>
        </p:spPr>
        <p:txBody>
          <a:bodyPr wrap="none" anchor="ctr"/>
          <a:lstStyle/>
          <a:p>
            <a:pPr algn="ctr">
              <a:spcBef>
                <a:spcPct val="20000"/>
              </a:spcBef>
              <a:defRPr/>
            </a:pPr>
            <a:endParaRPr lang="en-US">
              <a:cs typeface="+mn-cs"/>
            </a:endParaRPr>
          </a:p>
        </p:txBody>
      </p:sp>
      <p:sp>
        <p:nvSpPr>
          <p:cNvPr id="5" name="Line 7"/>
          <p:cNvSpPr>
            <a:spLocks noChangeShapeType="1"/>
          </p:cNvSpPr>
          <p:nvPr/>
        </p:nvSpPr>
        <p:spPr bwMode="auto">
          <a:xfrm>
            <a:off x="2286000" y="2284413"/>
            <a:ext cx="4570413" cy="0"/>
          </a:xfrm>
          <a:prstGeom prst="line">
            <a:avLst/>
          </a:prstGeom>
          <a:noFill/>
          <a:ln w="25400">
            <a:solidFill>
              <a:srgbClr val="9E7E38"/>
            </a:solidFill>
            <a:round/>
            <a:headEnd/>
            <a:tailEnd/>
          </a:ln>
          <a:effectLst/>
        </p:spPr>
        <p:txBody>
          <a:bodyPr/>
          <a:lstStyle/>
          <a:p>
            <a:pPr algn="ctr">
              <a:spcBef>
                <a:spcPct val="20000"/>
              </a:spcBef>
              <a:defRPr/>
            </a:pPr>
            <a:endParaRPr lang="en-US">
              <a:cs typeface="+mn-cs"/>
            </a:endParaRPr>
          </a:p>
        </p:txBody>
      </p:sp>
      <p:pic>
        <p:nvPicPr>
          <p:cNvPr id="6" name="Picture 10" descr="wfu"/>
          <p:cNvPicPr>
            <a:picLocks noChangeAspect="1" noChangeArrowheads="1"/>
          </p:cNvPicPr>
          <p:nvPr/>
        </p:nvPicPr>
        <p:blipFill>
          <a:blip r:embed="rId2" cstate="print"/>
          <a:srcRect/>
          <a:stretch>
            <a:fillRect/>
          </a:stretch>
        </p:blipFill>
        <p:spPr bwMode="auto">
          <a:xfrm>
            <a:off x="3162300" y="4191000"/>
            <a:ext cx="2819400" cy="1568450"/>
          </a:xfrm>
          <a:prstGeom prst="rect">
            <a:avLst/>
          </a:prstGeom>
          <a:noFill/>
          <a:ln w="9525">
            <a:noFill/>
            <a:miter lim="800000"/>
            <a:headEnd/>
            <a:tailEnd/>
          </a:ln>
        </p:spPr>
      </p:pic>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8" charset="0"/>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smtClean="0"/>
              <a:t>Click to edit Master subtitle style</a:t>
            </a:r>
            <a:endParaRPr lang="en-US"/>
          </a:p>
        </p:txBody>
      </p:sp>
      <p:sp>
        <p:nvSpPr>
          <p:cNvPr id="7" name="Rectangle 5"/>
          <p:cNvSpPr>
            <a:spLocks noGrp="1" noChangeArrowheads="1"/>
          </p:cNvSpPr>
          <p:nvPr>
            <p:ph type="ftr" sz="quarter" idx="10"/>
          </p:nvPr>
        </p:nvSpPr>
        <p:spPr bwMode="auto">
          <a:xfrm>
            <a:off x="457200" y="6169025"/>
            <a:ext cx="8229600" cy="685800"/>
          </a:xfrm>
          <a:prstGeom prst="rect">
            <a:avLst/>
          </a:prstGeom>
          <a:ln>
            <a:miter lim="800000"/>
            <a:headEnd/>
            <a:tailEnd/>
          </a:ln>
        </p:spPr>
        <p:txBody>
          <a:bodyPr vert="horz" wrap="square" lIns="91440" tIns="45720" rIns="91440" bIns="45720" numCol="1" anchor="ctr" anchorCtr="1" compatLnSpc="1">
            <a:prstTxWarp prst="textNoShape">
              <a:avLst/>
            </a:prstTxWarp>
          </a:bodyPr>
          <a:lstStyle>
            <a:lvl1pPr algn="ctr">
              <a:spcBef>
                <a:spcPct val="0"/>
              </a:spcBef>
              <a:defRPr sz="1600">
                <a:solidFill>
                  <a:schemeClr val="tx2"/>
                </a:solidFill>
                <a:cs typeface="+mn-cs"/>
              </a:defRPr>
            </a:lvl1pPr>
          </a:lstStyle>
          <a:p>
            <a:pPr>
              <a:defRPr/>
            </a:pPr>
            <a:r>
              <a:rPr lang="en-US"/>
              <a:t>LOCATION HERE | MAY 12, 2009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0"/>
            <a:ext cx="20558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5613" y="1600200"/>
            <a:ext cx="82264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Subhead Goes Here</a:t>
            </a:r>
          </a:p>
          <a:p>
            <a:pPr lvl="0"/>
            <a:endParaRPr lang="en-US" smtClean="0"/>
          </a:p>
        </p:txBody>
      </p:sp>
      <p:sp>
        <p:nvSpPr>
          <p:cNvPr id="1031" name="Rectangle 7"/>
          <p:cNvSpPr>
            <a:spLocks noChangeArrowheads="1"/>
          </p:cNvSpPr>
          <p:nvPr/>
        </p:nvSpPr>
        <p:spPr bwMode="auto">
          <a:xfrm>
            <a:off x="0" y="0"/>
            <a:ext cx="9140825" cy="914400"/>
          </a:xfrm>
          <a:prstGeom prst="rect">
            <a:avLst/>
          </a:prstGeom>
          <a:solidFill>
            <a:srgbClr val="9E7E38"/>
          </a:solidFill>
          <a:ln w="9525">
            <a:solidFill>
              <a:srgbClr val="9E7E38"/>
            </a:solidFill>
            <a:miter lim="800000"/>
            <a:headEnd/>
            <a:tailEnd/>
          </a:ln>
          <a:effectLst/>
        </p:spPr>
        <p:txBody>
          <a:bodyPr wrap="none" anchor="ctr"/>
          <a:lstStyle/>
          <a:p>
            <a:pPr algn="ctr">
              <a:spcBef>
                <a:spcPct val="20000"/>
              </a:spcBef>
              <a:defRPr/>
            </a:pPr>
            <a:endParaRPr lang="en-US">
              <a:cs typeface="+mn-cs"/>
            </a:endParaRPr>
          </a:p>
        </p:txBody>
      </p:sp>
      <p:sp>
        <p:nvSpPr>
          <p:cNvPr id="1028" name="Rectangle 2"/>
          <p:cNvSpPr>
            <a:spLocks noGrp="1" noChangeArrowheads="1"/>
          </p:cNvSpPr>
          <p:nvPr>
            <p:ph type="title"/>
          </p:nvPr>
        </p:nvSpPr>
        <p:spPr bwMode="auto">
          <a:xfrm>
            <a:off x="3198813" y="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1033" name="Rectangle 9"/>
          <p:cNvSpPr>
            <a:spLocks noChangeArrowheads="1"/>
          </p:cNvSpPr>
          <p:nvPr/>
        </p:nvSpPr>
        <p:spPr bwMode="auto">
          <a:xfrm>
            <a:off x="0" y="0"/>
            <a:ext cx="2741613" cy="914400"/>
          </a:xfrm>
          <a:prstGeom prst="rect">
            <a:avLst/>
          </a:prstGeom>
          <a:solidFill>
            <a:srgbClr val="000000"/>
          </a:solidFill>
          <a:ln w="9525" algn="ctr">
            <a:solidFill>
              <a:srgbClr val="000000"/>
            </a:solidFill>
            <a:miter lim="800000"/>
            <a:headEnd/>
            <a:tailEnd/>
          </a:ln>
          <a:effectLst/>
        </p:spPr>
        <p:txBody>
          <a:bodyPr wrap="none" anchor="ctr"/>
          <a:lstStyle/>
          <a:p>
            <a:pPr algn="ctr">
              <a:spcBef>
                <a:spcPct val="20000"/>
              </a:spcBef>
              <a:defRPr/>
            </a:pPr>
            <a:endParaRPr lang="en-US">
              <a:cs typeface="+mn-cs"/>
            </a:endParaRPr>
          </a:p>
        </p:txBody>
      </p:sp>
      <p:pic>
        <p:nvPicPr>
          <p:cNvPr id="1030" name="Picture 8" descr="wfu"/>
          <p:cNvPicPr>
            <a:picLocks noChangeAspect="1" noChangeArrowheads="1"/>
          </p:cNvPicPr>
          <p:nvPr/>
        </p:nvPicPr>
        <p:blipFill>
          <a:blip r:embed="rId13" cstate="print"/>
          <a:srcRect/>
          <a:stretch>
            <a:fillRect/>
          </a:stretch>
        </p:blipFill>
        <p:spPr bwMode="auto">
          <a:xfrm>
            <a:off x="228600" y="228600"/>
            <a:ext cx="2293938" cy="457200"/>
          </a:xfrm>
          <a:prstGeom prst="rect">
            <a:avLst/>
          </a:prstGeom>
          <a:noFill/>
          <a:ln w="9525">
            <a:noFill/>
            <a:miter lim="800000"/>
            <a:headEnd/>
            <a:tailEnd/>
          </a:ln>
        </p:spPr>
      </p:pic>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lstStyle/>
          <a:p>
            <a:pPr algn="ctr">
              <a:spcBef>
                <a:spcPct val="20000"/>
              </a:spcBef>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fontAlgn="base">
        <a:spcBef>
          <a:spcPct val="0"/>
        </a:spcBef>
        <a:spcAft>
          <a:spcPct val="0"/>
        </a:spcAft>
        <a:defRPr sz="2400">
          <a:solidFill>
            <a:schemeClr val="tx2"/>
          </a:solidFill>
          <a:latin typeface="+mj-lt"/>
          <a:ea typeface="+mj-ea"/>
          <a:cs typeface="+mj-cs"/>
        </a:defRPr>
      </a:lvl1pPr>
      <a:lvl2pPr algn="r" rtl="0" fontAlgn="base">
        <a:spcBef>
          <a:spcPct val="0"/>
        </a:spcBef>
        <a:spcAft>
          <a:spcPct val="0"/>
        </a:spcAft>
        <a:defRPr sz="2400">
          <a:solidFill>
            <a:schemeClr val="tx2"/>
          </a:solidFill>
          <a:latin typeface="Arial" charset="0"/>
        </a:defRPr>
      </a:lvl2pPr>
      <a:lvl3pPr algn="r" rtl="0" fontAlgn="base">
        <a:spcBef>
          <a:spcPct val="0"/>
        </a:spcBef>
        <a:spcAft>
          <a:spcPct val="0"/>
        </a:spcAft>
        <a:defRPr sz="2400">
          <a:solidFill>
            <a:schemeClr val="tx2"/>
          </a:solidFill>
          <a:latin typeface="Arial" charset="0"/>
        </a:defRPr>
      </a:lvl3pPr>
      <a:lvl4pPr algn="r" rtl="0" fontAlgn="base">
        <a:spcBef>
          <a:spcPct val="0"/>
        </a:spcBef>
        <a:spcAft>
          <a:spcPct val="0"/>
        </a:spcAft>
        <a:defRPr sz="2400">
          <a:solidFill>
            <a:schemeClr val="tx2"/>
          </a:solidFill>
          <a:latin typeface="Arial" charset="0"/>
        </a:defRPr>
      </a:lvl4pPr>
      <a:lvl5pPr algn="r" rtl="0" fontAlgn="base">
        <a:spcBef>
          <a:spcPct val="0"/>
        </a:spcBef>
        <a:spcAft>
          <a:spcPct val="0"/>
        </a:spcAft>
        <a:defRPr sz="2400">
          <a:solidFill>
            <a:schemeClr val="tx2"/>
          </a:solidFill>
          <a:latin typeface="Arial" charset="0"/>
        </a:defRPr>
      </a:lvl5pPr>
      <a:lvl6pPr marL="457200" algn="r" rtl="0" eaLnBrk="1" fontAlgn="base" hangingPunct="1">
        <a:spcBef>
          <a:spcPct val="0"/>
        </a:spcBef>
        <a:spcAft>
          <a:spcPct val="0"/>
        </a:spcAft>
        <a:defRPr sz="2400">
          <a:solidFill>
            <a:schemeClr val="tx2"/>
          </a:solidFill>
          <a:latin typeface="Arial" charset="0"/>
        </a:defRPr>
      </a:lvl6pPr>
      <a:lvl7pPr marL="914400" algn="r" rtl="0" eaLnBrk="1" fontAlgn="base" hangingPunct="1">
        <a:spcBef>
          <a:spcPct val="0"/>
        </a:spcBef>
        <a:spcAft>
          <a:spcPct val="0"/>
        </a:spcAft>
        <a:defRPr sz="2400">
          <a:solidFill>
            <a:schemeClr val="tx2"/>
          </a:solidFill>
          <a:latin typeface="Arial" charset="0"/>
        </a:defRPr>
      </a:lvl7pPr>
      <a:lvl8pPr marL="1371600" algn="r" rtl="0" eaLnBrk="1" fontAlgn="base" hangingPunct="1">
        <a:spcBef>
          <a:spcPct val="0"/>
        </a:spcBef>
        <a:spcAft>
          <a:spcPct val="0"/>
        </a:spcAft>
        <a:defRPr sz="2400">
          <a:solidFill>
            <a:schemeClr val="tx2"/>
          </a:solidFill>
          <a:latin typeface="Arial" charset="0"/>
        </a:defRPr>
      </a:lvl8pPr>
      <a:lvl9pPr marL="1828800" algn="r" rtl="0" eaLnBrk="1" fontAlgn="base" hangingPunct="1">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defRPr sz="2400" b="1">
          <a:solidFill>
            <a:schemeClr val="tx1"/>
          </a:solidFill>
          <a:latin typeface="+mn-lt"/>
          <a:ea typeface="+mn-ea"/>
          <a:cs typeface="+mn-cs"/>
        </a:defRPr>
      </a:lvl1pPr>
      <a:lvl2pPr marL="1165225" indent="-533400" algn="l" rtl="0" fontAlgn="base">
        <a:spcBef>
          <a:spcPct val="20000"/>
        </a:spcBef>
        <a:spcAft>
          <a:spcPct val="0"/>
        </a:spcAft>
        <a:defRPr sz="2800">
          <a:solidFill>
            <a:schemeClr val="tx1"/>
          </a:solidFill>
          <a:latin typeface="+mn-lt"/>
        </a:defRPr>
      </a:lvl2pPr>
      <a:lvl3pPr marL="1736725" indent="-457200" algn="l" rtl="0" fontAlgn="base">
        <a:spcBef>
          <a:spcPct val="20000"/>
        </a:spcBef>
        <a:spcAft>
          <a:spcPct val="0"/>
        </a:spcAft>
        <a:defRPr sz="2400">
          <a:solidFill>
            <a:schemeClr val="tx1"/>
          </a:solidFill>
          <a:latin typeface="+mn-lt"/>
        </a:defRPr>
      </a:lvl3pPr>
      <a:lvl4pPr marL="2232025" indent="-381000" algn="l" rtl="0" fontAlgn="base">
        <a:spcBef>
          <a:spcPct val="20000"/>
        </a:spcBef>
        <a:spcAft>
          <a:spcPct val="0"/>
        </a:spcAft>
        <a:defRPr sz="2000">
          <a:solidFill>
            <a:schemeClr val="tx1"/>
          </a:solidFill>
          <a:latin typeface="+mn-lt"/>
        </a:defRPr>
      </a:lvl4pPr>
      <a:lvl5pPr marL="2727325" indent="-381000" algn="l" rtl="0" fontAlgn="base">
        <a:spcBef>
          <a:spcPct val="20000"/>
        </a:spcBef>
        <a:spcAft>
          <a:spcPct val="0"/>
        </a:spcAft>
        <a:defRPr sz="2000">
          <a:solidFill>
            <a:schemeClr val="tx1"/>
          </a:solidFill>
          <a:latin typeface="+mn-lt"/>
        </a:defRPr>
      </a:lvl5pPr>
      <a:lvl6pPr marL="3184525" indent="-381000" algn="l" rtl="0" eaLnBrk="1" fontAlgn="base" hangingPunct="1">
        <a:spcBef>
          <a:spcPct val="20000"/>
        </a:spcBef>
        <a:spcAft>
          <a:spcPct val="0"/>
        </a:spcAft>
        <a:defRPr sz="2000">
          <a:solidFill>
            <a:schemeClr val="tx1"/>
          </a:solidFill>
          <a:latin typeface="+mn-lt"/>
        </a:defRPr>
      </a:lvl6pPr>
      <a:lvl7pPr marL="3641725" indent="-381000" algn="l" rtl="0" eaLnBrk="1" fontAlgn="base" hangingPunct="1">
        <a:spcBef>
          <a:spcPct val="20000"/>
        </a:spcBef>
        <a:spcAft>
          <a:spcPct val="0"/>
        </a:spcAft>
        <a:defRPr sz="2000">
          <a:solidFill>
            <a:schemeClr val="tx1"/>
          </a:solidFill>
          <a:latin typeface="+mn-lt"/>
        </a:defRPr>
      </a:lvl7pPr>
      <a:lvl8pPr marL="4098925" indent="-381000" algn="l" rtl="0" eaLnBrk="1" fontAlgn="base" hangingPunct="1">
        <a:spcBef>
          <a:spcPct val="20000"/>
        </a:spcBef>
        <a:spcAft>
          <a:spcPct val="0"/>
        </a:spcAft>
        <a:defRPr sz="2000">
          <a:solidFill>
            <a:schemeClr val="tx1"/>
          </a:solidFill>
          <a:latin typeface="+mn-lt"/>
        </a:defRPr>
      </a:lvl8pPr>
      <a:lvl9pPr marL="4556125" indent="-3810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allmanmb@wf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anne@wfu.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0"/>
          </p:nvPr>
        </p:nvSpPr>
        <p:spPr>
          <a:noFill/>
        </p:spPr>
        <p:txBody>
          <a:bodyPr/>
          <a:lstStyle/>
          <a:p>
            <a:r>
              <a:rPr lang="en-US" smtClean="0"/>
              <a:t>Anaheim, CA | October, 2010</a:t>
            </a:r>
          </a:p>
        </p:txBody>
      </p:sp>
      <p:sp>
        <p:nvSpPr>
          <p:cNvPr id="3075" name="Rectangle 2"/>
          <p:cNvSpPr>
            <a:spLocks noGrp="1" noChangeArrowheads="1"/>
          </p:cNvSpPr>
          <p:nvPr>
            <p:ph type="ctrTitle"/>
          </p:nvPr>
        </p:nvSpPr>
        <p:spPr>
          <a:xfrm>
            <a:off x="304800" y="455613"/>
            <a:ext cx="8610600" cy="1600200"/>
          </a:xfrm>
        </p:spPr>
        <p:txBody>
          <a:bodyPr/>
          <a:lstStyle/>
          <a:p>
            <a:r>
              <a:rPr lang="en-US" sz="3600" dirty="0" smtClean="0">
                <a:latin typeface="Verdana" pitchFamily="34" charset="0"/>
                <a:ea typeface="Verdana" pitchFamily="34" charset="0"/>
                <a:cs typeface="Verdana" pitchFamily="34" charset="0"/>
              </a:rPr>
              <a:t>Virtual Face-to-Face: </a:t>
            </a:r>
            <a:br>
              <a:rPr lang="en-US" sz="3600" dirty="0" smtClean="0">
                <a:latin typeface="Verdana" pitchFamily="34" charset="0"/>
                <a:ea typeface="Verdana" pitchFamily="34" charset="0"/>
                <a:cs typeface="Verdana" pitchFamily="34" charset="0"/>
              </a:rPr>
            </a:br>
            <a:r>
              <a:rPr lang="en-US" sz="3600" dirty="0" smtClean="0">
                <a:latin typeface="Verdana" pitchFamily="34" charset="0"/>
                <a:ea typeface="Verdana" pitchFamily="34" charset="0"/>
                <a:cs typeface="Verdana" pitchFamily="34" charset="0"/>
              </a:rPr>
              <a:t>Rethinking Admissions Interviews</a:t>
            </a:r>
          </a:p>
        </p:txBody>
      </p:sp>
      <p:sp>
        <p:nvSpPr>
          <p:cNvPr id="3076" name="Rectangle 3"/>
          <p:cNvSpPr>
            <a:spLocks noGrp="1" noChangeArrowheads="1"/>
          </p:cNvSpPr>
          <p:nvPr>
            <p:ph type="subTitle" idx="1"/>
          </p:nvPr>
        </p:nvSpPr>
        <p:spPr>
          <a:xfrm>
            <a:off x="838200" y="2513013"/>
            <a:ext cx="7620000" cy="914400"/>
          </a:xfrm>
        </p:spPr>
        <p:txBody>
          <a:bodyPr/>
          <a:lstStyle/>
          <a:p>
            <a:pPr marL="0" indent="0"/>
            <a:r>
              <a:rPr lang="en-US" dirty="0" smtClean="0"/>
              <a:t>Martha Allman, Director of Admissions</a:t>
            </a:r>
          </a:p>
          <a:p>
            <a:pPr marL="0" indent="0"/>
            <a:r>
              <a:rPr lang="en-US" dirty="0" smtClean="0"/>
              <a:t>Anne Bishop, Director of Application Development</a:t>
            </a:r>
          </a:p>
          <a:p>
            <a:pPr marL="0" indent="0"/>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096000" cy="914400"/>
          </a:xfrm>
        </p:spPr>
        <p:txBody>
          <a:bodyPr/>
          <a:lstStyle/>
          <a:p>
            <a:r>
              <a:rPr lang="en-US" sz="3200" dirty="0" smtClean="0"/>
              <a:t>Characteristics of an Interview</a:t>
            </a:r>
            <a:endParaRPr lang="en-US" sz="3200" dirty="0"/>
          </a:p>
        </p:txBody>
      </p:sp>
      <p:pic>
        <p:nvPicPr>
          <p:cNvPr id="20483" name="Picture 3"/>
          <p:cNvPicPr>
            <a:picLocks noChangeAspect="1" noChangeArrowheads="1"/>
          </p:cNvPicPr>
          <p:nvPr/>
        </p:nvPicPr>
        <p:blipFill>
          <a:blip r:embed="rId3" cstate="print"/>
          <a:srcRect/>
          <a:stretch>
            <a:fillRect/>
          </a:stretch>
        </p:blipFill>
        <p:spPr bwMode="auto">
          <a:xfrm>
            <a:off x="4038600" y="2819400"/>
            <a:ext cx="4762500" cy="3571875"/>
          </a:xfrm>
          <a:prstGeom prst="rect">
            <a:avLst/>
          </a:prstGeom>
          <a:noFill/>
          <a:ln w="9525">
            <a:noFill/>
            <a:miter lim="800000"/>
            <a:headEnd/>
            <a:tailEnd/>
          </a:ln>
        </p:spPr>
      </p:pic>
      <p:sp>
        <p:nvSpPr>
          <p:cNvPr id="7" name="Rectangle 6"/>
          <p:cNvSpPr/>
          <p:nvPr/>
        </p:nvSpPr>
        <p:spPr>
          <a:xfrm>
            <a:off x="5791200" y="6400800"/>
            <a:ext cx="2971800" cy="228600"/>
          </a:xfrm>
          <a:prstGeom prst="rect">
            <a:avLst/>
          </a:prstGeom>
        </p:spPr>
        <p:txBody>
          <a:bodyPr wrap="square">
            <a:spAutoFit/>
          </a:bodyPr>
          <a:lstStyle/>
          <a:p>
            <a:r>
              <a:rPr lang="en-US" sz="900" dirty="0" smtClean="0"/>
              <a:t>www.flickr.com/photos/73207064@N00/367822192</a:t>
            </a:r>
            <a:endParaRPr lang="en-US" sz="900" dirty="0"/>
          </a:p>
        </p:txBody>
      </p:sp>
      <p:pic>
        <p:nvPicPr>
          <p:cNvPr id="20484" name="Picture 4"/>
          <p:cNvPicPr>
            <a:picLocks noGrp="1" noChangeAspect="1" noChangeArrowheads="1"/>
          </p:cNvPicPr>
          <p:nvPr>
            <p:ph idx="1"/>
          </p:nvPr>
        </p:nvPicPr>
        <p:blipFill>
          <a:blip r:embed="rId4" cstate="print"/>
          <a:srcRect/>
          <a:stretch>
            <a:fillRect/>
          </a:stretch>
        </p:blipFill>
        <p:spPr bwMode="auto">
          <a:xfrm>
            <a:off x="304800" y="1143000"/>
            <a:ext cx="4762500" cy="3571875"/>
          </a:xfrm>
          <a:prstGeom prst="rect">
            <a:avLst/>
          </a:prstGeom>
          <a:noFill/>
          <a:ln w="9525">
            <a:noFill/>
            <a:miter lim="800000"/>
            <a:headEnd/>
            <a:tailEnd/>
          </a:ln>
        </p:spPr>
      </p:pic>
      <p:sp>
        <p:nvSpPr>
          <p:cNvPr id="9" name="Rectangle 8"/>
          <p:cNvSpPr/>
          <p:nvPr/>
        </p:nvSpPr>
        <p:spPr>
          <a:xfrm>
            <a:off x="304800" y="4800600"/>
            <a:ext cx="2971800" cy="230832"/>
          </a:xfrm>
          <a:prstGeom prst="rect">
            <a:avLst/>
          </a:prstGeom>
        </p:spPr>
        <p:txBody>
          <a:bodyPr wrap="square">
            <a:spAutoFit/>
          </a:bodyPr>
          <a:lstStyle/>
          <a:p>
            <a:r>
              <a:rPr lang="en-US" sz="900" dirty="0" smtClean="0"/>
              <a:t>www.flickr.com/photos/46547938@N03/4417919646</a:t>
            </a:r>
            <a:endParaRPr lang="en-US" sz="900" dirty="0"/>
          </a:p>
        </p:txBody>
      </p:sp>
      <p:sp>
        <p:nvSpPr>
          <p:cNvPr id="8" name="TextBox 7"/>
          <p:cNvSpPr txBox="1"/>
          <p:nvPr/>
        </p:nvSpPr>
        <p:spPr>
          <a:xfrm>
            <a:off x="5486400" y="1371600"/>
            <a:ext cx="1981200" cy="461665"/>
          </a:xfrm>
          <a:prstGeom prst="rect">
            <a:avLst/>
          </a:prstGeom>
          <a:noFill/>
        </p:spPr>
        <p:txBody>
          <a:bodyPr wrap="square" rtlCol="0">
            <a:spAutoFit/>
            <a:scene3d>
              <a:camera prst="orthographicFront">
                <a:rot lat="1200000" lon="0" rev="1200000"/>
              </a:camera>
              <a:lightRig rig="threePt" dir="t"/>
            </a:scene3d>
          </a:bodyPr>
          <a:lstStyle/>
          <a:p>
            <a:r>
              <a:rPr lang="en-US" dirty="0" smtClean="0"/>
              <a:t>spontaneous</a:t>
            </a:r>
            <a:endParaRPr lang="en-US" dirty="0"/>
          </a:p>
        </p:txBody>
      </p:sp>
      <p:sp>
        <p:nvSpPr>
          <p:cNvPr id="10" name="TextBox 9"/>
          <p:cNvSpPr txBox="1"/>
          <p:nvPr/>
        </p:nvSpPr>
        <p:spPr>
          <a:xfrm rot="600000">
            <a:off x="7071233" y="1854122"/>
            <a:ext cx="2070551" cy="457200"/>
          </a:xfrm>
          <a:prstGeom prst="rect">
            <a:avLst/>
          </a:prstGeom>
          <a:noFill/>
        </p:spPr>
        <p:txBody>
          <a:bodyPr wrap="square" rtlCol="0">
            <a:spAutoFit/>
          </a:bodyPr>
          <a:lstStyle/>
          <a:p>
            <a:r>
              <a:rPr lang="en-US" dirty="0" smtClean="0"/>
              <a:t>articulate</a:t>
            </a:r>
            <a:endParaRPr lang="en-US" dirty="0"/>
          </a:p>
        </p:txBody>
      </p:sp>
      <p:sp>
        <p:nvSpPr>
          <p:cNvPr id="11" name="TextBox 10"/>
          <p:cNvSpPr txBox="1"/>
          <p:nvPr/>
        </p:nvSpPr>
        <p:spPr>
          <a:xfrm rot="900000">
            <a:off x="685800" y="5257800"/>
            <a:ext cx="1676400" cy="461665"/>
          </a:xfrm>
          <a:prstGeom prst="rect">
            <a:avLst/>
          </a:prstGeom>
          <a:noFill/>
        </p:spPr>
        <p:txBody>
          <a:bodyPr wrap="square" rtlCol="0">
            <a:spAutoFit/>
          </a:bodyPr>
          <a:lstStyle/>
          <a:p>
            <a:r>
              <a:rPr lang="en-US" dirty="0" smtClean="0"/>
              <a:t>concise</a:t>
            </a:r>
            <a:endParaRPr lang="en-US" dirty="0"/>
          </a:p>
        </p:txBody>
      </p:sp>
      <p:sp>
        <p:nvSpPr>
          <p:cNvPr id="12" name="TextBox 11"/>
          <p:cNvSpPr txBox="1"/>
          <p:nvPr/>
        </p:nvSpPr>
        <p:spPr>
          <a:xfrm rot="-840000">
            <a:off x="1859746" y="5606122"/>
            <a:ext cx="1676400" cy="461665"/>
          </a:xfrm>
          <a:prstGeom prst="rect">
            <a:avLst/>
          </a:prstGeom>
          <a:noFill/>
        </p:spPr>
        <p:txBody>
          <a:bodyPr wrap="square" rtlCol="0">
            <a:spAutoFit/>
          </a:bodyPr>
          <a:lstStyle/>
          <a:p>
            <a:r>
              <a:rPr lang="en-US" dirty="0" smtClean="0"/>
              <a:t>focused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Making it happen</a:t>
            </a:r>
            <a:endParaRPr lang="en-US" sz="3200" dirty="0"/>
          </a:p>
        </p:txBody>
      </p:sp>
      <p:sp>
        <p:nvSpPr>
          <p:cNvPr id="3" name="Content Placeholder 2"/>
          <p:cNvSpPr>
            <a:spLocks noGrp="1"/>
          </p:cNvSpPr>
          <p:nvPr>
            <p:ph idx="1"/>
          </p:nvPr>
        </p:nvSpPr>
        <p:spPr/>
        <p:txBody>
          <a:bodyPr>
            <a:scene3d>
              <a:camera prst="orthographicFront">
                <a:rot lat="3000000" lon="0" rev="0"/>
              </a:camera>
              <a:lightRig rig="threePt" dir="t"/>
            </a:scene3d>
          </a:bodyPr>
          <a:lstStyle/>
          <a:p>
            <a:r>
              <a:rPr lang="en-US" sz="6000" dirty="0" smtClean="0"/>
              <a:t>    </a:t>
            </a:r>
            <a:endParaRPr lang="en-US" sz="6000" dirty="0" smtClean="0">
              <a:latin typeface="Andalus" pitchFamily="2" charset="-78"/>
              <a:cs typeface="Andalus" pitchFamily="2" charset="-78"/>
            </a:endParaRPr>
          </a:p>
          <a:p>
            <a:endParaRPr lang="en-US" dirty="0"/>
          </a:p>
        </p:txBody>
      </p:sp>
      <p:sp>
        <p:nvSpPr>
          <p:cNvPr id="5" name="Flowchart: Punched Tape 4"/>
          <p:cNvSpPr/>
          <p:nvPr/>
        </p:nvSpPr>
        <p:spPr bwMode="auto">
          <a:xfrm rot="-840000">
            <a:off x="533400" y="1676400"/>
            <a:ext cx="3810000" cy="1792337"/>
          </a:xfrm>
          <a:prstGeom prst="flowChartPunchedTape">
            <a:avLst/>
          </a:prstGeom>
          <a:noFill/>
          <a:ln w="476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Horizontal Scroll 6"/>
          <p:cNvSpPr/>
          <p:nvPr/>
        </p:nvSpPr>
        <p:spPr bwMode="auto">
          <a:xfrm>
            <a:off x="914400" y="1447800"/>
            <a:ext cx="1143000" cy="1033272"/>
          </a:xfrm>
          <a:prstGeom prst="horizontalScroll">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838200" y="2133600"/>
            <a:ext cx="3200400" cy="923330"/>
          </a:xfrm>
          <a:prstGeom prst="rect">
            <a:avLst/>
          </a:prstGeom>
          <a:noFill/>
          <a:scene3d>
            <a:camera prst="orthographicFront">
              <a:rot lat="0" lon="0" rev="1020000"/>
            </a:camera>
            <a:lightRig rig="threePt" dir="t"/>
          </a:scene3d>
        </p:spPr>
        <p:txBody>
          <a:bodyPr wrap="square" rtlCol="0" anchor="ctr" anchorCtr="0">
            <a:spAutoFit/>
            <a:scene3d>
              <a:camera prst="orthographicFront">
                <a:rot lat="0" lon="0" rev="0"/>
              </a:camera>
              <a:lightRig rig="threePt" dir="t"/>
            </a:scene3d>
          </a:bodyPr>
          <a:lstStyle/>
          <a:p>
            <a:r>
              <a:rPr lang="en-US" sz="5400" dirty="0" smtClean="0"/>
              <a:t>Banner™</a:t>
            </a:r>
            <a:endParaRPr lang="en-US" sz="5400" dirty="0"/>
          </a:p>
        </p:txBody>
      </p:sp>
      <p:sp>
        <p:nvSpPr>
          <p:cNvPr id="11" name="TextBox 10"/>
          <p:cNvSpPr txBox="1"/>
          <p:nvPr/>
        </p:nvSpPr>
        <p:spPr>
          <a:xfrm>
            <a:off x="990600" y="3810000"/>
            <a:ext cx="7391400" cy="1631216"/>
          </a:xfrm>
          <a:prstGeom prst="rect">
            <a:avLst/>
          </a:prstGeom>
          <a:noFill/>
        </p:spPr>
        <p:txBody>
          <a:bodyPr wrap="square" rtlCol="0">
            <a:spAutoFit/>
          </a:bodyPr>
          <a:lstStyle/>
          <a:p>
            <a:r>
              <a:rPr lang="en-US" sz="2800" dirty="0" smtClean="0"/>
              <a:t>SIS Application for Admission, essay section:</a:t>
            </a:r>
          </a:p>
          <a:p>
            <a:pPr>
              <a:buFontTx/>
              <a:buChar char="-"/>
            </a:pPr>
            <a:r>
              <a:rPr lang="en-US" dirty="0" smtClean="0"/>
              <a:t>Enable random selection from 5 question pools</a:t>
            </a:r>
          </a:p>
          <a:p>
            <a:pPr>
              <a:buFontTx/>
              <a:buChar char="-"/>
            </a:pPr>
            <a:r>
              <a:rPr lang="en-US" dirty="0" smtClean="0"/>
              <a:t>Enable time limits on each question</a:t>
            </a:r>
          </a:p>
          <a:p>
            <a:pPr>
              <a:buFontTx/>
              <a:buChar char="-"/>
            </a:pPr>
            <a:r>
              <a:rPr lang="en-US" dirty="0" smtClean="0"/>
              <a:t>Prevent return to previously-answered questions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Just more words?</a:t>
            </a:r>
            <a:endParaRPr lang="en-US" sz="3200" dirty="0"/>
          </a:p>
        </p:txBody>
      </p:sp>
      <p:pic>
        <p:nvPicPr>
          <p:cNvPr id="19459" name="Picture 3"/>
          <p:cNvPicPr>
            <a:picLocks noGrp="1" noChangeAspect="1" noChangeArrowheads="1"/>
          </p:cNvPicPr>
          <p:nvPr>
            <p:ph idx="1"/>
          </p:nvPr>
        </p:nvPicPr>
        <p:blipFill>
          <a:blip r:embed="rId3" cstate="print"/>
          <a:srcRect/>
          <a:stretch>
            <a:fillRect/>
          </a:stretch>
        </p:blipFill>
        <p:spPr bwMode="auto">
          <a:xfrm>
            <a:off x="1447800" y="1371600"/>
            <a:ext cx="6168285" cy="4572000"/>
          </a:xfrm>
          <a:prstGeom prst="rect">
            <a:avLst/>
          </a:prstGeom>
          <a:noFill/>
          <a:ln w="9525">
            <a:noFill/>
            <a:miter lim="800000"/>
            <a:headEnd/>
            <a:tailEnd/>
          </a:ln>
        </p:spPr>
      </p:pic>
      <p:sp>
        <p:nvSpPr>
          <p:cNvPr id="6" name="Rectangle 5"/>
          <p:cNvSpPr/>
          <p:nvPr/>
        </p:nvSpPr>
        <p:spPr>
          <a:xfrm>
            <a:off x="4572000" y="6019800"/>
            <a:ext cx="3048000" cy="228600"/>
          </a:xfrm>
          <a:prstGeom prst="rect">
            <a:avLst/>
          </a:prstGeom>
        </p:spPr>
        <p:txBody>
          <a:bodyPr wrap="square">
            <a:spAutoFit/>
          </a:bodyPr>
          <a:lstStyle/>
          <a:p>
            <a:r>
              <a:rPr lang="en-US" sz="900" dirty="0" smtClean="0"/>
              <a:t>www.flickr.com/photos/56387066@N00/1572641061</a:t>
            </a:r>
            <a:endParaRPr 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438400" y="0"/>
            <a:ext cx="6477000" cy="914400"/>
          </a:xfrm>
        </p:spPr>
        <p:txBody>
          <a:bodyPr/>
          <a:lstStyle/>
          <a:p>
            <a:r>
              <a:rPr lang="en-US" dirty="0" smtClean="0"/>
              <a:t>     </a:t>
            </a:r>
            <a:br>
              <a:rPr lang="en-US" dirty="0" smtClean="0"/>
            </a:br>
            <a:r>
              <a:rPr lang="en-US" dirty="0" smtClean="0"/>
              <a:t> </a:t>
            </a:r>
            <a:r>
              <a:rPr lang="en-US" sz="2800" dirty="0" smtClean="0"/>
              <a:t>Option for a face-to-face experience?</a:t>
            </a:r>
            <a:br>
              <a:rPr lang="en-US" sz="2800" dirty="0" smtClean="0"/>
            </a:br>
            <a:endParaRPr lang="en-US" sz="2800" dirty="0" smtClean="0"/>
          </a:p>
        </p:txBody>
      </p:sp>
      <p:pic>
        <p:nvPicPr>
          <p:cNvPr id="4100" name="Picture 4"/>
          <p:cNvPicPr>
            <a:picLocks noGrp="1" noChangeAspect="1" noChangeArrowheads="1"/>
          </p:cNvPicPr>
          <p:nvPr>
            <p:ph idx="1"/>
          </p:nvPr>
        </p:nvPicPr>
        <p:blipFill>
          <a:blip r:embed="rId3" cstate="print"/>
          <a:srcRect/>
          <a:stretch>
            <a:fillRect/>
          </a:stretch>
        </p:blipFill>
        <p:spPr bwMode="auto">
          <a:xfrm>
            <a:off x="381000" y="914400"/>
            <a:ext cx="8377410" cy="5562600"/>
          </a:xfrm>
          <a:prstGeom prst="rect">
            <a:avLst/>
          </a:prstGeom>
          <a:noFill/>
          <a:ln w="9525">
            <a:noFill/>
            <a:miter lim="800000"/>
            <a:headEnd/>
            <a:tailEnd/>
          </a:ln>
        </p:spPr>
      </p:pic>
      <p:sp>
        <p:nvSpPr>
          <p:cNvPr id="5" name="Rectangle 4"/>
          <p:cNvSpPr/>
          <p:nvPr/>
        </p:nvSpPr>
        <p:spPr>
          <a:xfrm>
            <a:off x="6096000" y="6477000"/>
            <a:ext cx="3048000" cy="230832"/>
          </a:xfrm>
          <a:prstGeom prst="rect">
            <a:avLst/>
          </a:prstGeom>
        </p:spPr>
        <p:txBody>
          <a:bodyPr wrap="square">
            <a:spAutoFit/>
          </a:bodyPr>
          <a:lstStyle/>
          <a:p>
            <a:r>
              <a:rPr lang="en-US" sz="900" dirty="0" smtClean="0"/>
              <a:t>www.flickr.com/photos/8070463@N03/2523453233</a:t>
            </a:r>
            <a:endParaRPr lang="en-U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Getting to know you…</a:t>
            </a:r>
            <a:endParaRPr lang="en-US" sz="3200"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1828800" y="1676400"/>
            <a:ext cx="3657600" cy="4774934"/>
          </a:xfrm>
          <a:prstGeom prst="rect">
            <a:avLst/>
          </a:prstGeom>
          <a:noFill/>
          <a:ln w="9525">
            <a:noFill/>
            <a:miter lim="800000"/>
            <a:headEnd/>
            <a:tailEnd/>
          </a:ln>
        </p:spPr>
      </p:pic>
      <p:sp>
        <p:nvSpPr>
          <p:cNvPr id="5" name="Rectangle 4"/>
          <p:cNvSpPr/>
          <p:nvPr/>
        </p:nvSpPr>
        <p:spPr>
          <a:xfrm>
            <a:off x="2057400" y="6096000"/>
            <a:ext cx="3124200" cy="400110"/>
          </a:xfrm>
          <a:prstGeom prst="rect">
            <a:avLst/>
          </a:prstGeom>
        </p:spPr>
        <p:txBody>
          <a:bodyPr wrap="square">
            <a:spAutoFit/>
          </a:bodyPr>
          <a:lstStyle/>
          <a:p>
            <a:r>
              <a:rPr lang="en-US" sz="1000" dirty="0" smtClean="0"/>
              <a:t/>
            </a:r>
            <a:br>
              <a:rPr lang="en-US" sz="1000" dirty="0" smtClean="0"/>
            </a:br>
            <a:r>
              <a:rPr lang="en-US" sz="1000" dirty="0" smtClean="0"/>
              <a:t>www.flickr.com/photos/12008704@N00/125065847</a:t>
            </a:r>
          </a:p>
        </p:txBody>
      </p:sp>
      <p:pic>
        <p:nvPicPr>
          <p:cNvPr id="1026" name="Picture 2"/>
          <p:cNvPicPr>
            <a:picLocks noChangeAspect="1" noChangeArrowheads="1"/>
          </p:cNvPicPr>
          <p:nvPr/>
        </p:nvPicPr>
        <p:blipFill>
          <a:blip r:embed="rId4" cstate="print"/>
          <a:srcRect/>
          <a:stretch>
            <a:fillRect/>
          </a:stretch>
        </p:blipFill>
        <p:spPr bwMode="auto">
          <a:xfrm>
            <a:off x="4572000" y="1295400"/>
            <a:ext cx="2362200" cy="2598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Possible solutions?</a:t>
            </a:r>
            <a:endParaRPr lang="en-US" sz="3200" dirty="0"/>
          </a:p>
        </p:txBody>
      </p:sp>
      <p:grpSp>
        <p:nvGrpSpPr>
          <p:cNvPr id="10" name="Group 9"/>
          <p:cNvGrpSpPr/>
          <p:nvPr/>
        </p:nvGrpSpPr>
        <p:grpSpPr>
          <a:xfrm>
            <a:off x="838200" y="1524000"/>
            <a:ext cx="5181600" cy="1938754"/>
            <a:chOff x="838200" y="1524000"/>
            <a:chExt cx="5181600" cy="1938754"/>
          </a:xfrm>
        </p:grpSpPr>
        <p:pic>
          <p:nvPicPr>
            <p:cNvPr id="2050" name="Picture 2"/>
            <p:cNvPicPr>
              <a:picLocks noChangeAspect="1" noChangeArrowheads="1"/>
            </p:cNvPicPr>
            <p:nvPr/>
          </p:nvPicPr>
          <p:blipFill>
            <a:blip r:embed="rId3" cstate="print"/>
            <a:srcRect/>
            <a:stretch>
              <a:fillRect/>
            </a:stretch>
          </p:blipFill>
          <p:spPr bwMode="auto">
            <a:xfrm>
              <a:off x="990600" y="1524000"/>
              <a:ext cx="3150138" cy="1410062"/>
            </a:xfrm>
            <a:prstGeom prst="rect">
              <a:avLst/>
            </a:prstGeom>
            <a:noFill/>
            <a:ln w="9525">
              <a:noFill/>
              <a:miter lim="800000"/>
              <a:headEnd/>
              <a:tailEnd/>
            </a:ln>
          </p:spPr>
        </p:pic>
        <p:sp>
          <p:nvSpPr>
            <p:cNvPr id="6" name="TextBox 5"/>
            <p:cNvSpPr txBox="1"/>
            <p:nvPr/>
          </p:nvSpPr>
          <p:spPr>
            <a:xfrm>
              <a:off x="838200" y="3124200"/>
              <a:ext cx="5181600" cy="338554"/>
            </a:xfrm>
            <a:prstGeom prst="rect">
              <a:avLst/>
            </a:prstGeom>
            <a:noFill/>
          </p:spPr>
          <p:txBody>
            <a:bodyPr wrap="square" rtlCol="0">
              <a:spAutoFit/>
            </a:bodyPr>
            <a:lstStyle/>
            <a:p>
              <a:r>
                <a:rPr lang="en-US" sz="1600" dirty="0" smtClean="0"/>
                <a:t>http://www.skype.com/intl/en-us/home</a:t>
              </a:r>
              <a:endParaRPr lang="en-US" sz="1600" dirty="0"/>
            </a:p>
          </p:txBody>
        </p:sp>
      </p:grpSp>
      <p:grpSp>
        <p:nvGrpSpPr>
          <p:cNvPr id="11" name="Group 10"/>
          <p:cNvGrpSpPr/>
          <p:nvPr/>
        </p:nvGrpSpPr>
        <p:grpSpPr>
          <a:xfrm>
            <a:off x="2667000" y="3886200"/>
            <a:ext cx="6477000" cy="2167354"/>
            <a:chOff x="2667000" y="3886200"/>
            <a:chExt cx="6477000" cy="2167354"/>
          </a:xfrm>
        </p:grpSpPr>
        <p:pic>
          <p:nvPicPr>
            <p:cNvPr id="2051" name="Picture 3"/>
            <p:cNvPicPr>
              <a:picLocks noChangeAspect="1" noChangeArrowheads="1"/>
            </p:cNvPicPr>
            <p:nvPr/>
          </p:nvPicPr>
          <p:blipFill>
            <a:blip r:embed="rId4" cstate="print"/>
            <a:srcRect/>
            <a:stretch>
              <a:fillRect/>
            </a:stretch>
          </p:blipFill>
          <p:spPr bwMode="auto">
            <a:xfrm>
              <a:off x="4343400" y="3886200"/>
              <a:ext cx="1229783" cy="1676400"/>
            </a:xfrm>
            <a:prstGeom prst="rect">
              <a:avLst/>
            </a:prstGeom>
            <a:noFill/>
            <a:ln w="9525">
              <a:noFill/>
              <a:miter lim="800000"/>
              <a:headEnd/>
              <a:tailEnd/>
            </a:ln>
          </p:spPr>
        </p:pic>
        <p:sp>
          <p:nvSpPr>
            <p:cNvPr id="8" name="TextBox 7"/>
            <p:cNvSpPr txBox="1"/>
            <p:nvPr/>
          </p:nvSpPr>
          <p:spPr>
            <a:xfrm>
              <a:off x="5867400" y="4419600"/>
              <a:ext cx="3276600" cy="523220"/>
            </a:xfrm>
            <a:prstGeom prst="rect">
              <a:avLst/>
            </a:prstGeom>
            <a:noFill/>
          </p:spPr>
          <p:txBody>
            <a:bodyPr wrap="square" rtlCol="0">
              <a:spAutoFit/>
            </a:bodyPr>
            <a:lstStyle/>
            <a:p>
              <a:r>
                <a:rPr lang="en-US" sz="2800" dirty="0" smtClean="0"/>
                <a:t>Adobe Connect</a:t>
              </a:r>
              <a:endParaRPr lang="en-US" sz="2800" dirty="0"/>
            </a:p>
          </p:txBody>
        </p:sp>
        <p:sp>
          <p:nvSpPr>
            <p:cNvPr id="9" name="TextBox 8"/>
            <p:cNvSpPr txBox="1"/>
            <p:nvPr/>
          </p:nvSpPr>
          <p:spPr>
            <a:xfrm>
              <a:off x="2667000" y="5715000"/>
              <a:ext cx="4953000" cy="338554"/>
            </a:xfrm>
            <a:prstGeom prst="rect">
              <a:avLst/>
            </a:prstGeom>
            <a:noFill/>
          </p:spPr>
          <p:txBody>
            <a:bodyPr wrap="square" rtlCol="0">
              <a:spAutoFit/>
            </a:bodyPr>
            <a:lstStyle/>
            <a:p>
              <a:r>
                <a:rPr lang="en-US" sz="1600" dirty="0" smtClean="0"/>
                <a:t>http://www.adobe.com/products/acrobatconnectpro/</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200" dirty="0" smtClean="0"/>
              <a:t>The rest of the story</a:t>
            </a:r>
          </a:p>
        </p:txBody>
      </p:sp>
      <p:sp>
        <p:nvSpPr>
          <p:cNvPr id="4" name="Text Placeholder 3"/>
          <p:cNvSpPr>
            <a:spLocks noGrp="1"/>
          </p:cNvSpPr>
          <p:nvPr>
            <p:ph type="body" idx="1"/>
          </p:nvPr>
        </p:nvSpPr>
        <p:spPr>
          <a:xfrm>
            <a:off x="609600" y="2362200"/>
            <a:ext cx="7772400" cy="1500187"/>
          </a:xfrm>
        </p:spPr>
        <p:txBody>
          <a:bodyPr/>
          <a:lstStyle/>
          <a:p>
            <a:pPr algn="ctr"/>
            <a:r>
              <a:rPr lang="en-US" sz="4400" dirty="0" smtClean="0"/>
              <a:t>Results: </a:t>
            </a:r>
          </a:p>
          <a:p>
            <a:pPr algn="ctr"/>
            <a:r>
              <a:rPr lang="en-US" sz="4400" dirty="0" smtClean="0"/>
              <a:t>The Rest of the Story</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By the Numbers</a:t>
            </a:r>
            <a:endParaRPr lang="en-US" sz="2800" b="1" dirty="0"/>
          </a:p>
        </p:txBody>
      </p:sp>
      <p:sp>
        <p:nvSpPr>
          <p:cNvPr id="3" name="Content Placeholder 2"/>
          <p:cNvSpPr>
            <a:spLocks noGrp="1"/>
          </p:cNvSpPr>
          <p:nvPr>
            <p:ph idx="1"/>
          </p:nvPr>
        </p:nvSpPr>
        <p:spPr>
          <a:xfrm>
            <a:off x="455613" y="4267200"/>
            <a:ext cx="8226425" cy="1905000"/>
          </a:xfrm>
        </p:spPr>
        <p:txBody>
          <a:bodyPr/>
          <a:lstStyle/>
          <a:p>
            <a:pPr marL="0" indent="0"/>
            <a:r>
              <a:rPr lang="en-US" dirty="0" smtClean="0"/>
              <a:t>In 2009, 80% of the applicant pool was interviewed</a:t>
            </a:r>
          </a:p>
          <a:p>
            <a:pPr marL="0" indent="0"/>
            <a:r>
              <a:rPr lang="en-US" dirty="0"/>
              <a:t>	</a:t>
            </a:r>
            <a:r>
              <a:rPr lang="en-US" dirty="0" smtClean="0">
                <a:solidFill>
                  <a:srgbClr val="000000"/>
                </a:solidFill>
              </a:rPr>
              <a:t>9105 interviews </a:t>
            </a:r>
            <a:r>
              <a:rPr lang="en-US" sz="1800" i="1" dirty="0" smtClean="0">
                <a:solidFill>
                  <a:srgbClr val="000000"/>
                </a:solidFill>
              </a:rPr>
              <a:t>(4085 face to face, 5020 written)</a:t>
            </a:r>
            <a:endParaRPr lang="en-US" i="1" dirty="0" smtClean="0">
              <a:solidFill>
                <a:srgbClr val="000000"/>
              </a:solidFill>
            </a:endParaRPr>
          </a:p>
          <a:p>
            <a:pPr marL="0" indent="0"/>
            <a:r>
              <a:rPr lang="en-US" dirty="0" smtClean="0"/>
              <a:t>In 2010, 86% of the applicant pool was interviewed</a:t>
            </a:r>
          </a:p>
          <a:p>
            <a:pPr marL="0" indent="0"/>
            <a:r>
              <a:rPr lang="en-US" dirty="0"/>
              <a:t>	</a:t>
            </a:r>
            <a:r>
              <a:rPr lang="en-US" dirty="0" smtClean="0">
                <a:solidFill>
                  <a:srgbClr val="000000"/>
                </a:solidFill>
              </a:rPr>
              <a:t>10,616 interviews </a:t>
            </a:r>
            <a:r>
              <a:rPr lang="en-US" sz="1800" i="1" dirty="0" smtClean="0">
                <a:solidFill>
                  <a:srgbClr val="000000"/>
                </a:solidFill>
              </a:rPr>
              <a:t>(4270 face to face, 6346 written)</a:t>
            </a:r>
            <a:endParaRPr lang="en-US" i="1" dirty="0">
              <a:solidFill>
                <a:srgbClr val="000000"/>
              </a:solidFill>
            </a:endParaRPr>
          </a:p>
        </p:txBody>
      </p:sp>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914400"/>
            <a:ext cx="9144000" cy="3197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4989513" cy="685800"/>
          </a:xfrm>
        </p:spPr>
        <p:txBody>
          <a:bodyPr/>
          <a:lstStyle/>
          <a:p>
            <a:pPr algn="r"/>
            <a:r>
              <a:rPr lang="en-US" sz="2800" b="1" dirty="0" smtClean="0"/>
              <a:t>How did we do it!?</a:t>
            </a:r>
            <a:endParaRPr lang="en-US" sz="28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81400" y="1600200"/>
            <a:ext cx="5111750" cy="4278870"/>
          </a:xfrm>
        </p:spPr>
      </p:pic>
      <p:sp>
        <p:nvSpPr>
          <p:cNvPr id="5" name="Text Placeholder 4"/>
          <p:cNvSpPr>
            <a:spLocks noGrp="1"/>
          </p:cNvSpPr>
          <p:nvPr>
            <p:ph type="body" sz="half" idx="2"/>
          </p:nvPr>
        </p:nvSpPr>
        <p:spPr>
          <a:xfrm>
            <a:off x="152400" y="1435100"/>
            <a:ext cx="3313113" cy="5041900"/>
          </a:xfrm>
        </p:spPr>
        <p:txBody>
          <a:bodyPr/>
          <a:lstStyle/>
          <a:p>
            <a:pPr algn="ctr"/>
            <a:r>
              <a:rPr lang="en-US" sz="2800" dirty="0" smtClean="0"/>
              <a:t>Communicate</a:t>
            </a:r>
          </a:p>
          <a:p>
            <a:pPr algn="ctr"/>
            <a:endParaRPr lang="en-US" sz="2800" dirty="0"/>
          </a:p>
          <a:p>
            <a:pPr algn="ctr"/>
            <a:r>
              <a:rPr lang="en-US" sz="2800" dirty="0" smtClean="0"/>
              <a:t>Create timeline</a:t>
            </a:r>
          </a:p>
          <a:p>
            <a:pPr algn="ctr"/>
            <a:endParaRPr lang="en-US" sz="2800" dirty="0" smtClean="0"/>
          </a:p>
          <a:p>
            <a:pPr algn="ctr"/>
            <a:r>
              <a:rPr lang="en-US" sz="2800" dirty="0" smtClean="0"/>
              <a:t>Schedule interviews</a:t>
            </a:r>
          </a:p>
          <a:p>
            <a:pPr algn="ctr"/>
            <a:endParaRPr lang="en-US" sz="2800" dirty="0"/>
          </a:p>
          <a:p>
            <a:pPr algn="ctr"/>
            <a:r>
              <a:rPr lang="en-US" sz="2800" dirty="0" smtClean="0"/>
              <a:t>Continue communication</a:t>
            </a:r>
          </a:p>
          <a:p>
            <a:endParaRPr lang="en-US" dirty="0"/>
          </a:p>
          <a:p>
            <a:endParaRPr lang="en-US" dirty="0"/>
          </a:p>
        </p:txBody>
      </p:sp>
    </p:spTree>
    <p:extLst>
      <p:ext uri="{BB962C8B-B14F-4D97-AF65-F5344CB8AC3E}">
        <p14:creationId xmlns:p14="http://schemas.microsoft.com/office/powerpoint/2010/main" xmlns="" val="450117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What did we learn?</a:t>
            </a:r>
            <a:endParaRPr lang="en-US" sz="28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09600" y="1066800"/>
            <a:ext cx="7994735" cy="5257799"/>
          </a:xfrm>
        </p:spPr>
      </p:pic>
      <p:sp>
        <p:nvSpPr>
          <p:cNvPr id="5" name="TextBox 4"/>
          <p:cNvSpPr txBox="1"/>
          <p:nvPr/>
        </p:nvSpPr>
        <p:spPr>
          <a:xfrm>
            <a:off x="680113" y="6396335"/>
            <a:ext cx="7924800" cy="307777"/>
          </a:xfrm>
          <a:prstGeom prst="rect">
            <a:avLst/>
          </a:prstGeom>
          <a:noFill/>
        </p:spPr>
        <p:txBody>
          <a:bodyPr wrap="square" rtlCol="0">
            <a:spAutoFit/>
          </a:bodyPr>
          <a:lstStyle/>
          <a:p>
            <a:pPr algn="r"/>
            <a:r>
              <a:rPr lang="en-US" sz="1400" i="1" dirty="0" smtClean="0"/>
              <a:t>Photo courtesy of flickr.com/photos</a:t>
            </a:r>
            <a:endParaRPr lang="en-US" sz="1400" i="1" dirty="0"/>
          </a:p>
        </p:txBody>
      </p:sp>
    </p:spTree>
    <p:extLst>
      <p:ext uri="{BB962C8B-B14F-4D97-AF65-F5344CB8AC3E}">
        <p14:creationId xmlns:p14="http://schemas.microsoft.com/office/powerpoint/2010/main" xmlns="" val="199849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286000"/>
            <a:ext cx="8226425" cy="3429000"/>
          </a:xfrm>
        </p:spPr>
        <p:txBody>
          <a:bodyPr/>
          <a:lstStyle/>
          <a:p>
            <a:r>
              <a:rPr lang="en-US" dirty="0" smtClean="0"/>
              <a:t>	</a:t>
            </a:r>
            <a:r>
              <a:rPr lang="en-US" sz="1800" dirty="0" smtClean="0"/>
              <a:t>Copyright Wake Forest University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Other uses</a:t>
            </a:r>
            <a:endParaRPr lang="en-US" sz="2800" b="1" dirty="0"/>
          </a:p>
        </p:txBody>
      </p:sp>
      <p:sp>
        <p:nvSpPr>
          <p:cNvPr id="4" name="TextBox 3"/>
          <p:cNvSpPr txBox="1"/>
          <p:nvPr/>
        </p:nvSpPr>
        <p:spPr>
          <a:xfrm>
            <a:off x="31845" y="1143000"/>
            <a:ext cx="5075256" cy="5632311"/>
          </a:xfrm>
          <a:prstGeom prst="rect">
            <a:avLst/>
          </a:prstGeom>
          <a:noFill/>
        </p:spPr>
        <p:txBody>
          <a:bodyPr wrap="square" rtlCol="0">
            <a:spAutoFit/>
          </a:bodyPr>
          <a:lstStyle/>
          <a:p>
            <a:pPr algn="ctr"/>
            <a:r>
              <a:rPr lang="en-US" sz="2800" b="1" dirty="0" smtClean="0"/>
              <a:t>Virtual High School visits</a:t>
            </a:r>
          </a:p>
          <a:p>
            <a:pPr algn="ctr"/>
            <a:endParaRPr lang="en-US" b="1" dirty="0"/>
          </a:p>
          <a:p>
            <a:pPr algn="ctr"/>
            <a:r>
              <a:rPr lang="en-US" i="1" dirty="0" smtClean="0"/>
              <a:t>Meet Counselors</a:t>
            </a:r>
          </a:p>
          <a:p>
            <a:pPr algn="ctr"/>
            <a:endParaRPr lang="en-US" i="1" dirty="0" smtClean="0"/>
          </a:p>
          <a:p>
            <a:pPr algn="ctr"/>
            <a:r>
              <a:rPr lang="en-US" i="1" dirty="0" smtClean="0"/>
              <a:t>Send presentation for preview</a:t>
            </a:r>
          </a:p>
          <a:p>
            <a:pPr algn="ctr"/>
            <a:endParaRPr lang="en-US" i="1" dirty="0" smtClean="0"/>
          </a:p>
          <a:p>
            <a:pPr algn="ctr"/>
            <a:r>
              <a:rPr lang="en-US" i="1" dirty="0" smtClean="0"/>
              <a:t>Q &amp; A with students</a:t>
            </a:r>
          </a:p>
          <a:p>
            <a:pPr algn="ctr"/>
            <a:endParaRPr lang="en-US" i="1" dirty="0" smtClean="0"/>
          </a:p>
          <a:p>
            <a:pPr algn="ctr"/>
            <a:r>
              <a:rPr lang="en-US" i="1" dirty="0" smtClean="0"/>
              <a:t>No travel time</a:t>
            </a:r>
          </a:p>
          <a:p>
            <a:pPr algn="ctr"/>
            <a:endParaRPr lang="en-US" i="1" dirty="0" smtClean="0"/>
          </a:p>
          <a:p>
            <a:pPr algn="ctr"/>
            <a:r>
              <a:rPr lang="en-US" i="1" dirty="0" smtClean="0"/>
              <a:t>No travel expense</a:t>
            </a:r>
          </a:p>
          <a:p>
            <a:pPr algn="ctr"/>
            <a:endParaRPr lang="en-US" i="1" dirty="0"/>
          </a:p>
          <a:p>
            <a:pPr algn="ctr"/>
            <a:r>
              <a:rPr lang="en-US" i="1" dirty="0" smtClean="0"/>
              <a:t>More time to visit more schools</a:t>
            </a:r>
          </a:p>
          <a:p>
            <a:pPr algn="ctr"/>
            <a:endParaRPr lang="en-US" sz="2000" i="1" dirty="0" smtClean="0"/>
          </a:p>
          <a:p>
            <a:r>
              <a:rPr lang="en-US" i="1" dirty="0"/>
              <a:t>	</a:t>
            </a:r>
            <a:endParaRPr lang="en-US" i="1" dirty="0" smtClean="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7656" y="942538"/>
            <a:ext cx="3943641" cy="5915462"/>
          </a:xfrm>
          <a:prstGeom prst="rect">
            <a:avLst/>
          </a:prstGeom>
        </p:spPr>
      </p:pic>
    </p:spTree>
    <p:extLst>
      <p:ext uri="{BB962C8B-B14F-4D97-AF65-F5344CB8AC3E}">
        <p14:creationId xmlns="" xmlns:p14="http://schemas.microsoft.com/office/powerpoint/2010/main" val="110246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5613" y="4419600"/>
            <a:ext cx="8226425" cy="1752600"/>
          </a:xfrm>
        </p:spPr>
        <p:txBody>
          <a:bodyPr/>
          <a:lstStyle/>
          <a:p>
            <a:r>
              <a:rPr lang="en-US" i="1" dirty="0" smtClean="0"/>
              <a:t>Contact Information:</a:t>
            </a:r>
          </a:p>
          <a:p>
            <a:r>
              <a:rPr lang="en-US" dirty="0" smtClean="0"/>
              <a:t>	 Martha Allman		</a:t>
            </a:r>
            <a:r>
              <a:rPr lang="en-US" dirty="0" smtClean="0">
                <a:hlinkClick r:id="rId3"/>
              </a:rPr>
              <a:t>allmanmb@wfu.edu</a:t>
            </a:r>
            <a:endParaRPr lang="en-US" dirty="0" smtClean="0"/>
          </a:p>
          <a:p>
            <a:r>
              <a:rPr lang="en-US" dirty="0" smtClean="0"/>
              <a:t>	Anne Bishop		</a:t>
            </a:r>
            <a:r>
              <a:rPr lang="en-US" dirty="0" smtClean="0">
                <a:hlinkClick r:id="rId4"/>
              </a:rPr>
              <a:t>anne@wfu.edu</a:t>
            </a:r>
            <a:endParaRPr lang="en-US" dirty="0" smtClean="0"/>
          </a:p>
          <a:p>
            <a:endParaRPr lang="en-US" dirty="0"/>
          </a:p>
        </p:txBody>
      </p:sp>
      <p:pic>
        <p:nvPicPr>
          <p:cNvPr id="4" name="Picture 3" descr="question-time.bmp"/>
          <p:cNvPicPr>
            <a:picLocks noChangeAspect="1"/>
          </p:cNvPicPr>
          <p:nvPr/>
        </p:nvPicPr>
        <p:blipFill>
          <a:blip r:embed="rId5" cstate="print"/>
          <a:stretch>
            <a:fillRect/>
          </a:stretch>
        </p:blipFill>
        <p:spPr>
          <a:xfrm>
            <a:off x="2763687" y="1524000"/>
            <a:ext cx="4074694" cy="25999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a:t>
            </a:r>
            <a:endParaRPr lang="en-US" sz="3200" dirty="0"/>
          </a:p>
        </p:txBody>
      </p:sp>
      <p:graphicFrame>
        <p:nvGraphicFramePr>
          <p:cNvPr id="4" name="Content Placeholder 3"/>
          <p:cNvGraphicFramePr>
            <a:graphicFrameLocks noGrp="1"/>
          </p:cNvGraphicFramePr>
          <p:nvPr>
            <p:ph idx="1"/>
          </p:nvPr>
        </p:nvGraphicFramePr>
        <p:xfrm>
          <a:off x="455613" y="1600200"/>
          <a:ext cx="82264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E7E38"/>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Wake Forest University</a:t>
            </a:r>
            <a:endParaRPr lang="en-US" dirty="0"/>
          </a:p>
        </p:txBody>
      </p:sp>
      <p:sp>
        <p:nvSpPr>
          <p:cNvPr id="4"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Control 4"/>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Control 5"/>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Control 6"/>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Control 7"/>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23" name="Content Placeholder 2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7818" y="914400"/>
            <a:ext cx="9126182" cy="6172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Wake Forest</a:t>
            </a:r>
            <a:endParaRPr lang="en-US" dirty="0"/>
          </a:p>
        </p:txBody>
      </p:sp>
      <p:pic>
        <p:nvPicPr>
          <p:cNvPr id="6" name="Content Placeholder 5"/>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52922"/>
            <a:ext cx="4729794" cy="5905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05400" y="1066800"/>
            <a:ext cx="3886200" cy="6309420"/>
          </a:xfrm>
          <a:prstGeom prst="rect">
            <a:avLst/>
          </a:prstGeom>
          <a:noFill/>
        </p:spPr>
        <p:txBody>
          <a:bodyPr wrap="square" rtlCol="0">
            <a:spAutoFit/>
          </a:bodyPr>
          <a:lstStyle/>
          <a:p>
            <a:pPr algn="ctr"/>
            <a:endParaRPr lang="en-US" sz="2000" dirty="0" smtClean="0"/>
          </a:p>
          <a:p>
            <a:pPr algn="ctr"/>
            <a:r>
              <a:rPr lang="en-US" sz="2000" dirty="0" smtClean="0"/>
              <a:t>Liberal </a:t>
            </a:r>
            <a:r>
              <a:rPr lang="en-US" sz="2000" dirty="0"/>
              <a:t>arts </a:t>
            </a:r>
            <a:r>
              <a:rPr lang="en-US" sz="2000" dirty="0" smtClean="0"/>
              <a:t>curriculum offering 37 academic majors</a:t>
            </a:r>
          </a:p>
          <a:p>
            <a:pPr algn="ctr"/>
            <a:endParaRPr lang="en-US" sz="2000" dirty="0"/>
          </a:p>
          <a:p>
            <a:pPr algn="ctr"/>
            <a:r>
              <a:rPr lang="en-US" sz="2000" dirty="0"/>
              <a:t>Professional Schools of Law, Medicine, Divinity and </a:t>
            </a:r>
            <a:r>
              <a:rPr lang="en-US" sz="2000" dirty="0" smtClean="0"/>
              <a:t>Management</a:t>
            </a:r>
          </a:p>
          <a:p>
            <a:pPr algn="ctr"/>
            <a:endParaRPr lang="en-US" sz="2000" dirty="0"/>
          </a:p>
          <a:p>
            <a:pPr algn="ctr"/>
            <a:r>
              <a:rPr lang="en-US" sz="2000" dirty="0"/>
              <a:t>65% study abroad before graduation </a:t>
            </a:r>
            <a:r>
              <a:rPr lang="en-US" sz="2000" dirty="0" smtClean="0"/>
              <a:t>, many </a:t>
            </a:r>
            <a:r>
              <a:rPr lang="en-US" sz="2000" dirty="0"/>
              <a:t>at University Residences in London, Venice and </a:t>
            </a:r>
            <a:r>
              <a:rPr lang="en-US" sz="2000" dirty="0" smtClean="0"/>
              <a:t>Vienna</a:t>
            </a:r>
          </a:p>
          <a:p>
            <a:pPr algn="ctr"/>
            <a:endParaRPr lang="en-US" sz="2000" dirty="0"/>
          </a:p>
          <a:p>
            <a:pPr algn="ctr"/>
            <a:r>
              <a:rPr lang="en-US" sz="2000" dirty="0" smtClean="0"/>
              <a:t>Two thirds of the student body completed over 85,000 service hours last year – exemplifying the motto – </a:t>
            </a:r>
            <a:r>
              <a:rPr lang="en-US" sz="2000" i="1" dirty="0" smtClean="0"/>
              <a:t>Pro </a:t>
            </a:r>
            <a:r>
              <a:rPr lang="en-US" sz="2000" i="1" dirty="0" err="1" smtClean="0"/>
              <a:t>Humanitate</a:t>
            </a:r>
            <a:endParaRPr lang="en-US" sz="2000" i="1" dirty="0" smtClean="0"/>
          </a:p>
          <a:p>
            <a:endParaRPr lang="en-US" sz="2000" i="1" dirty="0"/>
          </a:p>
          <a:p>
            <a:endParaRPr lang="en-US" sz="2000" dirty="0"/>
          </a:p>
          <a:p>
            <a:endParaRPr lang="en-US" dirty="0"/>
          </a:p>
        </p:txBody>
      </p:sp>
    </p:spTree>
    <p:extLst>
      <p:ext uri="{BB962C8B-B14F-4D97-AF65-F5344CB8AC3E}">
        <p14:creationId xmlns="" xmlns:p14="http://schemas.microsoft.com/office/powerpoint/2010/main" val="85993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10" descr="20081001globe60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14400"/>
            <a:ext cx="4114800" cy="5943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Admissions at Wake Forest</a:t>
            </a:r>
            <a:endParaRPr lang="en-US" dirty="0"/>
          </a:p>
        </p:txBody>
      </p:sp>
      <p:sp>
        <p:nvSpPr>
          <p:cNvPr id="3" name="Content Placeholder 2"/>
          <p:cNvSpPr>
            <a:spLocks noGrp="1"/>
          </p:cNvSpPr>
          <p:nvPr>
            <p:ph idx="1"/>
          </p:nvPr>
        </p:nvSpPr>
        <p:spPr>
          <a:xfrm>
            <a:off x="4267200" y="1219200"/>
            <a:ext cx="4643438" cy="5257800"/>
          </a:xfrm>
        </p:spPr>
        <p:txBody>
          <a:bodyPr/>
          <a:lstStyle/>
          <a:p>
            <a:pPr algn="ctr">
              <a:spcBef>
                <a:spcPct val="50000"/>
              </a:spcBef>
            </a:pPr>
            <a:r>
              <a:rPr lang="en-US" sz="2000" dirty="0">
                <a:solidFill>
                  <a:srgbClr val="9E7E38"/>
                </a:solidFill>
                <a:latin typeface="Minion Pro" pitchFamily="18" charset="0"/>
              </a:rPr>
              <a:t>Applications Received: 10,566</a:t>
            </a:r>
          </a:p>
          <a:p>
            <a:pPr algn="ctr">
              <a:spcBef>
                <a:spcPct val="50000"/>
              </a:spcBef>
            </a:pPr>
            <a:r>
              <a:rPr lang="en-US" sz="2000" dirty="0">
                <a:solidFill>
                  <a:srgbClr val="9E7E38"/>
                </a:solidFill>
                <a:latin typeface="Minion Pro" pitchFamily="18" charset="0"/>
              </a:rPr>
              <a:t>Students Enrolled : 1232</a:t>
            </a:r>
          </a:p>
          <a:p>
            <a:pPr algn="ctr">
              <a:spcBef>
                <a:spcPct val="50000"/>
              </a:spcBef>
            </a:pPr>
            <a:r>
              <a:rPr lang="en-US" sz="2000" dirty="0">
                <a:solidFill>
                  <a:srgbClr val="9E7E38"/>
                </a:solidFill>
                <a:latin typeface="Minion Pro" pitchFamily="18" charset="0"/>
              </a:rPr>
              <a:t>Percent Accepted: 38</a:t>
            </a:r>
          </a:p>
          <a:p>
            <a:pPr algn="ctr">
              <a:spcBef>
                <a:spcPct val="50000"/>
              </a:spcBef>
            </a:pPr>
            <a:r>
              <a:rPr lang="en-US" sz="2000" dirty="0">
                <a:solidFill>
                  <a:srgbClr val="9E7E38"/>
                </a:solidFill>
                <a:latin typeface="Minion Pro" pitchFamily="18" charset="0"/>
              </a:rPr>
              <a:t>Students within Top 10% of HS Graduating Class: 81%</a:t>
            </a:r>
          </a:p>
          <a:p>
            <a:pPr algn="ctr">
              <a:spcBef>
                <a:spcPct val="50000"/>
              </a:spcBef>
            </a:pPr>
            <a:r>
              <a:rPr lang="en-US" sz="2000" dirty="0">
                <a:solidFill>
                  <a:srgbClr val="9E7E38"/>
                </a:solidFill>
                <a:latin typeface="Minion Pro" pitchFamily="18" charset="0"/>
              </a:rPr>
              <a:t>NC Residents: 22%</a:t>
            </a:r>
          </a:p>
          <a:p>
            <a:pPr algn="ctr">
              <a:spcBef>
                <a:spcPct val="50000"/>
              </a:spcBef>
            </a:pPr>
            <a:r>
              <a:rPr lang="en-US" sz="2000" dirty="0">
                <a:solidFill>
                  <a:srgbClr val="9E7E38"/>
                </a:solidFill>
                <a:latin typeface="Minion Pro" pitchFamily="18" charset="0"/>
              </a:rPr>
              <a:t>Out-of-State Residents: 76%</a:t>
            </a:r>
          </a:p>
          <a:p>
            <a:pPr algn="ctr">
              <a:spcBef>
                <a:spcPct val="50000"/>
              </a:spcBef>
            </a:pPr>
            <a:r>
              <a:rPr lang="en-US" sz="2000" dirty="0">
                <a:solidFill>
                  <a:srgbClr val="9E7E38"/>
                </a:solidFill>
                <a:latin typeface="Minion Pro" pitchFamily="18" charset="0"/>
              </a:rPr>
              <a:t>Multicultural Students: 22%</a:t>
            </a:r>
          </a:p>
          <a:p>
            <a:pPr algn="ctr">
              <a:spcBef>
                <a:spcPct val="50000"/>
              </a:spcBef>
            </a:pPr>
            <a:r>
              <a:rPr lang="en-US" sz="2000" dirty="0">
                <a:solidFill>
                  <a:srgbClr val="9E7E38"/>
                </a:solidFill>
                <a:latin typeface="Minion Pro" pitchFamily="18" charset="0"/>
              </a:rPr>
              <a:t>1</a:t>
            </a:r>
            <a:r>
              <a:rPr lang="en-US" sz="2000" baseline="30000" dirty="0">
                <a:solidFill>
                  <a:srgbClr val="9E7E38"/>
                </a:solidFill>
                <a:latin typeface="Minion Pro" pitchFamily="18" charset="0"/>
              </a:rPr>
              <a:t>st</a:t>
            </a:r>
            <a:r>
              <a:rPr lang="en-US" sz="2000" dirty="0">
                <a:solidFill>
                  <a:srgbClr val="9E7E38"/>
                </a:solidFill>
                <a:latin typeface="Minion Pro" pitchFamily="18" charset="0"/>
              </a:rPr>
              <a:t> Generation College Students: 11%</a:t>
            </a:r>
          </a:p>
          <a:p>
            <a:pPr algn="ctr">
              <a:spcBef>
                <a:spcPct val="50000"/>
              </a:spcBef>
            </a:pPr>
            <a:r>
              <a:rPr lang="en-US" sz="2000" dirty="0">
                <a:solidFill>
                  <a:srgbClr val="9E7E38"/>
                </a:solidFill>
                <a:latin typeface="Minion Pro" pitchFamily="18" charset="0"/>
              </a:rPr>
              <a:t>States Represented: 44</a:t>
            </a:r>
          </a:p>
          <a:p>
            <a:pPr algn="ctr">
              <a:spcBef>
                <a:spcPct val="50000"/>
              </a:spcBef>
            </a:pPr>
            <a:r>
              <a:rPr lang="en-US" sz="2000" dirty="0">
                <a:solidFill>
                  <a:srgbClr val="9E7E38"/>
                </a:solidFill>
                <a:latin typeface="Minion Pro" pitchFamily="18" charset="0"/>
              </a:rPr>
              <a:t>Foreign Countries Represented: 22</a:t>
            </a:r>
            <a:endParaRPr lang="en-US" dirty="0">
              <a:solidFill>
                <a:srgbClr val="9E7E38"/>
              </a:solidFill>
              <a:latin typeface="Minion Pro" pitchFamily="18" charset="0"/>
            </a:endParaRPr>
          </a:p>
          <a:p>
            <a:endParaRPr lang="en-US" dirty="0"/>
          </a:p>
        </p:txBody>
      </p:sp>
    </p:spTree>
    <p:extLst>
      <p:ext uri="{BB962C8B-B14F-4D97-AF65-F5344CB8AC3E}">
        <p14:creationId xmlns="" xmlns:p14="http://schemas.microsoft.com/office/powerpoint/2010/main" val="56295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br>
              <a:rPr lang="en-US" dirty="0" smtClean="0"/>
            </a:br>
            <a:endParaRPr lang="en-US" dirty="0"/>
          </a:p>
        </p:txBody>
      </p:sp>
      <p:sp>
        <p:nvSpPr>
          <p:cNvPr id="5" name="Text Placeholder 4"/>
          <p:cNvSpPr>
            <a:spLocks noGrp="1"/>
          </p:cNvSpPr>
          <p:nvPr>
            <p:ph type="body" idx="1"/>
          </p:nvPr>
        </p:nvSpPr>
        <p:spPr>
          <a:xfrm>
            <a:off x="609600" y="2133600"/>
            <a:ext cx="7772400" cy="1500187"/>
          </a:xfrm>
        </p:spPr>
        <p:txBody>
          <a:bodyPr/>
          <a:lstStyle/>
          <a:p>
            <a:pPr algn="ctr"/>
            <a:r>
              <a:rPr lang="en-US" sz="4000" dirty="0" smtClean="0"/>
              <a:t>Why Virtual Interviews?</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Optional</a:t>
            </a:r>
            <a:endParaRPr lang="en-US" dirty="0"/>
          </a:p>
        </p:txBody>
      </p:sp>
      <p:sp>
        <p:nvSpPr>
          <p:cNvPr id="5" name="Content Placeholder 4"/>
          <p:cNvSpPr>
            <a:spLocks noGrp="1"/>
          </p:cNvSpPr>
          <p:nvPr>
            <p:ph idx="1"/>
          </p:nvPr>
        </p:nvSpPr>
        <p:spPr>
          <a:xfrm>
            <a:off x="228599" y="1447800"/>
            <a:ext cx="2895601" cy="4724400"/>
          </a:xfrm>
        </p:spPr>
        <p:txBody>
          <a:bodyPr/>
          <a:lstStyle/>
          <a:p>
            <a:r>
              <a:rPr lang="en-US" sz="4400" dirty="0" smtClean="0"/>
              <a:t>Why?</a:t>
            </a:r>
          </a:p>
          <a:p>
            <a:endParaRPr lang="en-US" sz="4400" dirty="0" smtClean="0"/>
          </a:p>
          <a:p>
            <a:r>
              <a:rPr lang="en-US" sz="4400" dirty="0" smtClean="0"/>
              <a:t>When?</a:t>
            </a:r>
          </a:p>
          <a:p>
            <a:endParaRPr lang="en-US" sz="4400" dirty="0" smtClean="0"/>
          </a:p>
          <a:p>
            <a:r>
              <a:rPr lang="en-US" sz="4400" dirty="0" smtClean="0"/>
              <a:t>How?</a:t>
            </a:r>
          </a:p>
          <a:p>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0" y="914400"/>
            <a:ext cx="6400800" cy="5943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br>
              <a:rPr lang="en-US" dirty="0" smtClean="0"/>
            </a:br>
            <a:endParaRPr lang="en-US" dirty="0"/>
          </a:p>
        </p:txBody>
      </p:sp>
      <p:sp>
        <p:nvSpPr>
          <p:cNvPr id="5" name="Text Placeholder 4"/>
          <p:cNvSpPr>
            <a:spLocks noGrp="1"/>
          </p:cNvSpPr>
          <p:nvPr>
            <p:ph type="body" idx="1"/>
          </p:nvPr>
        </p:nvSpPr>
        <p:spPr>
          <a:xfrm>
            <a:off x="685800" y="2209800"/>
            <a:ext cx="7772400" cy="1500187"/>
          </a:xfrm>
        </p:spPr>
        <p:txBody>
          <a:bodyPr/>
          <a:lstStyle/>
          <a:p>
            <a:pPr algn="ctr"/>
            <a:r>
              <a:rPr lang="en-US" sz="4000" dirty="0" smtClean="0"/>
              <a:t>How we made it happen</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FU Template">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WFU Template</Template>
  <TotalTime>2603</TotalTime>
  <Words>349</Words>
  <Application>Microsoft Office PowerPoint</Application>
  <PresentationFormat>On-screen Show (4:3)</PresentationFormat>
  <Paragraphs>131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WFU Template</vt:lpstr>
      <vt:lpstr>Virtual Face-to-Face:  Rethinking Admissions Interviews</vt:lpstr>
      <vt:lpstr>   </vt:lpstr>
      <vt:lpstr>Overview</vt:lpstr>
      <vt:lpstr>About Wake Forest University</vt:lpstr>
      <vt:lpstr>Opportunities at Wake Forest</vt:lpstr>
      <vt:lpstr>Admissions at Wake Forest</vt:lpstr>
      <vt:lpstr>    </vt:lpstr>
      <vt:lpstr>Test Optional</vt:lpstr>
      <vt:lpstr>    </vt:lpstr>
      <vt:lpstr>Characteristics of an Interview</vt:lpstr>
      <vt:lpstr>Making it happen</vt:lpstr>
      <vt:lpstr>Just more words?</vt:lpstr>
      <vt:lpstr>       Option for a face-to-face experience? </vt:lpstr>
      <vt:lpstr>Getting to know you…</vt:lpstr>
      <vt:lpstr>Possible solutions?</vt:lpstr>
      <vt:lpstr>The rest of the story</vt:lpstr>
      <vt:lpstr>By the Numbers</vt:lpstr>
      <vt:lpstr>How did we do it!?</vt:lpstr>
      <vt:lpstr>What did we learn?</vt:lpstr>
      <vt:lpstr>Other uses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Face-to-Face</dc:title>
  <dc:creator>wfut4002009</dc:creator>
  <cp:lastModifiedBy>wfut4002009</cp:lastModifiedBy>
  <cp:revision>95</cp:revision>
  <cp:lastPrinted>2010-09-29T15:32:06Z</cp:lastPrinted>
  <dcterms:created xsi:type="dcterms:W3CDTF">2010-08-23T21:20:49Z</dcterms:created>
  <dcterms:modified xsi:type="dcterms:W3CDTF">2010-10-11T21:02:35Z</dcterms:modified>
</cp:coreProperties>
</file>