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91" r:id="rId3"/>
    <p:sldId id="289" r:id="rId4"/>
    <p:sldId id="304" r:id="rId5"/>
    <p:sldId id="307" r:id="rId6"/>
    <p:sldId id="308" r:id="rId7"/>
    <p:sldId id="298" r:id="rId8"/>
    <p:sldId id="305" r:id="rId9"/>
    <p:sldId id="302" r:id="rId10"/>
    <p:sldId id="306" r:id="rId11"/>
    <p:sldId id="303" r:id="rId12"/>
    <p:sldId id="309" r:id="rId13"/>
    <p:sldId id="310" r:id="rId14"/>
    <p:sldId id="30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C922E"/>
    <a:srgbClr val="FCD866"/>
    <a:srgbClr val="FFD862"/>
    <a:srgbClr val="38434D"/>
    <a:srgbClr val="57539A"/>
    <a:srgbClr val="1F3572"/>
    <a:srgbClr val="326628"/>
    <a:srgbClr val="1555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E1BC41DB-F18A-9348-9132-03118E0A4E01}" type="datetime1">
              <a:rPr lang="en-US"/>
              <a:pPr>
                <a:defRPr/>
              </a:pPr>
              <a:t>10/14/10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B31ECFF1-8166-B74B-95E5-DF69C7059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9150F9DC-645A-134B-A39D-B92764C88C9F}" type="datetime1">
              <a:rPr lang="en-US"/>
              <a:pPr>
                <a:defRPr/>
              </a:pPr>
              <a:t>10/14/10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A3639B40-4ECC-9348-BCE3-65D415171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3"/>
          <a:srcRect r="61832"/>
          <a:stretch>
            <a:fillRect/>
          </a:stretch>
        </p:blipFill>
        <p:spPr bwMode="auto">
          <a:xfrm>
            <a:off x="2817813" y="955675"/>
            <a:ext cx="3492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58E5-C394-054D-96FE-63E22FD64FE6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1EEF-B5CB-6D46-B997-B662D46AD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4303-4950-944E-B280-414B712C6625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28D54-E56A-6649-8963-19CB4C84B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F97F-60CF-CA4A-BE92-DB5604FB6283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095A-11BA-6C41-9FED-943DD86D3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4B29-7867-5F4F-A74D-111506B3FD37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C1946-0526-974F-8BD3-35E51AF7A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9094-E8A2-2C4D-AFB9-34ABB57EEF06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316E-163D-AF4A-9507-8AC82C6BD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C390-19B0-1944-BD72-5AB57F7E8980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93D1-494C-B640-B3B9-4FD650D10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A04A-7AF5-5846-8F2C-56EB6E5735AB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2754-A99B-C44C-B095-2E4CC9293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11813"/>
            <a:ext cx="9144000" cy="128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F848-2024-5445-92B7-8237676B9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72A1-39D5-0144-9762-20011EA085F9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9CA5-7DAE-034A-A9D4-1804CF10419E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C20-EC5E-1A4E-85EC-FCDCE5FB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A36B-EBD6-7447-921C-A2CD18629213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7D68-88A7-274F-9125-62F0796A4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8FEE-20EC-2144-8E3E-49A774BA9CC0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6F92-1582-9040-85EC-C6F79AB9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FD92-B695-E94F-9109-E89BBD4BE11F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3DE0EE-4342-CE49-9894-2FA3D277A1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437454"/>
            <a:ext cx="9144000" cy="144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B097-4414-8B41-A33B-61AF62F17B8C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E0EE-4342-CE49-9894-2FA3D277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1AF695CA-BA2A-AC44-9B06-C723D83A467F}" type="datetime1">
              <a:rPr lang="en-US" smtClean="0"/>
              <a:pPr>
                <a:defRPr/>
              </a:pPr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Arial" charset="0"/>
                <a:ea typeface="ＭＳ Ｐゴシック" pitchFamily="96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D47C020-5799-D44D-AC08-2FC8C38ED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558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035" name="Picture 21" descr="cyber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8" r:id="rId2"/>
    <p:sldLayoutId id="2147483858" r:id="rId3"/>
    <p:sldLayoutId id="2147483859" r:id="rId4"/>
    <p:sldLayoutId id="2147483849" r:id="rId5"/>
    <p:sldLayoutId id="2147483850" r:id="rId6"/>
    <p:sldLayoutId id="2147483851" r:id="rId7"/>
    <p:sldLayoutId id="2147483852" r:id="rId8"/>
    <p:sldLayoutId id="2147483860" r:id="rId9"/>
    <p:sldLayoutId id="2147483853" r:id="rId10"/>
    <p:sldLayoutId id="2147483854" r:id="rId11"/>
    <p:sldLayoutId id="2147483855" r:id="rId12"/>
    <p:sldLayoutId id="2147483856" r:id="rId13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Minion Pro"/>
          <a:ea typeface="ＭＳ Ｐゴシック" pitchFamily="48" charset="-128"/>
          <a:cs typeface="Minion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inion Pro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inion Pro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inion Pro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inion Pro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2"/>
        <a:buChar char="§"/>
        <a:defRPr sz="3200" kern="1200">
          <a:solidFill>
            <a:schemeClr val="tx1"/>
          </a:solidFill>
          <a:latin typeface="Minion Pro"/>
          <a:ea typeface="ＭＳ Ｐゴシック" pitchFamily="48" charset="-128"/>
          <a:cs typeface="Minion Pro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charset="2"/>
        <a:buChar char="§"/>
        <a:defRPr sz="2800" kern="1200">
          <a:solidFill>
            <a:schemeClr val="tx1"/>
          </a:solidFill>
          <a:latin typeface="Minion Pro"/>
          <a:ea typeface="ＭＳ Ｐゴシック" pitchFamily="48" charset="-128"/>
          <a:cs typeface="Minion Pro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2"/>
        <a:buChar char="§"/>
        <a:defRPr sz="2400" kern="1200">
          <a:solidFill>
            <a:schemeClr val="tx1"/>
          </a:solidFill>
          <a:latin typeface="Minion Pro"/>
          <a:ea typeface="ＭＳ Ｐゴシック" pitchFamily="48" charset="-128"/>
          <a:cs typeface="Minion Pro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charset="2"/>
        <a:buChar char="§"/>
        <a:defRPr kern="1200">
          <a:solidFill>
            <a:schemeClr val="tx1"/>
          </a:solidFill>
          <a:latin typeface="Minion Pro"/>
          <a:ea typeface="ＭＳ Ｐゴシック" pitchFamily="48" charset="-128"/>
          <a:cs typeface="Minion Pro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2"/>
        <a:buChar char="§"/>
        <a:defRPr sz="1600" kern="1200">
          <a:solidFill>
            <a:schemeClr val="tx1"/>
          </a:solidFill>
          <a:latin typeface="Minion Pro"/>
          <a:ea typeface="ＭＳ Ｐゴシック" pitchFamily="48" charset="-128"/>
          <a:cs typeface="Mini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tinyurl.com/inputse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ducause.edu/ELI/EDUCAUSELearningInitiative/SeekingEvidenceofImpact/206622" TargetMode="Externa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tinyurl.com/ELIevidence" TargetMode="Externa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Seeking Evidence of Impact</a:t>
            </a:r>
            <a:br>
              <a:rPr lang="en-US" dirty="0" smtClean="0"/>
            </a:br>
            <a:r>
              <a:rPr lang="en-US" sz="3600" i="1" dirty="0" smtClean="0"/>
              <a:t>Community input session</a:t>
            </a:r>
            <a:endParaRPr lang="en-US" sz="36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61EEF-B5CB-6D46-B997-B662D46AD7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101545"/>
            <a:ext cx="6400800" cy="1219200"/>
          </a:xfrm>
        </p:spPr>
        <p:txBody>
          <a:bodyPr/>
          <a:lstStyle/>
          <a:p>
            <a:r>
              <a:rPr lang="en-US" dirty="0" smtClean="0"/>
              <a:t>October 14, 2010</a:t>
            </a:r>
          </a:p>
          <a:p>
            <a:r>
              <a:rPr lang="en-US" dirty="0" smtClean="0"/>
              <a:t>EDUCAUSE conference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F848-2024-5445-92B7-8237676B95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1456" y="2782669"/>
            <a:ext cx="7823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nion Pro"/>
                <a:cs typeface="Minion Pro"/>
              </a:rPr>
              <a:t>(1) What are the challenges you face at your institution?</a:t>
            </a:r>
            <a:endParaRPr lang="en-US" sz="3600" dirty="0">
              <a:latin typeface="Minion Pro"/>
              <a:cs typeface="Minion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457" y="4409096"/>
            <a:ext cx="7925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nion Pro"/>
                <a:cs typeface="Minion Pro"/>
              </a:rPr>
              <a:t>(2) How can this initiative help you address them?</a:t>
            </a:r>
            <a:endParaRPr lang="en-US" sz="3600" dirty="0">
              <a:latin typeface="Minion Pro"/>
              <a:cs typeface="Minion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733" y="271109"/>
            <a:ext cx="80265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nion Pro SmBd"/>
                <a:cs typeface="Minion Pro SmBd"/>
              </a:rPr>
              <a:t>Concerning gathering evidence about the impact of your technology-based innovations and practices in T&amp;L:</a:t>
            </a:r>
            <a:endParaRPr lang="en-US" sz="3600" dirty="0">
              <a:latin typeface="Minion Pro SmBd"/>
              <a:cs typeface="Minion Pro SmB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for your comments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DE0EE-4342-CE49-9894-2FA3D277A14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197" y="2425717"/>
            <a:ext cx="6237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latin typeface="Minion Pro"/>
                <a:cs typeface="Minion Pro"/>
                <a:hlinkClick r:id="rId2"/>
              </a:rPr>
              <a:t>http://tinyurl.com/inputsei</a:t>
            </a:r>
            <a:r>
              <a:rPr lang="en-US" sz="4400" dirty="0" smtClean="0">
                <a:latin typeface="Minion Pro"/>
                <a:cs typeface="Minion Pro"/>
              </a:rPr>
              <a:t> </a:t>
            </a:r>
            <a:endParaRPr lang="en-US" sz="4400" dirty="0">
              <a:latin typeface="Minion Pro"/>
              <a:cs typeface="Minion Pro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DE0EE-4342-CE49-9894-2FA3D277A14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DE0EE-4342-CE49-9894-2FA3D277A14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080" y="2324780"/>
            <a:ext cx="3242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inion Pro SmBd"/>
                <a:cs typeface="Minion Pro SmBd"/>
              </a:rPr>
              <a:t>Malcolm Brown</a:t>
            </a:r>
            <a:endParaRPr lang="en-US" sz="3600" dirty="0">
              <a:latin typeface="Minion Pro SmBd"/>
              <a:cs typeface="Minion Pro SmB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9224" y="232478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inion Pro SmBd"/>
                <a:cs typeface="Minion Pro SmBd"/>
              </a:rPr>
              <a:t>Veronica Diaz</a:t>
            </a:r>
            <a:endParaRPr lang="en-US" sz="3600" dirty="0">
              <a:latin typeface="Minion Pro SmBd"/>
              <a:cs typeface="Minion Pro SmB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080" y="2971111"/>
            <a:ext cx="4198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Minion Pro"/>
                <a:cs typeface="Minion Pro"/>
              </a:rPr>
              <a:t>mbrown@educause.edu</a:t>
            </a:r>
            <a:endParaRPr lang="en-US" sz="3200" dirty="0">
              <a:latin typeface="Minion Pro"/>
              <a:cs typeface="Minion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9224" y="2971111"/>
            <a:ext cx="36599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Minion Pro"/>
                <a:cs typeface="Minion Pro"/>
              </a:rPr>
              <a:t>vdiaz@educause.edu</a:t>
            </a:r>
            <a:endParaRPr lang="en-US" sz="3200" dirty="0">
              <a:latin typeface="Minion Pro"/>
              <a:cs typeface="Minion Pro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C9F848-2024-5445-92B7-8237676B95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1217145"/>
            <a:ext cx="9089136" cy="466547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2934" y="22891"/>
            <a:ext cx="3167805" cy="2220759"/>
          </a:xfrm>
          <a:prstGeom prst="cloudCallout">
            <a:avLst>
              <a:gd name="adj1" fmla="val 19720"/>
              <a:gd name="adj2" fmla="val 885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 the survey! you’ll feel better instantly!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6490" y="5386853"/>
            <a:ext cx="682751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Minion Pro SmBd"/>
                <a:cs typeface="Minion Pro SmBd"/>
              </a:rPr>
              <a:t>www.surveymonkey.com/seisurvey</a:t>
            </a:r>
            <a:endParaRPr lang="en-US" sz="3600" dirty="0" smtClean="0">
              <a:latin typeface="Minion Pro SmBd"/>
              <a:cs typeface="Minion Pro SmB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today’s session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the ELI initiative</a:t>
            </a:r>
          </a:p>
          <a:p>
            <a:r>
              <a:rPr lang="en-US" dirty="0" smtClean="0"/>
              <a:t>Opportunity to discuss with colleagues</a:t>
            </a:r>
          </a:p>
          <a:p>
            <a:r>
              <a:rPr lang="en-US" dirty="0" smtClean="0"/>
              <a:t>Bring key opportunities and directions into relief</a:t>
            </a:r>
          </a:p>
          <a:p>
            <a:r>
              <a:rPr lang="en-US" dirty="0" smtClean="0"/>
              <a:t>Provide input to guide the course of the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C3C20-EC5E-1A4E-85EC-FCDCE5FBA4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40740"/>
            <a:ext cx="4038600" cy="4525963"/>
          </a:xfrm>
        </p:spPr>
        <p:txBody>
          <a:bodyPr/>
          <a:lstStyle/>
          <a:p>
            <a:r>
              <a:rPr lang="en-US" dirty="0" smtClean="0"/>
              <a:t>Randy Bass, </a:t>
            </a:r>
            <a:r>
              <a:rPr lang="en-US" i="1" dirty="0" smtClean="0"/>
              <a:t>Georgetown University</a:t>
            </a:r>
          </a:p>
          <a:p>
            <a:r>
              <a:rPr lang="en-US" dirty="0" smtClean="0"/>
              <a:t>Gary Brown, </a:t>
            </a:r>
            <a:r>
              <a:rPr lang="en-US" i="1" dirty="0" smtClean="0"/>
              <a:t>Washington State University</a:t>
            </a:r>
          </a:p>
          <a:p>
            <a:r>
              <a:rPr lang="en-US" dirty="0" smtClean="0"/>
              <a:t>Joanne </a:t>
            </a:r>
            <a:r>
              <a:rPr lang="en-US" dirty="0" err="1" smtClean="0"/>
              <a:t>Dehoney</a:t>
            </a:r>
            <a:r>
              <a:rPr lang="en-US" dirty="0" smtClean="0"/>
              <a:t>, </a:t>
            </a:r>
            <a:r>
              <a:rPr lang="en-US" i="1" dirty="0" smtClean="0"/>
              <a:t>East Carolina University</a:t>
            </a:r>
          </a:p>
          <a:p>
            <a:r>
              <a:rPr lang="en-US" dirty="0" smtClean="0"/>
              <a:t>Chuck </a:t>
            </a:r>
            <a:r>
              <a:rPr lang="en-US" dirty="0" err="1" smtClean="0"/>
              <a:t>Dziuban</a:t>
            </a:r>
            <a:r>
              <a:rPr lang="en-US" dirty="0" smtClean="0"/>
              <a:t>, </a:t>
            </a:r>
            <a:r>
              <a:rPr lang="en-US" i="1" dirty="0" smtClean="0"/>
              <a:t>University of Central Florida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40740"/>
            <a:ext cx="4038600" cy="4525963"/>
          </a:xfrm>
        </p:spPr>
        <p:txBody>
          <a:bodyPr/>
          <a:lstStyle/>
          <a:p>
            <a:r>
              <a:rPr lang="en-US" dirty="0" smtClean="0"/>
              <a:t>John Fritz, </a:t>
            </a:r>
            <a:r>
              <a:rPr lang="en-US" i="1" dirty="0" smtClean="0"/>
              <a:t>University of </a:t>
            </a:r>
            <a:r>
              <a:rPr lang="en-US" i="1" dirty="0" smtClean="0"/>
              <a:t>Maryland Baltimore County</a:t>
            </a:r>
          </a:p>
          <a:p>
            <a:r>
              <a:rPr lang="en-US" dirty="0" smtClean="0"/>
              <a:t>Joan Lippincott, </a:t>
            </a:r>
            <a:r>
              <a:rPr lang="en-US" i="1" dirty="0" smtClean="0"/>
              <a:t>CNI</a:t>
            </a:r>
          </a:p>
          <a:p>
            <a:r>
              <a:rPr lang="en-US" dirty="0" smtClean="0"/>
              <a:t>Phil Long</a:t>
            </a:r>
            <a:r>
              <a:rPr lang="en-US" dirty="0" smtClean="0"/>
              <a:t>, </a:t>
            </a:r>
            <a:r>
              <a:rPr lang="en-US" i="1" dirty="0" smtClean="0"/>
              <a:t>University </a:t>
            </a:r>
            <a:r>
              <a:rPr lang="en-US" i="1" dirty="0" smtClean="0"/>
              <a:t>of Queensland</a:t>
            </a:r>
          </a:p>
          <a:p>
            <a:r>
              <a:rPr lang="en-US" dirty="0" smtClean="0"/>
              <a:t>Vernon Smith,</a:t>
            </a:r>
            <a:r>
              <a:rPr lang="en-US" dirty="0" smtClean="0"/>
              <a:t> </a:t>
            </a:r>
            <a:r>
              <a:rPr lang="en-US" i="1" dirty="0" smtClean="0"/>
              <a:t>Rio </a:t>
            </a:r>
            <a:r>
              <a:rPr lang="en-US" i="1" dirty="0" smtClean="0"/>
              <a:t>Salado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393D1-494C-B640-B3B9-4FD650D10A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7377" y="5954880"/>
            <a:ext cx="1150113" cy="317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initiative all about?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C3C20-EC5E-1A4E-85EC-FCDCE5FBA4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401638" y="302250"/>
            <a:ext cx="5478461" cy="5476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ＭＳ Ｐゴシック" charset="-128"/>
              </a:rPr>
              <a:t>Read about the initiative: 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>
                <a:hlinkClick r:id="rId2"/>
              </a:rPr>
              <a:t>Seek Evidence of Impact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ＭＳ Ｐゴシック" charset="-128"/>
              </a:rPr>
              <a:t>………. 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ＭＳ Ｐゴシック" charset="-128"/>
              </a:rPr>
              <a:t>What evidence do we have that changes and innovations are having the impact we hope for?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en-US" sz="2400" dirty="0" smtClean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ＭＳ Ｐゴシック" charset="-128"/>
              </a:rPr>
              <a:t>What are the current effective practices that would enable us to collect that evidence?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lang="en-US" sz="2400" dirty="0" smtClean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ＭＳ Ｐゴシック" charset="-128"/>
              </a:rPr>
              <a:t>What new methods for collecting evidence of impact might need to be developed?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dirty="0" smtClean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" name="Picture 5" descr="icon_Wor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99" y="247970"/>
            <a:ext cx="2903797" cy="2404345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985963"/>
            <a:ext cx="7772400" cy="2325687"/>
          </a:xfrm>
        </p:spPr>
        <p:txBody>
          <a:bodyPr/>
          <a:lstStyle/>
          <a:p>
            <a:pPr>
              <a:defRPr/>
            </a:pPr>
            <a:r>
              <a:rPr lang="en-US" sz="3800" b="0" cap="none" dirty="0" smtClean="0"/>
              <a:t>Save the Date </a:t>
            </a:r>
            <a:br>
              <a:rPr lang="en-US" sz="3800" b="0" cap="none" dirty="0" smtClean="0"/>
            </a:br>
            <a:r>
              <a:rPr lang="en-US" sz="3800" b="0" cap="none" dirty="0" smtClean="0"/>
              <a:t>………………….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400" b="0" cap="none" dirty="0" smtClean="0"/>
              <a:t>ELI 2011 Online Spring Focus Session</a:t>
            </a:r>
            <a:endParaRPr lang="en-US" sz="3400" b="0" cap="none" dirty="0"/>
          </a:p>
        </p:txBody>
      </p:sp>
      <p:sp>
        <p:nvSpPr>
          <p:cNvPr id="4608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98500" y="4614863"/>
            <a:ext cx="7772400" cy="108743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ＭＳ Ｐゴシック" charset="-128"/>
                <a:hlinkClick r:id="rId2"/>
              </a:rPr>
              <a:t>Seeking Evidence of Impact (SEI)</a:t>
            </a:r>
            <a:endParaRPr lang="en-US" sz="2800" smtClean="0">
              <a:latin typeface="Arial" charset="0"/>
              <a:ea typeface="ＭＳ Ｐゴシック" charset="-128"/>
            </a:endParaRPr>
          </a:p>
          <a:p>
            <a:r>
              <a:rPr lang="en-US" sz="2800" smtClean="0">
                <a:latin typeface="Arial" charset="0"/>
                <a:ea typeface="ＭＳ Ｐゴシック" charset="-128"/>
              </a:rPr>
              <a:t>April 13 and 14, 2011</a:t>
            </a:r>
          </a:p>
        </p:txBody>
      </p:sp>
      <p:pic>
        <p:nvPicPr>
          <p:cNvPr id="46084" name="Picture 4" descr="icon_Wor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574675"/>
            <a:ext cx="3175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C9F848-2024-5445-92B7-8237676B95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4" y="0"/>
            <a:ext cx="961401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175" y="227651"/>
            <a:ext cx="3838973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Minion Pro"/>
                <a:cs typeface="Minion Pro"/>
              </a:rPr>
              <a:t>Why do this?</a:t>
            </a:r>
            <a:endParaRPr lang="en-US" sz="5400" dirty="0">
              <a:latin typeface="Minion Pro"/>
              <a:cs typeface="Minion Pro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Q&amp;A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9F848-2024-5445-92B7-8237676B95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input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F848-2024-5445-92B7-8237676B95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461" y="1689870"/>
            <a:ext cx="5788215" cy="38607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294</Words>
  <Application>Microsoft Macintosh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Seeking Evidence of Impact Community input session</vt:lpstr>
      <vt:lpstr>Goals for today’s session</vt:lpstr>
      <vt:lpstr>Team members</vt:lpstr>
      <vt:lpstr>What is this initiative all about?</vt:lpstr>
      <vt:lpstr>Slide 5</vt:lpstr>
      <vt:lpstr>Save the Date  …………………. ELI 2011 Online Spring Focus Session</vt:lpstr>
      <vt:lpstr>Slide 7</vt:lpstr>
      <vt:lpstr>Brief Q&amp;A</vt:lpstr>
      <vt:lpstr>Discussion and input </vt:lpstr>
      <vt:lpstr>Slide 10</vt:lpstr>
      <vt:lpstr>URL for your comments</vt:lpstr>
      <vt:lpstr>Final comments</vt:lpstr>
      <vt:lpstr>Contact</vt:lpstr>
      <vt:lpstr>Slide 14</vt:lpstr>
    </vt:vector>
  </TitlesOfParts>
  <Company>brain bolts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Malcolm Brown</cp:lastModifiedBy>
  <cp:revision>131</cp:revision>
  <dcterms:created xsi:type="dcterms:W3CDTF">2010-10-14T13:28:28Z</dcterms:created>
  <dcterms:modified xsi:type="dcterms:W3CDTF">2010-10-14T13:38:44Z</dcterms:modified>
</cp:coreProperties>
</file>