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7"/>
  </p:notesMasterIdLst>
  <p:handoutMasterIdLst>
    <p:handoutMasterId r:id="rId98"/>
  </p:handoutMasterIdLst>
  <p:sldIdLst>
    <p:sldId id="256" r:id="rId2"/>
    <p:sldId id="257" r:id="rId3"/>
    <p:sldId id="259" r:id="rId4"/>
    <p:sldId id="261" r:id="rId5"/>
    <p:sldId id="260" r:id="rId6"/>
    <p:sldId id="263" r:id="rId7"/>
    <p:sldId id="275" r:id="rId8"/>
    <p:sldId id="276" r:id="rId9"/>
    <p:sldId id="277" r:id="rId10"/>
    <p:sldId id="278" r:id="rId11"/>
    <p:sldId id="262" r:id="rId12"/>
    <p:sldId id="265" r:id="rId13"/>
    <p:sldId id="372" r:id="rId14"/>
    <p:sldId id="373" r:id="rId15"/>
    <p:sldId id="374" r:id="rId16"/>
    <p:sldId id="316" r:id="rId17"/>
    <p:sldId id="313" r:id="rId18"/>
    <p:sldId id="281" r:id="rId19"/>
    <p:sldId id="282" r:id="rId20"/>
    <p:sldId id="274" r:id="rId21"/>
    <p:sldId id="283" r:id="rId22"/>
    <p:sldId id="317" r:id="rId23"/>
    <p:sldId id="330" r:id="rId24"/>
    <p:sldId id="375" r:id="rId25"/>
    <p:sldId id="285" r:id="rId26"/>
    <p:sldId id="286" r:id="rId27"/>
    <p:sldId id="376" r:id="rId28"/>
    <p:sldId id="327" r:id="rId29"/>
    <p:sldId id="331" r:id="rId30"/>
    <p:sldId id="332" r:id="rId31"/>
    <p:sldId id="333" r:id="rId32"/>
    <p:sldId id="377" r:id="rId33"/>
    <p:sldId id="299" r:id="rId34"/>
    <p:sldId id="297" r:id="rId35"/>
    <p:sldId id="298" r:id="rId36"/>
    <p:sldId id="301" r:id="rId37"/>
    <p:sldId id="302" r:id="rId38"/>
    <p:sldId id="303" r:id="rId39"/>
    <p:sldId id="378" r:id="rId40"/>
    <p:sldId id="346" r:id="rId41"/>
    <p:sldId id="318" r:id="rId42"/>
    <p:sldId id="334" r:id="rId43"/>
    <p:sldId id="379" r:id="rId44"/>
    <p:sldId id="305" r:id="rId45"/>
    <p:sldId id="306" r:id="rId46"/>
    <p:sldId id="335" r:id="rId47"/>
    <p:sldId id="307" r:id="rId48"/>
    <p:sldId id="308" r:id="rId49"/>
    <p:sldId id="380" r:id="rId50"/>
    <p:sldId id="339" r:id="rId51"/>
    <p:sldId id="340" r:id="rId52"/>
    <p:sldId id="341" r:id="rId53"/>
    <p:sldId id="319" r:id="rId54"/>
    <p:sldId id="343" r:id="rId55"/>
    <p:sldId id="381" r:id="rId56"/>
    <p:sldId id="350" r:id="rId57"/>
    <p:sldId id="382" r:id="rId58"/>
    <p:sldId id="348" r:id="rId59"/>
    <p:sldId id="347" r:id="rId60"/>
    <p:sldId id="320" r:id="rId61"/>
    <p:sldId id="362" r:id="rId62"/>
    <p:sldId id="383" r:id="rId63"/>
    <p:sldId id="325" r:id="rId64"/>
    <p:sldId id="384" r:id="rId65"/>
    <p:sldId id="363" r:id="rId66"/>
    <p:sldId id="364" r:id="rId67"/>
    <p:sldId id="365" r:id="rId68"/>
    <p:sldId id="321" r:id="rId69"/>
    <p:sldId id="344" r:id="rId70"/>
    <p:sldId id="385" r:id="rId71"/>
    <p:sldId id="345" r:id="rId72"/>
    <p:sldId id="288" r:id="rId73"/>
    <p:sldId id="291" r:id="rId74"/>
    <p:sldId id="292" r:id="rId75"/>
    <p:sldId id="293" r:id="rId76"/>
    <p:sldId id="294" r:id="rId77"/>
    <p:sldId id="289" r:id="rId78"/>
    <p:sldId id="290" r:id="rId79"/>
    <p:sldId id="295" r:id="rId80"/>
    <p:sldId id="368" r:id="rId81"/>
    <p:sldId id="367" r:id="rId82"/>
    <p:sldId id="370" r:id="rId83"/>
    <p:sldId id="386" r:id="rId84"/>
    <p:sldId id="352" r:id="rId85"/>
    <p:sldId id="353" r:id="rId86"/>
    <p:sldId id="354" r:id="rId87"/>
    <p:sldId id="355" r:id="rId88"/>
    <p:sldId id="356" r:id="rId89"/>
    <p:sldId id="387" r:id="rId90"/>
    <p:sldId id="357" r:id="rId91"/>
    <p:sldId id="358" r:id="rId92"/>
    <p:sldId id="359" r:id="rId93"/>
    <p:sldId id="342" r:id="rId94"/>
    <p:sldId id="371" r:id="rId95"/>
    <p:sldId id="361" r:id="rId9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75" autoAdjust="0"/>
    <p:restoredTop sz="94386" autoAdjust="0"/>
  </p:normalViewPr>
  <p:slideViewPr>
    <p:cSldViewPr>
      <p:cViewPr>
        <p:scale>
          <a:sx n="100" d="100"/>
          <a:sy n="100" d="100"/>
        </p:scale>
        <p:origin x="-402" y="118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C296E-D691-4E45-9BC1-985F391A7BF4}"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9C3102B2-744C-4289-8E98-B9A31F6D4BA7}">
      <dgm:prSet phldrT="[Text]"/>
      <dgm:spPr/>
      <dgm:t>
        <a:bodyPr/>
        <a:lstStyle/>
        <a:p>
          <a:r>
            <a:rPr lang="en-US" dirty="0" smtClean="0"/>
            <a:t>Push/Pull Messaging</a:t>
          </a:r>
          <a:endParaRPr lang="en-US" dirty="0"/>
        </a:p>
      </dgm:t>
    </dgm:pt>
    <dgm:pt modelId="{6EF84B8A-5998-4979-9A92-19470DEA83B7}" type="parTrans" cxnId="{D7594DDC-5F6E-463D-ACFA-9A8AE2156B18}">
      <dgm:prSet/>
      <dgm:spPr/>
      <dgm:t>
        <a:bodyPr/>
        <a:lstStyle/>
        <a:p>
          <a:endParaRPr lang="en-US"/>
        </a:p>
      </dgm:t>
    </dgm:pt>
    <dgm:pt modelId="{5E58E920-EBE2-465A-8457-9328982246C6}" type="sibTrans" cxnId="{D7594DDC-5F6E-463D-ACFA-9A8AE2156B18}">
      <dgm:prSet/>
      <dgm:spPr/>
      <dgm:t>
        <a:bodyPr/>
        <a:lstStyle/>
        <a:p>
          <a:endParaRPr lang="en-US"/>
        </a:p>
      </dgm:t>
    </dgm:pt>
    <dgm:pt modelId="{87F74123-4C8E-4972-A4B6-972BBB70F8D6}">
      <dgm:prSet phldrT="[Text]"/>
      <dgm:spPr/>
      <dgm:t>
        <a:bodyPr/>
        <a:lstStyle/>
        <a:p>
          <a:r>
            <a:rPr lang="en-US" dirty="0" smtClean="0"/>
            <a:t>Online Campus Services</a:t>
          </a:r>
          <a:endParaRPr lang="en-US" dirty="0"/>
        </a:p>
      </dgm:t>
    </dgm:pt>
    <dgm:pt modelId="{4DAA4ABB-6175-46BC-B166-817C14A8E339}" type="parTrans" cxnId="{E2E9F7BA-B06E-4BB0-ABA3-546DE3EA28A2}">
      <dgm:prSet/>
      <dgm:spPr/>
      <dgm:t>
        <a:bodyPr/>
        <a:lstStyle/>
        <a:p>
          <a:endParaRPr lang="en-US"/>
        </a:p>
      </dgm:t>
    </dgm:pt>
    <dgm:pt modelId="{A100B27A-0256-4269-B6E7-7655D7CBB8BF}" type="sibTrans" cxnId="{E2E9F7BA-B06E-4BB0-ABA3-546DE3EA28A2}">
      <dgm:prSet/>
      <dgm:spPr/>
      <dgm:t>
        <a:bodyPr/>
        <a:lstStyle/>
        <a:p>
          <a:endParaRPr lang="en-US"/>
        </a:p>
      </dgm:t>
    </dgm:pt>
    <dgm:pt modelId="{2FBE60E7-D57A-4CEB-87A4-7D79344BDBB5}">
      <dgm:prSet phldrT="[Text]"/>
      <dgm:spPr/>
      <dgm:t>
        <a:bodyPr/>
        <a:lstStyle/>
        <a:p>
          <a:r>
            <a:rPr lang="en-US" dirty="0" smtClean="0"/>
            <a:t>Calendaring</a:t>
          </a:r>
          <a:endParaRPr lang="en-US" dirty="0"/>
        </a:p>
      </dgm:t>
    </dgm:pt>
    <dgm:pt modelId="{2785AF3D-8ACE-4EB0-ADB5-169BFCC83065}" type="parTrans" cxnId="{5D5BC2DA-A6DF-467B-8EDC-1240FF4EAED4}">
      <dgm:prSet/>
      <dgm:spPr/>
      <dgm:t>
        <a:bodyPr/>
        <a:lstStyle/>
        <a:p>
          <a:endParaRPr lang="en-US"/>
        </a:p>
      </dgm:t>
    </dgm:pt>
    <dgm:pt modelId="{111992F2-1CBF-459D-82B2-34C59BC8847B}" type="sibTrans" cxnId="{5D5BC2DA-A6DF-467B-8EDC-1240FF4EAED4}">
      <dgm:prSet/>
      <dgm:spPr/>
      <dgm:t>
        <a:bodyPr/>
        <a:lstStyle/>
        <a:p>
          <a:endParaRPr lang="en-US"/>
        </a:p>
      </dgm:t>
    </dgm:pt>
    <dgm:pt modelId="{DB2F781A-1404-4C9A-A2B0-859FB351E478}">
      <dgm:prSet phldrT="[Text]"/>
      <dgm:spPr/>
      <dgm:t>
        <a:bodyPr/>
        <a:lstStyle/>
        <a:p>
          <a:r>
            <a:rPr lang="en-US" dirty="0" err="1" smtClean="0"/>
            <a:t>eMail</a:t>
          </a:r>
          <a:endParaRPr lang="en-US" dirty="0"/>
        </a:p>
      </dgm:t>
    </dgm:pt>
    <dgm:pt modelId="{A41FD315-04BF-40D0-980B-DE45D28DC97A}" type="parTrans" cxnId="{B9FBCAA5-2FA2-44DD-9183-FAE7A2352EA8}">
      <dgm:prSet/>
      <dgm:spPr/>
      <dgm:t>
        <a:bodyPr/>
        <a:lstStyle/>
        <a:p>
          <a:endParaRPr lang="en-US"/>
        </a:p>
      </dgm:t>
    </dgm:pt>
    <dgm:pt modelId="{755B4794-CC21-4B67-BAC0-AD9B06A43FFD}" type="sibTrans" cxnId="{B9FBCAA5-2FA2-44DD-9183-FAE7A2352EA8}">
      <dgm:prSet/>
      <dgm:spPr/>
      <dgm:t>
        <a:bodyPr/>
        <a:lstStyle/>
        <a:p>
          <a:endParaRPr lang="en-US"/>
        </a:p>
      </dgm:t>
    </dgm:pt>
    <dgm:pt modelId="{34B31AEF-50BE-416F-A002-11EB4893C3CF}">
      <dgm:prSet phldrT="[Text]"/>
      <dgm:spPr/>
      <dgm:t>
        <a:bodyPr/>
        <a:lstStyle/>
        <a:p>
          <a:r>
            <a:rPr lang="en-US" dirty="0" smtClean="0"/>
            <a:t>Dashboards</a:t>
          </a:r>
        </a:p>
      </dgm:t>
    </dgm:pt>
    <dgm:pt modelId="{3A0E390E-7DC3-4AD4-83CD-06F686F87AC4}" type="parTrans" cxnId="{13F070A1-A458-497D-99FB-DF4BD6A0B026}">
      <dgm:prSet/>
      <dgm:spPr/>
      <dgm:t>
        <a:bodyPr/>
        <a:lstStyle/>
        <a:p>
          <a:endParaRPr lang="en-US"/>
        </a:p>
      </dgm:t>
    </dgm:pt>
    <dgm:pt modelId="{E4462942-0CE0-4D54-8EC7-64208BE2B5B9}" type="sibTrans" cxnId="{13F070A1-A458-497D-99FB-DF4BD6A0B026}">
      <dgm:prSet/>
      <dgm:spPr/>
      <dgm:t>
        <a:bodyPr/>
        <a:lstStyle/>
        <a:p>
          <a:endParaRPr lang="en-US"/>
        </a:p>
      </dgm:t>
    </dgm:pt>
    <dgm:pt modelId="{10242A97-AE3F-4F4C-91DE-4FF9706D27FC}">
      <dgm:prSet phldrT="[Text]"/>
      <dgm:spPr/>
      <dgm:t>
        <a:bodyPr/>
        <a:lstStyle/>
        <a:p>
          <a:r>
            <a:rPr lang="en-US" dirty="0" smtClean="0"/>
            <a:t>Self Service</a:t>
          </a:r>
        </a:p>
        <a:p>
          <a:r>
            <a:rPr lang="en-US" dirty="0" smtClean="0"/>
            <a:t>Applications</a:t>
          </a:r>
        </a:p>
      </dgm:t>
    </dgm:pt>
    <dgm:pt modelId="{932CEDF7-7CEF-4AF4-BA50-31DB1C74B95B}" type="parTrans" cxnId="{18854DE3-D1E6-41A4-9A9C-AF19539537FE}">
      <dgm:prSet/>
      <dgm:spPr/>
      <dgm:t>
        <a:bodyPr/>
        <a:lstStyle/>
        <a:p>
          <a:endParaRPr lang="en-US"/>
        </a:p>
      </dgm:t>
    </dgm:pt>
    <dgm:pt modelId="{7382B2BF-5765-467D-8092-15BCA0BA13EF}" type="sibTrans" cxnId="{18854DE3-D1E6-41A4-9A9C-AF19539537FE}">
      <dgm:prSet/>
      <dgm:spPr/>
      <dgm:t>
        <a:bodyPr/>
        <a:lstStyle/>
        <a:p>
          <a:endParaRPr lang="en-US"/>
        </a:p>
      </dgm:t>
    </dgm:pt>
    <dgm:pt modelId="{62817FF7-1E26-4577-B409-BAA89907B73C}">
      <dgm:prSet phldrT="[Text]"/>
      <dgm:spPr/>
      <dgm:t>
        <a:bodyPr/>
        <a:lstStyle/>
        <a:p>
          <a:r>
            <a:rPr lang="en-US" dirty="0" smtClean="0"/>
            <a:t>User Customization</a:t>
          </a:r>
        </a:p>
      </dgm:t>
    </dgm:pt>
    <dgm:pt modelId="{2E2A3E70-1B40-45C4-8C60-82FC2BAA3EC9}" type="parTrans" cxnId="{953108F7-090D-47A9-B7E5-AF19F6F9336A}">
      <dgm:prSet/>
      <dgm:spPr/>
      <dgm:t>
        <a:bodyPr/>
        <a:lstStyle/>
        <a:p>
          <a:endParaRPr lang="en-US"/>
        </a:p>
      </dgm:t>
    </dgm:pt>
    <dgm:pt modelId="{A446510C-D06A-4AF3-B4E0-8A9650F2C116}" type="sibTrans" cxnId="{953108F7-090D-47A9-B7E5-AF19F6F9336A}">
      <dgm:prSet/>
      <dgm:spPr/>
      <dgm:t>
        <a:bodyPr/>
        <a:lstStyle/>
        <a:p>
          <a:endParaRPr lang="en-US"/>
        </a:p>
      </dgm:t>
    </dgm:pt>
    <dgm:pt modelId="{D967ED39-FEE3-4927-BD80-CFE19817378F}" type="pres">
      <dgm:prSet presAssocID="{C7FC296E-D691-4E45-9BC1-985F391A7BF4}" presName="diagram" presStyleCnt="0">
        <dgm:presLayoutVars>
          <dgm:dir/>
          <dgm:resizeHandles val="exact"/>
        </dgm:presLayoutVars>
      </dgm:prSet>
      <dgm:spPr/>
      <dgm:t>
        <a:bodyPr/>
        <a:lstStyle/>
        <a:p>
          <a:endParaRPr lang="en-US"/>
        </a:p>
      </dgm:t>
    </dgm:pt>
    <dgm:pt modelId="{2C97D128-CB8A-4572-85B3-4A17C75F67D9}" type="pres">
      <dgm:prSet presAssocID="{9C3102B2-744C-4289-8E98-B9A31F6D4BA7}" presName="node" presStyleLbl="node1" presStyleIdx="0" presStyleCnt="7">
        <dgm:presLayoutVars>
          <dgm:bulletEnabled val="1"/>
        </dgm:presLayoutVars>
      </dgm:prSet>
      <dgm:spPr/>
      <dgm:t>
        <a:bodyPr/>
        <a:lstStyle/>
        <a:p>
          <a:endParaRPr lang="en-US"/>
        </a:p>
      </dgm:t>
    </dgm:pt>
    <dgm:pt modelId="{FA811372-139F-4566-AD37-7DCB7569A7B5}" type="pres">
      <dgm:prSet presAssocID="{5E58E920-EBE2-465A-8457-9328982246C6}" presName="sibTrans" presStyleCnt="0"/>
      <dgm:spPr/>
    </dgm:pt>
    <dgm:pt modelId="{66B6D3F1-1E54-426E-9C66-CF4F03AA3FD7}" type="pres">
      <dgm:prSet presAssocID="{87F74123-4C8E-4972-A4B6-972BBB70F8D6}" presName="node" presStyleLbl="node1" presStyleIdx="1" presStyleCnt="7">
        <dgm:presLayoutVars>
          <dgm:bulletEnabled val="1"/>
        </dgm:presLayoutVars>
      </dgm:prSet>
      <dgm:spPr/>
      <dgm:t>
        <a:bodyPr/>
        <a:lstStyle/>
        <a:p>
          <a:endParaRPr lang="en-US"/>
        </a:p>
      </dgm:t>
    </dgm:pt>
    <dgm:pt modelId="{7EE4FAAC-F04B-4AF7-997B-F2D2F02175F4}" type="pres">
      <dgm:prSet presAssocID="{A100B27A-0256-4269-B6E7-7655D7CBB8BF}" presName="sibTrans" presStyleCnt="0"/>
      <dgm:spPr/>
    </dgm:pt>
    <dgm:pt modelId="{DEC21C6D-590A-49C6-B568-D1C7F532F75D}" type="pres">
      <dgm:prSet presAssocID="{2FBE60E7-D57A-4CEB-87A4-7D79344BDBB5}" presName="node" presStyleLbl="node1" presStyleIdx="2" presStyleCnt="7">
        <dgm:presLayoutVars>
          <dgm:bulletEnabled val="1"/>
        </dgm:presLayoutVars>
      </dgm:prSet>
      <dgm:spPr/>
      <dgm:t>
        <a:bodyPr/>
        <a:lstStyle/>
        <a:p>
          <a:endParaRPr lang="en-US"/>
        </a:p>
      </dgm:t>
    </dgm:pt>
    <dgm:pt modelId="{F97C79C8-D4DF-452D-82AB-964CFB71BB6D}" type="pres">
      <dgm:prSet presAssocID="{111992F2-1CBF-459D-82B2-34C59BC8847B}" presName="sibTrans" presStyleCnt="0"/>
      <dgm:spPr/>
    </dgm:pt>
    <dgm:pt modelId="{AD2C4A88-ED8C-4B3F-813F-4BC5EFCC2EA1}" type="pres">
      <dgm:prSet presAssocID="{DB2F781A-1404-4C9A-A2B0-859FB351E478}" presName="node" presStyleLbl="node1" presStyleIdx="3" presStyleCnt="7">
        <dgm:presLayoutVars>
          <dgm:bulletEnabled val="1"/>
        </dgm:presLayoutVars>
      </dgm:prSet>
      <dgm:spPr/>
      <dgm:t>
        <a:bodyPr/>
        <a:lstStyle/>
        <a:p>
          <a:endParaRPr lang="en-US"/>
        </a:p>
      </dgm:t>
    </dgm:pt>
    <dgm:pt modelId="{DFA9669E-EE74-4159-8965-EC86B9B4EECE}" type="pres">
      <dgm:prSet presAssocID="{755B4794-CC21-4B67-BAC0-AD9B06A43FFD}" presName="sibTrans" presStyleCnt="0"/>
      <dgm:spPr/>
    </dgm:pt>
    <dgm:pt modelId="{6A0DB0EE-08E8-49B5-B589-3AD59E4D4B54}" type="pres">
      <dgm:prSet presAssocID="{34B31AEF-50BE-416F-A002-11EB4893C3CF}" presName="node" presStyleLbl="node1" presStyleIdx="4" presStyleCnt="7">
        <dgm:presLayoutVars>
          <dgm:bulletEnabled val="1"/>
        </dgm:presLayoutVars>
      </dgm:prSet>
      <dgm:spPr/>
      <dgm:t>
        <a:bodyPr/>
        <a:lstStyle/>
        <a:p>
          <a:endParaRPr lang="en-US"/>
        </a:p>
      </dgm:t>
    </dgm:pt>
    <dgm:pt modelId="{F1018C91-8A0E-4279-9767-D990E51AF716}" type="pres">
      <dgm:prSet presAssocID="{E4462942-0CE0-4D54-8EC7-64208BE2B5B9}" presName="sibTrans" presStyleCnt="0"/>
      <dgm:spPr/>
    </dgm:pt>
    <dgm:pt modelId="{CF04B9DE-DA8A-4C9E-8998-74316660568F}" type="pres">
      <dgm:prSet presAssocID="{10242A97-AE3F-4F4C-91DE-4FF9706D27FC}" presName="node" presStyleLbl="node1" presStyleIdx="5" presStyleCnt="7">
        <dgm:presLayoutVars>
          <dgm:bulletEnabled val="1"/>
        </dgm:presLayoutVars>
      </dgm:prSet>
      <dgm:spPr/>
      <dgm:t>
        <a:bodyPr/>
        <a:lstStyle/>
        <a:p>
          <a:endParaRPr lang="en-US"/>
        </a:p>
      </dgm:t>
    </dgm:pt>
    <dgm:pt modelId="{36AA867E-2953-4A86-AAD1-0F64398A231C}" type="pres">
      <dgm:prSet presAssocID="{7382B2BF-5765-467D-8092-15BCA0BA13EF}" presName="sibTrans" presStyleCnt="0"/>
      <dgm:spPr/>
    </dgm:pt>
    <dgm:pt modelId="{E2DEE5A0-64D1-4BBE-893E-9255346655B9}" type="pres">
      <dgm:prSet presAssocID="{62817FF7-1E26-4577-B409-BAA89907B73C}" presName="node" presStyleLbl="node1" presStyleIdx="6" presStyleCnt="7">
        <dgm:presLayoutVars>
          <dgm:bulletEnabled val="1"/>
        </dgm:presLayoutVars>
      </dgm:prSet>
      <dgm:spPr/>
      <dgm:t>
        <a:bodyPr/>
        <a:lstStyle/>
        <a:p>
          <a:endParaRPr lang="en-US"/>
        </a:p>
      </dgm:t>
    </dgm:pt>
  </dgm:ptLst>
  <dgm:cxnLst>
    <dgm:cxn modelId="{13F070A1-A458-497D-99FB-DF4BD6A0B026}" srcId="{C7FC296E-D691-4E45-9BC1-985F391A7BF4}" destId="{34B31AEF-50BE-416F-A002-11EB4893C3CF}" srcOrd="4" destOrd="0" parTransId="{3A0E390E-7DC3-4AD4-83CD-06F686F87AC4}" sibTransId="{E4462942-0CE0-4D54-8EC7-64208BE2B5B9}"/>
    <dgm:cxn modelId="{18854DE3-D1E6-41A4-9A9C-AF19539537FE}" srcId="{C7FC296E-D691-4E45-9BC1-985F391A7BF4}" destId="{10242A97-AE3F-4F4C-91DE-4FF9706D27FC}" srcOrd="5" destOrd="0" parTransId="{932CEDF7-7CEF-4AF4-BA50-31DB1C74B95B}" sibTransId="{7382B2BF-5765-467D-8092-15BCA0BA13EF}"/>
    <dgm:cxn modelId="{98BE91A4-CA18-4C37-AC3E-180F2CDD32A6}" type="presOf" srcId="{C7FC296E-D691-4E45-9BC1-985F391A7BF4}" destId="{D967ED39-FEE3-4927-BD80-CFE19817378F}" srcOrd="0" destOrd="0" presId="urn:microsoft.com/office/officeart/2005/8/layout/default"/>
    <dgm:cxn modelId="{2349C375-9EBA-4986-937C-A1304C072A70}" type="presOf" srcId="{DB2F781A-1404-4C9A-A2B0-859FB351E478}" destId="{AD2C4A88-ED8C-4B3F-813F-4BC5EFCC2EA1}" srcOrd="0" destOrd="0" presId="urn:microsoft.com/office/officeart/2005/8/layout/default"/>
    <dgm:cxn modelId="{D7594DDC-5F6E-463D-ACFA-9A8AE2156B18}" srcId="{C7FC296E-D691-4E45-9BC1-985F391A7BF4}" destId="{9C3102B2-744C-4289-8E98-B9A31F6D4BA7}" srcOrd="0" destOrd="0" parTransId="{6EF84B8A-5998-4979-9A92-19470DEA83B7}" sibTransId="{5E58E920-EBE2-465A-8457-9328982246C6}"/>
    <dgm:cxn modelId="{E2E9F7BA-B06E-4BB0-ABA3-546DE3EA28A2}" srcId="{C7FC296E-D691-4E45-9BC1-985F391A7BF4}" destId="{87F74123-4C8E-4972-A4B6-972BBB70F8D6}" srcOrd="1" destOrd="0" parTransId="{4DAA4ABB-6175-46BC-B166-817C14A8E339}" sibTransId="{A100B27A-0256-4269-B6E7-7655D7CBB8BF}"/>
    <dgm:cxn modelId="{8E244817-263F-4ABF-8F5B-95A0D254EE18}" type="presOf" srcId="{9C3102B2-744C-4289-8E98-B9A31F6D4BA7}" destId="{2C97D128-CB8A-4572-85B3-4A17C75F67D9}" srcOrd="0" destOrd="0" presId="urn:microsoft.com/office/officeart/2005/8/layout/default"/>
    <dgm:cxn modelId="{8C5BCB86-B580-4ED0-8642-E1A1539891F9}" type="presOf" srcId="{62817FF7-1E26-4577-B409-BAA89907B73C}" destId="{E2DEE5A0-64D1-4BBE-893E-9255346655B9}" srcOrd="0" destOrd="0" presId="urn:microsoft.com/office/officeart/2005/8/layout/default"/>
    <dgm:cxn modelId="{5F12B1AF-1D46-4D38-A9C2-1E8980477423}" type="presOf" srcId="{34B31AEF-50BE-416F-A002-11EB4893C3CF}" destId="{6A0DB0EE-08E8-49B5-B589-3AD59E4D4B54}" srcOrd="0" destOrd="0" presId="urn:microsoft.com/office/officeart/2005/8/layout/default"/>
    <dgm:cxn modelId="{CD45F137-443D-48D9-8AB2-0AA2DD9A933A}" type="presOf" srcId="{10242A97-AE3F-4F4C-91DE-4FF9706D27FC}" destId="{CF04B9DE-DA8A-4C9E-8998-74316660568F}" srcOrd="0" destOrd="0" presId="urn:microsoft.com/office/officeart/2005/8/layout/default"/>
    <dgm:cxn modelId="{E5D36B67-B89D-46D2-A8D9-8B581B29B048}" type="presOf" srcId="{87F74123-4C8E-4972-A4B6-972BBB70F8D6}" destId="{66B6D3F1-1E54-426E-9C66-CF4F03AA3FD7}" srcOrd="0" destOrd="0" presId="urn:microsoft.com/office/officeart/2005/8/layout/default"/>
    <dgm:cxn modelId="{953108F7-090D-47A9-B7E5-AF19F6F9336A}" srcId="{C7FC296E-D691-4E45-9BC1-985F391A7BF4}" destId="{62817FF7-1E26-4577-B409-BAA89907B73C}" srcOrd="6" destOrd="0" parTransId="{2E2A3E70-1B40-45C4-8C60-82FC2BAA3EC9}" sibTransId="{A446510C-D06A-4AF3-B4E0-8A9650F2C116}"/>
    <dgm:cxn modelId="{6AC79355-679D-4F73-BC65-75A45225A201}" type="presOf" srcId="{2FBE60E7-D57A-4CEB-87A4-7D79344BDBB5}" destId="{DEC21C6D-590A-49C6-B568-D1C7F532F75D}" srcOrd="0" destOrd="0" presId="urn:microsoft.com/office/officeart/2005/8/layout/default"/>
    <dgm:cxn modelId="{B9FBCAA5-2FA2-44DD-9183-FAE7A2352EA8}" srcId="{C7FC296E-D691-4E45-9BC1-985F391A7BF4}" destId="{DB2F781A-1404-4C9A-A2B0-859FB351E478}" srcOrd="3" destOrd="0" parTransId="{A41FD315-04BF-40D0-980B-DE45D28DC97A}" sibTransId="{755B4794-CC21-4B67-BAC0-AD9B06A43FFD}"/>
    <dgm:cxn modelId="{5D5BC2DA-A6DF-467B-8EDC-1240FF4EAED4}" srcId="{C7FC296E-D691-4E45-9BC1-985F391A7BF4}" destId="{2FBE60E7-D57A-4CEB-87A4-7D79344BDBB5}" srcOrd="2" destOrd="0" parTransId="{2785AF3D-8ACE-4EB0-ADB5-169BFCC83065}" sibTransId="{111992F2-1CBF-459D-82B2-34C59BC8847B}"/>
    <dgm:cxn modelId="{11D8EA32-7776-416C-97D9-BA4040DDFC95}" type="presParOf" srcId="{D967ED39-FEE3-4927-BD80-CFE19817378F}" destId="{2C97D128-CB8A-4572-85B3-4A17C75F67D9}" srcOrd="0" destOrd="0" presId="urn:microsoft.com/office/officeart/2005/8/layout/default"/>
    <dgm:cxn modelId="{37CA386A-0BAB-47C5-B81A-4F93331CBAB2}" type="presParOf" srcId="{D967ED39-FEE3-4927-BD80-CFE19817378F}" destId="{FA811372-139F-4566-AD37-7DCB7569A7B5}" srcOrd="1" destOrd="0" presId="urn:microsoft.com/office/officeart/2005/8/layout/default"/>
    <dgm:cxn modelId="{E41AD21E-2A49-4635-BD54-9948B3C6D619}" type="presParOf" srcId="{D967ED39-FEE3-4927-BD80-CFE19817378F}" destId="{66B6D3F1-1E54-426E-9C66-CF4F03AA3FD7}" srcOrd="2" destOrd="0" presId="urn:microsoft.com/office/officeart/2005/8/layout/default"/>
    <dgm:cxn modelId="{908705CB-A70E-4E8C-9E62-F9326F132CEF}" type="presParOf" srcId="{D967ED39-FEE3-4927-BD80-CFE19817378F}" destId="{7EE4FAAC-F04B-4AF7-997B-F2D2F02175F4}" srcOrd="3" destOrd="0" presId="urn:microsoft.com/office/officeart/2005/8/layout/default"/>
    <dgm:cxn modelId="{CC99C4FE-3FDD-42DE-97BD-273F87847B4F}" type="presParOf" srcId="{D967ED39-FEE3-4927-BD80-CFE19817378F}" destId="{DEC21C6D-590A-49C6-B568-D1C7F532F75D}" srcOrd="4" destOrd="0" presId="urn:microsoft.com/office/officeart/2005/8/layout/default"/>
    <dgm:cxn modelId="{B2307E99-5B81-4755-B835-CDE1E1AD1EB1}" type="presParOf" srcId="{D967ED39-FEE3-4927-BD80-CFE19817378F}" destId="{F97C79C8-D4DF-452D-82AB-964CFB71BB6D}" srcOrd="5" destOrd="0" presId="urn:microsoft.com/office/officeart/2005/8/layout/default"/>
    <dgm:cxn modelId="{B3B2E4C0-5C9B-4E80-82AF-4AD457327017}" type="presParOf" srcId="{D967ED39-FEE3-4927-BD80-CFE19817378F}" destId="{AD2C4A88-ED8C-4B3F-813F-4BC5EFCC2EA1}" srcOrd="6" destOrd="0" presId="urn:microsoft.com/office/officeart/2005/8/layout/default"/>
    <dgm:cxn modelId="{352D6161-D052-460C-B9E6-60A10ACFCEF3}" type="presParOf" srcId="{D967ED39-FEE3-4927-BD80-CFE19817378F}" destId="{DFA9669E-EE74-4159-8965-EC86B9B4EECE}" srcOrd="7" destOrd="0" presId="urn:microsoft.com/office/officeart/2005/8/layout/default"/>
    <dgm:cxn modelId="{7611FC64-FFC1-41C6-B381-84ED7631EE0E}" type="presParOf" srcId="{D967ED39-FEE3-4927-BD80-CFE19817378F}" destId="{6A0DB0EE-08E8-49B5-B589-3AD59E4D4B54}" srcOrd="8" destOrd="0" presId="urn:microsoft.com/office/officeart/2005/8/layout/default"/>
    <dgm:cxn modelId="{68403F4B-5A3B-46CE-8786-E647C3462DA4}" type="presParOf" srcId="{D967ED39-FEE3-4927-BD80-CFE19817378F}" destId="{F1018C91-8A0E-4279-9767-D990E51AF716}" srcOrd="9" destOrd="0" presId="urn:microsoft.com/office/officeart/2005/8/layout/default"/>
    <dgm:cxn modelId="{A76D7AC8-9B64-4A51-AAD2-9785C3B86494}" type="presParOf" srcId="{D967ED39-FEE3-4927-BD80-CFE19817378F}" destId="{CF04B9DE-DA8A-4C9E-8998-74316660568F}" srcOrd="10" destOrd="0" presId="urn:microsoft.com/office/officeart/2005/8/layout/default"/>
    <dgm:cxn modelId="{FB128410-149B-4BB8-8DEC-2559B28A7035}" type="presParOf" srcId="{D967ED39-FEE3-4927-BD80-CFE19817378F}" destId="{36AA867E-2953-4A86-AAD1-0F64398A231C}" srcOrd="11" destOrd="0" presId="urn:microsoft.com/office/officeart/2005/8/layout/default"/>
    <dgm:cxn modelId="{BC5DA02E-0556-468D-B061-B7283C97A033}" type="presParOf" srcId="{D967ED39-FEE3-4927-BD80-CFE19817378F}" destId="{E2DEE5A0-64D1-4BBE-893E-9255346655B9}"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dgm:t>
        <a:bodyPr/>
        <a:lstStyle/>
        <a:p>
          <a:r>
            <a:rPr lang="en-US" dirty="0" smtClean="0"/>
            <a:t>Blend On- and Off- Campus Worlds</a:t>
          </a:r>
          <a:endParaRPr lang="en-US" dirty="0"/>
        </a:p>
      </dgm:t>
    </dgm:pt>
    <dgm:pt modelId="{C40A1888-84AD-4DD1-86D4-51F475B6F4B9}" type="parTrans" cxnId="{E32A2D80-21F4-457E-B4A5-E122B7177687}">
      <dgm:prSet/>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dgm:t>
        <a:bodyPr/>
        <a:lstStyle/>
        <a:p>
          <a:r>
            <a:rPr lang="en-US" dirty="0" smtClean="0"/>
            <a:t>Streamline Content Delivery</a:t>
          </a:r>
          <a:endParaRPr lang="en-US" dirty="0"/>
        </a:p>
      </dgm:t>
    </dgm:pt>
    <dgm:pt modelId="{E5C7A171-96E8-44F7-B01F-49A5E840F965}" type="parTrans" cxnId="{F44A7739-8F2A-4769-8543-E4D309AE1B5D}">
      <dgm:prSet/>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dgm:t>
        <a:bodyPr/>
        <a:lstStyle/>
        <a:p>
          <a:r>
            <a:rPr lang="en-US" dirty="0" smtClean="0"/>
            <a:t>Unify the Campus</a:t>
          </a:r>
          <a:endParaRPr lang="en-US" dirty="0"/>
        </a:p>
      </dgm:t>
    </dgm:pt>
    <dgm:pt modelId="{2B464A79-712B-4C14-BA44-7B578E659977}" type="parTrans" cxnId="{12A95119-8252-4E28-A8DA-3F42AF94AA00}">
      <dgm:prSet/>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dgm:t>
        <a:bodyPr/>
        <a:lstStyle/>
        <a:p>
          <a:r>
            <a:rPr lang="en-US" dirty="0" smtClean="0"/>
            <a:t>Provide a Rich Web / Mobile Experience</a:t>
          </a:r>
          <a:endParaRPr lang="en-US" dirty="0"/>
        </a:p>
      </dgm:t>
    </dgm:pt>
    <dgm:pt modelId="{8E3DE957-57C6-47ED-9C3F-8DC43B923164}" type="parTrans" cxnId="{519D8869-0B6A-42DA-BADD-4946B16D515E}">
      <dgm:prSet/>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dgm:t>
        <a:bodyPr/>
        <a:lstStyle/>
        <a:p>
          <a:r>
            <a:rPr lang="en-US" dirty="0" smtClean="0"/>
            <a:t>Build Community</a:t>
          </a:r>
          <a:endParaRPr lang="en-US" dirty="0"/>
        </a:p>
      </dgm:t>
    </dgm:pt>
    <dgm:pt modelId="{7C85079B-914D-4AD3-956A-C48E01D70054}" type="parTrans" cxnId="{3203DFC3-C72C-4DD3-868A-ACA06E6BEA85}">
      <dgm:prSet/>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dgm:t>
        <a:bodyPr/>
        <a:lstStyle/>
        <a:p>
          <a:r>
            <a:rPr lang="en-US" dirty="0" smtClean="0"/>
            <a:t>Increase Security</a:t>
          </a:r>
          <a:endParaRPr lang="en-US" dirty="0"/>
        </a:p>
      </dgm:t>
    </dgm:pt>
    <dgm:pt modelId="{DE6F22AF-98DE-4EFA-93E8-FC905F2E21B9}" type="parTrans" cxnId="{D8319A20-4C4F-4DE8-8F31-558D29338C9F}">
      <dgm:prSet/>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F44A7739-8F2A-4769-8543-E4D309AE1B5D}" srcId="{1EF5BA9E-7DB4-4DB9-8978-FA066FAC40E8}" destId="{4C1D367C-9802-4DF6-A2E3-2661CD4C1EF2}" srcOrd="4" destOrd="0" parTransId="{E5C7A171-96E8-44F7-B01F-49A5E840F965}" sibTransId="{D19EB6F6-CF77-4550-8FCB-61B38A5B4D57}"/>
    <dgm:cxn modelId="{E32A2D80-21F4-457E-B4A5-E122B7177687}" srcId="{1EF5BA9E-7DB4-4DB9-8978-FA066FAC40E8}" destId="{6D27FDAA-6D1E-4DDA-ABB7-19E96FAEC421}" srcOrd="0" destOrd="0" parTransId="{C40A1888-84AD-4DD1-86D4-51F475B6F4B9}" sibTransId="{A2CBD556-0091-426D-A1A4-49C051E09D00}"/>
    <dgm:cxn modelId="{D8319A20-4C4F-4DE8-8F31-558D29338C9F}" srcId="{1EF5BA9E-7DB4-4DB9-8978-FA066FAC40E8}" destId="{59733504-7C82-44D3-B2B3-3675E0B81668}" srcOrd="3" destOrd="0" parTransId="{DE6F22AF-98DE-4EFA-93E8-FC905F2E21B9}" sibTransId="{68C52CD5-E3B1-4A11-97E9-70FA1383FB2E}"/>
    <dgm:cxn modelId="{42E20F94-9704-4EF5-B828-EDA5DEFE0C50}" type="presOf" srcId="{CC2A9F06-6AFC-4DD6-9B79-B86C0AAA8385}" destId="{C0A0B133-4C94-4AE7-BBDC-054C466F6E19}"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4ED28720-52DF-4A24-B5AB-0CDF74A4DD3F}" type="presOf" srcId="{E5C7A171-96E8-44F7-B01F-49A5E840F965}" destId="{A14DE5D6-11B0-4A49-B0F3-B4D7114CD6AF}" srcOrd="0" destOrd="0" presId="urn:microsoft.com/office/officeart/2005/8/layout/radial4"/>
    <dgm:cxn modelId="{F0E4C77E-01CC-4E7F-884C-EBEFA051C3EE}" type="presOf" srcId="{6D27FDAA-6D1E-4DDA-ABB7-19E96FAEC421}" destId="{215A0306-DDD9-41DD-9A0F-6CE3F1FE21BE}" srcOrd="0" destOrd="0" presId="urn:microsoft.com/office/officeart/2005/8/layout/radial4"/>
    <dgm:cxn modelId="{B3E78800-4D81-4C66-8F4D-CD74F5FE6301}" type="presOf" srcId="{C40A1888-84AD-4DD1-86D4-51F475B6F4B9}" destId="{1722AC28-51E4-464B-8FF8-0D0D1ABF8C0F}" srcOrd="0" destOrd="0" presId="urn:microsoft.com/office/officeart/2005/8/layout/radial4"/>
    <dgm:cxn modelId="{04ED8EAD-E371-438B-98CB-C9611FBFFAD4}" type="presOf" srcId="{811A1119-67F3-4A35-AAD1-D820A8C415D8}" destId="{5BAD0806-9D80-4BBE-B8AE-DBCEAD4ACFC8}" srcOrd="0" destOrd="0" presId="urn:microsoft.com/office/officeart/2005/8/layout/radial4"/>
    <dgm:cxn modelId="{F361D039-104C-4EEF-AF56-DC7491A8F691}" type="presOf" srcId="{6E79D53D-7324-4A02-A299-15B1D9E6DB84}" destId="{F55F7628-73BB-479A-9C7D-827B52AB89AE}" srcOrd="0" destOrd="0" presId="urn:microsoft.com/office/officeart/2005/8/layout/radial4"/>
    <dgm:cxn modelId="{F6B15461-AA06-4DBE-A8D0-6170FF147CF6}" type="presOf" srcId="{DE6F22AF-98DE-4EFA-93E8-FC905F2E21B9}" destId="{B174879B-B653-4DB6-9D5E-536B9C73739D}" srcOrd="0" destOrd="0" presId="urn:microsoft.com/office/officeart/2005/8/layout/radial4"/>
    <dgm:cxn modelId="{3B12B686-A080-4FF0-8E23-B5D413EAA4A5}" type="presOf" srcId="{1EF5BA9E-7DB4-4DB9-8978-FA066FAC40E8}" destId="{79B5D05A-85FE-4EC3-B703-D0787BEECD3F}" srcOrd="0" destOrd="0" presId="urn:microsoft.com/office/officeart/2005/8/layout/radial4"/>
    <dgm:cxn modelId="{15A21D31-1748-4490-946B-B968BD23D46F}" type="presOf" srcId="{59733504-7C82-44D3-B2B3-3675E0B81668}" destId="{D20CEFA3-7914-42A9-AF51-E62985484DA5}"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4505C93D-0D29-4DBA-AC74-42A1DCF63A2D}" srcId="{CC2A9F06-6AFC-4DD6-9B79-B86C0AAA8385}" destId="{1EF5BA9E-7DB4-4DB9-8978-FA066FAC40E8}" srcOrd="0" destOrd="0" parTransId="{2B95F701-06A3-448E-872C-0EEEEC8F4DF7}" sibTransId="{9E295DD7-6A4A-415D-B2C9-4950EB0EC04B}"/>
    <dgm:cxn modelId="{9CA872B1-0969-4C62-9B87-74F649948856}" type="presOf" srcId="{2B464A79-712B-4C14-BA44-7B578E659977}" destId="{EE60FD4D-AFB0-4625-A897-58568A850893}" srcOrd="0" destOrd="0" presId="urn:microsoft.com/office/officeart/2005/8/layout/radial4"/>
    <dgm:cxn modelId="{E684A0CF-28A4-41F8-AD28-74917F776B71}" type="presOf" srcId="{8E3DE957-57C6-47ED-9C3F-8DC43B923164}" destId="{866FD4A4-791B-4B39-A5BD-208D70C1CF74}" srcOrd="0" destOrd="0" presId="urn:microsoft.com/office/officeart/2005/8/layout/radial4"/>
    <dgm:cxn modelId="{E7BEF918-1686-43D6-BCE4-79531A279611}" type="presOf" srcId="{3FC32475-68A1-449E-A2D5-4CE005742069}" destId="{1696244B-535C-40D0-B007-47D4AEE97686}" srcOrd="0" destOrd="0" presId="urn:microsoft.com/office/officeart/2005/8/layout/radial4"/>
    <dgm:cxn modelId="{F9122E93-6A6A-4288-BD24-3BEFC33A8885}" type="presOf" srcId="{4C1D367C-9802-4DF6-A2E3-2661CD4C1EF2}" destId="{700750C5-8217-447A-8B32-B93E33697D0D}" srcOrd="0" destOrd="0" presId="urn:microsoft.com/office/officeart/2005/8/layout/radial4"/>
    <dgm:cxn modelId="{D2E7113A-76F6-4C3D-8AF9-0FD60B24E223}" type="presOf" srcId="{7C85079B-914D-4AD3-956A-C48E01D70054}" destId="{35AC2E10-A3A6-4025-8D93-D103853E2FA1}"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90CA6594-46D2-49A9-90CB-012B45D59C5F}" type="presParOf" srcId="{C0A0B133-4C94-4AE7-BBDC-054C466F6E19}" destId="{79B5D05A-85FE-4EC3-B703-D0787BEECD3F}" srcOrd="0" destOrd="0" presId="urn:microsoft.com/office/officeart/2005/8/layout/radial4"/>
    <dgm:cxn modelId="{9347B974-8B41-4233-ADDD-0F8641EF60C6}" type="presParOf" srcId="{C0A0B133-4C94-4AE7-BBDC-054C466F6E19}" destId="{1722AC28-51E4-464B-8FF8-0D0D1ABF8C0F}" srcOrd="1" destOrd="0" presId="urn:microsoft.com/office/officeart/2005/8/layout/radial4"/>
    <dgm:cxn modelId="{330EDAF2-5A69-4539-AEB5-091BE0930DD3}" type="presParOf" srcId="{C0A0B133-4C94-4AE7-BBDC-054C466F6E19}" destId="{215A0306-DDD9-41DD-9A0F-6CE3F1FE21BE}" srcOrd="2" destOrd="0" presId="urn:microsoft.com/office/officeart/2005/8/layout/radial4"/>
    <dgm:cxn modelId="{5361D044-B913-40D3-849B-8EDF7400BC98}" type="presParOf" srcId="{C0A0B133-4C94-4AE7-BBDC-054C466F6E19}" destId="{866FD4A4-791B-4B39-A5BD-208D70C1CF74}" srcOrd="3" destOrd="0" presId="urn:microsoft.com/office/officeart/2005/8/layout/radial4"/>
    <dgm:cxn modelId="{CF3D3330-2916-4CA1-B81F-592BE18324BA}" type="presParOf" srcId="{C0A0B133-4C94-4AE7-BBDC-054C466F6E19}" destId="{F55F7628-73BB-479A-9C7D-827B52AB89AE}" srcOrd="4" destOrd="0" presId="urn:microsoft.com/office/officeart/2005/8/layout/radial4"/>
    <dgm:cxn modelId="{894B3E5D-9655-4278-B04C-A5FA8A72DC26}" type="presParOf" srcId="{C0A0B133-4C94-4AE7-BBDC-054C466F6E19}" destId="{35AC2E10-A3A6-4025-8D93-D103853E2FA1}" srcOrd="5" destOrd="0" presId="urn:microsoft.com/office/officeart/2005/8/layout/radial4"/>
    <dgm:cxn modelId="{E667EC8A-4CE3-436C-A4FD-D7DD0B64E047}" type="presParOf" srcId="{C0A0B133-4C94-4AE7-BBDC-054C466F6E19}" destId="{1696244B-535C-40D0-B007-47D4AEE97686}" srcOrd="6" destOrd="0" presId="urn:microsoft.com/office/officeart/2005/8/layout/radial4"/>
    <dgm:cxn modelId="{61AA181C-4CA8-42BC-A462-A34E6543B74D}" type="presParOf" srcId="{C0A0B133-4C94-4AE7-BBDC-054C466F6E19}" destId="{B174879B-B653-4DB6-9D5E-536B9C73739D}" srcOrd="7" destOrd="0" presId="urn:microsoft.com/office/officeart/2005/8/layout/radial4"/>
    <dgm:cxn modelId="{3FB3B50B-8008-4954-B177-53E698EA01DD}" type="presParOf" srcId="{C0A0B133-4C94-4AE7-BBDC-054C466F6E19}" destId="{D20CEFA3-7914-42A9-AF51-E62985484DA5}" srcOrd="8" destOrd="0" presId="urn:microsoft.com/office/officeart/2005/8/layout/radial4"/>
    <dgm:cxn modelId="{9918DAC1-77EB-40E2-94F3-C50710B73A8F}" type="presParOf" srcId="{C0A0B133-4C94-4AE7-BBDC-054C466F6E19}" destId="{A14DE5D6-11B0-4A49-B0F3-B4D7114CD6AF}" srcOrd="9" destOrd="0" presId="urn:microsoft.com/office/officeart/2005/8/layout/radial4"/>
    <dgm:cxn modelId="{BA014F6A-7976-4A8A-88EC-F0BF1176BD3E}" type="presParOf" srcId="{C0A0B133-4C94-4AE7-BBDC-054C466F6E19}" destId="{700750C5-8217-447A-8B32-B93E33697D0D}" srcOrd="10" destOrd="0" presId="urn:microsoft.com/office/officeart/2005/8/layout/radial4"/>
    <dgm:cxn modelId="{360F0616-D1DB-4A34-B9AB-C5D4C25AFA53}" type="presParOf" srcId="{C0A0B133-4C94-4AE7-BBDC-054C466F6E19}" destId="{EE60FD4D-AFB0-4625-A897-58568A850893}" srcOrd="11" destOrd="0" presId="urn:microsoft.com/office/officeart/2005/8/layout/radial4"/>
    <dgm:cxn modelId="{389E6526-0C9E-4731-9130-0A2687B6DDE4}"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dgm:t>
        <a:bodyPr/>
        <a:lstStyle/>
        <a:p>
          <a:r>
            <a:rPr lang="en-US" dirty="0" smtClean="0"/>
            <a:t>Blend On- and Off- Campus Worlds</a:t>
          </a:r>
          <a:endParaRPr lang="en-US" dirty="0"/>
        </a:p>
      </dgm:t>
    </dgm:pt>
    <dgm:pt modelId="{C40A1888-84AD-4DD1-86D4-51F475B6F4B9}" type="parTrans" cxnId="{E32A2D80-21F4-457E-B4A5-E122B7177687}">
      <dgm:prSet/>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dgm:t>
        <a:bodyPr/>
        <a:lstStyle/>
        <a:p>
          <a:r>
            <a:rPr lang="en-US" dirty="0" smtClean="0"/>
            <a:t>Streamline Content Delivery</a:t>
          </a:r>
          <a:endParaRPr lang="en-US" dirty="0"/>
        </a:p>
      </dgm:t>
    </dgm:pt>
    <dgm:pt modelId="{E5C7A171-96E8-44F7-B01F-49A5E840F965}" type="parTrans" cxnId="{F44A7739-8F2A-4769-8543-E4D309AE1B5D}">
      <dgm:prSet/>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dgm:t>
        <a:bodyPr/>
        <a:lstStyle/>
        <a:p>
          <a:r>
            <a:rPr lang="en-US" dirty="0" smtClean="0"/>
            <a:t>Unify the Campus</a:t>
          </a:r>
          <a:endParaRPr lang="en-US" dirty="0"/>
        </a:p>
      </dgm:t>
    </dgm:pt>
    <dgm:pt modelId="{2B464A79-712B-4C14-BA44-7B578E659977}" type="parTrans" cxnId="{12A95119-8252-4E28-A8DA-3F42AF94AA00}">
      <dgm:prSet/>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dgm:t>
        <a:bodyPr/>
        <a:lstStyle/>
        <a:p>
          <a:r>
            <a:rPr lang="en-US" dirty="0" smtClean="0"/>
            <a:t>Provide a Rich Web / Mobile Experience</a:t>
          </a:r>
          <a:endParaRPr lang="en-US" dirty="0"/>
        </a:p>
      </dgm:t>
    </dgm:pt>
    <dgm:pt modelId="{8E3DE957-57C6-47ED-9C3F-8DC43B923164}" type="parTrans" cxnId="{519D8869-0B6A-42DA-BADD-4946B16D515E}">
      <dgm:prSet/>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dgm:t>
        <a:bodyPr/>
        <a:lstStyle/>
        <a:p>
          <a:r>
            <a:rPr lang="en-US" dirty="0" smtClean="0"/>
            <a:t>Build Community</a:t>
          </a:r>
          <a:endParaRPr lang="en-US" dirty="0"/>
        </a:p>
      </dgm:t>
    </dgm:pt>
    <dgm:pt modelId="{7C85079B-914D-4AD3-956A-C48E01D70054}" type="parTrans" cxnId="{3203DFC3-C72C-4DD3-868A-ACA06E6BEA85}">
      <dgm:prSet/>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dgm:t>
        <a:bodyPr/>
        <a:lstStyle/>
        <a:p>
          <a:r>
            <a:rPr lang="en-US" dirty="0" smtClean="0"/>
            <a:t>Increase Security</a:t>
          </a:r>
          <a:endParaRPr lang="en-US" dirty="0"/>
        </a:p>
      </dgm:t>
    </dgm:pt>
    <dgm:pt modelId="{DE6F22AF-98DE-4EFA-93E8-FC905F2E21B9}" type="parTrans" cxnId="{D8319A20-4C4F-4DE8-8F31-558D29338C9F}">
      <dgm:prSet/>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F195B287-01FB-4674-9925-F527D5F12341}" type="presOf" srcId="{C40A1888-84AD-4DD1-86D4-51F475B6F4B9}" destId="{1722AC28-51E4-464B-8FF8-0D0D1ABF8C0F}" srcOrd="0" destOrd="0" presId="urn:microsoft.com/office/officeart/2005/8/layout/radial4"/>
    <dgm:cxn modelId="{9824BEEB-E5B7-479B-99AB-9DBFFA1741F7}" type="presOf" srcId="{E5C7A171-96E8-44F7-B01F-49A5E840F965}" destId="{A14DE5D6-11B0-4A49-B0F3-B4D7114CD6AF}"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77BBEB63-E047-47A2-8464-3879996CD06B}" type="presOf" srcId="{1EF5BA9E-7DB4-4DB9-8978-FA066FAC40E8}" destId="{79B5D05A-85FE-4EC3-B703-D0787BEECD3F}" srcOrd="0" destOrd="0" presId="urn:microsoft.com/office/officeart/2005/8/layout/radial4"/>
    <dgm:cxn modelId="{8897508D-0531-4ACB-A2C0-1252F78C1010}" type="presOf" srcId="{3FC32475-68A1-449E-A2D5-4CE005742069}" destId="{1696244B-535C-40D0-B007-47D4AEE97686}" srcOrd="0" destOrd="0" presId="urn:microsoft.com/office/officeart/2005/8/layout/radial4"/>
    <dgm:cxn modelId="{9C1B0E82-A16E-482E-AEB3-1659F8C0B9CF}" type="presOf" srcId="{4C1D367C-9802-4DF6-A2E3-2661CD4C1EF2}" destId="{700750C5-8217-447A-8B32-B93E33697D0D}" srcOrd="0" destOrd="0" presId="urn:microsoft.com/office/officeart/2005/8/layout/radial4"/>
    <dgm:cxn modelId="{E594B241-9537-4164-975D-4DF82EA08825}" type="presOf" srcId="{8E3DE957-57C6-47ED-9C3F-8DC43B923164}" destId="{866FD4A4-791B-4B39-A5BD-208D70C1CF74}" srcOrd="0" destOrd="0" presId="urn:microsoft.com/office/officeart/2005/8/layout/radial4"/>
    <dgm:cxn modelId="{AF17F43C-2968-48F0-8811-DD9E6E614EF6}" type="presOf" srcId="{6E79D53D-7324-4A02-A299-15B1D9E6DB84}" destId="{F55F7628-73BB-479A-9C7D-827B52AB89AE}"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F64B251B-E7D2-4E94-B923-4D4A60B3512E}" type="presOf" srcId="{2B464A79-712B-4C14-BA44-7B578E659977}" destId="{EE60FD4D-AFB0-4625-A897-58568A850893}"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1EEF1D7A-BF9F-4AFE-AD56-C83E17C3C9BF}" type="presOf" srcId="{DE6F22AF-98DE-4EFA-93E8-FC905F2E21B9}" destId="{B174879B-B653-4DB6-9D5E-536B9C73739D}" srcOrd="0" destOrd="0" presId="urn:microsoft.com/office/officeart/2005/8/layout/radial4"/>
    <dgm:cxn modelId="{5EB9385B-4721-43C4-8586-AC7DC01C6E7D}" type="presOf" srcId="{6D27FDAA-6D1E-4DDA-ABB7-19E96FAEC421}" destId="{215A0306-DDD9-41DD-9A0F-6CE3F1FE21BE}" srcOrd="0" destOrd="0" presId="urn:microsoft.com/office/officeart/2005/8/layout/radial4"/>
    <dgm:cxn modelId="{39042400-97DD-4BD7-A999-D5CDF90AD94B}" type="presOf" srcId="{59733504-7C82-44D3-B2B3-3675E0B81668}" destId="{D20CEFA3-7914-42A9-AF51-E62985484DA5}" srcOrd="0" destOrd="0" presId="urn:microsoft.com/office/officeart/2005/8/layout/radial4"/>
    <dgm:cxn modelId="{F01135EF-2581-43EE-8D00-BA4D740E24EF}" type="presOf" srcId="{7C85079B-914D-4AD3-956A-C48E01D70054}" destId="{35AC2E10-A3A6-4025-8D93-D103853E2FA1}" srcOrd="0" destOrd="0" presId="urn:microsoft.com/office/officeart/2005/8/layout/radial4"/>
    <dgm:cxn modelId="{F464DAE8-44D4-4AF0-BC2B-EF8E9F868BE7}" type="presOf" srcId="{CC2A9F06-6AFC-4DD6-9B79-B86C0AAA8385}" destId="{C0A0B133-4C94-4AE7-BBDC-054C466F6E19}"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2C5488C3-DD5F-4E83-9CB3-91F6C844B0FF}" type="presOf" srcId="{811A1119-67F3-4A35-AAD1-D820A8C415D8}" destId="{5BAD0806-9D80-4BBE-B8AE-DBCEAD4ACFC8}" srcOrd="0" destOrd="0" presId="urn:microsoft.com/office/officeart/2005/8/layout/radial4"/>
    <dgm:cxn modelId="{4CAC6120-2260-4DA5-8110-D93EC75E17A7}" type="presParOf" srcId="{C0A0B133-4C94-4AE7-BBDC-054C466F6E19}" destId="{79B5D05A-85FE-4EC3-B703-D0787BEECD3F}" srcOrd="0" destOrd="0" presId="urn:microsoft.com/office/officeart/2005/8/layout/radial4"/>
    <dgm:cxn modelId="{1CA7A70B-0AA5-4513-8D75-D73DEDED923A}" type="presParOf" srcId="{C0A0B133-4C94-4AE7-BBDC-054C466F6E19}" destId="{1722AC28-51E4-464B-8FF8-0D0D1ABF8C0F}" srcOrd="1" destOrd="0" presId="urn:microsoft.com/office/officeart/2005/8/layout/radial4"/>
    <dgm:cxn modelId="{514A0A72-EE99-4324-83AF-1D9971AAB549}" type="presParOf" srcId="{C0A0B133-4C94-4AE7-BBDC-054C466F6E19}" destId="{215A0306-DDD9-41DD-9A0F-6CE3F1FE21BE}" srcOrd="2" destOrd="0" presId="urn:microsoft.com/office/officeart/2005/8/layout/radial4"/>
    <dgm:cxn modelId="{7D8D865B-6A39-4851-8CE0-53D594E43EEF}" type="presParOf" srcId="{C0A0B133-4C94-4AE7-BBDC-054C466F6E19}" destId="{866FD4A4-791B-4B39-A5BD-208D70C1CF74}" srcOrd="3" destOrd="0" presId="urn:microsoft.com/office/officeart/2005/8/layout/radial4"/>
    <dgm:cxn modelId="{DFB3AC9C-B5E1-465E-AE90-17E2AD7170A6}" type="presParOf" srcId="{C0A0B133-4C94-4AE7-BBDC-054C466F6E19}" destId="{F55F7628-73BB-479A-9C7D-827B52AB89AE}" srcOrd="4" destOrd="0" presId="urn:microsoft.com/office/officeart/2005/8/layout/radial4"/>
    <dgm:cxn modelId="{493EA98B-2929-4528-A01D-2DA50C7B224E}" type="presParOf" srcId="{C0A0B133-4C94-4AE7-BBDC-054C466F6E19}" destId="{35AC2E10-A3A6-4025-8D93-D103853E2FA1}" srcOrd="5" destOrd="0" presId="urn:microsoft.com/office/officeart/2005/8/layout/radial4"/>
    <dgm:cxn modelId="{B1B5FC36-B8F9-4A76-B836-EF7B935CE84E}" type="presParOf" srcId="{C0A0B133-4C94-4AE7-BBDC-054C466F6E19}" destId="{1696244B-535C-40D0-B007-47D4AEE97686}" srcOrd="6" destOrd="0" presId="urn:microsoft.com/office/officeart/2005/8/layout/radial4"/>
    <dgm:cxn modelId="{E8FA07F0-0730-440D-8591-7FDDBBF0139B}" type="presParOf" srcId="{C0A0B133-4C94-4AE7-BBDC-054C466F6E19}" destId="{B174879B-B653-4DB6-9D5E-536B9C73739D}" srcOrd="7" destOrd="0" presId="urn:microsoft.com/office/officeart/2005/8/layout/radial4"/>
    <dgm:cxn modelId="{7B065026-D82A-4B48-BA31-508ADFE67BA9}" type="presParOf" srcId="{C0A0B133-4C94-4AE7-BBDC-054C466F6E19}" destId="{D20CEFA3-7914-42A9-AF51-E62985484DA5}" srcOrd="8" destOrd="0" presId="urn:microsoft.com/office/officeart/2005/8/layout/radial4"/>
    <dgm:cxn modelId="{D54C1D1A-AC84-4228-8202-CCD703978839}" type="presParOf" srcId="{C0A0B133-4C94-4AE7-BBDC-054C466F6E19}" destId="{A14DE5D6-11B0-4A49-B0F3-B4D7114CD6AF}" srcOrd="9" destOrd="0" presId="urn:microsoft.com/office/officeart/2005/8/layout/radial4"/>
    <dgm:cxn modelId="{26C9DF82-87D1-41BC-92A8-5942EBF8011C}" type="presParOf" srcId="{C0A0B133-4C94-4AE7-BBDC-054C466F6E19}" destId="{700750C5-8217-447A-8B32-B93E33697D0D}" srcOrd="10" destOrd="0" presId="urn:microsoft.com/office/officeart/2005/8/layout/radial4"/>
    <dgm:cxn modelId="{DD14074E-1409-4EFF-B95B-7BF8D019F201}" type="presParOf" srcId="{C0A0B133-4C94-4AE7-BBDC-054C466F6E19}" destId="{EE60FD4D-AFB0-4625-A897-58568A850893}" srcOrd="11" destOrd="0" presId="urn:microsoft.com/office/officeart/2005/8/layout/radial4"/>
    <dgm:cxn modelId="{B2692162-86D4-48C6-929B-9D5070BAF596}"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811A1119-67F3-4A35-AAD1-D820A8C415D8}">
      <dgm:prSet phldrT="[Text]"/>
      <dgm:spPr>
        <a:noFill/>
      </dgm:spPr>
      <dgm:t>
        <a:bodyPr/>
        <a:lstStyle/>
        <a:p>
          <a:r>
            <a:rPr lang="en-US" u="none" dirty="0" smtClean="0">
              <a:effectLst/>
            </a:rPr>
            <a:t> </a:t>
          </a:r>
          <a:endParaRPr lang="en-US" u="none" dirty="0">
            <a:effectLst/>
          </a:endParaRPr>
        </a:p>
      </dgm:t>
    </dgm:pt>
    <dgm:pt modelId="{14FB9D9C-B938-4113-B67B-DB1E43B5C882}" type="sibTrans" cxnId="{12A95119-8252-4E28-A8DA-3F42AF94AA00}">
      <dgm:prSet/>
      <dgm:spPr/>
      <dgm:t>
        <a:bodyPr/>
        <a:lstStyle/>
        <a:p>
          <a:endParaRPr lang="en-US"/>
        </a:p>
      </dgm:t>
    </dgm:pt>
    <dgm:pt modelId="{2B464A79-712B-4C14-BA44-7B578E659977}" type="parTrans" cxnId="{12A95119-8252-4E28-A8DA-3F42AF94AA00}">
      <dgm:prSet/>
      <dgm:spPr>
        <a:noFill/>
      </dgm:spPr>
      <dgm:t>
        <a:bodyPr/>
        <a:lstStyle/>
        <a:p>
          <a:endParaRPr lang="en-US" u="none">
            <a:effectLst/>
          </a:endParaRPr>
        </a:p>
      </dgm:t>
    </dgm:pt>
    <dgm:pt modelId="{59733504-7C82-44D3-B2B3-3675E0B81668}">
      <dgm:prSet phldrT="[Text]"/>
      <dgm:spPr>
        <a:noFill/>
      </dgm:spPr>
      <dgm:t>
        <a:bodyPr/>
        <a:lstStyle/>
        <a:p>
          <a:r>
            <a:rPr lang="en-US" u="none" dirty="0" smtClean="0">
              <a:effectLst/>
            </a:rPr>
            <a:t> </a:t>
          </a:r>
          <a:endParaRPr lang="en-US" u="none" dirty="0">
            <a:effectLst/>
          </a:endParaRPr>
        </a:p>
      </dgm:t>
    </dgm:pt>
    <dgm:pt modelId="{68C52CD5-E3B1-4A11-97E9-70FA1383FB2E}" type="sibTrans" cxnId="{D8319A20-4C4F-4DE8-8F31-558D29338C9F}">
      <dgm:prSet/>
      <dgm:spPr/>
      <dgm:t>
        <a:bodyPr/>
        <a:lstStyle/>
        <a:p>
          <a:endParaRPr lang="en-US"/>
        </a:p>
      </dgm:t>
    </dgm:pt>
    <dgm:pt modelId="{DE6F22AF-98DE-4EFA-93E8-FC905F2E21B9}" type="parTrans" cxnId="{D8319A20-4C4F-4DE8-8F31-558D29338C9F}">
      <dgm:prSet/>
      <dgm:spPr>
        <a:noFill/>
      </dgm:spPr>
      <dgm:t>
        <a:bodyPr/>
        <a:lstStyle/>
        <a:p>
          <a:endParaRPr lang="en-US" u="none">
            <a:effectLst/>
          </a:endParaRPr>
        </a:p>
      </dgm:t>
    </dgm:pt>
    <dgm:pt modelId="{3FC32475-68A1-449E-A2D5-4CE005742069}">
      <dgm:prSet phldrT="[Text]"/>
      <dgm:spPr>
        <a:noFill/>
      </dgm:spPr>
      <dgm:t>
        <a:bodyPr/>
        <a:lstStyle/>
        <a:p>
          <a:r>
            <a:rPr lang="en-US" u="none" dirty="0" smtClean="0">
              <a:effectLst/>
            </a:rPr>
            <a:t> </a:t>
          </a:r>
          <a:endParaRPr lang="en-US" u="none" dirty="0">
            <a:effectLst/>
          </a:endParaRPr>
        </a:p>
      </dgm:t>
    </dgm:pt>
    <dgm:pt modelId="{F8BE68AD-5F51-4816-98FC-3E03D155AA55}" type="sibTrans" cxnId="{3203DFC3-C72C-4DD3-868A-ACA06E6BEA85}">
      <dgm:prSet/>
      <dgm:spPr/>
      <dgm:t>
        <a:bodyPr/>
        <a:lstStyle/>
        <a:p>
          <a:endParaRPr lang="en-US"/>
        </a:p>
      </dgm:t>
    </dgm:pt>
    <dgm:pt modelId="{7C85079B-914D-4AD3-956A-C48E01D70054}" type="parTrans" cxnId="{3203DFC3-C72C-4DD3-868A-ACA06E6BEA85}">
      <dgm:prSet/>
      <dgm:spPr>
        <a:noFill/>
      </dgm:spPr>
      <dgm:t>
        <a:bodyPr/>
        <a:lstStyle/>
        <a:p>
          <a:endParaRPr lang="en-US" u="none">
            <a:effectLst/>
          </a:endParaRPr>
        </a:p>
      </dgm:t>
    </dgm:pt>
    <dgm:pt modelId="{6E79D53D-7324-4A02-A299-15B1D9E6DB84}">
      <dgm:prSet phldrT="[Text]"/>
      <dgm:spPr>
        <a:noFill/>
      </dgm:spPr>
      <dgm:t>
        <a:bodyPr/>
        <a:lstStyle/>
        <a:p>
          <a:r>
            <a:rPr lang="en-US" u="none" dirty="0" smtClean="0">
              <a:effectLst/>
            </a:rPr>
            <a:t> </a:t>
          </a:r>
          <a:endParaRPr lang="en-US" u="none" dirty="0">
            <a:effectLst/>
          </a:endParaRPr>
        </a:p>
      </dgm:t>
    </dgm:pt>
    <dgm:pt modelId="{40B906F6-7423-48A8-8AB3-153FA27B54C8}" type="sibTrans" cxnId="{519D8869-0B6A-42DA-BADD-4946B16D515E}">
      <dgm:prSet/>
      <dgm:spPr/>
      <dgm:t>
        <a:bodyPr/>
        <a:lstStyle/>
        <a:p>
          <a:endParaRPr lang="en-US"/>
        </a:p>
      </dgm:t>
    </dgm:pt>
    <dgm:pt modelId="{8E3DE957-57C6-47ED-9C3F-8DC43B923164}" type="parTrans" cxnId="{519D8869-0B6A-42DA-BADD-4946B16D515E}">
      <dgm:prSet/>
      <dgm:spPr>
        <a:noFill/>
      </dgm:spPr>
      <dgm:t>
        <a:bodyPr/>
        <a:lstStyle/>
        <a:p>
          <a:endParaRPr lang="en-US" u="none">
            <a:effectLst/>
          </a:endParaRPr>
        </a:p>
      </dgm:t>
    </dgm:pt>
    <dgm:pt modelId="{6D27FDAA-6D1E-4DDA-ABB7-19E96FAEC421}">
      <dgm:prSet phldrT="[Text]"/>
      <dgm:spPr>
        <a:noFill/>
      </dgm:spPr>
      <dgm:t>
        <a:bodyPr/>
        <a:lstStyle/>
        <a:p>
          <a:r>
            <a:rPr lang="en-US" u="none" dirty="0" smtClean="0">
              <a:effectLst/>
            </a:rPr>
            <a:t> </a:t>
          </a:r>
          <a:endParaRPr lang="en-US" u="none" dirty="0">
            <a:effectLst/>
          </a:endParaRPr>
        </a:p>
      </dgm:t>
    </dgm:pt>
    <dgm:pt modelId="{A2CBD556-0091-426D-A1A4-49C051E09D00}" type="sibTrans" cxnId="{E32A2D80-21F4-457E-B4A5-E122B7177687}">
      <dgm:prSet/>
      <dgm:spPr/>
      <dgm:t>
        <a:bodyPr/>
        <a:lstStyle/>
        <a:p>
          <a:endParaRPr lang="en-US"/>
        </a:p>
      </dgm:t>
    </dgm:pt>
    <dgm:pt modelId="{C40A1888-84AD-4DD1-86D4-51F475B6F4B9}" type="parTrans" cxnId="{E32A2D80-21F4-457E-B4A5-E122B7177687}">
      <dgm:prSet/>
      <dgm:spPr>
        <a:noFill/>
      </dgm:spPr>
      <dgm:t>
        <a:bodyPr/>
        <a:lstStyle/>
        <a:p>
          <a:endParaRPr lang="en-US" u="none">
            <a:effectLst/>
          </a:endParaRPr>
        </a:p>
      </dgm:t>
    </dgm:pt>
    <dgm:pt modelId="{4C1D367C-9802-4DF6-A2E3-2661CD4C1EF2}">
      <dgm:prSet phldrT="[Text]"/>
      <dgm:spPr>
        <a:noFill/>
      </dgm:spPr>
      <dgm:t>
        <a:bodyPr/>
        <a:lstStyle/>
        <a:p>
          <a:r>
            <a:rPr lang="en-US" u="none" smtClean="0">
              <a:effectLst/>
            </a:rPr>
            <a:t> </a:t>
          </a:r>
          <a:endParaRPr lang="en-US" u="none" dirty="0">
            <a:effectLst/>
          </a:endParaRPr>
        </a:p>
      </dgm:t>
    </dgm:pt>
    <dgm:pt modelId="{D19EB6F6-CF77-4550-8FCB-61B38A5B4D57}" type="sibTrans" cxnId="{F44A7739-8F2A-4769-8543-E4D309AE1B5D}">
      <dgm:prSet/>
      <dgm:spPr/>
      <dgm:t>
        <a:bodyPr/>
        <a:lstStyle/>
        <a:p>
          <a:endParaRPr lang="en-US"/>
        </a:p>
      </dgm:t>
    </dgm:pt>
    <dgm:pt modelId="{E5C7A171-96E8-44F7-B01F-49A5E840F965}" type="parTrans" cxnId="{F44A7739-8F2A-4769-8543-E4D309AE1B5D}">
      <dgm:prSet/>
      <dgm:spPr>
        <a:noFill/>
      </dgm:spPr>
      <dgm:t>
        <a:bodyPr/>
        <a:lstStyle/>
        <a:p>
          <a:endParaRPr lang="en-US" u="none">
            <a:effectLst/>
          </a:endParaRPr>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840A2DD8-F4FC-47B3-8E15-0AF5CCF899BB}" type="presOf" srcId="{DE6F22AF-98DE-4EFA-93E8-FC905F2E21B9}" destId="{B174879B-B653-4DB6-9D5E-536B9C73739D}" srcOrd="0" destOrd="0" presId="urn:microsoft.com/office/officeart/2005/8/layout/radial4"/>
    <dgm:cxn modelId="{D8319A20-4C4F-4DE8-8F31-558D29338C9F}" srcId="{1EF5BA9E-7DB4-4DB9-8978-FA066FAC40E8}" destId="{59733504-7C82-44D3-B2B3-3675E0B81668}" srcOrd="3" destOrd="0" parTransId="{DE6F22AF-98DE-4EFA-93E8-FC905F2E21B9}" sibTransId="{68C52CD5-E3B1-4A11-97E9-70FA1383FB2E}"/>
    <dgm:cxn modelId="{98803C2D-FF55-4076-849F-5DF903A46EE5}" type="presOf" srcId="{1EF5BA9E-7DB4-4DB9-8978-FA066FAC40E8}" destId="{79B5D05A-85FE-4EC3-B703-D0787BEECD3F}" srcOrd="0" destOrd="0" presId="urn:microsoft.com/office/officeart/2005/8/layout/radial4"/>
    <dgm:cxn modelId="{DD01700A-D878-4D4A-8E9E-7102CDD76711}" type="presOf" srcId="{6D27FDAA-6D1E-4DDA-ABB7-19E96FAEC421}" destId="{215A0306-DDD9-41DD-9A0F-6CE3F1FE21BE}" srcOrd="0" destOrd="0" presId="urn:microsoft.com/office/officeart/2005/8/layout/radial4"/>
    <dgm:cxn modelId="{DC8CF159-8A86-4B30-8631-7EF3AEBEEEAE}" type="presOf" srcId="{811A1119-67F3-4A35-AAD1-D820A8C415D8}" destId="{5BAD0806-9D80-4BBE-B8AE-DBCEAD4ACFC8}"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E6B4FFDA-8020-45C7-AACC-CA145D42C61D}" type="presOf" srcId="{C40A1888-84AD-4DD1-86D4-51F475B6F4B9}" destId="{1722AC28-51E4-464B-8FF8-0D0D1ABF8C0F}" srcOrd="0" destOrd="0" presId="urn:microsoft.com/office/officeart/2005/8/layout/radial4"/>
    <dgm:cxn modelId="{470C4634-7C8E-4A69-B332-6BBAF7C42787}" type="presOf" srcId="{59733504-7C82-44D3-B2B3-3675E0B81668}" destId="{D20CEFA3-7914-42A9-AF51-E62985484DA5}" srcOrd="0" destOrd="0" presId="urn:microsoft.com/office/officeart/2005/8/layout/radial4"/>
    <dgm:cxn modelId="{395D1987-6B4A-441C-899C-4814CBE590E8}" type="presOf" srcId="{3FC32475-68A1-449E-A2D5-4CE005742069}" destId="{1696244B-535C-40D0-B007-47D4AEE97686}" srcOrd="0" destOrd="0" presId="urn:microsoft.com/office/officeart/2005/8/layout/radial4"/>
    <dgm:cxn modelId="{0DCE9FD7-6E4C-4E88-BD35-0A315FCE2A95}" type="presOf" srcId="{8E3DE957-57C6-47ED-9C3F-8DC43B923164}" destId="{866FD4A4-791B-4B39-A5BD-208D70C1CF74}" srcOrd="0" destOrd="0" presId="urn:microsoft.com/office/officeart/2005/8/layout/radial4"/>
    <dgm:cxn modelId="{F61D70E2-6A45-4B04-822C-CE408664798D}" type="presOf" srcId="{6E79D53D-7324-4A02-A299-15B1D9E6DB84}" destId="{F55F7628-73BB-479A-9C7D-827B52AB89AE}"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A1783C66-CE82-4614-8927-FF00F18C319A}" type="presOf" srcId="{7C85079B-914D-4AD3-956A-C48E01D70054}" destId="{35AC2E10-A3A6-4025-8D93-D103853E2FA1}"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69D73775-7A8F-4A21-BEF0-98BCE2F87064}" type="presOf" srcId="{E5C7A171-96E8-44F7-B01F-49A5E840F965}" destId="{A14DE5D6-11B0-4A49-B0F3-B4D7114CD6AF}" srcOrd="0" destOrd="0" presId="urn:microsoft.com/office/officeart/2005/8/layout/radial4"/>
    <dgm:cxn modelId="{15BD22AB-3C75-4958-ADDC-0B235E62C745}" type="presOf" srcId="{2B464A79-712B-4C14-BA44-7B578E659977}" destId="{EE60FD4D-AFB0-4625-A897-58568A850893}" srcOrd="0" destOrd="0" presId="urn:microsoft.com/office/officeart/2005/8/layout/radial4"/>
    <dgm:cxn modelId="{E6BA06F5-17A4-4867-BBA2-36E5515D6D59}" type="presOf" srcId="{CC2A9F06-6AFC-4DD6-9B79-B86C0AAA8385}" destId="{C0A0B133-4C94-4AE7-BBDC-054C466F6E19}" srcOrd="0" destOrd="0" presId="urn:microsoft.com/office/officeart/2005/8/layout/radial4"/>
    <dgm:cxn modelId="{BB4CE949-86EE-4E92-B1DB-F59FA391C593}" type="presOf" srcId="{4C1D367C-9802-4DF6-A2E3-2661CD4C1EF2}" destId="{700750C5-8217-447A-8B32-B93E33697D0D}"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1BFD8889-A789-41C6-93AC-ABD5A939044D}" type="presParOf" srcId="{C0A0B133-4C94-4AE7-BBDC-054C466F6E19}" destId="{79B5D05A-85FE-4EC3-B703-D0787BEECD3F}" srcOrd="0" destOrd="0" presId="urn:microsoft.com/office/officeart/2005/8/layout/radial4"/>
    <dgm:cxn modelId="{47E0B794-9244-4FA9-A929-7D4A4BF327CE}" type="presParOf" srcId="{C0A0B133-4C94-4AE7-BBDC-054C466F6E19}" destId="{1722AC28-51E4-464B-8FF8-0D0D1ABF8C0F}" srcOrd="1" destOrd="0" presId="urn:microsoft.com/office/officeart/2005/8/layout/radial4"/>
    <dgm:cxn modelId="{628E940A-7587-4ADB-B906-F22D0B401126}" type="presParOf" srcId="{C0A0B133-4C94-4AE7-BBDC-054C466F6E19}" destId="{215A0306-DDD9-41DD-9A0F-6CE3F1FE21BE}" srcOrd="2" destOrd="0" presId="urn:microsoft.com/office/officeart/2005/8/layout/radial4"/>
    <dgm:cxn modelId="{76CF5B1B-1E49-4730-80A9-E3F822BF2787}" type="presParOf" srcId="{C0A0B133-4C94-4AE7-BBDC-054C466F6E19}" destId="{866FD4A4-791B-4B39-A5BD-208D70C1CF74}" srcOrd="3" destOrd="0" presId="urn:microsoft.com/office/officeart/2005/8/layout/radial4"/>
    <dgm:cxn modelId="{16F13085-D1FD-4132-95AE-08DF8DF91496}" type="presParOf" srcId="{C0A0B133-4C94-4AE7-BBDC-054C466F6E19}" destId="{F55F7628-73BB-479A-9C7D-827B52AB89AE}" srcOrd="4" destOrd="0" presId="urn:microsoft.com/office/officeart/2005/8/layout/radial4"/>
    <dgm:cxn modelId="{A054E754-FAF8-4E0F-9A16-35A01FDCD2C3}" type="presParOf" srcId="{C0A0B133-4C94-4AE7-BBDC-054C466F6E19}" destId="{35AC2E10-A3A6-4025-8D93-D103853E2FA1}" srcOrd="5" destOrd="0" presId="urn:microsoft.com/office/officeart/2005/8/layout/radial4"/>
    <dgm:cxn modelId="{2AE6C992-AACF-469F-B1FA-32DF16376231}" type="presParOf" srcId="{C0A0B133-4C94-4AE7-BBDC-054C466F6E19}" destId="{1696244B-535C-40D0-B007-47D4AEE97686}" srcOrd="6" destOrd="0" presId="urn:microsoft.com/office/officeart/2005/8/layout/radial4"/>
    <dgm:cxn modelId="{6240DE1B-712E-456A-AED4-48B14E898EE6}" type="presParOf" srcId="{C0A0B133-4C94-4AE7-BBDC-054C466F6E19}" destId="{B174879B-B653-4DB6-9D5E-536B9C73739D}" srcOrd="7" destOrd="0" presId="urn:microsoft.com/office/officeart/2005/8/layout/radial4"/>
    <dgm:cxn modelId="{033A5CDD-99AF-4858-9DEF-302A1CBFE875}" type="presParOf" srcId="{C0A0B133-4C94-4AE7-BBDC-054C466F6E19}" destId="{D20CEFA3-7914-42A9-AF51-E62985484DA5}" srcOrd="8" destOrd="0" presId="urn:microsoft.com/office/officeart/2005/8/layout/radial4"/>
    <dgm:cxn modelId="{9FFD756B-BBFB-4D4F-9C12-BA4F89AF58F9}" type="presParOf" srcId="{C0A0B133-4C94-4AE7-BBDC-054C466F6E19}" destId="{A14DE5D6-11B0-4A49-B0F3-B4D7114CD6AF}" srcOrd="9" destOrd="0" presId="urn:microsoft.com/office/officeart/2005/8/layout/radial4"/>
    <dgm:cxn modelId="{ABB057EB-076E-426B-90B8-3770CCC5863B}" type="presParOf" srcId="{C0A0B133-4C94-4AE7-BBDC-054C466F6E19}" destId="{700750C5-8217-447A-8B32-B93E33697D0D}" srcOrd="10" destOrd="0" presId="urn:microsoft.com/office/officeart/2005/8/layout/radial4"/>
    <dgm:cxn modelId="{2C530AE8-5FA6-4438-94DE-0BCAAC8C6EAD}" type="presParOf" srcId="{C0A0B133-4C94-4AE7-BBDC-054C466F6E19}" destId="{EE60FD4D-AFB0-4625-A897-58568A850893}" srcOrd="11" destOrd="0" presId="urn:microsoft.com/office/officeart/2005/8/layout/radial4"/>
    <dgm:cxn modelId="{27F9C5C1-14EE-4534-A56A-248F442DB255}"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dgm:t>
        <a:bodyPr/>
        <a:lstStyle/>
        <a:p>
          <a:r>
            <a:rPr lang="en-US" dirty="0" smtClean="0"/>
            <a:t>Blend On- and Off- Campus Worlds</a:t>
          </a:r>
          <a:endParaRPr lang="en-US" dirty="0"/>
        </a:p>
      </dgm:t>
    </dgm:pt>
    <dgm:pt modelId="{C40A1888-84AD-4DD1-86D4-51F475B6F4B9}" type="parTrans" cxnId="{E32A2D80-21F4-457E-B4A5-E122B7177687}">
      <dgm:prSet/>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dgm:t>
        <a:bodyPr/>
        <a:lstStyle/>
        <a:p>
          <a:r>
            <a:rPr lang="en-US" dirty="0" smtClean="0"/>
            <a:t>Streamline Content Delivery</a:t>
          </a:r>
          <a:endParaRPr lang="en-US" dirty="0"/>
        </a:p>
      </dgm:t>
    </dgm:pt>
    <dgm:pt modelId="{E5C7A171-96E8-44F7-B01F-49A5E840F965}" type="parTrans" cxnId="{F44A7739-8F2A-4769-8543-E4D309AE1B5D}">
      <dgm:prSet/>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dgm:t>
        <a:bodyPr/>
        <a:lstStyle/>
        <a:p>
          <a:r>
            <a:rPr lang="en-US" dirty="0" smtClean="0"/>
            <a:t>Unify the Campus</a:t>
          </a:r>
          <a:endParaRPr lang="en-US" dirty="0"/>
        </a:p>
      </dgm:t>
    </dgm:pt>
    <dgm:pt modelId="{2B464A79-712B-4C14-BA44-7B578E659977}" type="parTrans" cxnId="{12A95119-8252-4E28-A8DA-3F42AF94AA00}">
      <dgm:prSet/>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dgm:t>
        <a:bodyPr/>
        <a:lstStyle/>
        <a:p>
          <a:r>
            <a:rPr lang="en-US" dirty="0" smtClean="0"/>
            <a:t>Provide a Rich Web / Mobile Experience</a:t>
          </a:r>
          <a:endParaRPr lang="en-US" dirty="0"/>
        </a:p>
      </dgm:t>
    </dgm:pt>
    <dgm:pt modelId="{8E3DE957-57C6-47ED-9C3F-8DC43B923164}" type="parTrans" cxnId="{519D8869-0B6A-42DA-BADD-4946B16D515E}">
      <dgm:prSet/>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dgm:t>
        <a:bodyPr/>
        <a:lstStyle/>
        <a:p>
          <a:r>
            <a:rPr lang="en-US" dirty="0" smtClean="0"/>
            <a:t>Build Community</a:t>
          </a:r>
          <a:endParaRPr lang="en-US" dirty="0"/>
        </a:p>
      </dgm:t>
    </dgm:pt>
    <dgm:pt modelId="{7C85079B-914D-4AD3-956A-C48E01D70054}" type="parTrans" cxnId="{3203DFC3-C72C-4DD3-868A-ACA06E6BEA85}">
      <dgm:prSet/>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dgm:t>
        <a:bodyPr/>
        <a:lstStyle/>
        <a:p>
          <a:r>
            <a:rPr lang="en-US" dirty="0" smtClean="0"/>
            <a:t>Increase Security</a:t>
          </a:r>
          <a:endParaRPr lang="en-US" dirty="0"/>
        </a:p>
      </dgm:t>
    </dgm:pt>
    <dgm:pt modelId="{DE6F22AF-98DE-4EFA-93E8-FC905F2E21B9}" type="parTrans" cxnId="{D8319A20-4C4F-4DE8-8F31-558D29338C9F}">
      <dgm:prSet/>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E25698F7-9563-466F-B286-C9AB6407A8A0}" type="presOf" srcId="{DE6F22AF-98DE-4EFA-93E8-FC905F2E21B9}" destId="{B174879B-B653-4DB6-9D5E-536B9C73739D}"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44E6165F-75B7-46D9-9789-5C5629F24186}" type="presOf" srcId="{CC2A9F06-6AFC-4DD6-9B79-B86C0AAA8385}" destId="{C0A0B133-4C94-4AE7-BBDC-054C466F6E19}" srcOrd="0" destOrd="0" presId="urn:microsoft.com/office/officeart/2005/8/layout/radial4"/>
    <dgm:cxn modelId="{232AB083-429A-4984-94E6-B9FCC399AED3}" type="presOf" srcId="{E5C7A171-96E8-44F7-B01F-49A5E840F965}" destId="{A14DE5D6-11B0-4A49-B0F3-B4D7114CD6AF}" srcOrd="0" destOrd="0" presId="urn:microsoft.com/office/officeart/2005/8/layout/radial4"/>
    <dgm:cxn modelId="{8F286E7C-7223-409B-B80C-47DE9A98B8D6}" type="presOf" srcId="{8E3DE957-57C6-47ED-9C3F-8DC43B923164}" destId="{866FD4A4-791B-4B39-A5BD-208D70C1CF74}"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B59379BC-D45D-4C51-9FF1-4AE32A89EB86}" type="presOf" srcId="{1EF5BA9E-7DB4-4DB9-8978-FA066FAC40E8}" destId="{79B5D05A-85FE-4EC3-B703-D0787BEECD3F}" srcOrd="0" destOrd="0" presId="urn:microsoft.com/office/officeart/2005/8/layout/radial4"/>
    <dgm:cxn modelId="{226CBE88-C06C-41F6-8536-A7DEE298CBD6}" type="presOf" srcId="{59733504-7C82-44D3-B2B3-3675E0B81668}" destId="{D20CEFA3-7914-42A9-AF51-E62985484DA5}" srcOrd="0" destOrd="0" presId="urn:microsoft.com/office/officeart/2005/8/layout/radial4"/>
    <dgm:cxn modelId="{F619F0F4-83DA-4D94-BE99-A9D5BB442D46}" type="presOf" srcId="{4C1D367C-9802-4DF6-A2E3-2661CD4C1EF2}" destId="{700750C5-8217-447A-8B32-B93E33697D0D}" srcOrd="0" destOrd="0" presId="urn:microsoft.com/office/officeart/2005/8/layout/radial4"/>
    <dgm:cxn modelId="{A7B5EF68-944E-4828-9490-0C2CEBCA6432}" type="presOf" srcId="{6E79D53D-7324-4A02-A299-15B1D9E6DB84}" destId="{F55F7628-73BB-479A-9C7D-827B52AB89AE}" srcOrd="0" destOrd="0" presId="urn:microsoft.com/office/officeart/2005/8/layout/radial4"/>
    <dgm:cxn modelId="{96D19CD5-B162-457E-8712-714FA0487E2B}" type="presOf" srcId="{2B464A79-712B-4C14-BA44-7B578E659977}" destId="{EE60FD4D-AFB0-4625-A897-58568A850893}"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4505C93D-0D29-4DBA-AC74-42A1DCF63A2D}" srcId="{CC2A9F06-6AFC-4DD6-9B79-B86C0AAA8385}" destId="{1EF5BA9E-7DB4-4DB9-8978-FA066FAC40E8}" srcOrd="0" destOrd="0" parTransId="{2B95F701-06A3-448E-872C-0EEEEC8F4DF7}" sibTransId="{9E295DD7-6A4A-415D-B2C9-4950EB0EC04B}"/>
    <dgm:cxn modelId="{B382D641-E7D2-4772-B8FB-BCA415EED9AF}" type="presOf" srcId="{811A1119-67F3-4A35-AAD1-D820A8C415D8}" destId="{5BAD0806-9D80-4BBE-B8AE-DBCEAD4ACFC8}" srcOrd="0" destOrd="0" presId="urn:microsoft.com/office/officeart/2005/8/layout/radial4"/>
    <dgm:cxn modelId="{182B507A-02C0-4567-96D1-D067879834B3}" type="presOf" srcId="{C40A1888-84AD-4DD1-86D4-51F475B6F4B9}" destId="{1722AC28-51E4-464B-8FF8-0D0D1ABF8C0F}" srcOrd="0" destOrd="0" presId="urn:microsoft.com/office/officeart/2005/8/layout/radial4"/>
    <dgm:cxn modelId="{E2E4E51B-84A1-4594-86D4-BB7D9A7ABC78}" type="presOf" srcId="{3FC32475-68A1-449E-A2D5-4CE005742069}" destId="{1696244B-535C-40D0-B007-47D4AEE97686}" srcOrd="0" destOrd="0" presId="urn:microsoft.com/office/officeart/2005/8/layout/radial4"/>
    <dgm:cxn modelId="{F47A2394-E2E1-4F42-AAE1-B895C471B7A2}" type="presOf" srcId="{7C85079B-914D-4AD3-956A-C48E01D70054}" destId="{35AC2E10-A3A6-4025-8D93-D103853E2FA1}" srcOrd="0" destOrd="0" presId="urn:microsoft.com/office/officeart/2005/8/layout/radial4"/>
    <dgm:cxn modelId="{FC2F7727-8D5A-4CD1-9E9D-3D0899B28884}" type="presOf" srcId="{6D27FDAA-6D1E-4DDA-ABB7-19E96FAEC421}" destId="{215A0306-DDD9-41DD-9A0F-6CE3F1FE21BE}"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4CEF58D1-1E72-4BF6-A721-48664812B95C}" type="presParOf" srcId="{C0A0B133-4C94-4AE7-BBDC-054C466F6E19}" destId="{79B5D05A-85FE-4EC3-B703-D0787BEECD3F}" srcOrd="0" destOrd="0" presId="urn:microsoft.com/office/officeart/2005/8/layout/radial4"/>
    <dgm:cxn modelId="{8CE9C405-B747-496D-BE91-2C3710497411}" type="presParOf" srcId="{C0A0B133-4C94-4AE7-BBDC-054C466F6E19}" destId="{1722AC28-51E4-464B-8FF8-0D0D1ABF8C0F}" srcOrd="1" destOrd="0" presId="urn:microsoft.com/office/officeart/2005/8/layout/radial4"/>
    <dgm:cxn modelId="{5135A94F-8AF1-4381-8A9C-2E3738A54561}" type="presParOf" srcId="{C0A0B133-4C94-4AE7-BBDC-054C466F6E19}" destId="{215A0306-DDD9-41DD-9A0F-6CE3F1FE21BE}" srcOrd="2" destOrd="0" presId="urn:microsoft.com/office/officeart/2005/8/layout/radial4"/>
    <dgm:cxn modelId="{81F01478-2633-4A2D-9494-8E3F0705A484}" type="presParOf" srcId="{C0A0B133-4C94-4AE7-BBDC-054C466F6E19}" destId="{866FD4A4-791B-4B39-A5BD-208D70C1CF74}" srcOrd="3" destOrd="0" presId="urn:microsoft.com/office/officeart/2005/8/layout/radial4"/>
    <dgm:cxn modelId="{A98B9B70-1AB3-4D74-AE89-C438E0E1B380}" type="presParOf" srcId="{C0A0B133-4C94-4AE7-BBDC-054C466F6E19}" destId="{F55F7628-73BB-479A-9C7D-827B52AB89AE}" srcOrd="4" destOrd="0" presId="urn:microsoft.com/office/officeart/2005/8/layout/radial4"/>
    <dgm:cxn modelId="{2ED1F2B7-4764-4672-876B-8B446925290E}" type="presParOf" srcId="{C0A0B133-4C94-4AE7-BBDC-054C466F6E19}" destId="{35AC2E10-A3A6-4025-8D93-D103853E2FA1}" srcOrd="5" destOrd="0" presId="urn:microsoft.com/office/officeart/2005/8/layout/radial4"/>
    <dgm:cxn modelId="{7F429BBC-DC9E-424A-A8D9-A02EC213F3B5}" type="presParOf" srcId="{C0A0B133-4C94-4AE7-BBDC-054C466F6E19}" destId="{1696244B-535C-40D0-B007-47D4AEE97686}" srcOrd="6" destOrd="0" presId="urn:microsoft.com/office/officeart/2005/8/layout/radial4"/>
    <dgm:cxn modelId="{94F934C0-CFB0-440E-89A6-7960DA59BC9E}" type="presParOf" srcId="{C0A0B133-4C94-4AE7-BBDC-054C466F6E19}" destId="{B174879B-B653-4DB6-9D5E-536B9C73739D}" srcOrd="7" destOrd="0" presId="urn:microsoft.com/office/officeart/2005/8/layout/radial4"/>
    <dgm:cxn modelId="{59326A5E-3B9B-4A49-8F49-22074B749407}" type="presParOf" srcId="{C0A0B133-4C94-4AE7-BBDC-054C466F6E19}" destId="{D20CEFA3-7914-42A9-AF51-E62985484DA5}" srcOrd="8" destOrd="0" presId="urn:microsoft.com/office/officeart/2005/8/layout/radial4"/>
    <dgm:cxn modelId="{0760DE07-9D68-475C-A3F5-BCFA2A390308}" type="presParOf" srcId="{C0A0B133-4C94-4AE7-BBDC-054C466F6E19}" destId="{A14DE5D6-11B0-4A49-B0F3-B4D7114CD6AF}" srcOrd="9" destOrd="0" presId="urn:microsoft.com/office/officeart/2005/8/layout/radial4"/>
    <dgm:cxn modelId="{27B6EE1B-2139-426B-BEFC-4BF43AEF034A}" type="presParOf" srcId="{C0A0B133-4C94-4AE7-BBDC-054C466F6E19}" destId="{700750C5-8217-447A-8B32-B93E33697D0D}" srcOrd="10" destOrd="0" presId="urn:microsoft.com/office/officeart/2005/8/layout/radial4"/>
    <dgm:cxn modelId="{4F09B271-D02B-44DD-A0FC-63703AF54740}" type="presParOf" srcId="{C0A0B133-4C94-4AE7-BBDC-054C466F6E19}" destId="{EE60FD4D-AFB0-4625-A897-58568A850893}" srcOrd="11" destOrd="0" presId="urn:microsoft.com/office/officeart/2005/8/layout/radial4"/>
    <dgm:cxn modelId="{085A3C5B-BE3D-43F0-874D-B7B1CC201231}"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dgm:t>
        <a:bodyPr/>
        <a:lstStyle/>
        <a:p>
          <a:r>
            <a:rPr lang="en-US" dirty="0" smtClean="0"/>
            <a:t>Blend On- and Off- Campus Worlds</a:t>
          </a:r>
          <a:endParaRPr lang="en-US" dirty="0"/>
        </a:p>
      </dgm:t>
    </dgm:pt>
    <dgm:pt modelId="{C40A1888-84AD-4DD1-86D4-51F475B6F4B9}" type="parTrans" cxnId="{E32A2D80-21F4-457E-B4A5-E122B7177687}">
      <dgm:prSet/>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a:solidFill>
          <a:schemeClr val="bg1">
            <a:lumMod val="85000"/>
          </a:schemeClr>
        </a:solidFill>
      </dgm:spPr>
      <dgm:t>
        <a:bodyPr/>
        <a:lstStyle/>
        <a:p>
          <a:r>
            <a:rPr lang="en-US" dirty="0" smtClean="0"/>
            <a:t>Streamline Content Delivery</a:t>
          </a:r>
          <a:endParaRPr lang="en-US" dirty="0"/>
        </a:p>
      </dgm:t>
    </dgm:pt>
    <dgm:pt modelId="{E5C7A171-96E8-44F7-B01F-49A5E840F965}" type="parTrans" cxnId="{F44A7739-8F2A-4769-8543-E4D309AE1B5D}">
      <dgm:prSet/>
      <dgm:spPr>
        <a:solidFill>
          <a:schemeClr val="bg1">
            <a:lumMod val="85000"/>
          </a:schemeClr>
        </a:solidFill>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a:solidFill>
          <a:schemeClr val="bg1">
            <a:lumMod val="85000"/>
          </a:schemeClr>
        </a:solidFill>
      </dgm:spPr>
      <dgm:t>
        <a:bodyPr/>
        <a:lstStyle/>
        <a:p>
          <a:r>
            <a:rPr lang="en-US" dirty="0" smtClean="0"/>
            <a:t>Unify the Campus</a:t>
          </a:r>
          <a:endParaRPr lang="en-US" dirty="0"/>
        </a:p>
      </dgm:t>
    </dgm:pt>
    <dgm:pt modelId="{2B464A79-712B-4C14-BA44-7B578E659977}" type="parTrans" cxnId="{12A95119-8252-4E28-A8DA-3F42AF94AA00}">
      <dgm:prSet/>
      <dgm:spPr>
        <a:solidFill>
          <a:schemeClr val="bg1">
            <a:lumMod val="85000"/>
          </a:schemeClr>
        </a:solidFill>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a:solidFill>
          <a:schemeClr val="bg1">
            <a:lumMod val="85000"/>
          </a:schemeClr>
        </a:solidFill>
      </dgm:spPr>
      <dgm:t>
        <a:bodyPr/>
        <a:lstStyle/>
        <a:p>
          <a:r>
            <a:rPr lang="en-US" dirty="0" smtClean="0"/>
            <a:t>Provide a Rich Web / Mobile Experience</a:t>
          </a:r>
          <a:endParaRPr lang="en-US" dirty="0"/>
        </a:p>
      </dgm:t>
    </dgm:pt>
    <dgm:pt modelId="{8E3DE957-57C6-47ED-9C3F-8DC43B923164}" type="parTrans" cxnId="{519D8869-0B6A-42DA-BADD-4946B16D515E}">
      <dgm:prSet/>
      <dgm:spPr>
        <a:solidFill>
          <a:schemeClr val="bg1">
            <a:lumMod val="85000"/>
          </a:schemeClr>
        </a:solidFill>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a:solidFill>
          <a:schemeClr val="bg1">
            <a:lumMod val="85000"/>
          </a:schemeClr>
        </a:solidFill>
      </dgm:spPr>
      <dgm:t>
        <a:bodyPr/>
        <a:lstStyle/>
        <a:p>
          <a:r>
            <a:rPr lang="en-US" dirty="0" smtClean="0"/>
            <a:t>Build Community</a:t>
          </a:r>
          <a:endParaRPr lang="en-US" dirty="0"/>
        </a:p>
      </dgm:t>
    </dgm:pt>
    <dgm:pt modelId="{7C85079B-914D-4AD3-956A-C48E01D70054}" type="parTrans" cxnId="{3203DFC3-C72C-4DD3-868A-ACA06E6BEA85}">
      <dgm:prSet/>
      <dgm:spPr>
        <a:solidFill>
          <a:schemeClr val="bg1">
            <a:lumMod val="85000"/>
          </a:schemeClr>
        </a:solidFill>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a:solidFill>
          <a:schemeClr val="bg1">
            <a:lumMod val="85000"/>
          </a:schemeClr>
        </a:solidFill>
      </dgm:spPr>
      <dgm:t>
        <a:bodyPr/>
        <a:lstStyle/>
        <a:p>
          <a:r>
            <a:rPr lang="en-US" dirty="0" smtClean="0"/>
            <a:t>Increase Security</a:t>
          </a:r>
          <a:endParaRPr lang="en-US" dirty="0"/>
        </a:p>
      </dgm:t>
    </dgm:pt>
    <dgm:pt modelId="{DE6F22AF-98DE-4EFA-93E8-FC905F2E21B9}" type="parTrans" cxnId="{D8319A20-4C4F-4DE8-8F31-558D29338C9F}">
      <dgm:prSet/>
      <dgm:spPr>
        <a:solidFill>
          <a:schemeClr val="bg1">
            <a:lumMod val="85000"/>
          </a:schemeClr>
        </a:solidFill>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custRadScaleRad="99500" custRadScaleInc="984">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custRadScaleRad="99898" custRadScaleInc="135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custRadScaleRad="100334" custRadScaleInc="1209">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custRadScaleRad="100643" custRadScaleInc="604">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custRadScaleRad="100707" custRadScaleInc="-228">
        <dgm:presLayoutVars>
          <dgm:bulletEnabled val="1"/>
        </dgm:presLayoutVars>
      </dgm:prSet>
      <dgm:spPr/>
      <dgm:t>
        <a:bodyPr/>
        <a:lstStyle/>
        <a:p>
          <a:endParaRPr lang="en-US"/>
        </a:p>
      </dgm:t>
    </dgm:pt>
  </dgm:ptLst>
  <dgm:cxnLst>
    <dgm:cxn modelId="{B1A7EF88-D2A8-4C09-A2B0-47B194E87B8A}" type="presOf" srcId="{811A1119-67F3-4A35-AAD1-D820A8C415D8}" destId="{5BAD0806-9D80-4BBE-B8AE-DBCEAD4ACFC8}" srcOrd="0" destOrd="0" presId="urn:microsoft.com/office/officeart/2005/8/layout/radial4"/>
    <dgm:cxn modelId="{011AC797-0955-4529-869D-7A6F02956CBC}" type="presOf" srcId="{3FC32475-68A1-449E-A2D5-4CE005742069}" destId="{1696244B-535C-40D0-B007-47D4AEE97686}"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98C5C7EF-622E-434C-8693-38D971B04FDC}" type="presOf" srcId="{E5C7A171-96E8-44F7-B01F-49A5E840F965}" destId="{A14DE5D6-11B0-4A49-B0F3-B4D7114CD6AF}"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AB08B8FD-A257-431C-93DF-8B19B63786EE}" type="presOf" srcId="{CC2A9F06-6AFC-4DD6-9B79-B86C0AAA8385}" destId="{C0A0B133-4C94-4AE7-BBDC-054C466F6E19}" srcOrd="0" destOrd="0" presId="urn:microsoft.com/office/officeart/2005/8/layout/radial4"/>
    <dgm:cxn modelId="{5135C2AC-CFD3-452B-8ABB-C311385C1F35}" type="presOf" srcId="{6D27FDAA-6D1E-4DDA-ABB7-19E96FAEC421}" destId="{215A0306-DDD9-41DD-9A0F-6CE3F1FE21BE}" srcOrd="0" destOrd="0" presId="urn:microsoft.com/office/officeart/2005/8/layout/radial4"/>
    <dgm:cxn modelId="{805F5F99-0210-499E-B8A4-51037D731A89}" type="presOf" srcId="{C40A1888-84AD-4DD1-86D4-51F475B6F4B9}" destId="{1722AC28-51E4-464B-8FF8-0D0D1ABF8C0F}"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4505C93D-0D29-4DBA-AC74-42A1DCF63A2D}" srcId="{CC2A9F06-6AFC-4DD6-9B79-B86C0AAA8385}" destId="{1EF5BA9E-7DB4-4DB9-8978-FA066FAC40E8}" srcOrd="0" destOrd="0" parTransId="{2B95F701-06A3-448E-872C-0EEEEC8F4DF7}" sibTransId="{9E295DD7-6A4A-415D-B2C9-4950EB0EC04B}"/>
    <dgm:cxn modelId="{36B93D3D-1D58-49EC-A546-CD6A2847F8EE}" type="presOf" srcId="{1EF5BA9E-7DB4-4DB9-8978-FA066FAC40E8}" destId="{79B5D05A-85FE-4EC3-B703-D0787BEECD3F}" srcOrd="0" destOrd="0" presId="urn:microsoft.com/office/officeart/2005/8/layout/radial4"/>
    <dgm:cxn modelId="{18D621DA-E19F-4E5E-A31B-043865B6A01C}" type="presOf" srcId="{4C1D367C-9802-4DF6-A2E3-2661CD4C1EF2}" destId="{700750C5-8217-447A-8B32-B93E33697D0D}" srcOrd="0" destOrd="0" presId="urn:microsoft.com/office/officeart/2005/8/layout/radial4"/>
    <dgm:cxn modelId="{3B60B0BC-B222-4D68-8465-166FC31BFBC2}" type="presOf" srcId="{7C85079B-914D-4AD3-956A-C48E01D70054}" destId="{35AC2E10-A3A6-4025-8D93-D103853E2FA1}" srcOrd="0" destOrd="0" presId="urn:microsoft.com/office/officeart/2005/8/layout/radial4"/>
    <dgm:cxn modelId="{AACB03B9-78D7-47CE-9AF8-245F9F8B9E24}" type="presOf" srcId="{59733504-7C82-44D3-B2B3-3675E0B81668}" destId="{D20CEFA3-7914-42A9-AF51-E62985484DA5}" srcOrd="0" destOrd="0" presId="urn:microsoft.com/office/officeart/2005/8/layout/radial4"/>
    <dgm:cxn modelId="{F35877D8-0E3C-49A9-98A7-ADD3E865C605}" type="presOf" srcId="{DE6F22AF-98DE-4EFA-93E8-FC905F2E21B9}" destId="{B174879B-B653-4DB6-9D5E-536B9C73739D}" srcOrd="0" destOrd="0" presId="urn:microsoft.com/office/officeart/2005/8/layout/radial4"/>
    <dgm:cxn modelId="{2D640DFC-BE5C-4D3A-B04F-A9E825EB724F}" type="presOf" srcId="{6E79D53D-7324-4A02-A299-15B1D9E6DB84}" destId="{F55F7628-73BB-479A-9C7D-827B52AB89AE}" srcOrd="0" destOrd="0" presId="urn:microsoft.com/office/officeart/2005/8/layout/radial4"/>
    <dgm:cxn modelId="{025BA61E-0F2A-444B-8DDF-0FBB426D7828}" type="presOf" srcId="{2B464A79-712B-4C14-BA44-7B578E659977}" destId="{EE60FD4D-AFB0-4625-A897-58568A850893}" srcOrd="0" destOrd="0" presId="urn:microsoft.com/office/officeart/2005/8/layout/radial4"/>
    <dgm:cxn modelId="{93516377-B43C-49A5-987E-FEBA504C419B}" type="presOf" srcId="{8E3DE957-57C6-47ED-9C3F-8DC43B923164}" destId="{866FD4A4-791B-4B39-A5BD-208D70C1CF74}"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1983A950-3D8F-483D-BBF1-42FF83D7E4DE}" type="presParOf" srcId="{C0A0B133-4C94-4AE7-BBDC-054C466F6E19}" destId="{79B5D05A-85FE-4EC3-B703-D0787BEECD3F}" srcOrd="0" destOrd="0" presId="urn:microsoft.com/office/officeart/2005/8/layout/radial4"/>
    <dgm:cxn modelId="{57C0DFAD-487B-413D-A744-62AB6476E4F4}" type="presParOf" srcId="{C0A0B133-4C94-4AE7-BBDC-054C466F6E19}" destId="{1722AC28-51E4-464B-8FF8-0D0D1ABF8C0F}" srcOrd="1" destOrd="0" presId="urn:microsoft.com/office/officeart/2005/8/layout/radial4"/>
    <dgm:cxn modelId="{6CA872C5-417D-439A-9312-CBA055829564}" type="presParOf" srcId="{C0A0B133-4C94-4AE7-BBDC-054C466F6E19}" destId="{215A0306-DDD9-41DD-9A0F-6CE3F1FE21BE}" srcOrd="2" destOrd="0" presId="urn:microsoft.com/office/officeart/2005/8/layout/radial4"/>
    <dgm:cxn modelId="{9E4BCBE7-7E34-4514-BA01-C804958896BC}" type="presParOf" srcId="{C0A0B133-4C94-4AE7-BBDC-054C466F6E19}" destId="{866FD4A4-791B-4B39-A5BD-208D70C1CF74}" srcOrd="3" destOrd="0" presId="urn:microsoft.com/office/officeart/2005/8/layout/radial4"/>
    <dgm:cxn modelId="{1FEB7C8F-57D7-4C0D-9A3E-71592EAA7D13}" type="presParOf" srcId="{C0A0B133-4C94-4AE7-BBDC-054C466F6E19}" destId="{F55F7628-73BB-479A-9C7D-827B52AB89AE}" srcOrd="4" destOrd="0" presId="urn:microsoft.com/office/officeart/2005/8/layout/radial4"/>
    <dgm:cxn modelId="{BBA1422D-B2BB-4D33-95FA-E9898569CB25}" type="presParOf" srcId="{C0A0B133-4C94-4AE7-BBDC-054C466F6E19}" destId="{35AC2E10-A3A6-4025-8D93-D103853E2FA1}" srcOrd="5" destOrd="0" presId="urn:microsoft.com/office/officeart/2005/8/layout/radial4"/>
    <dgm:cxn modelId="{276DF01C-DF9A-4E1F-8810-534AAE255988}" type="presParOf" srcId="{C0A0B133-4C94-4AE7-BBDC-054C466F6E19}" destId="{1696244B-535C-40D0-B007-47D4AEE97686}" srcOrd="6" destOrd="0" presId="urn:microsoft.com/office/officeart/2005/8/layout/radial4"/>
    <dgm:cxn modelId="{6FB70048-EB16-44DA-A8EF-52FBE545F827}" type="presParOf" srcId="{C0A0B133-4C94-4AE7-BBDC-054C466F6E19}" destId="{B174879B-B653-4DB6-9D5E-536B9C73739D}" srcOrd="7" destOrd="0" presId="urn:microsoft.com/office/officeart/2005/8/layout/radial4"/>
    <dgm:cxn modelId="{4BFA0144-BC5A-46FF-AB23-E032BD366B56}" type="presParOf" srcId="{C0A0B133-4C94-4AE7-BBDC-054C466F6E19}" destId="{D20CEFA3-7914-42A9-AF51-E62985484DA5}" srcOrd="8" destOrd="0" presId="urn:microsoft.com/office/officeart/2005/8/layout/radial4"/>
    <dgm:cxn modelId="{A550F02D-4496-4304-9FFC-A713CE25A688}" type="presParOf" srcId="{C0A0B133-4C94-4AE7-BBDC-054C466F6E19}" destId="{A14DE5D6-11B0-4A49-B0F3-B4D7114CD6AF}" srcOrd="9" destOrd="0" presId="urn:microsoft.com/office/officeart/2005/8/layout/radial4"/>
    <dgm:cxn modelId="{E70657F8-AB6F-42F4-9CA2-88A7DFC351FD}" type="presParOf" srcId="{C0A0B133-4C94-4AE7-BBDC-054C466F6E19}" destId="{700750C5-8217-447A-8B32-B93E33697D0D}" srcOrd="10" destOrd="0" presId="urn:microsoft.com/office/officeart/2005/8/layout/radial4"/>
    <dgm:cxn modelId="{00D684F6-5436-4CD7-9ABB-556D6337C7E7}" type="presParOf" srcId="{C0A0B133-4C94-4AE7-BBDC-054C466F6E19}" destId="{EE60FD4D-AFB0-4625-A897-58568A850893}" srcOrd="11" destOrd="0" presId="urn:microsoft.com/office/officeart/2005/8/layout/radial4"/>
    <dgm:cxn modelId="{0A9060D6-A50C-4469-8A05-FE8B26ED1A6D}"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a:solidFill>
          <a:schemeClr val="bg1">
            <a:lumMod val="85000"/>
          </a:schemeClr>
        </a:solidFill>
      </dgm:spPr>
      <dgm:t>
        <a:bodyPr/>
        <a:lstStyle/>
        <a:p>
          <a:r>
            <a:rPr lang="en-US" dirty="0" smtClean="0"/>
            <a:t>Blend On- and Off- Campus Worlds</a:t>
          </a:r>
          <a:endParaRPr lang="en-US" dirty="0"/>
        </a:p>
      </dgm:t>
    </dgm:pt>
    <dgm:pt modelId="{C40A1888-84AD-4DD1-86D4-51F475B6F4B9}" type="parTrans" cxnId="{E32A2D80-21F4-457E-B4A5-E122B7177687}">
      <dgm:prSet/>
      <dgm:spPr>
        <a:solidFill>
          <a:schemeClr val="bg1">
            <a:lumMod val="85000"/>
          </a:schemeClr>
        </a:solidFill>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a:solidFill>
          <a:schemeClr val="bg1">
            <a:lumMod val="85000"/>
          </a:schemeClr>
        </a:solidFill>
      </dgm:spPr>
      <dgm:t>
        <a:bodyPr/>
        <a:lstStyle/>
        <a:p>
          <a:r>
            <a:rPr lang="en-US" dirty="0" smtClean="0"/>
            <a:t>Streamline Content Delivery</a:t>
          </a:r>
          <a:endParaRPr lang="en-US" dirty="0"/>
        </a:p>
      </dgm:t>
    </dgm:pt>
    <dgm:pt modelId="{E5C7A171-96E8-44F7-B01F-49A5E840F965}" type="parTrans" cxnId="{F44A7739-8F2A-4769-8543-E4D309AE1B5D}">
      <dgm:prSet/>
      <dgm:spPr>
        <a:solidFill>
          <a:schemeClr val="bg1">
            <a:lumMod val="85000"/>
          </a:schemeClr>
        </a:solidFill>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a:solidFill>
          <a:schemeClr val="bg1">
            <a:lumMod val="85000"/>
          </a:schemeClr>
        </a:solidFill>
      </dgm:spPr>
      <dgm:t>
        <a:bodyPr/>
        <a:lstStyle/>
        <a:p>
          <a:r>
            <a:rPr lang="en-US" dirty="0" smtClean="0"/>
            <a:t>Unify the Campus</a:t>
          </a:r>
          <a:endParaRPr lang="en-US" dirty="0"/>
        </a:p>
      </dgm:t>
    </dgm:pt>
    <dgm:pt modelId="{2B464A79-712B-4C14-BA44-7B578E659977}" type="parTrans" cxnId="{12A95119-8252-4E28-A8DA-3F42AF94AA00}">
      <dgm:prSet/>
      <dgm:spPr>
        <a:solidFill>
          <a:schemeClr val="bg1">
            <a:lumMod val="85000"/>
          </a:schemeClr>
        </a:solidFill>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dgm:t>
        <a:bodyPr/>
        <a:lstStyle/>
        <a:p>
          <a:r>
            <a:rPr lang="en-US" dirty="0" smtClean="0"/>
            <a:t>Provide a Rich Web / Mobile Experience</a:t>
          </a:r>
          <a:endParaRPr lang="en-US" dirty="0"/>
        </a:p>
      </dgm:t>
    </dgm:pt>
    <dgm:pt modelId="{8E3DE957-57C6-47ED-9C3F-8DC43B923164}" type="parTrans" cxnId="{519D8869-0B6A-42DA-BADD-4946B16D515E}">
      <dgm:prSet/>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a:solidFill>
          <a:schemeClr val="bg1">
            <a:lumMod val="85000"/>
          </a:schemeClr>
        </a:solidFill>
      </dgm:spPr>
      <dgm:t>
        <a:bodyPr/>
        <a:lstStyle/>
        <a:p>
          <a:r>
            <a:rPr lang="en-US" dirty="0" smtClean="0"/>
            <a:t>Build Community</a:t>
          </a:r>
          <a:endParaRPr lang="en-US" dirty="0"/>
        </a:p>
      </dgm:t>
    </dgm:pt>
    <dgm:pt modelId="{7C85079B-914D-4AD3-956A-C48E01D70054}" type="parTrans" cxnId="{3203DFC3-C72C-4DD3-868A-ACA06E6BEA85}">
      <dgm:prSet/>
      <dgm:spPr>
        <a:solidFill>
          <a:schemeClr val="bg1">
            <a:lumMod val="85000"/>
          </a:schemeClr>
        </a:solidFill>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a:solidFill>
          <a:schemeClr val="bg1">
            <a:lumMod val="85000"/>
          </a:schemeClr>
        </a:solidFill>
      </dgm:spPr>
      <dgm:t>
        <a:bodyPr/>
        <a:lstStyle/>
        <a:p>
          <a:r>
            <a:rPr lang="en-US" dirty="0" smtClean="0"/>
            <a:t>Increase Security</a:t>
          </a:r>
          <a:endParaRPr lang="en-US" dirty="0"/>
        </a:p>
      </dgm:t>
    </dgm:pt>
    <dgm:pt modelId="{DE6F22AF-98DE-4EFA-93E8-FC905F2E21B9}" type="parTrans" cxnId="{D8319A20-4C4F-4DE8-8F31-558D29338C9F}">
      <dgm:prSet/>
      <dgm:spPr>
        <a:solidFill>
          <a:schemeClr val="bg1">
            <a:lumMod val="85000"/>
          </a:schemeClr>
        </a:solidFill>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51F2FEAC-DCB0-42BC-B68E-96A2029FCF88}" type="presOf" srcId="{E5C7A171-96E8-44F7-B01F-49A5E840F965}" destId="{A14DE5D6-11B0-4A49-B0F3-B4D7114CD6AF}" srcOrd="0" destOrd="0" presId="urn:microsoft.com/office/officeart/2005/8/layout/radial4"/>
    <dgm:cxn modelId="{2DE1C63A-2869-4F51-9D5F-1A2F4011C350}" type="presOf" srcId="{3FC32475-68A1-449E-A2D5-4CE005742069}" destId="{1696244B-535C-40D0-B007-47D4AEE97686}" srcOrd="0" destOrd="0" presId="urn:microsoft.com/office/officeart/2005/8/layout/radial4"/>
    <dgm:cxn modelId="{7EBC87DE-F784-4615-8EFA-4D217313F8AC}" type="presOf" srcId="{6E79D53D-7324-4A02-A299-15B1D9E6DB84}" destId="{F55F7628-73BB-479A-9C7D-827B52AB89AE}"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A021481B-0549-4CE4-914C-A3545646BCDC}" type="presOf" srcId="{1EF5BA9E-7DB4-4DB9-8978-FA066FAC40E8}" destId="{79B5D05A-85FE-4EC3-B703-D0787BEECD3F}" srcOrd="0" destOrd="0" presId="urn:microsoft.com/office/officeart/2005/8/layout/radial4"/>
    <dgm:cxn modelId="{AEE4248B-1EF6-4945-B752-E8EF4578DFFB}" type="presOf" srcId="{2B464A79-712B-4C14-BA44-7B578E659977}" destId="{EE60FD4D-AFB0-4625-A897-58568A850893}"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F6319611-BB6F-4F2A-92ED-673D4730A5B0}" type="presOf" srcId="{59733504-7C82-44D3-B2B3-3675E0B81668}" destId="{D20CEFA3-7914-42A9-AF51-E62985484DA5}" srcOrd="0" destOrd="0" presId="urn:microsoft.com/office/officeart/2005/8/layout/radial4"/>
    <dgm:cxn modelId="{FBEC0DC7-9AD9-4A6F-96B7-5C29F91FFFF0}" type="presOf" srcId="{CC2A9F06-6AFC-4DD6-9B79-B86C0AAA8385}" destId="{C0A0B133-4C94-4AE7-BBDC-054C466F6E19}"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4505C93D-0D29-4DBA-AC74-42A1DCF63A2D}" srcId="{CC2A9F06-6AFC-4DD6-9B79-B86C0AAA8385}" destId="{1EF5BA9E-7DB4-4DB9-8978-FA066FAC40E8}" srcOrd="0" destOrd="0" parTransId="{2B95F701-06A3-448E-872C-0EEEEC8F4DF7}" sibTransId="{9E295DD7-6A4A-415D-B2C9-4950EB0EC04B}"/>
    <dgm:cxn modelId="{AC3E1AF6-C3F2-4735-AEF4-DE4BA4B4B622}" type="presOf" srcId="{4C1D367C-9802-4DF6-A2E3-2661CD4C1EF2}" destId="{700750C5-8217-447A-8B32-B93E33697D0D}" srcOrd="0" destOrd="0" presId="urn:microsoft.com/office/officeart/2005/8/layout/radial4"/>
    <dgm:cxn modelId="{5F6345DC-5253-4054-9B28-2DFC7EAC30C4}" type="presOf" srcId="{DE6F22AF-98DE-4EFA-93E8-FC905F2E21B9}" destId="{B174879B-B653-4DB6-9D5E-536B9C73739D}" srcOrd="0" destOrd="0" presId="urn:microsoft.com/office/officeart/2005/8/layout/radial4"/>
    <dgm:cxn modelId="{A3BD6D42-4AAE-490A-8976-6A07E9467B4B}" type="presOf" srcId="{C40A1888-84AD-4DD1-86D4-51F475B6F4B9}" destId="{1722AC28-51E4-464B-8FF8-0D0D1ABF8C0F}" srcOrd="0" destOrd="0" presId="urn:microsoft.com/office/officeart/2005/8/layout/radial4"/>
    <dgm:cxn modelId="{18E197EF-B301-4ABB-B279-5428C2FB43DB}" type="presOf" srcId="{8E3DE957-57C6-47ED-9C3F-8DC43B923164}" destId="{866FD4A4-791B-4B39-A5BD-208D70C1CF74}" srcOrd="0" destOrd="0" presId="urn:microsoft.com/office/officeart/2005/8/layout/radial4"/>
    <dgm:cxn modelId="{533CE74A-02AF-403E-AB33-EFFF5A572B68}" type="presOf" srcId="{811A1119-67F3-4A35-AAD1-D820A8C415D8}" destId="{5BAD0806-9D80-4BBE-B8AE-DBCEAD4ACFC8}" srcOrd="0" destOrd="0" presId="urn:microsoft.com/office/officeart/2005/8/layout/radial4"/>
    <dgm:cxn modelId="{3FBF377F-ECF1-4B4E-8EF2-84A93FFABC17}" type="presOf" srcId="{6D27FDAA-6D1E-4DDA-ABB7-19E96FAEC421}" destId="{215A0306-DDD9-41DD-9A0F-6CE3F1FE21BE}" srcOrd="0" destOrd="0" presId="urn:microsoft.com/office/officeart/2005/8/layout/radial4"/>
    <dgm:cxn modelId="{1319C8ED-AEF2-4E6A-BFF4-2C1C9D550B1B}" type="presOf" srcId="{7C85079B-914D-4AD3-956A-C48E01D70054}" destId="{35AC2E10-A3A6-4025-8D93-D103853E2FA1}"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BFCDB644-5EA0-412F-8D30-EAC21E72A7EE}" type="presParOf" srcId="{C0A0B133-4C94-4AE7-BBDC-054C466F6E19}" destId="{79B5D05A-85FE-4EC3-B703-D0787BEECD3F}" srcOrd="0" destOrd="0" presId="urn:microsoft.com/office/officeart/2005/8/layout/radial4"/>
    <dgm:cxn modelId="{FF3351CA-B7F7-4D32-A498-60F8A3DB4EBD}" type="presParOf" srcId="{C0A0B133-4C94-4AE7-BBDC-054C466F6E19}" destId="{1722AC28-51E4-464B-8FF8-0D0D1ABF8C0F}" srcOrd="1" destOrd="0" presId="urn:microsoft.com/office/officeart/2005/8/layout/radial4"/>
    <dgm:cxn modelId="{EEC1045F-DABF-42C8-9DEC-744A1D2FEDC2}" type="presParOf" srcId="{C0A0B133-4C94-4AE7-BBDC-054C466F6E19}" destId="{215A0306-DDD9-41DD-9A0F-6CE3F1FE21BE}" srcOrd="2" destOrd="0" presId="urn:microsoft.com/office/officeart/2005/8/layout/radial4"/>
    <dgm:cxn modelId="{1190D2B8-FB76-4EF6-B234-95266E0928EA}" type="presParOf" srcId="{C0A0B133-4C94-4AE7-BBDC-054C466F6E19}" destId="{866FD4A4-791B-4B39-A5BD-208D70C1CF74}" srcOrd="3" destOrd="0" presId="urn:microsoft.com/office/officeart/2005/8/layout/radial4"/>
    <dgm:cxn modelId="{C418E047-C436-4513-A396-71F04063011C}" type="presParOf" srcId="{C0A0B133-4C94-4AE7-BBDC-054C466F6E19}" destId="{F55F7628-73BB-479A-9C7D-827B52AB89AE}" srcOrd="4" destOrd="0" presId="urn:microsoft.com/office/officeart/2005/8/layout/radial4"/>
    <dgm:cxn modelId="{E0E90F23-DCAC-4FCA-ABF9-FFA4768A7D1F}" type="presParOf" srcId="{C0A0B133-4C94-4AE7-BBDC-054C466F6E19}" destId="{35AC2E10-A3A6-4025-8D93-D103853E2FA1}" srcOrd="5" destOrd="0" presId="urn:microsoft.com/office/officeart/2005/8/layout/radial4"/>
    <dgm:cxn modelId="{845F5CD7-AFF4-4EF8-9CB6-822FA5A88906}" type="presParOf" srcId="{C0A0B133-4C94-4AE7-BBDC-054C466F6E19}" destId="{1696244B-535C-40D0-B007-47D4AEE97686}" srcOrd="6" destOrd="0" presId="urn:microsoft.com/office/officeart/2005/8/layout/radial4"/>
    <dgm:cxn modelId="{646973A3-BB97-47F4-99C9-20602D74BE57}" type="presParOf" srcId="{C0A0B133-4C94-4AE7-BBDC-054C466F6E19}" destId="{B174879B-B653-4DB6-9D5E-536B9C73739D}" srcOrd="7" destOrd="0" presId="urn:microsoft.com/office/officeart/2005/8/layout/radial4"/>
    <dgm:cxn modelId="{72526DA5-7F3E-4790-B7C1-6EC65801874D}" type="presParOf" srcId="{C0A0B133-4C94-4AE7-BBDC-054C466F6E19}" destId="{D20CEFA3-7914-42A9-AF51-E62985484DA5}" srcOrd="8" destOrd="0" presId="urn:microsoft.com/office/officeart/2005/8/layout/radial4"/>
    <dgm:cxn modelId="{6A33F8EA-1E03-4801-9E41-D0A8583AB29F}" type="presParOf" srcId="{C0A0B133-4C94-4AE7-BBDC-054C466F6E19}" destId="{A14DE5D6-11B0-4A49-B0F3-B4D7114CD6AF}" srcOrd="9" destOrd="0" presId="urn:microsoft.com/office/officeart/2005/8/layout/radial4"/>
    <dgm:cxn modelId="{8379FDF3-D858-4AEC-A8C0-DC0CB088BF80}" type="presParOf" srcId="{C0A0B133-4C94-4AE7-BBDC-054C466F6E19}" destId="{700750C5-8217-447A-8B32-B93E33697D0D}" srcOrd="10" destOrd="0" presId="urn:microsoft.com/office/officeart/2005/8/layout/radial4"/>
    <dgm:cxn modelId="{94E7E601-874F-4F5A-AADB-D5BF3E2F0696}" type="presParOf" srcId="{C0A0B133-4C94-4AE7-BBDC-054C466F6E19}" destId="{EE60FD4D-AFB0-4625-A897-58568A850893}" srcOrd="11" destOrd="0" presId="urn:microsoft.com/office/officeart/2005/8/layout/radial4"/>
    <dgm:cxn modelId="{D4E6D7F0-A644-4E0C-8C78-2440E7E25AC0}"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a:solidFill>
          <a:schemeClr val="bg1">
            <a:lumMod val="85000"/>
          </a:schemeClr>
        </a:solidFill>
      </dgm:spPr>
      <dgm:t>
        <a:bodyPr/>
        <a:lstStyle/>
        <a:p>
          <a:r>
            <a:rPr lang="en-US" dirty="0" smtClean="0"/>
            <a:t>Blend On- and Off- Campus Worlds</a:t>
          </a:r>
          <a:endParaRPr lang="en-US" dirty="0"/>
        </a:p>
      </dgm:t>
    </dgm:pt>
    <dgm:pt modelId="{C40A1888-84AD-4DD1-86D4-51F475B6F4B9}" type="parTrans" cxnId="{E32A2D80-21F4-457E-B4A5-E122B7177687}">
      <dgm:prSet/>
      <dgm:spPr>
        <a:solidFill>
          <a:schemeClr val="bg1">
            <a:lumMod val="85000"/>
          </a:schemeClr>
        </a:solidFill>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a:solidFill>
          <a:schemeClr val="bg1">
            <a:lumMod val="85000"/>
          </a:schemeClr>
        </a:solidFill>
      </dgm:spPr>
      <dgm:t>
        <a:bodyPr/>
        <a:lstStyle/>
        <a:p>
          <a:r>
            <a:rPr lang="en-US" dirty="0" smtClean="0"/>
            <a:t>Streamline Content Delivery</a:t>
          </a:r>
          <a:endParaRPr lang="en-US" dirty="0"/>
        </a:p>
      </dgm:t>
    </dgm:pt>
    <dgm:pt modelId="{E5C7A171-96E8-44F7-B01F-49A5E840F965}" type="parTrans" cxnId="{F44A7739-8F2A-4769-8543-E4D309AE1B5D}">
      <dgm:prSet/>
      <dgm:spPr>
        <a:solidFill>
          <a:schemeClr val="bg1">
            <a:lumMod val="85000"/>
          </a:schemeClr>
        </a:solidFill>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a:solidFill>
          <a:schemeClr val="bg1">
            <a:lumMod val="85000"/>
          </a:schemeClr>
        </a:solidFill>
      </dgm:spPr>
      <dgm:t>
        <a:bodyPr/>
        <a:lstStyle/>
        <a:p>
          <a:r>
            <a:rPr lang="en-US" dirty="0" smtClean="0"/>
            <a:t>Unify the Campus</a:t>
          </a:r>
          <a:endParaRPr lang="en-US" dirty="0"/>
        </a:p>
      </dgm:t>
    </dgm:pt>
    <dgm:pt modelId="{2B464A79-712B-4C14-BA44-7B578E659977}" type="parTrans" cxnId="{12A95119-8252-4E28-A8DA-3F42AF94AA00}">
      <dgm:prSet/>
      <dgm:spPr>
        <a:solidFill>
          <a:schemeClr val="bg1">
            <a:lumMod val="85000"/>
          </a:schemeClr>
        </a:solidFill>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a:solidFill>
          <a:schemeClr val="bg1">
            <a:lumMod val="85000"/>
          </a:schemeClr>
        </a:solidFill>
      </dgm:spPr>
      <dgm:t>
        <a:bodyPr/>
        <a:lstStyle/>
        <a:p>
          <a:r>
            <a:rPr lang="en-US" dirty="0" smtClean="0"/>
            <a:t>Provide a Rich Web / Mobile Experience</a:t>
          </a:r>
          <a:endParaRPr lang="en-US" dirty="0"/>
        </a:p>
      </dgm:t>
    </dgm:pt>
    <dgm:pt modelId="{8E3DE957-57C6-47ED-9C3F-8DC43B923164}" type="parTrans" cxnId="{519D8869-0B6A-42DA-BADD-4946B16D515E}">
      <dgm:prSet/>
      <dgm:spPr>
        <a:solidFill>
          <a:schemeClr val="bg1">
            <a:lumMod val="85000"/>
          </a:schemeClr>
        </a:solidFill>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dgm:t>
        <a:bodyPr/>
        <a:lstStyle/>
        <a:p>
          <a:r>
            <a:rPr lang="en-US" dirty="0" smtClean="0"/>
            <a:t>Build Community</a:t>
          </a:r>
          <a:endParaRPr lang="en-US" dirty="0"/>
        </a:p>
      </dgm:t>
    </dgm:pt>
    <dgm:pt modelId="{7C85079B-914D-4AD3-956A-C48E01D70054}" type="parTrans" cxnId="{3203DFC3-C72C-4DD3-868A-ACA06E6BEA85}">
      <dgm:prSet/>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a:solidFill>
          <a:schemeClr val="bg1">
            <a:lumMod val="85000"/>
          </a:schemeClr>
        </a:solidFill>
      </dgm:spPr>
      <dgm:t>
        <a:bodyPr/>
        <a:lstStyle/>
        <a:p>
          <a:r>
            <a:rPr lang="en-US" dirty="0" smtClean="0"/>
            <a:t>Increase Security</a:t>
          </a:r>
          <a:endParaRPr lang="en-US" dirty="0"/>
        </a:p>
      </dgm:t>
    </dgm:pt>
    <dgm:pt modelId="{DE6F22AF-98DE-4EFA-93E8-FC905F2E21B9}" type="parTrans" cxnId="{D8319A20-4C4F-4DE8-8F31-558D29338C9F}">
      <dgm:prSet/>
      <dgm:spPr>
        <a:solidFill>
          <a:schemeClr val="bg1">
            <a:lumMod val="85000"/>
          </a:schemeClr>
        </a:solidFill>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67C1F34D-70F3-4B12-B453-C0E39602AC4A}" type="presOf" srcId="{C40A1888-84AD-4DD1-86D4-51F475B6F4B9}" destId="{1722AC28-51E4-464B-8FF8-0D0D1ABF8C0F}" srcOrd="0" destOrd="0" presId="urn:microsoft.com/office/officeart/2005/8/layout/radial4"/>
    <dgm:cxn modelId="{B36F4F33-353A-4D84-A698-36E85840BC15}" type="presOf" srcId="{DE6F22AF-98DE-4EFA-93E8-FC905F2E21B9}" destId="{B174879B-B653-4DB6-9D5E-536B9C73739D}" srcOrd="0" destOrd="0" presId="urn:microsoft.com/office/officeart/2005/8/layout/radial4"/>
    <dgm:cxn modelId="{B91D0646-BCD6-4AF4-9218-4E8A6AC841E7}" type="presOf" srcId="{6D27FDAA-6D1E-4DDA-ABB7-19E96FAEC421}" destId="{215A0306-DDD9-41DD-9A0F-6CE3F1FE21BE}"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46551CC1-FA1D-4F82-A288-F11D9418C142}" type="presOf" srcId="{E5C7A171-96E8-44F7-B01F-49A5E840F965}" destId="{A14DE5D6-11B0-4A49-B0F3-B4D7114CD6AF}"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C14E20FA-BC37-4F3A-AAFB-1B9BB45C693D}" type="presOf" srcId="{6E79D53D-7324-4A02-A299-15B1D9E6DB84}" destId="{F55F7628-73BB-479A-9C7D-827B52AB89AE}" srcOrd="0" destOrd="0" presId="urn:microsoft.com/office/officeart/2005/8/layout/radial4"/>
    <dgm:cxn modelId="{2B6DBEE2-1A3F-4D1F-98F4-23F85CEF0D58}" type="presOf" srcId="{2B464A79-712B-4C14-BA44-7B578E659977}" destId="{EE60FD4D-AFB0-4625-A897-58568A850893}" srcOrd="0" destOrd="0" presId="urn:microsoft.com/office/officeart/2005/8/layout/radial4"/>
    <dgm:cxn modelId="{D388805E-F49E-4FAE-8C58-C142F3BD7570}" type="presOf" srcId="{8E3DE957-57C6-47ED-9C3F-8DC43B923164}" destId="{866FD4A4-791B-4B39-A5BD-208D70C1CF74}"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1738371A-5D86-4ED0-8B78-331FE9A9ABAB}" type="presOf" srcId="{3FC32475-68A1-449E-A2D5-4CE005742069}" destId="{1696244B-535C-40D0-B007-47D4AEE97686}" srcOrd="0" destOrd="0" presId="urn:microsoft.com/office/officeart/2005/8/layout/radial4"/>
    <dgm:cxn modelId="{E48B6C5E-0D24-4FFD-B49A-7A33A059069F}" type="presOf" srcId="{1EF5BA9E-7DB4-4DB9-8978-FA066FAC40E8}" destId="{79B5D05A-85FE-4EC3-B703-D0787BEECD3F}"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5A82E945-50BE-41AE-9AB0-9CFA4F39FE1D}" type="presOf" srcId="{811A1119-67F3-4A35-AAD1-D820A8C415D8}" destId="{5BAD0806-9D80-4BBE-B8AE-DBCEAD4ACFC8}" srcOrd="0" destOrd="0" presId="urn:microsoft.com/office/officeart/2005/8/layout/radial4"/>
    <dgm:cxn modelId="{994E0ADA-8A3E-40D3-BEB8-81EA17CDBAD3}" type="presOf" srcId="{CC2A9F06-6AFC-4DD6-9B79-B86C0AAA8385}" destId="{C0A0B133-4C94-4AE7-BBDC-054C466F6E19}" srcOrd="0" destOrd="0" presId="urn:microsoft.com/office/officeart/2005/8/layout/radial4"/>
    <dgm:cxn modelId="{375025FD-0473-42A5-A7B0-C517A34E4A55}" type="presOf" srcId="{59733504-7C82-44D3-B2B3-3675E0B81668}" destId="{D20CEFA3-7914-42A9-AF51-E62985484DA5}" srcOrd="0" destOrd="0" presId="urn:microsoft.com/office/officeart/2005/8/layout/radial4"/>
    <dgm:cxn modelId="{A98584B1-625B-45B8-A3D8-0C4B3D8EF4E5}" type="presOf" srcId="{4C1D367C-9802-4DF6-A2E3-2661CD4C1EF2}" destId="{700750C5-8217-447A-8B32-B93E33697D0D}" srcOrd="0" destOrd="0" presId="urn:microsoft.com/office/officeart/2005/8/layout/radial4"/>
    <dgm:cxn modelId="{56A253A6-3CB1-49D6-9A66-C8818C52E55F}" type="presOf" srcId="{7C85079B-914D-4AD3-956A-C48E01D70054}" destId="{35AC2E10-A3A6-4025-8D93-D103853E2FA1}"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DE09D86D-AB2F-45D5-BD6C-700B242CE3F4}" type="presParOf" srcId="{C0A0B133-4C94-4AE7-BBDC-054C466F6E19}" destId="{79B5D05A-85FE-4EC3-B703-D0787BEECD3F}" srcOrd="0" destOrd="0" presId="urn:microsoft.com/office/officeart/2005/8/layout/radial4"/>
    <dgm:cxn modelId="{28B99213-733D-4219-91F7-1D9AAD4E97DD}" type="presParOf" srcId="{C0A0B133-4C94-4AE7-BBDC-054C466F6E19}" destId="{1722AC28-51E4-464B-8FF8-0D0D1ABF8C0F}" srcOrd="1" destOrd="0" presId="urn:microsoft.com/office/officeart/2005/8/layout/radial4"/>
    <dgm:cxn modelId="{18D96AA3-53F6-417D-9B53-2E0BA12446B9}" type="presParOf" srcId="{C0A0B133-4C94-4AE7-BBDC-054C466F6E19}" destId="{215A0306-DDD9-41DD-9A0F-6CE3F1FE21BE}" srcOrd="2" destOrd="0" presId="urn:microsoft.com/office/officeart/2005/8/layout/radial4"/>
    <dgm:cxn modelId="{FF0893C1-FB0B-46EB-8AE3-5E7BF852EB62}" type="presParOf" srcId="{C0A0B133-4C94-4AE7-BBDC-054C466F6E19}" destId="{866FD4A4-791B-4B39-A5BD-208D70C1CF74}" srcOrd="3" destOrd="0" presId="urn:microsoft.com/office/officeart/2005/8/layout/radial4"/>
    <dgm:cxn modelId="{5BD851BD-F46C-4B75-9D71-C95DEAD1AD34}" type="presParOf" srcId="{C0A0B133-4C94-4AE7-BBDC-054C466F6E19}" destId="{F55F7628-73BB-479A-9C7D-827B52AB89AE}" srcOrd="4" destOrd="0" presId="urn:microsoft.com/office/officeart/2005/8/layout/radial4"/>
    <dgm:cxn modelId="{0D0C1047-2F0A-4D40-ACD4-142B7F8BADA1}" type="presParOf" srcId="{C0A0B133-4C94-4AE7-BBDC-054C466F6E19}" destId="{35AC2E10-A3A6-4025-8D93-D103853E2FA1}" srcOrd="5" destOrd="0" presId="urn:microsoft.com/office/officeart/2005/8/layout/radial4"/>
    <dgm:cxn modelId="{BA8A48C8-B5AF-444F-BFF8-A8C1EF88CC05}" type="presParOf" srcId="{C0A0B133-4C94-4AE7-BBDC-054C466F6E19}" destId="{1696244B-535C-40D0-B007-47D4AEE97686}" srcOrd="6" destOrd="0" presId="urn:microsoft.com/office/officeart/2005/8/layout/radial4"/>
    <dgm:cxn modelId="{FC44C350-5027-414B-B5E4-804214C87BB0}" type="presParOf" srcId="{C0A0B133-4C94-4AE7-BBDC-054C466F6E19}" destId="{B174879B-B653-4DB6-9D5E-536B9C73739D}" srcOrd="7" destOrd="0" presId="urn:microsoft.com/office/officeart/2005/8/layout/radial4"/>
    <dgm:cxn modelId="{A065522F-D1BE-4D37-BC48-1A69280D86C9}" type="presParOf" srcId="{C0A0B133-4C94-4AE7-BBDC-054C466F6E19}" destId="{D20CEFA3-7914-42A9-AF51-E62985484DA5}" srcOrd="8" destOrd="0" presId="urn:microsoft.com/office/officeart/2005/8/layout/radial4"/>
    <dgm:cxn modelId="{B507109A-5B7F-49C8-B852-020A5C6A4BFF}" type="presParOf" srcId="{C0A0B133-4C94-4AE7-BBDC-054C466F6E19}" destId="{A14DE5D6-11B0-4A49-B0F3-B4D7114CD6AF}" srcOrd="9" destOrd="0" presId="urn:microsoft.com/office/officeart/2005/8/layout/radial4"/>
    <dgm:cxn modelId="{376844A4-2981-4449-8944-8D4416641F30}" type="presParOf" srcId="{C0A0B133-4C94-4AE7-BBDC-054C466F6E19}" destId="{700750C5-8217-447A-8B32-B93E33697D0D}" srcOrd="10" destOrd="0" presId="urn:microsoft.com/office/officeart/2005/8/layout/radial4"/>
    <dgm:cxn modelId="{F62C732C-E72F-4DC8-8B55-763CC87DF41F}" type="presParOf" srcId="{C0A0B133-4C94-4AE7-BBDC-054C466F6E19}" destId="{EE60FD4D-AFB0-4625-A897-58568A850893}" srcOrd="11" destOrd="0" presId="urn:microsoft.com/office/officeart/2005/8/layout/radial4"/>
    <dgm:cxn modelId="{FD03ADEC-5085-47B2-AB9C-FCBE9571D488}"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a:solidFill>
          <a:schemeClr val="bg1">
            <a:lumMod val="85000"/>
          </a:schemeClr>
        </a:solidFill>
      </dgm:spPr>
      <dgm:t>
        <a:bodyPr/>
        <a:lstStyle/>
        <a:p>
          <a:r>
            <a:rPr lang="en-US" dirty="0" smtClean="0"/>
            <a:t>Blend On- and Off- Campus Worlds</a:t>
          </a:r>
          <a:endParaRPr lang="en-US" dirty="0"/>
        </a:p>
      </dgm:t>
    </dgm:pt>
    <dgm:pt modelId="{C40A1888-84AD-4DD1-86D4-51F475B6F4B9}" type="parTrans" cxnId="{E32A2D80-21F4-457E-B4A5-E122B7177687}">
      <dgm:prSet/>
      <dgm:spPr>
        <a:solidFill>
          <a:schemeClr val="bg1">
            <a:lumMod val="85000"/>
          </a:schemeClr>
        </a:solidFill>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a:solidFill>
          <a:schemeClr val="bg1">
            <a:lumMod val="85000"/>
          </a:schemeClr>
        </a:solidFill>
      </dgm:spPr>
      <dgm:t>
        <a:bodyPr/>
        <a:lstStyle/>
        <a:p>
          <a:r>
            <a:rPr lang="en-US" dirty="0" smtClean="0"/>
            <a:t>Streamline Content Delivery</a:t>
          </a:r>
          <a:endParaRPr lang="en-US" dirty="0"/>
        </a:p>
      </dgm:t>
    </dgm:pt>
    <dgm:pt modelId="{E5C7A171-96E8-44F7-B01F-49A5E840F965}" type="parTrans" cxnId="{F44A7739-8F2A-4769-8543-E4D309AE1B5D}">
      <dgm:prSet/>
      <dgm:spPr>
        <a:solidFill>
          <a:schemeClr val="bg1">
            <a:lumMod val="85000"/>
          </a:schemeClr>
        </a:solidFill>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a:solidFill>
          <a:schemeClr val="bg1">
            <a:lumMod val="85000"/>
          </a:schemeClr>
        </a:solidFill>
      </dgm:spPr>
      <dgm:t>
        <a:bodyPr/>
        <a:lstStyle/>
        <a:p>
          <a:r>
            <a:rPr lang="en-US" dirty="0" smtClean="0"/>
            <a:t>Unify the Campus</a:t>
          </a:r>
          <a:endParaRPr lang="en-US" dirty="0"/>
        </a:p>
      </dgm:t>
    </dgm:pt>
    <dgm:pt modelId="{2B464A79-712B-4C14-BA44-7B578E659977}" type="parTrans" cxnId="{12A95119-8252-4E28-A8DA-3F42AF94AA00}">
      <dgm:prSet/>
      <dgm:spPr>
        <a:solidFill>
          <a:schemeClr val="bg1">
            <a:lumMod val="85000"/>
          </a:schemeClr>
        </a:solidFill>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a:solidFill>
          <a:schemeClr val="bg1">
            <a:lumMod val="85000"/>
          </a:schemeClr>
        </a:solidFill>
      </dgm:spPr>
      <dgm:t>
        <a:bodyPr/>
        <a:lstStyle/>
        <a:p>
          <a:r>
            <a:rPr lang="en-US" dirty="0" smtClean="0"/>
            <a:t>Provide a Rich Web / Mobile Experience</a:t>
          </a:r>
          <a:endParaRPr lang="en-US" dirty="0"/>
        </a:p>
      </dgm:t>
    </dgm:pt>
    <dgm:pt modelId="{8E3DE957-57C6-47ED-9C3F-8DC43B923164}" type="parTrans" cxnId="{519D8869-0B6A-42DA-BADD-4946B16D515E}">
      <dgm:prSet/>
      <dgm:spPr>
        <a:solidFill>
          <a:schemeClr val="bg1">
            <a:lumMod val="85000"/>
          </a:schemeClr>
        </a:solidFill>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a:solidFill>
          <a:schemeClr val="bg1">
            <a:lumMod val="85000"/>
          </a:schemeClr>
        </a:solidFill>
      </dgm:spPr>
      <dgm:t>
        <a:bodyPr/>
        <a:lstStyle/>
        <a:p>
          <a:r>
            <a:rPr lang="en-US" dirty="0" smtClean="0"/>
            <a:t>Build Community</a:t>
          </a:r>
          <a:endParaRPr lang="en-US" dirty="0"/>
        </a:p>
      </dgm:t>
    </dgm:pt>
    <dgm:pt modelId="{7C85079B-914D-4AD3-956A-C48E01D70054}" type="parTrans" cxnId="{3203DFC3-C72C-4DD3-868A-ACA06E6BEA85}">
      <dgm:prSet/>
      <dgm:spPr>
        <a:solidFill>
          <a:schemeClr val="bg1">
            <a:lumMod val="85000"/>
          </a:schemeClr>
        </a:solidFill>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dgm:t>
        <a:bodyPr/>
        <a:lstStyle/>
        <a:p>
          <a:r>
            <a:rPr lang="en-US" dirty="0" smtClean="0"/>
            <a:t>Increase Security</a:t>
          </a:r>
          <a:endParaRPr lang="en-US" dirty="0"/>
        </a:p>
      </dgm:t>
    </dgm:pt>
    <dgm:pt modelId="{DE6F22AF-98DE-4EFA-93E8-FC905F2E21B9}" type="parTrans" cxnId="{D8319A20-4C4F-4DE8-8F31-558D29338C9F}">
      <dgm:prSet/>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68DC5ECA-C458-4496-A616-D8062160C099}" type="presOf" srcId="{6D27FDAA-6D1E-4DDA-ABB7-19E96FAEC421}" destId="{215A0306-DDD9-41DD-9A0F-6CE3F1FE21BE}" srcOrd="0" destOrd="0" presId="urn:microsoft.com/office/officeart/2005/8/layout/radial4"/>
    <dgm:cxn modelId="{F0CC0C77-740F-4C4D-AE91-1D73363A937C}" type="presOf" srcId="{CC2A9F06-6AFC-4DD6-9B79-B86C0AAA8385}" destId="{C0A0B133-4C94-4AE7-BBDC-054C466F6E19}"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519D8869-0B6A-42DA-BADD-4946B16D515E}" srcId="{1EF5BA9E-7DB4-4DB9-8978-FA066FAC40E8}" destId="{6E79D53D-7324-4A02-A299-15B1D9E6DB84}" srcOrd="1" destOrd="0" parTransId="{8E3DE957-57C6-47ED-9C3F-8DC43B923164}" sibTransId="{40B906F6-7423-48A8-8AB3-153FA27B54C8}"/>
    <dgm:cxn modelId="{7BEC7797-4724-4D7F-AC4F-953DAD9797AB}" type="presOf" srcId="{E5C7A171-96E8-44F7-B01F-49A5E840F965}" destId="{A14DE5D6-11B0-4A49-B0F3-B4D7114CD6AF}" srcOrd="0" destOrd="0" presId="urn:microsoft.com/office/officeart/2005/8/layout/radial4"/>
    <dgm:cxn modelId="{1FED05CF-63F2-4C83-BAAD-0155FDA9B7B2}" type="presOf" srcId="{DE6F22AF-98DE-4EFA-93E8-FC905F2E21B9}" destId="{B174879B-B653-4DB6-9D5E-536B9C73739D}" srcOrd="0" destOrd="0" presId="urn:microsoft.com/office/officeart/2005/8/layout/radial4"/>
    <dgm:cxn modelId="{BAF0535C-EF09-46FA-8377-9A8B06774F3F}" type="presOf" srcId="{4C1D367C-9802-4DF6-A2E3-2661CD4C1EF2}" destId="{700750C5-8217-447A-8B32-B93E33697D0D}" srcOrd="0" destOrd="0" presId="urn:microsoft.com/office/officeart/2005/8/layout/radial4"/>
    <dgm:cxn modelId="{4482A89E-F801-46FA-8742-DE9F7A65C334}" type="presOf" srcId="{C40A1888-84AD-4DD1-86D4-51F475B6F4B9}" destId="{1722AC28-51E4-464B-8FF8-0D0D1ABF8C0F}" srcOrd="0" destOrd="0" presId="urn:microsoft.com/office/officeart/2005/8/layout/radial4"/>
    <dgm:cxn modelId="{530F4A3E-3B23-4D0C-8481-D1317966B591}" type="presOf" srcId="{8E3DE957-57C6-47ED-9C3F-8DC43B923164}" destId="{866FD4A4-791B-4B39-A5BD-208D70C1CF74}" srcOrd="0" destOrd="0" presId="urn:microsoft.com/office/officeart/2005/8/layout/radial4"/>
    <dgm:cxn modelId="{49CB4981-003B-484A-B7CB-B8D33BAD2166}" type="presOf" srcId="{811A1119-67F3-4A35-AAD1-D820A8C415D8}" destId="{5BAD0806-9D80-4BBE-B8AE-DBCEAD4ACFC8}" srcOrd="0" destOrd="0" presId="urn:microsoft.com/office/officeart/2005/8/layout/radial4"/>
    <dgm:cxn modelId="{1A43EBC0-90FA-4122-BD4C-200D561CF363}" type="presOf" srcId="{3FC32475-68A1-449E-A2D5-4CE005742069}" destId="{1696244B-535C-40D0-B007-47D4AEE97686}"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73ADD240-FE04-42E0-8912-7331B47BD292}" type="presOf" srcId="{2B464A79-712B-4C14-BA44-7B578E659977}" destId="{EE60FD4D-AFB0-4625-A897-58568A850893}" srcOrd="0" destOrd="0" presId="urn:microsoft.com/office/officeart/2005/8/layout/radial4"/>
    <dgm:cxn modelId="{EF2EDC8F-F4BB-47CB-AEE9-1A0BAEB7C4C5}" type="presOf" srcId="{1EF5BA9E-7DB4-4DB9-8978-FA066FAC40E8}" destId="{79B5D05A-85FE-4EC3-B703-D0787BEECD3F}"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FDEDEC65-53DE-4EE9-B7A3-BEC9D02359DD}" type="presOf" srcId="{59733504-7C82-44D3-B2B3-3675E0B81668}" destId="{D20CEFA3-7914-42A9-AF51-E62985484DA5}" srcOrd="0" destOrd="0" presId="urn:microsoft.com/office/officeart/2005/8/layout/radial4"/>
    <dgm:cxn modelId="{7B6D5B22-F048-43AC-AE81-3DC93A8F5156}" type="presOf" srcId="{6E79D53D-7324-4A02-A299-15B1D9E6DB84}" destId="{F55F7628-73BB-479A-9C7D-827B52AB89AE}" srcOrd="0" destOrd="0" presId="urn:microsoft.com/office/officeart/2005/8/layout/radial4"/>
    <dgm:cxn modelId="{161ED5AC-7865-4CBA-B1B2-DE1981897C79}" type="presOf" srcId="{7C85079B-914D-4AD3-956A-C48E01D70054}" destId="{35AC2E10-A3A6-4025-8D93-D103853E2FA1}"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BDEC4EF7-0B35-4E91-9FB0-422DE400B4E7}" type="presParOf" srcId="{C0A0B133-4C94-4AE7-BBDC-054C466F6E19}" destId="{79B5D05A-85FE-4EC3-B703-D0787BEECD3F}" srcOrd="0" destOrd="0" presId="urn:microsoft.com/office/officeart/2005/8/layout/radial4"/>
    <dgm:cxn modelId="{BA40B7E1-68BE-46D0-8B5F-E823AE1ECBE4}" type="presParOf" srcId="{C0A0B133-4C94-4AE7-BBDC-054C466F6E19}" destId="{1722AC28-51E4-464B-8FF8-0D0D1ABF8C0F}" srcOrd="1" destOrd="0" presId="urn:microsoft.com/office/officeart/2005/8/layout/radial4"/>
    <dgm:cxn modelId="{A94928AC-CC6C-4493-A2EC-0DC4F7F28848}" type="presParOf" srcId="{C0A0B133-4C94-4AE7-BBDC-054C466F6E19}" destId="{215A0306-DDD9-41DD-9A0F-6CE3F1FE21BE}" srcOrd="2" destOrd="0" presId="urn:microsoft.com/office/officeart/2005/8/layout/radial4"/>
    <dgm:cxn modelId="{87639DED-2FA3-4298-AAD6-AC78F2C3BC5A}" type="presParOf" srcId="{C0A0B133-4C94-4AE7-BBDC-054C466F6E19}" destId="{866FD4A4-791B-4B39-A5BD-208D70C1CF74}" srcOrd="3" destOrd="0" presId="urn:microsoft.com/office/officeart/2005/8/layout/radial4"/>
    <dgm:cxn modelId="{458F7F08-7C62-4E03-BA8D-D5249FF13B52}" type="presParOf" srcId="{C0A0B133-4C94-4AE7-BBDC-054C466F6E19}" destId="{F55F7628-73BB-479A-9C7D-827B52AB89AE}" srcOrd="4" destOrd="0" presId="urn:microsoft.com/office/officeart/2005/8/layout/radial4"/>
    <dgm:cxn modelId="{3D933017-A4B9-4A8C-8449-00ED8214F0A3}" type="presParOf" srcId="{C0A0B133-4C94-4AE7-BBDC-054C466F6E19}" destId="{35AC2E10-A3A6-4025-8D93-D103853E2FA1}" srcOrd="5" destOrd="0" presId="urn:microsoft.com/office/officeart/2005/8/layout/radial4"/>
    <dgm:cxn modelId="{E6EDE4FC-B0EF-437F-B468-2D80CB985953}" type="presParOf" srcId="{C0A0B133-4C94-4AE7-BBDC-054C466F6E19}" destId="{1696244B-535C-40D0-B007-47D4AEE97686}" srcOrd="6" destOrd="0" presId="urn:microsoft.com/office/officeart/2005/8/layout/radial4"/>
    <dgm:cxn modelId="{4E065CA8-B1AA-46C2-876E-A9F6DF80CBAE}" type="presParOf" srcId="{C0A0B133-4C94-4AE7-BBDC-054C466F6E19}" destId="{B174879B-B653-4DB6-9D5E-536B9C73739D}" srcOrd="7" destOrd="0" presId="urn:microsoft.com/office/officeart/2005/8/layout/radial4"/>
    <dgm:cxn modelId="{3E8FAB30-7C7C-44B4-B67A-71D92FABC3B3}" type="presParOf" srcId="{C0A0B133-4C94-4AE7-BBDC-054C466F6E19}" destId="{D20CEFA3-7914-42A9-AF51-E62985484DA5}" srcOrd="8" destOrd="0" presId="urn:microsoft.com/office/officeart/2005/8/layout/radial4"/>
    <dgm:cxn modelId="{305FEE52-482E-4670-BA21-25D25DB4AEA8}" type="presParOf" srcId="{C0A0B133-4C94-4AE7-BBDC-054C466F6E19}" destId="{A14DE5D6-11B0-4A49-B0F3-B4D7114CD6AF}" srcOrd="9" destOrd="0" presId="urn:microsoft.com/office/officeart/2005/8/layout/radial4"/>
    <dgm:cxn modelId="{CB10222A-0A25-4CCC-A587-299E4B135D50}" type="presParOf" srcId="{C0A0B133-4C94-4AE7-BBDC-054C466F6E19}" destId="{700750C5-8217-447A-8B32-B93E33697D0D}" srcOrd="10" destOrd="0" presId="urn:microsoft.com/office/officeart/2005/8/layout/radial4"/>
    <dgm:cxn modelId="{2421A238-7EE1-4C8C-86F9-190400441F77}" type="presParOf" srcId="{C0A0B133-4C94-4AE7-BBDC-054C466F6E19}" destId="{EE60FD4D-AFB0-4625-A897-58568A850893}" srcOrd="11" destOrd="0" presId="urn:microsoft.com/office/officeart/2005/8/layout/radial4"/>
    <dgm:cxn modelId="{0CCEFF31-5A5E-4EA8-BA8D-BD6D787534E3}"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a:solidFill>
          <a:schemeClr val="bg1">
            <a:lumMod val="85000"/>
          </a:schemeClr>
        </a:solidFill>
      </dgm:spPr>
      <dgm:t>
        <a:bodyPr/>
        <a:lstStyle/>
        <a:p>
          <a:r>
            <a:rPr lang="en-US" dirty="0" smtClean="0"/>
            <a:t>Blend On- and Off- Campus Worlds</a:t>
          </a:r>
          <a:endParaRPr lang="en-US" dirty="0"/>
        </a:p>
      </dgm:t>
    </dgm:pt>
    <dgm:pt modelId="{C40A1888-84AD-4DD1-86D4-51F475B6F4B9}" type="parTrans" cxnId="{E32A2D80-21F4-457E-B4A5-E122B7177687}">
      <dgm:prSet/>
      <dgm:spPr>
        <a:solidFill>
          <a:schemeClr val="bg1">
            <a:lumMod val="85000"/>
          </a:schemeClr>
        </a:solidFill>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dgm:t>
        <a:bodyPr/>
        <a:lstStyle/>
        <a:p>
          <a:r>
            <a:rPr lang="en-US" dirty="0" smtClean="0"/>
            <a:t>Streamline Content Delivery</a:t>
          </a:r>
          <a:endParaRPr lang="en-US" dirty="0"/>
        </a:p>
      </dgm:t>
    </dgm:pt>
    <dgm:pt modelId="{E5C7A171-96E8-44F7-B01F-49A5E840F965}" type="parTrans" cxnId="{F44A7739-8F2A-4769-8543-E4D309AE1B5D}">
      <dgm:prSet/>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a:solidFill>
          <a:schemeClr val="bg1">
            <a:lumMod val="85000"/>
          </a:schemeClr>
        </a:solidFill>
      </dgm:spPr>
      <dgm:t>
        <a:bodyPr/>
        <a:lstStyle/>
        <a:p>
          <a:r>
            <a:rPr lang="en-US" dirty="0" smtClean="0"/>
            <a:t>Unify the Campus</a:t>
          </a:r>
          <a:endParaRPr lang="en-US" dirty="0"/>
        </a:p>
      </dgm:t>
    </dgm:pt>
    <dgm:pt modelId="{2B464A79-712B-4C14-BA44-7B578E659977}" type="parTrans" cxnId="{12A95119-8252-4E28-A8DA-3F42AF94AA00}">
      <dgm:prSet/>
      <dgm:spPr>
        <a:solidFill>
          <a:schemeClr val="bg1">
            <a:lumMod val="85000"/>
          </a:schemeClr>
        </a:solidFill>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a:solidFill>
          <a:schemeClr val="bg1">
            <a:lumMod val="85000"/>
          </a:schemeClr>
        </a:solidFill>
      </dgm:spPr>
      <dgm:t>
        <a:bodyPr/>
        <a:lstStyle/>
        <a:p>
          <a:r>
            <a:rPr lang="en-US" dirty="0" smtClean="0"/>
            <a:t>Provide a Rich Web / Mobile Experience</a:t>
          </a:r>
          <a:endParaRPr lang="en-US" dirty="0"/>
        </a:p>
      </dgm:t>
    </dgm:pt>
    <dgm:pt modelId="{8E3DE957-57C6-47ED-9C3F-8DC43B923164}" type="parTrans" cxnId="{519D8869-0B6A-42DA-BADD-4946B16D515E}">
      <dgm:prSet/>
      <dgm:spPr>
        <a:solidFill>
          <a:schemeClr val="bg1">
            <a:lumMod val="85000"/>
          </a:schemeClr>
        </a:solidFill>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a:solidFill>
          <a:schemeClr val="bg1">
            <a:lumMod val="85000"/>
          </a:schemeClr>
        </a:solidFill>
      </dgm:spPr>
      <dgm:t>
        <a:bodyPr/>
        <a:lstStyle/>
        <a:p>
          <a:r>
            <a:rPr lang="en-US" dirty="0" smtClean="0"/>
            <a:t>Build Community</a:t>
          </a:r>
          <a:endParaRPr lang="en-US" dirty="0"/>
        </a:p>
      </dgm:t>
    </dgm:pt>
    <dgm:pt modelId="{7C85079B-914D-4AD3-956A-C48E01D70054}" type="parTrans" cxnId="{3203DFC3-C72C-4DD3-868A-ACA06E6BEA85}">
      <dgm:prSet/>
      <dgm:spPr>
        <a:solidFill>
          <a:schemeClr val="bg1">
            <a:lumMod val="85000"/>
          </a:schemeClr>
        </a:solidFill>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a:solidFill>
          <a:schemeClr val="bg1">
            <a:lumMod val="85000"/>
          </a:schemeClr>
        </a:solidFill>
      </dgm:spPr>
      <dgm:t>
        <a:bodyPr/>
        <a:lstStyle/>
        <a:p>
          <a:r>
            <a:rPr lang="en-US" dirty="0" smtClean="0"/>
            <a:t>Increase Security</a:t>
          </a:r>
          <a:endParaRPr lang="en-US" dirty="0"/>
        </a:p>
      </dgm:t>
    </dgm:pt>
    <dgm:pt modelId="{DE6F22AF-98DE-4EFA-93E8-FC905F2E21B9}" type="parTrans" cxnId="{D8319A20-4C4F-4DE8-8F31-558D29338C9F}">
      <dgm:prSet/>
      <dgm:spPr>
        <a:solidFill>
          <a:schemeClr val="bg1">
            <a:lumMod val="85000"/>
          </a:schemeClr>
        </a:solidFill>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FFE2FCC8-ADDC-46F6-8E33-3A6AE2C3E952}" type="presOf" srcId="{59733504-7C82-44D3-B2B3-3675E0B81668}" destId="{D20CEFA3-7914-42A9-AF51-E62985484DA5}" srcOrd="0" destOrd="0" presId="urn:microsoft.com/office/officeart/2005/8/layout/radial4"/>
    <dgm:cxn modelId="{D6EE4251-0165-4DC4-9EF3-A3F91A7365A5}" type="presOf" srcId="{CC2A9F06-6AFC-4DD6-9B79-B86C0AAA8385}" destId="{C0A0B133-4C94-4AE7-BBDC-054C466F6E19}"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79459D62-C1A3-448B-B5C6-8A7128AA8D36}" type="presOf" srcId="{7C85079B-914D-4AD3-956A-C48E01D70054}" destId="{35AC2E10-A3A6-4025-8D93-D103853E2FA1}"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7B7986BF-9953-40A5-8652-8A65F7D55666}" type="presOf" srcId="{8E3DE957-57C6-47ED-9C3F-8DC43B923164}" destId="{866FD4A4-791B-4B39-A5BD-208D70C1CF74}" srcOrd="0" destOrd="0" presId="urn:microsoft.com/office/officeart/2005/8/layout/radial4"/>
    <dgm:cxn modelId="{2B2D14D1-1A8F-4105-B1C0-94180143F003}" type="presOf" srcId="{6D27FDAA-6D1E-4DDA-ABB7-19E96FAEC421}" destId="{215A0306-DDD9-41DD-9A0F-6CE3F1FE21BE}"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1C4F3CDC-17BA-4018-97F3-17A28B0EB401}" type="presOf" srcId="{C40A1888-84AD-4DD1-86D4-51F475B6F4B9}" destId="{1722AC28-51E4-464B-8FF8-0D0D1ABF8C0F}"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3046F779-D41E-4FF1-A4FE-0EF236EED684}" type="presOf" srcId="{E5C7A171-96E8-44F7-B01F-49A5E840F965}" destId="{A14DE5D6-11B0-4A49-B0F3-B4D7114CD6AF}" srcOrd="0" destOrd="0" presId="urn:microsoft.com/office/officeart/2005/8/layout/radial4"/>
    <dgm:cxn modelId="{37F3CF7D-FD76-4612-B9E5-E479643EB643}" type="presOf" srcId="{2B464A79-712B-4C14-BA44-7B578E659977}" destId="{EE60FD4D-AFB0-4625-A897-58568A850893}" srcOrd="0" destOrd="0" presId="urn:microsoft.com/office/officeart/2005/8/layout/radial4"/>
    <dgm:cxn modelId="{731BCFE0-9668-417A-A0C4-0ED499037156}" type="presOf" srcId="{1EF5BA9E-7DB4-4DB9-8978-FA066FAC40E8}" destId="{79B5D05A-85FE-4EC3-B703-D0787BEECD3F}" srcOrd="0" destOrd="0" presId="urn:microsoft.com/office/officeart/2005/8/layout/radial4"/>
    <dgm:cxn modelId="{0BC8E82E-5447-40AB-AD22-BD35A6D41181}" type="presOf" srcId="{3FC32475-68A1-449E-A2D5-4CE005742069}" destId="{1696244B-535C-40D0-B007-47D4AEE97686}" srcOrd="0" destOrd="0" presId="urn:microsoft.com/office/officeart/2005/8/layout/radial4"/>
    <dgm:cxn modelId="{72F6532D-176E-4198-8F05-D94552834E9B}" type="presOf" srcId="{6E79D53D-7324-4A02-A299-15B1D9E6DB84}" destId="{F55F7628-73BB-479A-9C7D-827B52AB89AE}" srcOrd="0" destOrd="0" presId="urn:microsoft.com/office/officeart/2005/8/layout/radial4"/>
    <dgm:cxn modelId="{56D08FA9-D8D6-4AFF-A7F2-6B1B51BE2E7C}" type="presOf" srcId="{DE6F22AF-98DE-4EFA-93E8-FC905F2E21B9}" destId="{B174879B-B653-4DB6-9D5E-536B9C73739D}" srcOrd="0" destOrd="0" presId="urn:microsoft.com/office/officeart/2005/8/layout/radial4"/>
    <dgm:cxn modelId="{7DF566EB-FE55-4FA4-B511-3F3432672056}" type="presOf" srcId="{811A1119-67F3-4A35-AAD1-D820A8C415D8}" destId="{5BAD0806-9D80-4BBE-B8AE-DBCEAD4ACFC8}" srcOrd="0" destOrd="0" presId="urn:microsoft.com/office/officeart/2005/8/layout/radial4"/>
    <dgm:cxn modelId="{21B7B25F-6428-420E-B769-4F674FA765FC}" type="presOf" srcId="{4C1D367C-9802-4DF6-A2E3-2661CD4C1EF2}" destId="{700750C5-8217-447A-8B32-B93E33697D0D}"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D54B7D1E-FD88-468B-B623-4CB286F61DAC}" type="presParOf" srcId="{C0A0B133-4C94-4AE7-BBDC-054C466F6E19}" destId="{79B5D05A-85FE-4EC3-B703-D0787BEECD3F}" srcOrd="0" destOrd="0" presId="urn:microsoft.com/office/officeart/2005/8/layout/radial4"/>
    <dgm:cxn modelId="{1E773B14-3D5A-4458-9D6D-1688E86DA610}" type="presParOf" srcId="{C0A0B133-4C94-4AE7-BBDC-054C466F6E19}" destId="{1722AC28-51E4-464B-8FF8-0D0D1ABF8C0F}" srcOrd="1" destOrd="0" presId="urn:microsoft.com/office/officeart/2005/8/layout/radial4"/>
    <dgm:cxn modelId="{9BA165A2-8D7C-4B24-8AEA-C467880F75CA}" type="presParOf" srcId="{C0A0B133-4C94-4AE7-BBDC-054C466F6E19}" destId="{215A0306-DDD9-41DD-9A0F-6CE3F1FE21BE}" srcOrd="2" destOrd="0" presId="urn:microsoft.com/office/officeart/2005/8/layout/radial4"/>
    <dgm:cxn modelId="{ED52E8EB-4358-41E7-8CCE-F234FC609AF2}" type="presParOf" srcId="{C0A0B133-4C94-4AE7-BBDC-054C466F6E19}" destId="{866FD4A4-791B-4B39-A5BD-208D70C1CF74}" srcOrd="3" destOrd="0" presId="urn:microsoft.com/office/officeart/2005/8/layout/radial4"/>
    <dgm:cxn modelId="{FE6F1399-F42D-4F5E-81F5-EE629B7E43A6}" type="presParOf" srcId="{C0A0B133-4C94-4AE7-BBDC-054C466F6E19}" destId="{F55F7628-73BB-479A-9C7D-827B52AB89AE}" srcOrd="4" destOrd="0" presId="urn:microsoft.com/office/officeart/2005/8/layout/radial4"/>
    <dgm:cxn modelId="{CA94FF75-2606-41C5-B80B-3B1DDA046889}" type="presParOf" srcId="{C0A0B133-4C94-4AE7-BBDC-054C466F6E19}" destId="{35AC2E10-A3A6-4025-8D93-D103853E2FA1}" srcOrd="5" destOrd="0" presId="urn:microsoft.com/office/officeart/2005/8/layout/radial4"/>
    <dgm:cxn modelId="{1269480B-59B2-4DA6-B04E-002EC81393D3}" type="presParOf" srcId="{C0A0B133-4C94-4AE7-BBDC-054C466F6E19}" destId="{1696244B-535C-40D0-B007-47D4AEE97686}" srcOrd="6" destOrd="0" presId="urn:microsoft.com/office/officeart/2005/8/layout/radial4"/>
    <dgm:cxn modelId="{8F41C1BB-8649-4E87-A026-247B8FD095C7}" type="presParOf" srcId="{C0A0B133-4C94-4AE7-BBDC-054C466F6E19}" destId="{B174879B-B653-4DB6-9D5E-536B9C73739D}" srcOrd="7" destOrd="0" presId="urn:microsoft.com/office/officeart/2005/8/layout/radial4"/>
    <dgm:cxn modelId="{D562F18A-49B4-4F54-AFF5-85474029077B}" type="presParOf" srcId="{C0A0B133-4C94-4AE7-BBDC-054C466F6E19}" destId="{D20CEFA3-7914-42A9-AF51-E62985484DA5}" srcOrd="8" destOrd="0" presId="urn:microsoft.com/office/officeart/2005/8/layout/radial4"/>
    <dgm:cxn modelId="{DD102722-DA1A-4339-B638-584EE39D2FEC}" type="presParOf" srcId="{C0A0B133-4C94-4AE7-BBDC-054C466F6E19}" destId="{A14DE5D6-11B0-4A49-B0F3-B4D7114CD6AF}" srcOrd="9" destOrd="0" presId="urn:microsoft.com/office/officeart/2005/8/layout/radial4"/>
    <dgm:cxn modelId="{9235AA85-64C0-429E-8965-68EB4D32A54C}" type="presParOf" srcId="{C0A0B133-4C94-4AE7-BBDC-054C466F6E19}" destId="{700750C5-8217-447A-8B32-B93E33697D0D}" srcOrd="10" destOrd="0" presId="urn:microsoft.com/office/officeart/2005/8/layout/radial4"/>
    <dgm:cxn modelId="{D184C797-DE51-4E2C-8339-CEDEED14B126}" type="presParOf" srcId="{C0A0B133-4C94-4AE7-BBDC-054C466F6E19}" destId="{EE60FD4D-AFB0-4625-A897-58568A850893}" srcOrd="11" destOrd="0" presId="urn:microsoft.com/office/officeart/2005/8/layout/radial4"/>
    <dgm:cxn modelId="{E3C5778C-185F-41EE-A67C-1D980A247395}"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2A9F06-6AFC-4DD6-9B79-B86C0AAA8385}"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1EF5BA9E-7DB4-4DB9-8978-FA066FAC40E8}">
      <dgm:prSet phldrT="[Text]"/>
      <dgm:spPr/>
      <dgm:t>
        <a:bodyPr/>
        <a:lstStyle/>
        <a:p>
          <a:r>
            <a:rPr lang="en-US" dirty="0" smtClean="0"/>
            <a:t>Rethinking the Campus Portal</a:t>
          </a:r>
          <a:endParaRPr lang="en-US" dirty="0"/>
        </a:p>
      </dgm:t>
    </dgm:pt>
    <dgm:pt modelId="{2B95F701-06A3-448E-872C-0EEEEC8F4DF7}" type="parTrans" cxnId="{4505C93D-0D29-4DBA-AC74-42A1DCF63A2D}">
      <dgm:prSet/>
      <dgm:spPr/>
      <dgm:t>
        <a:bodyPr/>
        <a:lstStyle/>
        <a:p>
          <a:endParaRPr lang="en-US"/>
        </a:p>
      </dgm:t>
    </dgm:pt>
    <dgm:pt modelId="{9E295DD7-6A4A-415D-B2C9-4950EB0EC04B}" type="sibTrans" cxnId="{4505C93D-0D29-4DBA-AC74-42A1DCF63A2D}">
      <dgm:prSet/>
      <dgm:spPr/>
      <dgm:t>
        <a:bodyPr/>
        <a:lstStyle/>
        <a:p>
          <a:endParaRPr lang="en-US"/>
        </a:p>
      </dgm:t>
    </dgm:pt>
    <dgm:pt modelId="{6D27FDAA-6D1E-4DDA-ABB7-19E96FAEC421}">
      <dgm:prSet phldrT="[Text]"/>
      <dgm:spPr>
        <a:solidFill>
          <a:schemeClr val="bg1">
            <a:lumMod val="85000"/>
          </a:schemeClr>
        </a:solidFill>
      </dgm:spPr>
      <dgm:t>
        <a:bodyPr/>
        <a:lstStyle/>
        <a:p>
          <a:r>
            <a:rPr lang="en-US" dirty="0" smtClean="0"/>
            <a:t>Blend On- and Off- Campus Worlds</a:t>
          </a:r>
          <a:endParaRPr lang="en-US" dirty="0"/>
        </a:p>
      </dgm:t>
    </dgm:pt>
    <dgm:pt modelId="{C40A1888-84AD-4DD1-86D4-51F475B6F4B9}" type="parTrans" cxnId="{E32A2D80-21F4-457E-B4A5-E122B7177687}">
      <dgm:prSet/>
      <dgm:spPr>
        <a:solidFill>
          <a:schemeClr val="bg1">
            <a:lumMod val="85000"/>
          </a:schemeClr>
        </a:solidFill>
      </dgm:spPr>
      <dgm:t>
        <a:bodyPr/>
        <a:lstStyle/>
        <a:p>
          <a:endParaRPr lang="en-US"/>
        </a:p>
      </dgm:t>
    </dgm:pt>
    <dgm:pt modelId="{A2CBD556-0091-426D-A1A4-49C051E09D00}" type="sibTrans" cxnId="{E32A2D80-21F4-457E-B4A5-E122B7177687}">
      <dgm:prSet/>
      <dgm:spPr/>
      <dgm:t>
        <a:bodyPr/>
        <a:lstStyle/>
        <a:p>
          <a:endParaRPr lang="en-US"/>
        </a:p>
      </dgm:t>
    </dgm:pt>
    <dgm:pt modelId="{4C1D367C-9802-4DF6-A2E3-2661CD4C1EF2}">
      <dgm:prSet phldrT="[Text]"/>
      <dgm:spPr>
        <a:solidFill>
          <a:schemeClr val="bg1">
            <a:lumMod val="85000"/>
          </a:schemeClr>
        </a:solidFill>
      </dgm:spPr>
      <dgm:t>
        <a:bodyPr/>
        <a:lstStyle/>
        <a:p>
          <a:r>
            <a:rPr lang="en-US" dirty="0" smtClean="0"/>
            <a:t>Streamline Content Delivery</a:t>
          </a:r>
          <a:endParaRPr lang="en-US" dirty="0"/>
        </a:p>
      </dgm:t>
    </dgm:pt>
    <dgm:pt modelId="{E5C7A171-96E8-44F7-B01F-49A5E840F965}" type="parTrans" cxnId="{F44A7739-8F2A-4769-8543-E4D309AE1B5D}">
      <dgm:prSet/>
      <dgm:spPr>
        <a:solidFill>
          <a:schemeClr val="bg1">
            <a:lumMod val="85000"/>
          </a:schemeClr>
        </a:solidFill>
      </dgm:spPr>
      <dgm:t>
        <a:bodyPr/>
        <a:lstStyle/>
        <a:p>
          <a:endParaRPr lang="en-US"/>
        </a:p>
      </dgm:t>
    </dgm:pt>
    <dgm:pt modelId="{D19EB6F6-CF77-4550-8FCB-61B38A5B4D57}" type="sibTrans" cxnId="{F44A7739-8F2A-4769-8543-E4D309AE1B5D}">
      <dgm:prSet/>
      <dgm:spPr/>
      <dgm:t>
        <a:bodyPr/>
        <a:lstStyle/>
        <a:p>
          <a:endParaRPr lang="en-US"/>
        </a:p>
      </dgm:t>
    </dgm:pt>
    <dgm:pt modelId="{811A1119-67F3-4A35-AAD1-D820A8C415D8}">
      <dgm:prSet phldrT="[Text]"/>
      <dgm:spPr/>
      <dgm:t>
        <a:bodyPr/>
        <a:lstStyle/>
        <a:p>
          <a:r>
            <a:rPr lang="en-US" dirty="0" smtClean="0"/>
            <a:t>Unify the Campus</a:t>
          </a:r>
          <a:endParaRPr lang="en-US" dirty="0"/>
        </a:p>
      </dgm:t>
    </dgm:pt>
    <dgm:pt modelId="{2B464A79-712B-4C14-BA44-7B578E659977}" type="parTrans" cxnId="{12A95119-8252-4E28-A8DA-3F42AF94AA00}">
      <dgm:prSet/>
      <dgm:spPr/>
      <dgm:t>
        <a:bodyPr/>
        <a:lstStyle/>
        <a:p>
          <a:endParaRPr lang="en-US"/>
        </a:p>
      </dgm:t>
    </dgm:pt>
    <dgm:pt modelId="{14FB9D9C-B938-4113-B67B-DB1E43B5C882}" type="sibTrans" cxnId="{12A95119-8252-4E28-A8DA-3F42AF94AA00}">
      <dgm:prSet/>
      <dgm:spPr/>
      <dgm:t>
        <a:bodyPr/>
        <a:lstStyle/>
        <a:p>
          <a:endParaRPr lang="en-US"/>
        </a:p>
      </dgm:t>
    </dgm:pt>
    <dgm:pt modelId="{6E79D53D-7324-4A02-A299-15B1D9E6DB84}">
      <dgm:prSet phldrT="[Text]"/>
      <dgm:spPr>
        <a:solidFill>
          <a:schemeClr val="bg1">
            <a:lumMod val="85000"/>
          </a:schemeClr>
        </a:solidFill>
      </dgm:spPr>
      <dgm:t>
        <a:bodyPr/>
        <a:lstStyle/>
        <a:p>
          <a:r>
            <a:rPr lang="en-US" dirty="0" smtClean="0"/>
            <a:t>Provide a Rich Web / Mobile Experience</a:t>
          </a:r>
          <a:endParaRPr lang="en-US" dirty="0"/>
        </a:p>
      </dgm:t>
    </dgm:pt>
    <dgm:pt modelId="{8E3DE957-57C6-47ED-9C3F-8DC43B923164}" type="parTrans" cxnId="{519D8869-0B6A-42DA-BADD-4946B16D515E}">
      <dgm:prSet/>
      <dgm:spPr>
        <a:solidFill>
          <a:schemeClr val="bg1">
            <a:lumMod val="85000"/>
          </a:schemeClr>
        </a:solidFill>
      </dgm:spPr>
      <dgm:t>
        <a:bodyPr/>
        <a:lstStyle/>
        <a:p>
          <a:endParaRPr lang="en-US"/>
        </a:p>
      </dgm:t>
    </dgm:pt>
    <dgm:pt modelId="{40B906F6-7423-48A8-8AB3-153FA27B54C8}" type="sibTrans" cxnId="{519D8869-0B6A-42DA-BADD-4946B16D515E}">
      <dgm:prSet/>
      <dgm:spPr/>
      <dgm:t>
        <a:bodyPr/>
        <a:lstStyle/>
        <a:p>
          <a:endParaRPr lang="en-US"/>
        </a:p>
      </dgm:t>
    </dgm:pt>
    <dgm:pt modelId="{3FC32475-68A1-449E-A2D5-4CE005742069}">
      <dgm:prSet phldrT="[Text]"/>
      <dgm:spPr>
        <a:solidFill>
          <a:schemeClr val="bg1">
            <a:lumMod val="85000"/>
          </a:schemeClr>
        </a:solidFill>
      </dgm:spPr>
      <dgm:t>
        <a:bodyPr/>
        <a:lstStyle/>
        <a:p>
          <a:r>
            <a:rPr lang="en-US" dirty="0" smtClean="0"/>
            <a:t>Build Community</a:t>
          </a:r>
          <a:endParaRPr lang="en-US" dirty="0"/>
        </a:p>
      </dgm:t>
    </dgm:pt>
    <dgm:pt modelId="{7C85079B-914D-4AD3-956A-C48E01D70054}" type="parTrans" cxnId="{3203DFC3-C72C-4DD3-868A-ACA06E6BEA85}">
      <dgm:prSet/>
      <dgm:spPr>
        <a:solidFill>
          <a:schemeClr val="bg1">
            <a:lumMod val="85000"/>
          </a:schemeClr>
        </a:solidFill>
      </dgm:spPr>
      <dgm:t>
        <a:bodyPr/>
        <a:lstStyle/>
        <a:p>
          <a:endParaRPr lang="en-US"/>
        </a:p>
      </dgm:t>
    </dgm:pt>
    <dgm:pt modelId="{F8BE68AD-5F51-4816-98FC-3E03D155AA55}" type="sibTrans" cxnId="{3203DFC3-C72C-4DD3-868A-ACA06E6BEA85}">
      <dgm:prSet/>
      <dgm:spPr/>
      <dgm:t>
        <a:bodyPr/>
        <a:lstStyle/>
        <a:p>
          <a:endParaRPr lang="en-US"/>
        </a:p>
      </dgm:t>
    </dgm:pt>
    <dgm:pt modelId="{59733504-7C82-44D3-B2B3-3675E0B81668}">
      <dgm:prSet phldrT="[Text]"/>
      <dgm:spPr>
        <a:solidFill>
          <a:schemeClr val="bg1">
            <a:lumMod val="85000"/>
          </a:schemeClr>
        </a:solidFill>
      </dgm:spPr>
      <dgm:t>
        <a:bodyPr/>
        <a:lstStyle/>
        <a:p>
          <a:r>
            <a:rPr lang="en-US" dirty="0" smtClean="0"/>
            <a:t>Increase Security</a:t>
          </a:r>
          <a:endParaRPr lang="en-US" dirty="0"/>
        </a:p>
      </dgm:t>
    </dgm:pt>
    <dgm:pt modelId="{DE6F22AF-98DE-4EFA-93E8-FC905F2E21B9}" type="parTrans" cxnId="{D8319A20-4C4F-4DE8-8F31-558D29338C9F}">
      <dgm:prSet/>
      <dgm:spPr>
        <a:solidFill>
          <a:schemeClr val="bg1">
            <a:lumMod val="85000"/>
          </a:schemeClr>
        </a:solidFill>
      </dgm:spPr>
      <dgm:t>
        <a:bodyPr/>
        <a:lstStyle/>
        <a:p>
          <a:endParaRPr lang="en-US"/>
        </a:p>
      </dgm:t>
    </dgm:pt>
    <dgm:pt modelId="{68C52CD5-E3B1-4A11-97E9-70FA1383FB2E}" type="sibTrans" cxnId="{D8319A20-4C4F-4DE8-8F31-558D29338C9F}">
      <dgm:prSet/>
      <dgm:spPr/>
      <dgm:t>
        <a:bodyPr/>
        <a:lstStyle/>
        <a:p>
          <a:endParaRPr lang="en-US"/>
        </a:p>
      </dgm:t>
    </dgm:pt>
    <dgm:pt modelId="{C0A0B133-4C94-4AE7-BBDC-054C466F6E19}" type="pres">
      <dgm:prSet presAssocID="{CC2A9F06-6AFC-4DD6-9B79-B86C0AAA8385}" presName="cycle" presStyleCnt="0">
        <dgm:presLayoutVars>
          <dgm:chMax val="1"/>
          <dgm:dir/>
          <dgm:animLvl val="ctr"/>
          <dgm:resizeHandles val="exact"/>
        </dgm:presLayoutVars>
      </dgm:prSet>
      <dgm:spPr/>
      <dgm:t>
        <a:bodyPr/>
        <a:lstStyle/>
        <a:p>
          <a:endParaRPr lang="en-US"/>
        </a:p>
      </dgm:t>
    </dgm:pt>
    <dgm:pt modelId="{79B5D05A-85FE-4EC3-B703-D0787BEECD3F}" type="pres">
      <dgm:prSet presAssocID="{1EF5BA9E-7DB4-4DB9-8978-FA066FAC40E8}" presName="centerShape" presStyleLbl="node0" presStyleIdx="0" presStyleCnt="1"/>
      <dgm:spPr/>
      <dgm:t>
        <a:bodyPr/>
        <a:lstStyle/>
        <a:p>
          <a:endParaRPr lang="en-US"/>
        </a:p>
      </dgm:t>
    </dgm:pt>
    <dgm:pt modelId="{1722AC28-51E4-464B-8FF8-0D0D1ABF8C0F}" type="pres">
      <dgm:prSet presAssocID="{C40A1888-84AD-4DD1-86D4-51F475B6F4B9}" presName="parTrans" presStyleLbl="bgSibTrans2D1" presStyleIdx="0" presStyleCnt="6"/>
      <dgm:spPr/>
      <dgm:t>
        <a:bodyPr/>
        <a:lstStyle/>
        <a:p>
          <a:endParaRPr lang="en-US"/>
        </a:p>
      </dgm:t>
    </dgm:pt>
    <dgm:pt modelId="{215A0306-DDD9-41DD-9A0F-6CE3F1FE21BE}" type="pres">
      <dgm:prSet presAssocID="{6D27FDAA-6D1E-4DDA-ABB7-19E96FAEC421}" presName="node" presStyleLbl="node1" presStyleIdx="0" presStyleCnt="6">
        <dgm:presLayoutVars>
          <dgm:bulletEnabled val="1"/>
        </dgm:presLayoutVars>
      </dgm:prSet>
      <dgm:spPr/>
      <dgm:t>
        <a:bodyPr/>
        <a:lstStyle/>
        <a:p>
          <a:endParaRPr lang="en-US"/>
        </a:p>
      </dgm:t>
    </dgm:pt>
    <dgm:pt modelId="{866FD4A4-791B-4B39-A5BD-208D70C1CF74}" type="pres">
      <dgm:prSet presAssocID="{8E3DE957-57C6-47ED-9C3F-8DC43B923164}" presName="parTrans" presStyleLbl="bgSibTrans2D1" presStyleIdx="1" presStyleCnt="6"/>
      <dgm:spPr/>
      <dgm:t>
        <a:bodyPr/>
        <a:lstStyle/>
        <a:p>
          <a:endParaRPr lang="en-US"/>
        </a:p>
      </dgm:t>
    </dgm:pt>
    <dgm:pt modelId="{F55F7628-73BB-479A-9C7D-827B52AB89AE}" type="pres">
      <dgm:prSet presAssocID="{6E79D53D-7324-4A02-A299-15B1D9E6DB84}" presName="node" presStyleLbl="node1" presStyleIdx="1" presStyleCnt="6">
        <dgm:presLayoutVars>
          <dgm:bulletEnabled val="1"/>
        </dgm:presLayoutVars>
      </dgm:prSet>
      <dgm:spPr/>
      <dgm:t>
        <a:bodyPr/>
        <a:lstStyle/>
        <a:p>
          <a:endParaRPr lang="en-US"/>
        </a:p>
      </dgm:t>
    </dgm:pt>
    <dgm:pt modelId="{35AC2E10-A3A6-4025-8D93-D103853E2FA1}" type="pres">
      <dgm:prSet presAssocID="{7C85079B-914D-4AD3-956A-C48E01D70054}" presName="parTrans" presStyleLbl="bgSibTrans2D1" presStyleIdx="2" presStyleCnt="6"/>
      <dgm:spPr/>
      <dgm:t>
        <a:bodyPr/>
        <a:lstStyle/>
        <a:p>
          <a:endParaRPr lang="en-US"/>
        </a:p>
      </dgm:t>
    </dgm:pt>
    <dgm:pt modelId="{1696244B-535C-40D0-B007-47D4AEE97686}" type="pres">
      <dgm:prSet presAssocID="{3FC32475-68A1-449E-A2D5-4CE005742069}" presName="node" presStyleLbl="node1" presStyleIdx="2" presStyleCnt="6">
        <dgm:presLayoutVars>
          <dgm:bulletEnabled val="1"/>
        </dgm:presLayoutVars>
      </dgm:prSet>
      <dgm:spPr/>
      <dgm:t>
        <a:bodyPr/>
        <a:lstStyle/>
        <a:p>
          <a:endParaRPr lang="en-US"/>
        </a:p>
      </dgm:t>
    </dgm:pt>
    <dgm:pt modelId="{B174879B-B653-4DB6-9D5E-536B9C73739D}" type="pres">
      <dgm:prSet presAssocID="{DE6F22AF-98DE-4EFA-93E8-FC905F2E21B9}" presName="parTrans" presStyleLbl="bgSibTrans2D1" presStyleIdx="3" presStyleCnt="6"/>
      <dgm:spPr/>
      <dgm:t>
        <a:bodyPr/>
        <a:lstStyle/>
        <a:p>
          <a:endParaRPr lang="en-US"/>
        </a:p>
      </dgm:t>
    </dgm:pt>
    <dgm:pt modelId="{D20CEFA3-7914-42A9-AF51-E62985484DA5}" type="pres">
      <dgm:prSet presAssocID="{59733504-7C82-44D3-B2B3-3675E0B81668}" presName="node" presStyleLbl="node1" presStyleIdx="3" presStyleCnt="6">
        <dgm:presLayoutVars>
          <dgm:bulletEnabled val="1"/>
        </dgm:presLayoutVars>
      </dgm:prSet>
      <dgm:spPr/>
      <dgm:t>
        <a:bodyPr/>
        <a:lstStyle/>
        <a:p>
          <a:endParaRPr lang="en-US"/>
        </a:p>
      </dgm:t>
    </dgm:pt>
    <dgm:pt modelId="{A14DE5D6-11B0-4A49-B0F3-B4D7114CD6AF}" type="pres">
      <dgm:prSet presAssocID="{E5C7A171-96E8-44F7-B01F-49A5E840F965}" presName="parTrans" presStyleLbl="bgSibTrans2D1" presStyleIdx="4" presStyleCnt="6"/>
      <dgm:spPr/>
      <dgm:t>
        <a:bodyPr/>
        <a:lstStyle/>
        <a:p>
          <a:endParaRPr lang="en-US"/>
        </a:p>
      </dgm:t>
    </dgm:pt>
    <dgm:pt modelId="{700750C5-8217-447A-8B32-B93E33697D0D}" type="pres">
      <dgm:prSet presAssocID="{4C1D367C-9802-4DF6-A2E3-2661CD4C1EF2}" presName="node" presStyleLbl="node1" presStyleIdx="4" presStyleCnt="6">
        <dgm:presLayoutVars>
          <dgm:bulletEnabled val="1"/>
        </dgm:presLayoutVars>
      </dgm:prSet>
      <dgm:spPr/>
      <dgm:t>
        <a:bodyPr/>
        <a:lstStyle/>
        <a:p>
          <a:endParaRPr lang="en-US"/>
        </a:p>
      </dgm:t>
    </dgm:pt>
    <dgm:pt modelId="{EE60FD4D-AFB0-4625-A897-58568A850893}" type="pres">
      <dgm:prSet presAssocID="{2B464A79-712B-4C14-BA44-7B578E659977}" presName="parTrans" presStyleLbl="bgSibTrans2D1" presStyleIdx="5" presStyleCnt="6"/>
      <dgm:spPr/>
      <dgm:t>
        <a:bodyPr/>
        <a:lstStyle/>
        <a:p>
          <a:endParaRPr lang="en-US"/>
        </a:p>
      </dgm:t>
    </dgm:pt>
    <dgm:pt modelId="{5BAD0806-9D80-4BBE-B8AE-DBCEAD4ACFC8}" type="pres">
      <dgm:prSet presAssocID="{811A1119-67F3-4A35-AAD1-D820A8C415D8}" presName="node" presStyleLbl="node1" presStyleIdx="5" presStyleCnt="6">
        <dgm:presLayoutVars>
          <dgm:bulletEnabled val="1"/>
        </dgm:presLayoutVars>
      </dgm:prSet>
      <dgm:spPr/>
      <dgm:t>
        <a:bodyPr/>
        <a:lstStyle/>
        <a:p>
          <a:endParaRPr lang="en-US"/>
        </a:p>
      </dgm:t>
    </dgm:pt>
  </dgm:ptLst>
  <dgm:cxnLst>
    <dgm:cxn modelId="{899860DD-040B-41DF-8597-5BDA109E9FD4}" type="presOf" srcId="{1EF5BA9E-7DB4-4DB9-8978-FA066FAC40E8}" destId="{79B5D05A-85FE-4EC3-B703-D0787BEECD3F}" srcOrd="0" destOrd="0" presId="urn:microsoft.com/office/officeart/2005/8/layout/radial4"/>
    <dgm:cxn modelId="{C46F4E22-A807-48EA-B05B-F6CD1E848C20}" type="presOf" srcId="{8E3DE957-57C6-47ED-9C3F-8DC43B923164}" destId="{866FD4A4-791B-4B39-A5BD-208D70C1CF74}" srcOrd="0" destOrd="0" presId="urn:microsoft.com/office/officeart/2005/8/layout/radial4"/>
    <dgm:cxn modelId="{E32A2D80-21F4-457E-B4A5-E122B7177687}" srcId="{1EF5BA9E-7DB4-4DB9-8978-FA066FAC40E8}" destId="{6D27FDAA-6D1E-4DDA-ABB7-19E96FAEC421}" srcOrd="0" destOrd="0" parTransId="{C40A1888-84AD-4DD1-86D4-51F475B6F4B9}" sibTransId="{A2CBD556-0091-426D-A1A4-49C051E09D00}"/>
    <dgm:cxn modelId="{F44A7739-8F2A-4769-8543-E4D309AE1B5D}" srcId="{1EF5BA9E-7DB4-4DB9-8978-FA066FAC40E8}" destId="{4C1D367C-9802-4DF6-A2E3-2661CD4C1EF2}" srcOrd="4" destOrd="0" parTransId="{E5C7A171-96E8-44F7-B01F-49A5E840F965}" sibTransId="{D19EB6F6-CF77-4550-8FCB-61B38A5B4D57}"/>
    <dgm:cxn modelId="{D8319A20-4C4F-4DE8-8F31-558D29338C9F}" srcId="{1EF5BA9E-7DB4-4DB9-8978-FA066FAC40E8}" destId="{59733504-7C82-44D3-B2B3-3675E0B81668}" srcOrd="3" destOrd="0" parTransId="{DE6F22AF-98DE-4EFA-93E8-FC905F2E21B9}" sibTransId="{68C52CD5-E3B1-4A11-97E9-70FA1383FB2E}"/>
    <dgm:cxn modelId="{2F675FB5-4531-4E24-BC4A-0EDF2E955B2C}" type="presOf" srcId="{3FC32475-68A1-449E-A2D5-4CE005742069}" destId="{1696244B-535C-40D0-B007-47D4AEE97686}" srcOrd="0" destOrd="0" presId="urn:microsoft.com/office/officeart/2005/8/layout/radial4"/>
    <dgm:cxn modelId="{4FA6FF86-57FE-4BEC-A19E-3FC06089CA19}" type="presOf" srcId="{59733504-7C82-44D3-B2B3-3675E0B81668}" destId="{D20CEFA3-7914-42A9-AF51-E62985484DA5}" srcOrd="0" destOrd="0" presId="urn:microsoft.com/office/officeart/2005/8/layout/radial4"/>
    <dgm:cxn modelId="{519D8869-0B6A-42DA-BADD-4946B16D515E}" srcId="{1EF5BA9E-7DB4-4DB9-8978-FA066FAC40E8}" destId="{6E79D53D-7324-4A02-A299-15B1D9E6DB84}" srcOrd="1" destOrd="0" parTransId="{8E3DE957-57C6-47ED-9C3F-8DC43B923164}" sibTransId="{40B906F6-7423-48A8-8AB3-153FA27B54C8}"/>
    <dgm:cxn modelId="{ABB3A788-8273-42FC-9CFF-7B6422F8FF86}" type="presOf" srcId="{2B464A79-712B-4C14-BA44-7B578E659977}" destId="{EE60FD4D-AFB0-4625-A897-58568A850893}" srcOrd="0" destOrd="0" presId="urn:microsoft.com/office/officeart/2005/8/layout/radial4"/>
    <dgm:cxn modelId="{A3AD2ABB-A9AA-42E6-A2C8-440E9BDDB436}" type="presOf" srcId="{7C85079B-914D-4AD3-956A-C48E01D70054}" destId="{35AC2E10-A3A6-4025-8D93-D103853E2FA1}" srcOrd="0" destOrd="0" presId="urn:microsoft.com/office/officeart/2005/8/layout/radial4"/>
    <dgm:cxn modelId="{224543E3-015D-4679-A5B5-DA7A1FD18484}" type="presOf" srcId="{C40A1888-84AD-4DD1-86D4-51F475B6F4B9}" destId="{1722AC28-51E4-464B-8FF8-0D0D1ABF8C0F}" srcOrd="0" destOrd="0" presId="urn:microsoft.com/office/officeart/2005/8/layout/radial4"/>
    <dgm:cxn modelId="{86942813-5981-4233-B0C8-90D9693145C4}" type="presOf" srcId="{E5C7A171-96E8-44F7-B01F-49A5E840F965}" destId="{A14DE5D6-11B0-4A49-B0F3-B4D7114CD6AF}" srcOrd="0" destOrd="0" presId="urn:microsoft.com/office/officeart/2005/8/layout/radial4"/>
    <dgm:cxn modelId="{9D58A46B-9729-4488-A077-44F538EAA202}" type="presOf" srcId="{DE6F22AF-98DE-4EFA-93E8-FC905F2E21B9}" destId="{B174879B-B653-4DB6-9D5E-536B9C73739D}" srcOrd="0" destOrd="0" presId="urn:microsoft.com/office/officeart/2005/8/layout/radial4"/>
    <dgm:cxn modelId="{12A95119-8252-4E28-A8DA-3F42AF94AA00}" srcId="{1EF5BA9E-7DB4-4DB9-8978-FA066FAC40E8}" destId="{811A1119-67F3-4A35-AAD1-D820A8C415D8}" srcOrd="5" destOrd="0" parTransId="{2B464A79-712B-4C14-BA44-7B578E659977}" sibTransId="{14FB9D9C-B938-4113-B67B-DB1E43B5C882}"/>
    <dgm:cxn modelId="{4C53785D-E16F-4910-8389-81BA2E41EF25}" type="presOf" srcId="{CC2A9F06-6AFC-4DD6-9B79-B86C0AAA8385}" destId="{C0A0B133-4C94-4AE7-BBDC-054C466F6E19}" srcOrd="0" destOrd="0" presId="urn:microsoft.com/office/officeart/2005/8/layout/radial4"/>
    <dgm:cxn modelId="{4505C93D-0D29-4DBA-AC74-42A1DCF63A2D}" srcId="{CC2A9F06-6AFC-4DD6-9B79-B86C0AAA8385}" destId="{1EF5BA9E-7DB4-4DB9-8978-FA066FAC40E8}" srcOrd="0" destOrd="0" parTransId="{2B95F701-06A3-448E-872C-0EEEEC8F4DF7}" sibTransId="{9E295DD7-6A4A-415D-B2C9-4950EB0EC04B}"/>
    <dgm:cxn modelId="{AFF8FC2A-88F2-461C-9001-6ABF281D8421}" type="presOf" srcId="{811A1119-67F3-4A35-AAD1-D820A8C415D8}" destId="{5BAD0806-9D80-4BBE-B8AE-DBCEAD4ACFC8}" srcOrd="0" destOrd="0" presId="urn:microsoft.com/office/officeart/2005/8/layout/radial4"/>
    <dgm:cxn modelId="{0C93B6AA-3B34-4E6C-91DD-E98B3CA78F04}" type="presOf" srcId="{6E79D53D-7324-4A02-A299-15B1D9E6DB84}" destId="{F55F7628-73BB-479A-9C7D-827B52AB89AE}" srcOrd="0" destOrd="0" presId="urn:microsoft.com/office/officeart/2005/8/layout/radial4"/>
    <dgm:cxn modelId="{C85D7A30-3C04-4BC7-8088-500A17626963}" type="presOf" srcId="{6D27FDAA-6D1E-4DDA-ABB7-19E96FAEC421}" destId="{215A0306-DDD9-41DD-9A0F-6CE3F1FE21BE}" srcOrd="0" destOrd="0" presId="urn:microsoft.com/office/officeart/2005/8/layout/radial4"/>
    <dgm:cxn modelId="{6CD57265-C4F7-468D-A69D-2860B3532B4D}" type="presOf" srcId="{4C1D367C-9802-4DF6-A2E3-2661CD4C1EF2}" destId="{700750C5-8217-447A-8B32-B93E33697D0D}" srcOrd="0" destOrd="0" presId="urn:microsoft.com/office/officeart/2005/8/layout/radial4"/>
    <dgm:cxn modelId="{3203DFC3-C72C-4DD3-868A-ACA06E6BEA85}" srcId="{1EF5BA9E-7DB4-4DB9-8978-FA066FAC40E8}" destId="{3FC32475-68A1-449E-A2D5-4CE005742069}" srcOrd="2" destOrd="0" parTransId="{7C85079B-914D-4AD3-956A-C48E01D70054}" sibTransId="{F8BE68AD-5F51-4816-98FC-3E03D155AA55}"/>
    <dgm:cxn modelId="{E76FE5B5-0420-4433-816B-CC57E881133E}" type="presParOf" srcId="{C0A0B133-4C94-4AE7-BBDC-054C466F6E19}" destId="{79B5D05A-85FE-4EC3-B703-D0787BEECD3F}" srcOrd="0" destOrd="0" presId="urn:microsoft.com/office/officeart/2005/8/layout/radial4"/>
    <dgm:cxn modelId="{1DBF4A43-DFDB-46DF-853E-8825C8198AC6}" type="presParOf" srcId="{C0A0B133-4C94-4AE7-BBDC-054C466F6E19}" destId="{1722AC28-51E4-464B-8FF8-0D0D1ABF8C0F}" srcOrd="1" destOrd="0" presId="urn:microsoft.com/office/officeart/2005/8/layout/radial4"/>
    <dgm:cxn modelId="{89F431A1-7FA6-4E66-94A9-37EFE78A6F7F}" type="presParOf" srcId="{C0A0B133-4C94-4AE7-BBDC-054C466F6E19}" destId="{215A0306-DDD9-41DD-9A0F-6CE3F1FE21BE}" srcOrd="2" destOrd="0" presId="urn:microsoft.com/office/officeart/2005/8/layout/radial4"/>
    <dgm:cxn modelId="{6B6C380C-2721-4955-89F6-9AF8CD426885}" type="presParOf" srcId="{C0A0B133-4C94-4AE7-BBDC-054C466F6E19}" destId="{866FD4A4-791B-4B39-A5BD-208D70C1CF74}" srcOrd="3" destOrd="0" presId="urn:microsoft.com/office/officeart/2005/8/layout/radial4"/>
    <dgm:cxn modelId="{EDE32254-7C44-41E1-8FAA-9BD09ADD30DE}" type="presParOf" srcId="{C0A0B133-4C94-4AE7-BBDC-054C466F6E19}" destId="{F55F7628-73BB-479A-9C7D-827B52AB89AE}" srcOrd="4" destOrd="0" presId="urn:microsoft.com/office/officeart/2005/8/layout/radial4"/>
    <dgm:cxn modelId="{816F0FD0-546D-405C-859C-96B6B177B5C1}" type="presParOf" srcId="{C0A0B133-4C94-4AE7-BBDC-054C466F6E19}" destId="{35AC2E10-A3A6-4025-8D93-D103853E2FA1}" srcOrd="5" destOrd="0" presId="urn:microsoft.com/office/officeart/2005/8/layout/radial4"/>
    <dgm:cxn modelId="{C5D9C262-85A7-4930-85DC-1B903C084554}" type="presParOf" srcId="{C0A0B133-4C94-4AE7-BBDC-054C466F6E19}" destId="{1696244B-535C-40D0-B007-47D4AEE97686}" srcOrd="6" destOrd="0" presId="urn:microsoft.com/office/officeart/2005/8/layout/radial4"/>
    <dgm:cxn modelId="{7A0D4ABD-4458-4E40-A5A0-C0FB716EB756}" type="presParOf" srcId="{C0A0B133-4C94-4AE7-BBDC-054C466F6E19}" destId="{B174879B-B653-4DB6-9D5E-536B9C73739D}" srcOrd="7" destOrd="0" presId="urn:microsoft.com/office/officeart/2005/8/layout/radial4"/>
    <dgm:cxn modelId="{60BDBB2B-6031-4AD2-BCF1-E5B70DA65F69}" type="presParOf" srcId="{C0A0B133-4C94-4AE7-BBDC-054C466F6E19}" destId="{D20CEFA3-7914-42A9-AF51-E62985484DA5}" srcOrd="8" destOrd="0" presId="urn:microsoft.com/office/officeart/2005/8/layout/radial4"/>
    <dgm:cxn modelId="{7CC722CF-8E3E-4456-A489-D78A5DAF5B0D}" type="presParOf" srcId="{C0A0B133-4C94-4AE7-BBDC-054C466F6E19}" destId="{A14DE5D6-11B0-4A49-B0F3-B4D7114CD6AF}" srcOrd="9" destOrd="0" presId="urn:microsoft.com/office/officeart/2005/8/layout/radial4"/>
    <dgm:cxn modelId="{0125B197-C7CB-4E32-A395-B4475F5B7990}" type="presParOf" srcId="{C0A0B133-4C94-4AE7-BBDC-054C466F6E19}" destId="{700750C5-8217-447A-8B32-B93E33697D0D}" srcOrd="10" destOrd="0" presId="urn:microsoft.com/office/officeart/2005/8/layout/radial4"/>
    <dgm:cxn modelId="{37E64284-946C-47EC-AB72-8B8509BEE8AD}" type="presParOf" srcId="{C0A0B133-4C94-4AE7-BBDC-054C466F6E19}" destId="{EE60FD4D-AFB0-4625-A897-58568A850893}" srcOrd="11" destOrd="0" presId="urn:microsoft.com/office/officeart/2005/8/layout/radial4"/>
    <dgm:cxn modelId="{9887BDBC-E2AB-471F-ACFA-7AF320A6A30A}" type="presParOf" srcId="{C0A0B133-4C94-4AE7-BBDC-054C466F6E19}" destId="{5BAD0806-9D80-4BBE-B8AE-DBCEAD4ACFC8}"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207" cy="464185"/>
          </a:xfrm>
          <a:prstGeom prst="rect">
            <a:avLst/>
          </a:prstGeom>
        </p:spPr>
        <p:txBody>
          <a:bodyPr vert="horz" lIns="90068" tIns="45034" rIns="90068" bIns="45034" rtlCol="0"/>
          <a:lstStyle>
            <a:lvl1pPr algn="l">
              <a:defRPr sz="1200"/>
            </a:lvl1pPr>
          </a:lstStyle>
          <a:p>
            <a:endParaRPr lang="en-US"/>
          </a:p>
        </p:txBody>
      </p:sp>
      <p:sp>
        <p:nvSpPr>
          <p:cNvPr id="3" name="Date Placeholder 2"/>
          <p:cNvSpPr>
            <a:spLocks noGrp="1"/>
          </p:cNvSpPr>
          <p:nvPr>
            <p:ph type="dt" sz="quarter" idx="1"/>
          </p:nvPr>
        </p:nvSpPr>
        <p:spPr>
          <a:xfrm>
            <a:off x="3957229" y="0"/>
            <a:ext cx="3026207" cy="464185"/>
          </a:xfrm>
          <a:prstGeom prst="rect">
            <a:avLst/>
          </a:prstGeom>
        </p:spPr>
        <p:txBody>
          <a:bodyPr vert="horz" lIns="90068" tIns="45034" rIns="90068" bIns="45034" rtlCol="0"/>
          <a:lstStyle>
            <a:lvl1pPr algn="r">
              <a:defRPr sz="1200"/>
            </a:lvl1pPr>
          </a:lstStyle>
          <a:p>
            <a:fld id="{AD2B5945-198E-4C53-9BEC-E5B73C98BC3E}" type="datetimeFigureOut">
              <a:rPr lang="en-US" smtClean="0"/>
              <a:pPr/>
              <a:t>10/14/2010</a:t>
            </a:fld>
            <a:endParaRPr lang="en-US"/>
          </a:p>
        </p:txBody>
      </p:sp>
      <p:sp>
        <p:nvSpPr>
          <p:cNvPr id="4" name="Footer Placeholder 3"/>
          <p:cNvSpPr>
            <a:spLocks noGrp="1"/>
          </p:cNvSpPr>
          <p:nvPr>
            <p:ph type="ftr" sz="quarter" idx="2"/>
          </p:nvPr>
        </p:nvSpPr>
        <p:spPr>
          <a:xfrm>
            <a:off x="1" y="8817952"/>
            <a:ext cx="3026207" cy="464185"/>
          </a:xfrm>
          <a:prstGeom prst="rect">
            <a:avLst/>
          </a:prstGeom>
        </p:spPr>
        <p:txBody>
          <a:bodyPr vert="horz" lIns="90068" tIns="45034" rIns="90068" bIns="45034" rtlCol="0" anchor="b"/>
          <a:lstStyle>
            <a:lvl1pPr algn="l">
              <a:defRPr sz="1200"/>
            </a:lvl1pPr>
          </a:lstStyle>
          <a:p>
            <a:endParaRPr lang="en-US"/>
          </a:p>
        </p:txBody>
      </p:sp>
      <p:sp>
        <p:nvSpPr>
          <p:cNvPr id="5" name="Slide Number Placeholder 4"/>
          <p:cNvSpPr>
            <a:spLocks noGrp="1"/>
          </p:cNvSpPr>
          <p:nvPr>
            <p:ph type="sldNum" sz="quarter" idx="3"/>
          </p:nvPr>
        </p:nvSpPr>
        <p:spPr>
          <a:xfrm>
            <a:off x="3957229" y="8817952"/>
            <a:ext cx="3026207" cy="464185"/>
          </a:xfrm>
          <a:prstGeom prst="rect">
            <a:avLst/>
          </a:prstGeom>
        </p:spPr>
        <p:txBody>
          <a:bodyPr vert="horz" lIns="90068" tIns="45034" rIns="90068" bIns="45034" rtlCol="0" anchor="b"/>
          <a:lstStyle>
            <a:lvl1pPr algn="r">
              <a:defRPr sz="1200"/>
            </a:lvl1pPr>
          </a:lstStyle>
          <a:p>
            <a:fld id="{D6DB794D-3021-4905-907A-67DBD5265C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a:defRPr sz="1200"/>
            </a:lvl1pPr>
          </a:lstStyle>
          <a:p>
            <a:fld id="{E723FD16-DC61-4E25-83DF-BAF3DC63909A}" type="datetimeFigureOut">
              <a:rPr lang="en-US" smtClean="0"/>
              <a:pPr/>
              <a:t>10/14/2010</a:t>
            </a:fld>
            <a:endParaRPr lang="en-US"/>
          </a:p>
        </p:txBody>
      </p:sp>
      <p:sp>
        <p:nvSpPr>
          <p:cNvPr id="4" name="Slide Image Placeholder 3"/>
          <p:cNvSpPr>
            <a:spLocks noGrp="1" noRot="1" noChangeAspect="1"/>
          </p:cNvSpPr>
          <p:nvPr>
            <p:ph type="sldImg" idx="2"/>
          </p:nvPr>
        </p:nvSpPr>
        <p:spPr>
          <a:xfrm>
            <a:off x="1169988" y="695325"/>
            <a:ext cx="4645025" cy="348297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a:defRPr sz="1200"/>
            </a:lvl1pPr>
          </a:lstStyle>
          <a:p>
            <a:fld id="{D889E380-D9E4-474E-A9FE-80DEE24D5A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B90BB7-1992-49BB-B041-2B5E353EDE14}"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0B2EEA8-C255-4BA6-89C8-929C04D35F86}" type="datetimeFigureOut">
              <a:rPr lang="en-US" smtClean="0"/>
              <a:pPr/>
              <a:t>10/14/2010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99E579B-59AA-45C7-AF3D-071C7995EC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0B2EEA8-C255-4BA6-89C8-929C04D35F86}" type="datetimeFigureOut">
              <a:rPr lang="en-US" smtClean="0"/>
              <a:pPr/>
              <a:t>10/14/2010</a:t>
            </a:fld>
            <a:endParaRPr lang="en-US"/>
          </a:p>
        </p:txBody>
      </p:sp>
      <p:sp>
        <p:nvSpPr>
          <p:cNvPr id="27" name="Slide Number Placeholder 26"/>
          <p:cNvSpPr>
            <a:spLocks noGrp="1"/>
          </p:cNvSpPr>
          <p:nvPr>
            <p:ph type="sldNum" sz="quarter" idx="11"/>
          </p:nvPr>
        </p:nvSpPr>
        <p:spPr/>
        <p:txBody>
          <a:bodyPr rtlCol="0"/>
          <a:lstStyle/>
          <a:p>
            <a:fld id="{E99E579B-59AA-45C7-AF3D-071C7995ECA7}"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0B2EEA8-C255-4BA6-89C8-929C04D35F86}" type="datetimeFigureOut">
              <a:rPr lang="en-US" smtClean="0"/>
              <a:pPr/>
              <a:t>10/14/2010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99E579B-59AA-45C7-AF3D-071C7995EC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B2EEA8-C255-4BA6-89C8-929C04D35F86}"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579B-59AA-45C7-AF3D-071C7995EC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0B2EEA8-C255-4BA6-89C8-929C04D35F86}" type="datetimeFigureOut">
              <a:rPr lang="en-US" smtClean="0"/>
              <a:pPr/>
              <a:t>10/14/2010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99E579B-59AA-45C7-AF3D-071C7995EC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C:\Documents%20and%20Settings\user\Desktop\Rethinking%20Portals\web20examples.av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ideo" Target="file:///C:\Documents%20and%20Settings\user\Desktop\Rethinking%20Portals\libraryexample.av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1.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14400"/>
            <a:ext cx="7086600" cy="2971800"/>
          </a:xfrm>
          <a:effectLst>
            <a:reflection blurRad="6350" stA="52000" endA="300" endPos="35000" dir="5400000" sy="-100000" algn="bl" rotWithShape="0"/>
          </a:effectLst>
        </p:spPr>
        <p:txBody>
          <a:bodyPr>
            <a:noAutofit/>
          </a:bodyPr>
          <a:lstStyle/>
          <a:p>
            <a:r>
              <a:rPr lang="en-US" sz="19500" b="1" dirty="0" smtClean="0"/>
              <a:t>Portal</a:t>
            </a:r>
            <a:endParaRPr lang="en-US" sz="19500" b="1" dirty="0"/>
          </a:p>
        </p:txBody>
      </p:sp>
      <p:sp>
        <p:nvSpPr>
          <p:cNvPr id="4" name="TextBox 3"/>
          <p:cNvSpPr txBox="1"/>
          <p:nvPr/>
        </p:nvSpPr>
        <p:spPr>
          <a:xfrm>
            <a:off x="381000" y="685800"/>
            <a:ext cx="7086600" cy="584775"/>
          </a:xfrm>
          <a:prstGeom prst="rect">
            <a:avLst/>
          </a:prstGeom>
          <a:noFill/>
        </p:spPr>
        <p:txBody>
          <a:bodyPr wrap="square" rtlCol="0">
            <a:spAutoFit/>
          </a:bodyPr>
          <a:lstStyle/>
          <a:p>
            <a:pPr algn="r"/>
            <a:r>
              <a:rPr lang="en-US" sz="3200" b="1" dirty="0" smtClean="0">
                <a:solidFill>
                  <a:schemeClr val="bg1"/>
                </a:solidFill>
                <a:latin typeface="+mj-lt"/>
              </a:rPr>
              <a:t>Rethinking the Modern-Day Campus</a:t>
            </a:r>
            <a:endParaRPr lang="en-US" sz="3200" b="1" dirty="0">
              <a:solidFill>
                <a:schemeClr val="bg1"/>
              </a:solidFill>
              <a:latin typeface="+mj-lt"/>
            </a:endParaRPr>
          </a:p>
        </p:txBody>
      </p:sp>
      <p:pic>
        <p:nvPicPr>
          <p:cNvPr id="6" name="Picture 5" descr="IC_logoblue.tif"/>
          <p:cNvPicPr>
            <a:picLocks noChangeAspect="1"/>
          </p:cNvPicPr>
          <p:nvPr/>
        </p:nvPicPr>
        <p:blipFill>
          <a:blip r:embed="rId2" cstate="print"/>
          <a:stretch>
            <a:fillRect/>
          </a:stretch>
        </p:blipFill>
        <p:spPr>
          <a:xfrm>
            <a:off x="6477000" y="5931758"/>
            <a:ext cx="2438400" cy="721131"/>
          </a:xfrm>
          <a:prstGeom prst="rect">
            <a:avLst/>
          </a:prstGeom>
        </p:spPr>
      </p:pic>
      <p:sp>
        <p:nvSpPr>
          <p:cNvPr id="7" name="TextBox 6"/>
          <p:cNvSpPr txBox="1"/>
          <p:nvPr/>
        </p:nvSpPr>
        <p:spPr>
          <a:xfrm>
            <a:off x="533400" y="5968425"/>
            <a:ext cx="5257800" cy="584775"/>
          </a:xfrm>
          <a:prstGeom prst="rect">
            <a:avLst/>
          </a:prstGeom>
          <a:noFill/>
        </p:spPr>
        <p:txBody>
          <a:bodyPr wrap="square" rtlCol="0">
            <a:spAutoFit/>
          </a:bodyPr>
          <a:lstStyle/>
          <a:p>
            <a:r>
              <a:rPr lang="en-US" sz="800" dirty="0" smtClean="0">
                <a:solidFill>
                  <a:schemeClr val="bg1">
                    <a:lumMod val="75000"/>
                  </a:schemeClr>
                </a:solidFill>
              </a:rPr>
              <a:t>Copyright Ithaca College, 2010.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800" dirty="0">
              <a:solidFill>
                <a:schemeClr val="bg1">
                  <a:lumMod val="75000"/>
                </a:schemeClr>
              </a:solidFill>
            </a:endParaRPr>
          </a:p>
        </p:txBody>
      </p:sp>
      <p:pic>
        <p:nvPicPr>
          <p:cNvPr id="8" name="Picture 3"/>
          <p:cNvPicPr>
            <a:picLocks noChangeAspect="1" noChangeArrowheads="1"/>
          </p:cNvPicPr>
          <p:nvPr/>
        </p:nvPicPr>
        <p:blipFill>
          <a:blip r:embed="rId3" cstate="print"/>
          <a:srcRect/>
          <a:stretch>
            <a:fillRect/>
          </a:stretch>
        </p:blipFill>
        <p:spPr bwMode="auto">
          <a:xfrm>
            <a:off x="7467600" y="46355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9" name="Picture 4"/>
          <p:cNvPicPr>
            <a:picLocks noChangeAspect="1" noChangeArrowheads="1"/>
          </p:cNvPicPr>
          <p:nvPr/>
        </p:nvPicPr>
        <p:blipFill>
          <a:blip r:embed="rId4" cstate="print"/>
          <a:srcRect/>
          <a:stretch>
            <a:fillRect/>
          </a:stretch>
        </p:blipFill>
        <p:spPr bwMode="auto">
          <a:xfrm>
            <a:off x="1998133" y="4635500"/>
            <a:ext cx="762000" cy="762000"/>
          </a:xfrm>
          <a:prstGeom prst="rect">
            <a:avLst/>
          </a:prstGeom>
          <a:noFill/>
          <a:ln w="9525">
            <a:noFill/>
            <a:miter lim="800000"/>
            <a:headEnd/>
            <a:tailEnd/>
          </a:ln>
          <a:effectLst>
            <a:reflection blurRad="6350" stA="52000" endA="300" endPos="35000" dir="5400000" sy="-100000" algn="bl" rotWithShape="0"/>
          </a:effectLst>
        </p:spPr>
      </p:pic>
      <p:pic>
        <p:nvPicPr>
          <p:cNvPr id="10" name="Picture 5"/>
          <p:cNvPicPr>
            <a:picLocks noChangeAspect="1" noChangeArrowheads="1"/>
          </p:cNvPicPr>
          <p:nvPr/>
        </p:nvPicPr>
        <p:blipFill>
          <a:blip r:embed="rId5" cstate="print"/>
          <a:srcRect/>
          <a:stretch>
            <a:fillRect/>
          </a:stretch>
        </p:blipFill>
        <p:spPr bwMode="auto">
          <a:xfrm>
            <a:off x="3081866" y="46355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1" name="Picture 6"/>
          <p:cNvPicPr>
            <a:picLocks noChangeAspect="1" noChangeArrowheads="1"/>
          </p:cNvPicPr>
          <p:nvPr/>
        </p:nvPicPr>
        <p:blipFill>
          <a:blip r:embed="rId6" cstate="print"/>
          <a:srcRect/>
          <a:stretch>
            <a:fillRect/>
          </a:stretch>
        </p:blipFill>
        <p:spPr bwMode="auto">
          <a:xfrm>
            <a:off x="4178299" y="46355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2" name="Picture 8"/>
          <p:cNvPicPr>
            <a:picLocks noChangeAspect="1" noChangeArrowheads="1"/>
          </p:cNvPicPr>
          <p:nvPr/>
        </p:nvPicPr>
        <p:blipFill>
          <a:blip r:embed="rId7" cstate="print"/>
          <a:srcRect/>
          <a:stretch>
            <a:fillRect/>
          </a:stretch>
        </p:blipFill>
        <p:spPr bwMode="auto">
          <a:xfrm>
            <a:off x="5274732" y="46355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3" name="Picture 10"/>
          <p:cNvPicPr>
            <a:picLocks noChangeAspect="1" noChangeArrowheads="1"/>
          </p:cNvPicPr>
          <p:nvPr/>
        </p:nvPicPr>
        <p:blipFill>
          <a:blip r:embed="rId8" cstate="print"/>
          <a:srcRect/>
          <a:stretch>
            <a:fillRect/>
          </a:stretch>
        </p:blipFill>
        <p:spPr bwMode="auto">
          <a:xfrm>
            <a:off x="6371165" y="4635500"/>
            <a:ext cx="774700" cy="762000"/>
          </a:xfrm>
          <a:prstGeom prst="rect">
            <a:avLst/>
          </a:prstGeom>
          <a:noFill/>
          <a:ln w="9525">
            <a:noFill/>
            <a:miter lim="800000"/>
            <a:headEnd/>
            <a:tailEnd/>
          </a:ln>
          <a:effectLst>
            <a:reflection blurRad="6350" stA="52000" endA="300" endPos="35000" dir="5400000" sy="-100000" algn="bl" rotWithShape="0"/>
          </a:effectLst>
        </p:spPr>
      </p:pic>
      <p:pic>
        <p:nvPicPr>
          <p:cNvPr id="14" name="Picture 9"/>
          <p:cNvPicPr>
            <a:picLocks noChangeAspect="1" noChangeArrowheads="1"/>
          </p:cNvPicPr>
          <p:nvPr/>
        </p:nvPicPr>
        <p:blipFill>
          <a:blip r:embed="rId9" cstate="print"/>
          <a:srcRect/>
          <a:stretch>
            <a:fillRect/>
          </a:stretch>
        </p:blipFill>
        <p:spPr bwMode="auto">
          <a:xfrm>
            <a:off x="914400" y="4635500"/>
            <a:ext cx="762000" cy="774700"/>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PT4A.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rot="834325">
            <a:off x="4619064" y="697577"/>
            <a:ext cx="4286250" cy="3143250"/>
          </a:xfrm>
          <a:prstGeom prst="rect">
            <a:avLst/>
          </a:prstGeom>
          <a:noFill/>
          <a:ln w="9525">
            <a:noFill/>
            <a:miter lim="800000"/>
            <a:headEnd/>
            <a:tailEnd/>
          </a:ln>
          <a:effectLst/>
        </p:spPr>
      </p:pic>
      <p:sp>
        <p:nvSpPr>
          <p:cNvPr id="4" name="TextBox 3"/>
          <p:cNvSpPr txBox="1"/>
          <p:nvPr/>
        </p:nvSpPr>
        <p:spPr>
          <a:xfrm>
            <a:off x="0" y="1295400"/>
            <a:ext cx="6400800" cy="4508927"/>
          </a:xfrm>
          <a:prstGeom prst="rect">
            <a:avLst/>
          </a:prstGeom>
          <a:noFill/>
        </p:spPr>
        <p:txBody>
          <a:bodyPr wrap="square" rtlCol="0">
            <a:spAutoFit/>
          </a:bodyPr>
          <a:lstStyle/>
          <a:p>
            <a:pPr algn="ctr"/>
            <a:r>
              <a:rPr lang="en-US" sz="28700" b="1" dirty="0" smtClean="0">
                <a:solidFill>
                  <a:schemeClr val="tx2"/>
                </a:solidFill>
                <a:effectLst>
                  <a:outerShdw blurRad="38100" dist="38100" dir="2700000" algn="tl">
                    <a:srgbClr val="000000">
                      <a:alpha val="43137"/>
                    </a:srgbClr>
                  </a:outerShdw>
                </a:effectLst>
                <a:latin typeface="+mj-lt"/>
              </a:rPr>
              <a:t>80</a:t>
            </a:r>
            <a:r>
              <a:rPr lang="en-US" sz="11500" b="1" dirty="0" smtClean="0">
                <a:solidFill>
                  <a:schemeClr val="tx2"/>
                </a:solidFill>
                <a:effectLst>
                  <a:outerShdw blurRad="38100" dist="38100" dir="2700000" algn="tl">
                    <a:srgbClr val="000000">
                      <a:alpha val="43137"/>
                    </a:srgbClr>
                  </a:outerShdw>
                </a:effectLst>
                <a:latin typeface="+mj-lt"/>
              </a:rPr>
              <a:t>%</a:t>
            </a:r>
            <a:endParaRPr lang="en-US" sz="28700" b="1" dirty="0">
              <a:solidFill>
                <a:schemeClr val="tx2"/>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228600" y="5410200"/>
            <a:ext cx="8686800" cy="1240536"/>
          </a:xfrm>
        </p:spPr>
        <p:txBody>
          <a:bodyPr/>
          <a:lstStyle/>
          <a:p>
            <a:pPr algn="ctr">
              <a:buNone/>
            </a:pPr>
            <a:r>
              <a:rPr lang="en-US" dirty="0" smtClean="0">
                <a:effectLst>
                  <a:outerShdw blurRad="38100" dist="38100" dir="2700000" algn="tl">
                    <a:srgbClr val="000000">
                      <a:alpha val="43137"/>
                    </a:srgbClr>
                  </a:outerShdw>
                </a:effectLst>
              </a:rPr>
              <a:t>Of the total IC campus population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logs into myHome at least once per day</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25112"/>
          </a:xfrm>
        </p:spPr>
        <p:txBody>
          <a:bodyPr>
            <a:normAutofit/>
          </a:bodyPr>
          <a:lstStyle/>
          <a:p>
            <a:pPr algn="ctr">
              <a:buNone/>
            </a:pPr>
            <a:r>
              <a:rPr lang="en-US" sz="3600" dirty="0" smtClean="0">
                <a:effectLst>
                  <a:outerShdw blurRad="38100" dist="38100" dir="2700000" algn="tl">
                    <a:srgbClr val="000000">
                      <a:alpha val="43137"/>
                    </a:srgbClr>
                  </a:outerShdw>
                </a:effectLst>
              </a:rPr>
              <a:t>That makes the home page of the portal very, very, valuable.</a:t>
            </a:r>
          </a:p>
          <a:p>
            <a:pPr algn="ctr">
              <a:buNone/>
            </a:pPr>
            <a:endParaRPr lang="en-US" sz="3600" dirty="0" smtClean="0">
              <a:effectLst>
                <a:outerShdw blurRad="38100" dist="38100" dir="2700000" algn="tl">
                  <a:srgbClr val="000000">
                    <a:alpha val="43137"/>
                  </a:srgbClr>
                </a:outerShdw>
              </a:effectLst>
            </a:endParaRPr>
          </a:p>
          <a:p>
            <a:pPr algn="ctr">
              <a:buNone/>
            </a:pPr>
            <a:r>
              <a:rPr lang="en-US" sz="3600" dirty="0" smtClean="0">
                <a:effectLst>
                  <a:outerShdw blurRad="38100" dist="38100" dir="2700000" algn="tl">
                    <a:srgbClr val="000000">
                      <a:alpha val="43137"/>
                    </a:srgbClr>
                  </a:outerShdw>
                </a:effectLst>
              </a:rPr>
              <a:t>There is no other place, virtual or physical, that 80% of our campus population goes / sees every day.</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typical components of a campus portal</a:t>
            </a:r>
            <a:endParaRPr lang="en-US" dirty="0"/>
          </a:p>
        </p:txBody>
      </p:sp>
      <p:graphicFrame>
        <p:nvGraphicFramePr>
          <p:cNvPr id="5" name="Diagram 4"/>
          <p:cNvGraphicFramePr/>
          <p:nvPr/>
        </p:nvGraphicFramePr>
        <p:xfrm>
          <a:off x="533400" y="24384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2" cstate="print"/>
          <a:srcRect/>
          <a:stretch>
            <a:fillRect/>
          </a:stretch>
        </p:blipFill>
        <p:spPr bwMode="auto">
          <a:xfrm>
            <a:off x="304800" y="3219450"/>
            <a:ext cx="2514600" cy="188595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1371600" y="2057400"/>
            <a:ext cx="1981200" cy="1483699"/>
          </a:xfrm>
          <a:prstGeom prst="rect">
            <a:avLst/>
          </a:prstGeom>
          <a:noFill/>
          <a:ln w="9525">
            <a:noFill/>
            <a:miter lim="800000"/>
            <a:headEnd/>
            <a:tailEnd/>
          </a:ln>
        </p:spPr>
      </p:pic>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hueOff val="0"/>
              <a:satOff val="0"/>
              <a:lumOff val="0"/>
              <a:alphaOff val="0"/>
            </a:schemeClr>
          </a:fontRef>
        </p:style>
      </p:sp>
      <p:grpSp>
        <p:nvGrpSpPr>
          <p:cNvPr id="3"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Rounded Rectangle 5"/>
            <p:cNvSpPr/>
            <p:nvPr/>
          </p:nvSpPr>
          <p:spPr>
            <a:xfrm>
              <a:off x="700334" y="1423749"/>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Blend On- and Off- Campus Worlds</a:t>
              </a:r>
              <a:endParaRPr lang="en-US" sz="1900" kern="1200" dirty="0"/>
            </a:p>
          </p:txBody>
        </p:sp>
      </p:grpSp>
      <p:pic>
        <p:nvPicPr>
          <p:cNvPr id="14" name="Picture 3"/>
          <p:cNvPicPr>
            <a:picLocks noChangeAspect="1" noChangeArrowheads="1"/>
          </p:cNvPicPr>
          <p:nvPr/>
        </p:nvPicPr>
        <p:blipFill>
          <a:blip r:embed="rId4" cstate="print"/>
          <a:srcRect/>
          <a:stretch>
            <a:fillRect/>
          </a:stretch>
        </p:blipFill>
        <p:spPr bwMode="auto">
          <a:xfrm>
            <a:off x="4572000" y="2057400"/>
            <a:ext cx="2133600" cy="80276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5"/>
          <p:cNvPicPr>
            <a:picLocks noChangeAspect="1" noChangeArrowheads="1"/>
          </p:cNvPicPr>
          <p:nvPr/>
        </p:nvPicPr>
        <p:blipFill>
          <a:blip r:embed="rId5" cstate="print"/>
          <a:srcRect/>
          <a:stretch>
            <a:fillRect/>
          </a:stretch>
        </p:blipFill>
        <p:spPr bwMode="auto">
          <a:xfrm>
            <a:off x="3962400" y="3505200"/>
            <a:ext cx="1878257" cy="956960"/>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rot="1049267">
            <a:off x="6442289" y="4493473"/>
            <a:ext cx="2265185" cy="163882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8" name="Picture 7"/>
          <p:cNvPicPr>
            <a:picLocks noChangeAspect="1" noChangeArrowheads="1"/>
          </p:cNvPicPr>
          <p:nvPr/>
        </p:nvPicPr>
        <p:blipFill>
          <a:blip r:embed="rId7" cstate="print"/>
          <a:srcRect/>
          <a:stretch>
            <a:fillRect/>
          </a:stretch>
        </p:blipFill>
        <p:spPr bwMode="auto">
          <a:xfrm>
            <a:off x="2514600" y="5357765"/>
            <a:ext cx="3391062" cy="1247775"/>
          </a:xfrm>
          <a:prstGeom prst="rect">
            <a:avLst/>
          </a:prstGeom>
          <a:noFill/>
          <a:ln w="9525">
            <a:noFill/>
            <a:miter lim="800000"/>
            <a:headEnd/>
            <a:tailEnd/>
          </a:ln>
        </p:spPr>
      </p:pic>
      <p:pic>
        <p:nvPicPr>
          <p:cNvPr id="19" name="Picture 8"/>
          <p:cNvPicPr>
            <a:picLocks noChangeAspect="1" noChangeArrowheads="1"/>
          </p:cNvPicPr>
          <p:nvPr/>
        </p:nvPicPr>
        <p:blipFill>
          <a:blip r:embed="rId8" cstate="print"/>
          <a:srcRect/>
          <a:stretch>
            <a:fillRect/>
          </a:stretch>
        </p:blipFill>
        <p:spPr bwMode="auto">
          <a:xfrm>
            <a:off x="7315200" y="2362200"/>
            <a:ext cx="1304925" cy="1304925"/>
          </a:xfrm>
          <a:prstGeom prst="rect">
            <a:avLst/>
          </a:prstGeom>
          <a:noFill/>
          <a:ln w="9525">
            <a:noFill/>
            <a:miter lim="800000"/>
            <a:headEnd/>
            <a:tailEnd/>
          </a:ln>
        </p:spPr>
      </p:pic>
      <p:pic>
        <p:nvPicPr>
          <p:cNvPr id="20" name="Picture 9"/>
          <p:cNvPicPr>
            <a:picLocks noChangeAspect="1" noChangeArrowheads="1"/>
          </p:cNvPicPr>
          <p:nvPr/>
        </p:nvPicPr>
        <p:blipFill>
          <a:blip r:embed="rId9" cstate="print"/>
          <a:srcRect/>
          <a:stretch>
            <a:fillRect/>
          </a:stretch>
        </p:blipFill>
        <p:spPr bwMode="auto">
          <a:xfrm>
            <a:off x="1752600" y="4800600"/>
            <a:ext cx="2110154" cy="457200"/>
          </a:xfrm>
          <a:prstGeom prst="rect">
            <a:avLst/>
          </a:prstGeom>
          <a:noFill/>
          <a:ln w="9525">
            <a:noFill/>
            <a:miter lim="800000"/>
            <a:headEnd/>
            <a:tailEnd/>
          </a:ln>
        </p:spPr>
      </p:pic>
      <p:pic>
        <p:nvPicPr>
          <p:cNvPr id="21" name="Picture 10"/>
          <p:cNvPicPr>
            <a:picLocks noChangeAspect="1" noChangeArrowheads="1"/>
          </p:cNvPicPr>
          <p:nvPr/>
        </p:nvPicPr>
        <p:blipFill>
          <a:blip r:embed="rId10" cstate="print"/>
          <a:srcRect/>
          <a:stretch>
            <a:fillRect/>
          </a:stretch>
        </p:blipFill>
        <p:spPr bwMode="auto">
          <a:xfrm>
            <a:off x="685800" y="5281565"/>
            <a:ext cx="1238250"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23875" y="2590800"/>
            <a:ext cx="3971925" cy="264795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295275" y="762000"/>
            <a:ext cx="3971925" cy="1590675"/>
          </a:xfrm>
          <a:prstGeom prst="rect">
            <a:avLst/>
          </a:prstGeom>
          <a:noFill/>
          <a:ln w="9525">
            <a:noFill/>
            <a:miter lim="800000"/>
            <a:headEnd/>
            <a:tailEnd/>
          </a:ln>
        </p:spPr>
      </p:pic>
      <p:sp>
        <p:nvSpPr>
          <p:cNvPr id="10" name="Down Arrow 9"/>
          <p:cNvSpPr/>
          <p:nvPr/>
        </p:nvSpPr>
        <p:spPr>
          <a:xfrm>
            <a:off x="6705600" y="3343275"/>
            <a:ext cx="457200" cy="4572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2" name="Title 11"/>
          <p:cNvSpPr>
            <a:spLocks noGrp="1"/>
          </p:cNvSpPr>
          <p:nvPr>
            <p:ph type="title"/>
          </p:nvPr>
        </p:nvSpPr>
        <p:spPr>
          <a:xfrm>
            <a:off x="457200" y="5334000"/>
            <a:ext cx="8229600" cy="685800"/>
          </a:xfrm>
        </p:spPr>
        <p:txBody>
          <a:bodyPr>
            <a:normAutofit fontScale="90000"/>
          </a:bodyPr>
          <a:lstStyle/>
          <a:p>
            <a:r>
              <a:rPr lang="en-US" dirty="0" err="1" smtClean="0"/>
              <a:t>eMail</a:t>
            </a:r>
            <a:r>
              <a:rPr lang="en-US" dirty="0" smtClean="0"/>
              <a:t> Portlets</a:t>
            </a:r>
            <a:endParaRPr lang="en-US" dirty="0"/>
          </a:p>
        </p:txBody>
      </p:sp>
      <p:sp>
        <p:nvSpPr>
          <p:cNvPr id="13" name="Content Placeholder 12"/>
          <p:cNvSpPr>
            <a:spLocks noGrp="1"/>
          </p:cNvSpPr>
          <p:nvPr>
            <p:ph idx="1"/>
          </p:nvPr>
        </p:nvSpPr>
        <p:spPr>
          <a:xfrm>
            <a:off x="457200" y="5922264"/>
            <a:ext cx="8229600" cy="630936"/>
          </a:xfrm>
        </p:spPr>
        <p:txBody>
          <a:bodyPr/>
          <a:lstStyle/>
          <a:p>
            <a:r>
              <a:rPr lang="en-US" dirty="0" smtClean="0"/>
              <a:t>Premade &amp; Generic</a:t>
            </a:r>
          </a:p>
        </p:txBody>
      </p:sp>
      <p:pic>
        <p:nvPicPr>
          <p:cNvPr id="1027" name="Picture 3"/>
          <p:cNvPicPr>
            <a:picLocks noChangeAspect="1" noChangeArrowheads="1"/>
          </p:cNvPicPr>
          <p:nvPr/>
        </p:nvPicPr>
        <p:blipFill>
          <a:blip r:embed="rId4" cstate="print"/>
          <a:srcRect/>
          <a:stretch>
            <a:fillRect/>
          </a:stretch>
        </p:blipFill>
        <p:spPr bwMode="auto">
          <a:xfrm>
            <a:off x="4948238" y="3971925"/>
            <a:ext cx="3971925" cy="23526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948238" y="1219200"/>
            <a:ext cx="39719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105400"/>
            <a:ext cx="8229600" cy="685800"/>
          </a:xfrm>
        </p:spPr>
        <p:txBody>
          <a:bodyPr>
            <a:normAutofit fontScale="90000"/>
          </a:bodyPr>
          <a:lstStyle/>
          <a:p>
            <a:r>
              <a:rPr lang="en-US" dirty="0" smtClean="0"/>
              <a:t>External Content</a:t>
            </a:r>
            <a:endParaRPr lang="en-US" dirty="0"/>
          </a:p>
        </p:txBody>
      </p:sp>
      <p:sp>
        <p:nvSpPr>
          <p:cNvPr id="13" name="Content Placeholder 12"/>
          <p:cNvSpPr>
            <a:spLocks noGrp="1"/>
          </p:cNvSpPr>
          <p:nvPr>
            <p:ph idx="1"/>
          </p:nvPr>
        </p:nvSpPr>
        <p:spPr>
          <a:xfrm>
            <a:off x="457200" y="5693664"/>
            <a:ext cx="8229600" cy="630936"/>
          </a:xfrm>
        </p:spPr>
        <p:txBody>
          <a:bodyPr/>
          <a:lstStyle/>
          <a:p>
            <a:r>
              <a:rPr lang="en-US" dirty="0" smtClean="0"/>
              <a:t>RSS Feeds</a:t>
            </a:r>
          </a:p>
        </p:txBody>
      </p:sp>
      <p:pic>
        <p:nvPicPr>
          <p:cNvPr id="2050" name="Picture 2"/>
          <p:cNvPicPr>
            <a:picLocks noChangeAspect="1" noChangeArrowheads="1"/>
          </p:cNvPicPr>
          <p:nvPr/>
        </p:nvPicPr>
        <p:blipFill>
          <a:blip r:embed="rId2" cstate="print"/>
          <a:srcRect/>
          <a:stretch>
            <a:fillRect/>
          </a:stretch>
        </p:blipFill>
        <p:spPr bwMode="auto">
          <a:xfrm>
            <a:off x="533400" y="1162050"/>
            <a:ext cx="3971925" cy="2495550"/>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4876800" y="3295650"/>
            <a:ext cx="3971925" cy="241935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800600" y="1162050"/>
            <a:ext cx="39719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457200" y="2133600"/>
            <a:ext cx="8229600" cy="1752600"/>
          </a:xfrm>
        </p:spPr>
        <p:txBody>
          <a:bodyPr>
            <a:normAutofit lnSpcReduction="10000"/>
          </a:bodyPr>
          <a:lstStyle/>
          <a:p>
            <a:r>
              <a:rPr lang="en-US" dirty="0" smtClean="0"/>
              <a:t>David Weil</a:t>
            </a:r>
          </a:p>
          <a:p>
            <a:pPr lvl="1"/>
            <a:r>
              <a:rPr lang="en-US" dirty="0" smtClean="0"/>
              <a:t>Director, Enterprise Application Services, </a:t>
            </a:r>
            <a:br>
              <a:rPr lang="en-US" dirty="0" smtClean="0"/>
            </a:br>
            <a:r>
              <a:rPr lang="en-US" dirty="0" smtClean="0"/>
              <a:t>Ithaca College - dweil@ithaca.edu</a:t>
            </a:r>
          </a:p>
          <a:p>
            <a:r>
              <a:rPr lang="en-US" dirty="0" smtClean="0"/>
              <a:t>Other Contributors:</a:t>
            </a:r>
          </a:p>
        </p:txBody>
      </p:sp>
      <p:pic>
        <p:nvPicPr>
          <p:cNvPr id="1026" name="Picture 2"/>
          <p:cNvPicPr>
            <a:picLocks noChangeAspect="1" noChangeArrowheads="1"/>
          </p:cNvPicPr>
          <p:nvPr/>
        </p:nvPicPr>
        <p:blipFill>
          <a:blip r:embed="rId2" cstate="print"/>
          <a:srcRect/>
          <a:stretch>
            <a:fillRect/>
          </a:stretch>
        </p:blipFill>
        <p:spPr bwMode="auto">
          <a:xfrm>
            <a:off x="4572000" y="3810000"/>
            <a:ext cx="1905000" cy="19050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1295400" y="5791200"/>
            <a:ext cx="2514600" cy="923330"/>
          </a:xfrm>
          <a:prstGeom prst="rect">
            <a:avLst/>
          </a:prstGeom>
          <a:noFill/>
        </p:spPr>
        <p:txBody>
          <a:bodyPr wrap="square" rtlCol="0">
            <a:spAutoFit/>
          </a:bodyPr>
          <a:lstStyle/>
          <a:p>
            <a:r>
              <a:rPr lang="it-IT" dirty="0" smtClean="0">
                <a:solidFill>
                  <a:schemeClr val="accent2"/>
                </a:solidFill>
              </a:rPr>
              <a:t>Benjamin Costello</a:t>
            </a:r>
          </a:p>
          <a:p>
            <a:r>
              <a:rPr lang="it-IT" sz="1200" dirty="0" smtClean="0"/>
              <a:t>Manager, </a:t>
            </a:r>
            <a:br>
              <a:rPr lang="it-IT" sz="1200" dirty="0" smtClean="0"/>
            </a:br>
            <a:r>
              <a:rPr lang="it-IT" sz="1200" dirty="0" smtClean="0"/>
              <a:t>Web &amp; eMedia Development</a:t>
            </a:r>
          </a:p>
          <a:p>
            <a:r>
              <a:rPr lang="it-IT" sz="1200" dirty="0" smtClean="0"/>
              <a:t>bcostello@ithaca.edu</a:t>
            </a:r>
            <a:endParaRPr lang="en-US" dirty="0"/>
          </a:p>
        </p:txBody>
      </p:sp>
      <p:sp>
        <p:nvSpPr>
          <p:cNvPr id="7" name="TextBox 6"/>
          <p:cNvSpPr txBox="1"/>
          <p:nvPr/>
        </p:nvSpPr>
        <p:spPr>
          <a:xfrm>
            <a:off x="4495800" y="5791200"/>
            <a:ext cx="2819400" cy="738664"/>
          </a:xfrm>
          <a:prstGeom prst="rect">
            <a:avLst/>
          </a:prstGeom>
          <a:noFill/>
        </p:spPr>
        <p:txBody>
          <a:bodyPr wrap="square" rtlCol="0">
            <a:spAutoFit/>
          </a:bodyPr>
          <a:lstStyle/>
          <a:p>
            <a:pPr marL="0" lvl="1"/>
            <a:r>
              <a:rPr lang="en-US" dirty="0" smtClean="0">
                <a:solidFill>
                  <a:schemeClr val="accent2"/>
                </a:solidFill>
              </a:rPr>
              <a:t>Matthew </a:t>
            </a:r>
            <a:r>
              <a:rPr lang="en-US" dirty="0" err="1" smtClean="0">
                <a:solidFill>
                  <a:schemeClr val="accent2"/>
                </a:solidFill>
              </a:rPr>
              <a:t>Modrowski</a:t>
            </a:r>
            <a:endParaRPr lang="en-US" dirty="0" smtClean="0">
              <a:solidFill>
                <a:schemeClr val="accent2"/>
              </a:solidFill>
            </a:endParaRPr>
          </a:p>
          <a:p>
            <a:pPr marL="0" lvl="2"/>
            <a:r>
              <a:rPr lang="en-US" sz="1200" dirty="0" smtClean="0"/>
              <a:t>Web &amp; </a:t>
            </a:r>
            <a:r>
              <a:rPr lang="en-US" sz="1200" dirty="0" err="1" smtClean="0"/>
              <a:t>eMedia</a:t>
            </a:r>
            <a:r>
              <a:rPr lang="en-US" sz="1200" dirty="0" smtClean="0"/>
              <a:t> Developer	</a:t>
            </a:r>
          </a:p>
          <a:p>
            <a:pPr marL="0" lvl="2"/>
            <a:r>
              <a:rPr lang="en-US" sz="1200" dirty="0" smtClean="0"/>
              <a:t>mmodrowski@ithaca.edu</a:t>
            </a:r>
            <a:endParaRPr lang="en-US" dirty="0" smtClean="0">
              <a:solidFill>
                <a:schemeClr val="accent2"/>
              </a:solidFill>
            </a:endParaRPr>
          </a:p>
        </p:txBody>
      </p:sp>
      <p:pic>
        <p:nvPicPr>
          <p:cNvPr id="5" name="Picture 3"/>
          <p:cNvPicPr>
            <a:picLocks noChangeAspect="1" noChangeArrowheads="1"/>
          </p:cNvPicPr>
          <p:nvPr/>
        </p:nvPicPr>
        <p:blipFill>
          <a:blip r:embed="rId3" cstate="print"/>
          <a:srcRect l="12121" r="9091"/>
          <a:stretch>
            <a:fillRect/>
          </a:stretch>
        </p:blipFill>
        <p:spPr bwMode="auto">
          <a:xfrm>
            <a:off x="1371600" y="3810000"/>
            <a:ext cx="1981200" cy="18593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Custom</a:t>
            </a:r>
            <a:r>
              <a:rPr kumimoji="0" lang="en-US" sz="2800" b="0" i="0" u="none" strike="noStrike" kern="1200" cap="none" spc="0" normalizeH="0" noProof="0" dirty="0" smtClean="0">
                <a:ln>
                  <a:noFill/>
                </a:ln>
                <a:solidFill>
                  <a:schemeClr val="tx2"/>
                </a:solidFill>
                <a:effectLst/>
                <a:uLnTx/>
                <a:uFillTx/>
                <a:latin typeface="+mj-lt"/>
                <a:ea typeface="+mj-ea"/>
                <a:cs typeface="+mj-cs"/>
              </a:rPr>
              <a:t> </a:t>
            </a:r>
            <a:r>
              <a:rPr kumimoji="0" lang="en-US" sz="2800" b="0" i="0" u="none" strike="noStrike" kern="1200" cap="none" spc="0" normalizeH="0" baseline="0" noProof="0" dirty="0" smtClean="0">
                <a:ln>
                  <a:noFill/>
                </a:ln>
                <a:solidFill>
                  <a:schemeClr val="tx2"/>
                </a:solidFill>
                <a:effectLst/>
                <a:uLnTx/>
                <a:uFillTx/>
                <a:latin typeface="+mj-lt"/>
                <a:ea typeface="+mj-ea"/>
                <a:cs typeface="+mj-cs"/>
              </a:rPr>
              <a:t>External Content Portlets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descr="PPT1B.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1E.png"/>
          <p:cNvPicPr>
            <a:picLocks noChangeAspect="1"/>
          </p:cNvPicPr>
          <p:nvPr/>
        </p:nvPicPr>
        <p:blipFill>
          <a:blip r:embed="rId2" cstate="print"/>
          <a:stretch>
            <a:fillRect/>
          </a:stretch>
        </p:blipFill>
        <p:spPr>
          <a:xfrm>
            <a:off x="0" y="0"/>
            <a:ext cx="9144000" cy="6241851"/>
          </a:xfrm>
          <a:prstGeom prst="rect">
            <a:avLst/>
          </a:prstGeom>
        </p:spPr>
      </p:pic>
      <p:sp>
        <p:nvSpPr>
          <p:cNvPr id="3"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Bringing it all together in one place…</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533400" y="685800"/>
            <a:ext cx="8153400" cy="1280320"/>
            <a:chOff x="533400" y="685800"/>
            <a:chExt cx="8153400" cy="128032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hueOff val="0"/>
                <a:satOff val="0"/>
                <a:lumOff val="0"/>
                <a:alphaOff val="0"/>
              </a:schemeClr>
            </a:fontRef>
          </p:style>
        </p:sp>
        <p:grpSp>
          <p:nvGrpSpPr>
            <p:cNvPr id="2"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5" name="Rounded Rectangle 5"/>
              <p:cNvSpPr/>
              <p:nvPr/>
            </p:nvSpPr>
            <p:spPr>
              <a:xfrm>
                <a:off x="700334" y="1423749"/>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Provide a Rich Web / Mobile Experience</a:t>
                </a:r>
                <a:endParaRPr lang="en-US" sz="1900" kern="1200" dirty="0"/>
              </a:p>
            </p:txBody>
          </p:sp>
        </p:gr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Web 2.0</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Mobile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One-point of entry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Location aware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p:nvPr/>
        </p:nvGrpSpPr>
        <p:grpSpPr>
          <a:xfrm>
            <a:off x="533400" y="685800"/>
            <a:ext cx="8153400" cy="1280320"/>
            <a:chOff x="533400" y="685800"/>
            <a:chExt cx="8153400" cy="128032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hueOff val="0"/>
                <a:satOff val="0"/>
                <a:lumOff val="0"/>
                <a:alphaOff val="0"/>
              </a:schemeClr>
            </a:fontRef>
          </p:style>
        </p:sp>
        <p:grpSp>
          <p:nvGrpSpPr>
            <p:cNvPr id="3"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5" name="Rounded Rectangle 5"/>
              <p:cNvSpPr/>
              <p:nvPr/>
            </p:nvSpPr>
            <p:spPr>
              <a:xfrm>
                <a:off x="700334" y="1423749"/>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Provide a Rich Web / Mobile Experience</a:t>
                </a:r>
                <a:endParaRPr lang="en-US" sz="1900" kern="1200" dirty="0"/>
              </a:p>
            </p:txBody>
          </p:sp>
        </p:gr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Web 2.0</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Mobile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One-point of entry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Location aware</a:t>
            </a: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eb20examples.avi">
            <a:hlinkClick r:id="" action="ppaction://media"/>
          </p:cNvPr>
          <p:cNvPicPr>
            <a:picLocks noRot="1" noChangeAspect="1"/>
          </p:cNvPicPr>
          <p:nvPr>
            <a:videoFile r:link="rId1"/>
          </p:nvPr>
        </p:nvPicPr>
        <p:blipFill>
          <a:blip r:embed="rId3" cstate="print"/>
          <a:stretch>
            <a:fillRect/>
          </a:stretch>
        </p:blipFill>
        <p:spPr>
          <a:xfrm>
            <a:off x="457200" y="990600"/>
            <a:ext cx="6052566" cy="3151632"/>
          </a:xfrm>
          <a:prstGeom prst="rect">
            <a:avLst/>
          </a:prstGeom>
        </p:spPr>
      </p:pic>
      <p:sp>
        <p:nvSpPr>
          <p:cNvPr id="4" name="Title 11"/>
          <p:cNvSpPr txBox="1">
            <a:spLocks/>
          </p:cNvSpPr>
          <p:nvPr/>
        </p:nvSpPr>
        <p:spPr>
          <a:xfrm>
            <a:off x="457200" y="4419600"/>
            <a:ext cx="8229600" cy="6858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Web 2.0 Experience</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12"/>
          <p:cNvSpPr txBox="1">
            <a:spLocks/>
          </p:cNvSpPr>
          <p:nvPr/>
        </p:nvSpPr>
        <p:spPr>
          <a:xfrm>
            <a:off x="457200" y="5007864"/>
            <a:ext cx="8229600" cy="1088136"/>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Drag &amp; Drop</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noProof="0" dirty="0" smtClean="0"/>
              <a:t>Customization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12"/>
          <p:cNvSpPr txBox="1">
            <a:spLocks/>
          </p:cNvSpPr>
          <p:nvPr/>
        </p:nvSpPr>
        <p:spPr>
          <a:xfrm>
            <a:off x="3505200" y="5007864"/>
            <a:ext cx="5181600" cy="1088136"/>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Inline content refresh</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noProof="0" dirty="0" smtClean="0"/>
              <a:t>“Application-like” experience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2"/>
          <p:cNvSpPr txBox="1">
            <a:spLocks/>
          </p:cNvSpPr>
          <p:nvPr/>
        </p:nvSpPr>
        <p:spPr>
          <a:xfrm>
            <a:off x="457200" y="6074664"/>
            <a:ext cx="3810000" cy="554736"/>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400" noProof="0" dirty="0" smtClean="0"/>
              <a:t>User Customization</a:t>
            </a:r>
          </a:p>
        </p:txBody>
      </p:sp>
      <p:sp>
        <p:nvSpPr>
          <p:cNvPr id="6" name="Content Placeholder 12"/>
          <p:cNvSpPr txBox="1">
            <a:spLocks/>
          </p:cNvSpPr>
          <p:nvPr/>
        </p:nvSpPr>
        <p:spPr>
          <a:xfrm>
            <a:off x="4114800" y="6074664"/>
            <a:ext cx="4572000" cy="554736"/>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Leverage API’s &amp; Services</a:t>
            </a:r>
          </a:p>
        </p:txBody>
      </p:sp>
      <p:pic>
        <p:nvPicPr>
          <p:cNvPr id="7" name="libraryexample.avi">
            <a:hlinkClick r:id="" action="ppaction://media"/>
          </p:cNvPr>
          <p:cNvPicPr>
            <a:picLocks noRot="1" noChangeAspect="1"/>
          </p:cNvPicPr>
          <p:nvPr>
            <a:videoFile r:link="rId1"/>
          </p:nvPr>
        </p:nvPicPr>
        <p:blipFill>
          <a:blip r:embed="rId3" cstate="print"/>
          <a:stretch>
            <a:fillRect/>
          </a:stretch>
        </p:blipFill>
        <p:spPr>
          <a:xfrm>
            <a:off x="304800" y="781812"/>
            <a:ext cx="8559546" cy="50855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3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p:nvPr/>
        </p:nvGrpSpPr>
        <p:grpSpPr>
          <a:xfrm>
            <a:off x="533400" y="685800"/>
            <a:ext cx="8153400" cy="1280320"/>
            <a:chOff x="533400" y="685800"/>
            <a:chExt cx="8153400" cy="128032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hueOff val="0"/>
                <a:satOff val="0"/>
                <a:lumOff val="0"/>
                <a:alphaOff val="0"/>
              </a:schemeClr>
            </a:fontRef>
          </p:style>
        </p:sp>
        <p:grpSp>
          <p:nvGrpSpPr>
            <p:cNvPr id="3"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5" name="Rounded Rectangle 5"/>
              <p:cNvSpPr/>
              <p:nvPr/>
            </p:nvSpPr>
            <p:spPr>
              <a:xfrm>
                <a:off x="700334" y="1423749"/>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Provide a Rich Web / Mobile Experience</a:t>
                </a:r>
                <a:endParaRPr lang="en-US" sz="1900" kern="1200" dirty="0"/>
              </a:p>
            </p:txBody>
          </p:sp>
        </p:gr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Web 2.0</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Mobile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One-point of entry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Location aware</a:t>
            </a: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6600" y="1143000"/>
            <a:ext cx="5410200" cy="1066800"/>
          </a:xfrm>
        </p:spPr>
        <p:txBody>
          <a:bodyPr/>
          <a:lstStyle/>
          <a:p>
            <a:r>
              <a:rPr lang="en-US" dirty="0" smtClean="0"/>
              <a:t>Mobile</a:t>
            </a:r>
            <a:endParaRPr lang="en-US" dirty="0"/>
          </a:p>
        </p:txBody>
      </p:sp>
      <p:sp>
        <p:nvSpPr>
          <p:cNvPr id="3" name="Content Placeholder 2"/>
          <p:cNvSpPr>
            <a:spLocks noGrp="1"/>
          </p:cNvSpPr>
          <p:nvPr>
            <p:ph idx="1"/>
          </p:nvPr>
        </p:nvSpPr>
        <p:spPr>
          <a:xfrm>
            <a:off x="3276600" y="2249424"/>
            <a:ext cx="5410200" cy="4325112"/>
          </a:xfrm>
        </p:spPr>
        <p:txBody>
          <a:bodyPr/>
          <a:lstStyle/>
          <a:p>
            <a:r>
              <a:rPr lang="en-US" dirty="0" smtClean="0"/>
              <a:t>Device specific apps</a:t>
            </a:r>
          </a:p>
          <a:p>
            <a:r>
              <a:rPr lang="en-US" dirty="0" smtClean="0"/>
              <a:t>Mobile Optimized Web site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191000" y="3971925"/>
            <a:ext cx="714375" cy="828675"/>
          </a:xfrm>
          <a:prstGeom prst="rect">
            <a:avLst/>
          </a:prstGeom>
          <a:noFill/>
          <a:ln w="9525">
            <a:noFill/>
            <a:miter lim="800000"/>
            <a:headEnd/>
            <a:tailEnd/>
          </a:ln>
          <a:effectLst>
            <a:outerShdw blurRad="50800" dist="38100" dir="2700000" algn="tl" rotWithShape="0">
              <a:prstClr val="black">
                <a:alpha val="40000"/>
              </a:prstClr>
            </a:outerShdw>
            <a:reflection blurRad="6350" stA="50000" endA="300" endPos="55500" dist="101600" dir="5400000" sy="-100000" algn="bl" rotWithShape="0"/>
          </a:effectLst>
        </p:spPr>
      </p:pic>
      <p:grpSp>
        <p:nvGrpSpPr>
          <p:cNvPr id="8" name="Group 7"/>
          <p:cNvGrpSpPr/>
          <p:nvPr/>
        </p:nvGrpSpPr>
        <p:grpSpPr>
          <a:xfrm>
            <a:off x="533400" y="1295400"/>
            <a:ext cx="2679352" cy="3581400"/>
            <a:chOff x="5334000" y="1447800"/>
            <a:chExt cx="3581400" cy="4787138"/>
          </a:xfrm>
        </p:grpSpPr>
        <p:pic>
          <p:nvPicPr>
            <p:cNvPr id="7" name="Picture 3"/>
            <p:cNvPicPr>
              <a:picLocks noChangeAspect="1" noChangeArrowheads="1"/>
            </p:cNvPicPr>
            <p:nvPr/>
          </p:nvPicPr>
          <p:blipFill>
            <a:blip r:embed="rId3" cstate="print"/>
            <a:srcRect/>
            <a:stretch>
              <a:fillRect/>
            </a:stretch>
          </p:blipFill>
          <p:spPr bwMode="auto">
            <a:xfrm>
              <a:off x="5334000" y="1447800"/>
              <a:ext cx="3581400" cy="4787138"/>
            </a:xfrm>
            <a:prstGeom prst="rect">
              <a:avLst/>
            </a:prstGeom>
            <a:noFill/>
            <a:ln w="9525">
              <a:noFill/>
              <a:miter lim="800000"/>
              <a:headEnd/>
              <a:tailEnd/>
            </a:ln>
            <a:effectLst>
              <a:reflection blurRad="6350" stA="52000" endA="300" endPos="35000" dir="5400000" sy="-100000" algn="bl" rotWithShape="0"/>
            </a:effectLst>
          </p:spPr>
        </p:pic>
        <p:pic>
          <p:nvPicPr>
            <p:cNvPr id="6" name="Picture 2"/>
            <p:cNvPicPr>
              <a:picLocks noChangeAspect="1" noChangeArrowheads="1"/>
            </p:cNvPicPr>
            <p:nvPr/>
          </p:nvPicPr>
          <p:blipFill>
            <a:blip r:embed="rId4" cstate="print"/>
            <a:srcRect/>
            <a:stretch>
              <a:fillRect/>
            </a:stretch>
          </p:blipFill>
          <p:spPr bwMode="auto">
            <a:xfrm>
              <a:off x="6172200" y="2362200"/>
              <a:ext cx="1981200" cy="29718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eg"/>
          <p:cNvPicPr>
            <a:picLocks noChangeAspect="1"/>
          </p:cNvPicPr>
          <p:nvPr/>
        </p:nvPicPr>
        <p:blipFill>
          <a:blip r:embed="rId3" cstate="print"/>
          <a:stretch>
            <a:fillRect/>
          </a:stretch>
        </p:blipFill>
        <p:spPr>
          <a:xfrm>
            <a:off x="6858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pic>
        <p:nvPicPr>
          <p:cNvPr id="4" name="Picture 3" descr="2.jpeg"/>
          <p:cNvPicPr>
            <a:picLocks noChangeAspect="1"/>
          </p:cNvPicPr>
          <p:nvPr/>
        </p:nvPicPr>
        <p:blipFill>
          <a:blip r:embed="rId4" cstate="print"/>
          <a:stretch>
            <a:fillRect/>
          </a:stretch>
        </p:blipFill>
        <p:spPr>
          <a:xfrm>
            <a:off x="35052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descr="3.jpeg"/>
          <p:cNvPicPr>
            <a:picLocks noChangeAspect="1"/>
          </p:cNvPicPr>
          <p:nvPr/>
        </p:nvPicPr>
        <p:blipFill>
          <a:blip r:embed="rId5" cstate="print"/>
          <a:stretch>
            <a:fillRect/>
          </a:stretch>
        </p:blipFill>
        <p:spPr>
          <a:xfrm>
            <a:off x="6324600" y="3429000"/>
            <a:ext cx="2133600" cy="3200400"/>
          </a:xfrm>
          <a:prstGeom prst="rect">
            <a:avLst/>
          </a:prstGeom>
          <a:ln>
            <a:solidFill>
              <a:schemeClr val="tx1"/>
            </a:solid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1295400" y="1143000"/>
            <a:ext cx="7391400" cy="1066800"/>
          </a:xfrm>
        </p:spPr>
        <p:txBody>
          <a:bodyPr/>
          <a:lstStyle/>
          <a:p>
            <a:r>
              <a:rPr lang="en-US" dirty="0" smtClean="0"/>
              <a:t>Mobile Website</a:t>
            </a:r>
            <a:endParaRPr lang="en-US" dirty="0"/>
          </a:p>
        </p:txBody>
      </p:sp>
      <p:sp>
        <p:nvSpPr>
          <p:cNvPr id="13" name="Content Placeholder 12"/>
          <p:cNvSpPr>
            <a:spLocks noGrp="1"/>
          </p:cNvSpPr>
          <p:nvPr>
            <p:ph idx="1"/>
          </p:nvPr>
        </p:nvSpPr>
        <p:spPr>
          <a:xfrm>
            <a:off x="457200" y="2249424"/>
            <a:ext cx="8229600" cy="1636776"/>
          </a:xfrm>
        </p:spPr>
        <p:txBody>
          <a:bodyPr/>
          <a:lstStyle/>
          <a:p>
            <a:r>
              <a:rPr lang="en-US" dirty="0" smtClean="0"/>
              <a:t>Use a mobile interface wrapped around selected portlets to provide mobile access</a:t>
            </a:r>
            <a:endParaRPr lang="en-US" dirty="0"/>
          </a:p>
        </p:txBody>
      </p:sp>
      <p:pic>
        <p:nvPicPr>
          <p:cNvPr id="8" name="Picture 4"/>
          <p:cNvPicPr>
            <a:picLocks noChangeAspect="1" noChangeArrowheads="1"/>
          </p:cNvPicPr>
          <p:nvPr/>
        </p:nvPicPr>
        <p:blipFill>
          <a:blip r:embed="rId6" cstate="print"/>
          <a:srcRect/>
          <a:stretch>
            <a:fillRect/>
          </a:stretch>
        </p:blipFill>
        <p:spPr bwMode="auto">
          <a:xfrm>
            <a:off x="7148531" y="1066800"/>
            <a:ext cx="928669" cy="1005028"/>
          </a:xfrm>
          <a:prstGeom prst="rect">
            <a:avLst/>
          </a:prstGeom>
          <a:noFill/>
          <a:ln w="9525">
            <a:noFill/>
            <a:miter lim="800000"/>
            <a:headEnd/>
            <a:tailEnd/>
          </a:ln>
          <a:effectLst/>
        </p:spPr>
      </p:pic>
      <p:pic>
        <p:nvPicPr>
          <p:cNvPr id="9" name="Picture 6"/>
          <p:cNvPicPr>
            <a:picLocks noChangeAspect="1" noChangeArrowheads="1"/>
          </p:cNvPicPr>
          <p:nvPr/>
        </p:nvPicPr>
        <p:blipFill>
          <a:blip r:embed="rId7" cstate="print"/>
          <a:srcRect/>
          <a:stretch>
            <a:fillRect/>
          </a:stretch>
        </p:blipFill>
        <p:spPr bwMode="auto">
          <a:xfrm>
            <a:off x="6378167" y="1066800"/>
            <a:ext cx="770364" cy="10297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8" cstate="print"/>
          <a:srcRect/>
          <a:stretch>
            <a:fillRect/>
          </a:stretch>
        </p:blipFill>
        <p:spPr bwMode="auto">
          <a:xfrm>
            <a:off x="457200" y="1295400"/>
            <a:ext cx="714375" cy="82867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dirty="0" smtClean="0"/>
              <a:t>Email us</a:t>
            </a:r>
          </a:p>
          <a:p>
            <a:r>
              <a:rPr lang="en-US" dirty="0" smtClean="0"/>
              <a:t>Visit: www.ithaca.edu/myhome</a:t>
            </a:r>
          </a:p>
          <a:p>
            <a:r>
              <a:rPr lang="en-US" dirty="0" smtClean="0"/>
              <a:t>Copy of presentation is on the EDUCAUSE Conference Site</a:t>
            </a:r>
          </a:p>
          <a:p>
            <a:r>
              <a:rPr lang="en-US" dirty="0" smtClean="0"/>
              <a:t>Interacting</a:t>
            </a:r>
          </a:p>
          <a:p>
            <a:pPr lvl="1"/>
            <a:r>
              <a:rPr lang="en-US" dirty="0" smtClean="0"/>
              <a:t>Tweet hash tag </a:t>
            </a:r>
            <a:r>
              <a:rPr lang="en-US" dirty="0" smtClean="0">
                <a:solidFill>
                  <a:schemeClr val="accent4">
                    <a:lumMod val="75000"/>
                  </a:schemeClr>
                </a:solidFill>
              </a:rPr>
              <a:t>#E10_SESS072</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Automatically format for your device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219200" y="2286000"/>
            <a:ext cx="2590800" cy="3886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1066800" y="6248400"/>
            <a:ext cx="2895600" cy="369332"/>
          </a:xfrm>
          <a:prstGeom prst="rect">
            <a:avLst/>
          </a:prstGeom>
          <a:noFill/>
        </p:spPr>
        <p:txBody>
          <a:bodyPr wrap="square" rtlCol="0">
            <a:spAutoFit/>
          </a:bodyPr>
          <a:lstStyle/>
          <a:p>
            <a:pPr algn="ctr"/>
            <a:r>
              <a:rPr lang="en-US" b="1" dirty="0" err="1" smtClean="0">
                <a:solidFill>
                  <a:schemeClr val="accent3"/>
                </a:solidFill>
                <a:latin typeface="+mj-lt"/>
              </a:rPr>
              <a:t>iPhone</a:t>
            </a:r>
            <a:r>
              <a:rPr lang="en-US" b="1" dirty="0" smtClean="0">
                <a:solidFill>
                  <a:schemeClr val="accent3"/>
                </a:solidFill>
                <a:latin typeface="+mj-lt"/>
              </a:rPr>
              <a:t>, Palm Pre, etc.</a:t>
            </a:r>
            <a:endParaRPr lang="en-US" b="1" dirty="0">
              <a:solidFill>
                <a:schemeClr val="accent3"/>
              </a:solidFill>
              <a:latin typeface="+mj-lt"/>
            </a:endParaRPr>
          </a:p>
        </p:txBody>
      </p:sp>
      <p:sp>
        <p:nvSpPr>
          <p:cNvPr id="10" name="TextBox 9"/>
          <p:cNvSpPr txBox="1"/>
          <p:nvPr/>
        </p:nvSpPr>
        <p:spPr>
          <a:xfrm>
            <a:off x="5410200" y="5971401"/>
            <a:ext cx="2819400" cy="646331"/>
          </a:xfrm>
          <a:prstGeom prst="rect">
            <a:avLst/>
          </a:prstGeom>
          <a:noFill/>
        </p:spPr>
        <p:txBody>
          <a:bodyPr wrap="square" rtlCol="0">
            <a:spAutoFit/>
          </a:bodyPr>
          <a:lstStyle/>
          <a:p>
            <a:pPr algn="ctr"/>
            <a:r>
              <a:rPr lang="en-US" b="1" dirty="0" smtClean="0">
                <a:solidFill>
                  <a:schemeClr val="accent3"/>
                </a:solidFill>
                <a:latin typeface="+mj-lt"/>
              </a:rPr>
              <a:t>Devices with more limited mobile browsers</a:t>
            </a:r>
            <a:endParaRPr lang="en-US" b="1" dirty="0">
              <a:solidFill>
                <a:schemeClr val="accent3"/>
              </a:solidFill>
              <a:latin typeface="+mj-lt"/>
            </a:endParaRPr>
          </a:p>
        </p:txBody>
      </p:sp>
      <p:pic>
        <p:nvPicPr>
          <p:cNvPr id="1026" name="Picture 2"/>
          <p:cNvPicPr>
            <a:picLocks noChangeAspect="1" noChangeArrowheads="1"/>
          </p:cNvPicPr>
          <p:nvPr/>
        </p:nvPicPr>
        <p:blipFill>
          <a:blip r:embed="rId4" cstate="print"/>
          <a:srcRect/>
          <a:stretch>
            <a:fillRect/>
          </a:stretch>
        </p:blipFill>
        <p:spPr bwMode="auto">
          <a:xfrm>
            <a:off x="4495800" y="2133600"/>
            <a:ext cx="986310" cy="150458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04800" y="2209800"/>
            <a:ext cx="914400" cy="1222248"/>
          </a:xfrm>
          <a:prstGeom prst="rect">
            <a:avLst/>
          </a:prstGeom>
          <a:noFill/>
          <a:ln w="9525">
            <a:noFill/>
            <a:miter lim="800000"/>
            <a:headEnd/>
            <a:tailEnd/>
          </a:ln>
          <a:effectLst>
            <a:reflection blurRad="6350" stA="52000" endA="300" endPos="35000" dir="5400000" sy="-100000" algn="bl" rotWithShape="0"/>
          </a:effectLst>
        </p:spPr>
      </p:pic>
      <p:pic>
        <p:nvPicPr>
          <p:cNvPr id="3074" name="Picture 2"/>
          <p:cNvPicPr>
            <a:picLocks noChangeAspect="1" noChangeArrowheads="1"/>
          </p:cNvPicPr>
          <p:nvPr/>
        </p:nvPicPr>
        <p:blipFill>
          <a:blip r:embed="rId6" cstate="print"/>
          <a:srcRect/>
          <a:stretch>
            <a:fillRect/>
          </a:stretch>
        </p:blipFill>
        <p:spPr bwMode="auto">
          <a:xfrm>
            <a:off x="5536567" y="2286000"/>
            <a:ext cx="2566666" cy="27761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PT26.png"/>
          <p:cNvPicPr>
            <a:picLocks noChangeAspect="1"/>
          </p:cNvPicPr>
          <p:nvPr/>
        </p:nvPicPr>
        <p:blipFill>
          <a:blip r:embed="rId3" cstate="print">
            <a:lum/>
          </a:blip>
          <a:stretch>
            <a:fillRect/>
          </a:stretch>
        </p:blipFill>
        <p:spPr>
          <a:xfrm>
            <a:off x="3962400" y="152400"/>
            <a:ext cx="5053355" cy="4114800"/>
          </a:xfrm>
          <a:prstGeom prst="rect">
            <a:avLst/>
          </a:prstGeom>
          <a:ln>
            <a:solidFill>
              <a:schemeClr val="tx1"/>
            </a:solidFill>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4" cstate="print"/>
          <a:srcRect/>
          <a:stretch>
            <a:fillRect/>
          </a:stretch>
        </p:blipFill>
        <p:spPr bwMode="auto">
          <a:xfrm>
            <a:off x="508000" y="152400"/>
            <a:ext cx="2082800" cy="3124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cxnSp>
        <p:nvCxnSpPr>
          <p:cNvPr id="9" name="Straight Arrow Connector 8"/>
          <p:cNvCxnSpPr/>
          <p:nvPr/>
        </p:nvCxnSpPr>
        <p:spPr>
          <a:xfrm flipV="1">
            <a:off x="1219200" y="762000"/>
            <a:ext cx="2971800" cy="1219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4" name="TextBox 23"/>
          <p:cNvSpPr txBox="1"/>
          <p:nvPr/>
        </p:nvSpPr>
        <p:spPr>
          <a:xfrm rot="16200000">
            <a:off x="-862111" y="156061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Mobile Menu</a:t>
            </a:r>
            <a:endParaRPr lang="en-US" sz="1400" b="1" dirty="0">
              <a:solidFill>
                <a:schemeClr val="accent3"/>
              </a:solidFill>
              <a:latin typeface="+mj-lt"/>
            </a:endParaRPr>
          </a:p>
        </p:txBody>
      </p:sp>
      <p:grpSp>
        <p:nvGrpSpPr>
          <p:cNvPr id="3" name="Group 28"/>
          <p:cNvGrpSpPr/>
          <p:nvPr/>
        </p:nvGrpSpPr>
        <p:grpSpPr>
          <a:xfrm>
            <a:off x="380999" y="3581400"/>
            <a:ext cx="2438401" cy="3108960"/>
            <a:chOff x="380999" y="3505200"/>
            <a:chExt cx="2438401" cy="3108960"/>
          </a:xfrm>
        </p:grpSpPr>
        <p:pic>
          <p:nvPicPr>
            <p:cNvPr id="2052" name="Picture 4"/>
            <p:cNvPicPr>
              <a:picLocks noChangeAspect="1" noChangeArrowheads="1"/>
            </p:cNvPicPr>
            <p:nvPr/>
          </p:nvPicPr>
          <p:blipFill>
            <a:blip r:embed="rId5" cstate="print"/>
            <a:srcRect/>
            <a:stretch>
              <a:fillRect/>
            </a:stretch>
          </p:blipFill>
          <p:spPr bwMode="auto">
            <a:xfrm>
              <a:off x="746760" y="35052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6" name="TextBox 25"/>
            <p:cNvSpPr txBox="1"/>
            <p:nvPr/>
          </p:nvSpPr>
          <p:spPr>
            <a:xfrm rot="16200000">
              <a:off x="-608112" y="49057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Oracle Calendar</a:t>
              </a:r>
              <a:endParaRPr lang="en-US" sz="1400" b="1" dirty="0">
                <a:solidFill>
                  <a:schemeClr val="accent3"/>
                </a:solidFill>
                <a:latin typeface="+mj-lt"/>
              </a:endParaRPr>
            </a:p>
          </p:txBody>
        </p:sp>
      </p:grpSp>
      <p:grpSp>
        <p:nvGrpSpPr>
          <p:cNvPr id="4" name="Group 29"/>
          <p:cNvGrpSpPr/>
          <p:nvPr/>
        </p:nvGrpSpPr>
        <p:grpSpPr>
          <a:xfrm>
            <a:off x="3124200" y="3581400"/>
            <a:ext cx="2453640" cy="3108960"/>
            <a:chOff x="3124200" y="3581400"/>
            <a:chExt cx="2453640" cy="3108960"/>
          </a:xfrm>
        </p:grpSpPr>
        <p:pic>
          <p:nvPicPr>
            <p:cNvPr id="2053" name="Picture 5"/>
            <p:cNvPicPr>
              <a:picLocks noChangeAspect="1" noChangeArrowheads="1"/>
            </p:cNvPicPr>
            <p:nvPr/>
          </p:nvPicPr>
          <p:blipFill>
            <a:blip r:embed="rId6" cstate="print"/>
            <a:srcRect/>
            <a:stretch>
              <a:fillRect/>
            </a:stretch>
          </p:blipFill>
          <p:spPr bwMode="auto">
            <a:xfrm>
              <a:off x="3505200" y="35814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7" name="TextBox 26"/>
            <p:cNvSpPr txBox="1"/>
            <p:nvPr/>
          </p:nvSpPr>
          <p:spPr>
            <a:xfrm rot="16200000">
              <a:off x="2135089" y="49819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IC Search</a:t>
              </a:r>
              <a:endParaRPr lang="en-US" sz="1400" b="1" dirty="0">
                <a:solidFill>
                  <a:schemeClr val="accent3"/>
                </a:solidFill>
                <a:latin typeface="+mj-lt"/>
              </a:endParaRPr>
            </a:p>
          </p:txBody>
        </p:sp>
      </p:grpSp>
      <p:grpSp>
        <p:nvGrpSpPr>
          <p:cNvPr id="6" name="Group 30"/>
          <p:cNvGrpSpPr/>
          <p:nvPr/>
        </p:nvGrpSpPr>
        <p:grpSpPr>
          <a:xfrm>
            <a:off x="6093022" y="3581400"/>
            <a:ext cx="2456618" cy="3108960"/>
            <a:chOff x="6093022" y="3581400"/>
            <a:chExt cx="2456618" cy="3108960"/>
          </a:xfrm>
        </p:grpSpPr>
        <p:pic>
          <p:nvPicPr>
            <p:cNvPr id="5" name="Picture 3"/>
            <p:cNvPicPr>
              <a:picLocks noChangeAspect="1" noChangeArrowheads="1"/>
            </p:cNvPicPr>
            <p:nvPr/>
          </p:nvPicPr>
          <p:blipFill>
            <a:blip r:embed="rId7" cstate="print"/>
            <a:srcRect/>
            <a:stretch>
              <a:fillRect/>
            </a:stretch>
          </p:blipFill>
          <p:spPr bwMode="auto">
            <a:xfrm>
              <a:off x="6477000" y="3581400"/>
              <a:ext cx="2072640" cy="310896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28" name="TextBox 27"/>
            <p:cNvSpPr txBox="1"/>
            <p:nvPr/>
          </p:nvSpPr>
          <p:spPr>
            <a:xfrm rot="16200000">
              <a:off x="5103911" y="4981992"/>
              <a:ext cx="2286000" cy="307777"/>
            </a:xfrm>
            <a:prstGeom prst="rect">
              <a:avLst/>
            </a:prstGeom>
            <a:solidFill>
              <a:schemeClr val="accent3">
                <a:lumMod val="20000"/>
                <a:lumOff val="80000"/>
                <a:alpha val="50000"/>
              </a:schemeClr>
            </a:solidFill>
          </p:spPr>
          <p:txBody>
            <a:bodyPr wrap="square" rtlCol="0">
              <a:spAutoFit/>
            </a:bodyPr>
            <a:lstStyle/>
            <a:p>
              <a:pPr algn="ctr"/>
              <a:r>
                <a:rPr lang="en-US" sz="1400" b="1" dirty="0" smtClean="0">
                  <a:solidFill>
                    <a:schemeClr val="accent3"/>
                  </a:solidFill>
                  <a:latin typeface="+mj-lt"/>
                </a:rPr>
                <a:t>Intercom</a:t>
              </a:r>
              <a:endParaRPr lang="en-US" sz="1400" b="1" dirty="0">
                <a:solidFill>
                  <a:schemeClr val="accent3"/>
                </a:solidFill>
                <a:latin typeface="+mj-lt"/>
              </a:endParaRPr>
            </a:p>
          </p:txBody>
        </p:sp>
      </p:grpSp>
      <p:cxnSp>
        <p:nvCxnSpPr>
          <p:cNvPr id="18" name="Straight Arrow Connector 17"/>
          <p:cNvCxnSpPr/>
          <p:nvPr/>
        </p:nvCxnSpPr>
        <p:spPr>
          <a:xfrm flipV="1">
            <a:off x="4648200" y="3124200"/>
            <a:ext cx="1143000" cy="990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rot="5400000" flipH="1" flipV="1">
            <a:off x="6553200" y="2590800"/>
            <a:ext cx="18288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2667000" y="2514600"/>
            <a:ext cx="1524000" cy="14478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8"/>
          <p:cNvGrpSpPr/>
          <p:nvPr/>
        </p:nvGrpSpPr>
        <p:grpSpPr>
          <a:xfrm>
            <a:off x="533400" y="685800"/>
            <a:ext cx="8153400" cy="1280320"/>
            <a:chOff x="533400" y="685800"/>
            <a:chExt cx="8153400" cy="128032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hueOff val="0"/>
                <a:satOff val="0"/>
                <a:lumOff val="0"/>
                <a:alphaOff val="0"/>
              </a:schemeClr>
            </a:fontRef>
          </p:style>
        </p:sp>
        <p:grpSp>
          <p:nvGrpSpPr>
            <p:cNvPr id="3"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5" name="Rounded Rectangle 5"/>
              <p:cNvSpPr/>
              <p:nvPr/>
            </p:nvSpPr>
            <p:spPr>
              <a:xfrm>
                <a:off x="700334" y="1423749"/>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Provide a Rich Web / Mobile Experience</a:t>
                </a:r>
                <a:endParaRPr lang="en-US" sz="1900" kern="1200" dirty="0"/>
              </a:p>
            </p:txBody>
          </p:sp>
        </p:gr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Web 2.0</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Mobile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effectLst/>
                <a:uLnTx/>
                <a:uFillTx/>
                <a:latin typeface="+mn-lt"/>
                <a:ea typeface="+mn-ea"/>
                <a:cs typeface="+mn-cs"/>
              </a:rPr>
              <a:t>One-point of entry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Location aware</a:t>
            </a: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point of entry…</a:t>
            </a:r>
            <a:endParaRPr lang="en-US" dirty="0"/>
          </a:p>
        </p:txBody>
      </p:sp>
      <p:sp>
        <p:nvSpPr>
          <p:cNvPr id="5" name="Content Placeholder 4"/>
          <p:cNvSpPr>
            <a:spLocks noGrp="1"/>
          </p:cNvSpPr>
          <p:nvPr>
            <p:ph idx="1"/>
          </p:nvPr>
        </p:nvSpPr>
        <p:spPr/>
        <p:txBody>
          <a:bodyPr/>
          <a:lstStyle/>
          <a:p>
            <a:r>
              <a:rPr lang="en-US" dirty="0" smtClean="0"/>
              <a:t>Log in once, then use the portal as your gateway to other information via:</a:t>
            </a:r>
          </a:p>
          <a:p>
            <a:pPr lvl="1"/>
            <a:r>
              <a:rPr lang="en-US" dirty="0" smtClean="0"/>
              <a:t>Portlets</a:t>
            </a:r>
          </a:p>
          <a:p>
            <a:pPr lvl="1"/>
            <a:r>
              <a:rPr lang="en-US" dirty="0" smtClean="0"/>
              <a:t>Framed content</a:t>
            </a:r>
          </a:p>
          <a:p>
            <a:pPr lvl="1"/>
            <a:r>
              <a:rPr lang="en-US" dirty="0" smtClean="0"/>
              <a:t>Quick Access (Brokered)</a:t>
            </a:r>
          </a:p>
          <a:p>
            <a:pPr lvl="1"/>
            <a:r>
              <a:rPr lang="en-US" dirty="0" smtClean="0"/>
              <a:t>Links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3B.png"/>
          <p:cNvPicPr>
            <a:picLocks noChangeAspect="1"/>
          </p:cNvPicPr>
          <p:nvPr/>
        </p:nvPicPr>
        <p:blipFill>
          <a:blip r:embed="rId2" cstate="print"/>
          <a:stretch>
            <a:fillRect/>
          </a:stretch>
        </p:blipFill>
        <p:spPr>
          <a:xfrm>
            <a:off x="0" y="0"/>
            <a:ext cx="9144000" cy="6241851"/>
          </a:xfrm>
          <a:prstGeom prst="rect">
            <a:avLst/>
          </a:prstGeom>
        </p:spPr>
      </p:pic>
      <p:grpSp>
        <p:nvGrpSpPr>
          <p:cNvPr id="31" name="Group 30"/>
          <p:cNvGrpSpPr/>
          <p:nvPr/>
        </p:nvGrpSpPr>
        <p:grpSpPr>
          <a:xfrm>
            <a:off x="1752600" y="990600"/>
            <a:ext cx="4648200" cy="3429000"/>
            <a:chOff x="1752600" y="990600"/>
            <a:chExt cx="4648200" cy="3429000"/>
          </a:xfrm>
        </p:grpSpPr>
        <p:cxnSp>
          <p:nvCxnSpPr>
            <p:cNvPr id="15" name="Straight Arrow Connector 14"/>
            <p:cNvCxnSpPr/>
            <p:nvPr/>
          </p:nvCxnSpPr>
          <p:spPr>
            <a:xfrm rot="16200000" flipH="1">
              <a:off x="1181100" y="2933700"/>
              <a:ext cx="2743200" cy="2286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2819400" y="1981200"/>
              <a:ext cx="838200" cy="5334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29000" y="1447800"/>
              <a:ext cx="2971800" cy="1524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52600" y="990600"/>
              <a:ext cx="18288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Portlets</a:t>
              </a:r>
              <a:endParaRPr lang="en-US" sz="2400" b="1" dirty="0">
                <a:solidFill>
                  <a:srgbClr val="FF0000"/>
                </a:solidFill>
                <a:effectLst>
                  <a:outerShdw blurRad="38100" dist="38100" dir="2700000" algn="tl">
                    <a:srgbClr val="000000">
                      <a:alpha val="43137"/>
                    </a:srgbClr>
                  </a:outerShdw>
                </a:effectLst>
                <a:latin typeface="+mj-lt"/>
              </a:endParaRPr>
            </a:p>
          </p:txBody>
        </p:sp>
      </p:grpSp>
      <p:grpSp>
        <p:nvGrpSpPr>
          <p:cNvPr id="30" name="Group 29"/>
          <p:cNvGrpSpPr/>
          <p:nvPr/>
        </p:nvGrpSpPr>
        <p:grpSpPr>
          <a:xfrm>
            <a:off x="152400" y="2743200"/>
            <a:ext cx="1371600" cy="2286000"/>
            <a:chOff x="152400" y="2743200"/>
            <a:chExt cx="1371600" cy="2286000"/>
          </a:xfrm>
        </p:grpSpPr>
        <p:cxnSp>
          <p:nvCxnSpPr>
            <p:cNvPr id="7" name="Straight Arrow Connector 6"/>
            <p:cNvCxnSpPr/>
            <p:nvPr/>
          </p:nvCxnSpPr>
          <p:spPr>
            <a:xfrm rot="16200000" flipH="1">
              <a:off x="266700" y="4152900"/>
              <a:ext cx="1524000" cy="2286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52400" y="2743200"/>
              <a:ext cx="13716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Links</a:t>
              </a:r>
              <a:endParaRPr lang="en-US" sz="2400" b="1" dirty="0">
                <a:solidFill>
                  <a:srgbClr val="FF0000"/>
                </a:solidFill>
                <a:effectLst>
                  <a:outerShdw blurRad="38100" dist="38100" dir="2700000" algn="tl">
                    <a:srgbClr val="000000">
                      <a:alpha val="43137"/>
                    </a:srgbClr>
                  </a:outerShdw>
                </a:effectLst>
                <a:latin typeface="+mj-lt"/>
              </a:endParaRPr>
            </a:p>
          </p:txBody>
        </p:sp>
      </p:grpSp>
      <p:grpSp>
        <p:nvGrpSpPr>
          <p:cNvPr id="32" name="Group 31"/>
          <p:cNvGrpSpPr/>
          <p:nvPr/>
        </p:nvGrpSpPr>
        <p:grpSpPr>
          <a:xfrm>
            <a:off x="3581400" y="228600"/>
            <a:ext cx="2971800" cy="838200"/>
            <a:chOff x="152400" y="2743200"/>
            <a:chExt cx="2286000" cy="838200"/>
          </a:xfrm>
        </p:grpSpPr>
        <p:cxnSp>
          <p:nvCxnSpPr>
            <p:cNvPr id="33" name="Straight Arrow Connector 32"/>
            <p:cNvCxnSpPr/>
            <p:nvPr/>
          </p:nvCxnSpPr>
          <p:spPr>
            <a:xfrm>
              <a:off x="1295400" y="3200400"/>
              <a:ext cx="1143000" cy="2286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52400" y="2743200"/>
              <a:ext cx="13716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Service Tabs</a:t>
              </a:r>
              <a:endParaRPr lang="en-US" sz="2400" b="1" dirty="0">
                <a:solidFill>
                  <a:srgbClr val="FF0000"/>
                </a:solidFill>
                <a:effectLst>
                  <a:outerShdw blurRad="38100" dist="38100" dir="2700000" algn="tl">
                    <a:srgbClr val="000000">
                      <a:alpha val="43137"/>
                    </a:srgbClr>
                  </a:outerShdw>
                </a:effectLst>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23.png"/>
          <p:cNvPicPr>
            <a:picLocks noChangeAspect="1"/>
          </p:cNvPicPr>
          <p:nvPr/>
        </p:nvPicPr>
        <p:blipFill>
          <a:blip r:embed="rId2" cstate="print"/>
          <a:stretch>
            <a:fillRect/>
          </a:stretch>
        </p:blipFill>
        <p:spPr>
          <a:xfrm>
            <a:off x="0" y="0"/>
            <a:ext cx="9144000" cy="6241851"/>
          </a:xfrm>
          <a:prstGeom prst="rect">
            <a:avLst/>
          </a:prstGeom>
        </p:spPr>
      </p:pic>
      <p:sp>
        <p:nvSpPr>
          <p:cNvPr id="6" name="Oval 5"/>
          <p:cNvSpPr/>
          <p:nvPr/>
        </p:nvSpPr>
        <p:spPr>
          <a:xfrm>
            <a:off x="5410200" y="4953000"/>
            <a:ext cx="3352800" cy="1143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Framed Content</a:t>
            </a:r>
            <a:endParaRPr lang="en-US" sz="2400" b="1" dirty="0">
              <a:solidFill>
                <a:srgbClr val="FF0000"/>
              </a:solidFill>
              <a:effectLst>
                <a:outerShdw blurRad="38100" dist="38100" dir="2700000" algn="tl">
                  <a:srgbClr val="000000">
                    <a:alpha val="43137"/>
                  </a:srgbClr>
                </a:outerShdw>
              </a:effectLst>
              <a:latin typeface="+mj-lt"/>
            </a:endParaRPr>
          </a:p>
        </p:txBody>
      </p:sp>
      <p:sp>
        <p:nvSpPr>
          <p:cNvPr id="12" name="Rectangle 11"/>
          <p:cNvSpPr/>
          <p:nvPr/>
        </p:nvSpPr>
        <p:spPr>
          <a:xfrm>
            <a:off x="76200" y="990600"/>
            <a:ext cx="8991600" cy="5257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5067300" y="685800"/>
            <a:ext cx="1485900" cy="2286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3B.png"/>
          <p:cNvPicPr>
            <a:picLocks noChangeAspect="1"/>
          </p:cNvPicPr>
          <p:nvPr/>
        </p:nvPicPr>
        <p:blipFill>
          <a:blip r:embed="rId2" cstate="print"/>
          <a:stretch>
            <a:fillRect/>
          </a:stretch>
        </p:blipFill>
        <p:spPr>
          <a:xfrm>
            <a:off x="0" y="0"/>
            <a:ext cx="9144000" cy="6241851"/>
          </a:xfrm>
          <a:prstGeom prst="rect">
            <a:avLst/>
          </a:prstGeom>
        </p:spPr>
      </p:pic>
      <p:grpSp>
        <p:nvGrpSpPr>
          <p:cNvPr id="4" name="Group 31"/>
          <p:cNvGrpSpPr/>
          <p:nvPr/>
        </p:nvGrpSpPr>
        <p:grpSpPr>
          <a:xfrm>
            <a:off x="2438400" y="609600"/>
            <a:ext cx="4267200" cy="2438400"/>
            <a:chOff x="-476250" y="2072640"/>
            <a:chExt cx="3200400" cy="1788160"/>
          </a:xfrm>
        </p:grpSpPr>
        <p:cxnSp>
          <p:nvCxnSpPr>
            <p:cNvPr id="33" name="Straight Arrow Connector 32"/>
            <p:cNvCxnSpPr/>
            <p:nvPr/>
          </p:nvCxnSpPr>
          <p:spPr>
            <a:xfrm flipV="1">
              <a:off x="1295400" y="2072640"/>
              <a:ext cx="1428750" cy="112776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6250" y="3078480"/>
              <a:ext cx="2114550" cy="7823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Quick Access Menu</a:t>
              </a:r>
              <a:endParaRPr lang="en-US" sz="2400" b="1" dirty="0">
                <a:solidFill>
                  <a:srgbClr val="FF0000"/>
                </a:solidFill>
                <a:effectLst>
                  <a:outerShdw blurRad="38100" dist="38100" dir="2700000" algn="tl">
                    <a:srgbClr val="000000">
                      <a:alpha val="43137"/>
                    </a:srgbClr>
                  </a:outerShdw>
                </a:effectLst>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PPT2F.png"/>
          <p:cNvPicPr>
            <a:picLocks noChangeAspect="1"/>
          </p:cNvPicPr>
          <p:nvPr/>
        </p:nvPicPr>
        <p:blipFill>
          <a:blip r:embed="rId2" cstate="print"/>
          <a:stretch>
            <a:fillRect/>
          </a:stretch>
        </p:blipFill>
        <p:spPr>
          <a:xfrm>
            <a:off x="0" y="0"/>
            <a:ext cx="9144000" cy="6241851"/>
          </a:xfrm>
          <a:prstGeom prst="rect">
            <a:avLst/>
          </a:prstGeom>
        </p:spPr>
      </p:pic>
      <p:sp>
        <p:nvSpPr>
          <p:cNvPr id="10" name="Rectangle 9"/>
          <p:cNvSpPr/>
          <p:nvPr/>
        </p:nvSpPr>
        <p:spPr>
          <a:xfrm>
            <a:off x="152400" y="3124200"/>
            <a:ext cx="5867400" cy="3429000"/>
          </a:xfrm>
          <a:prstGeom prst="rect">
            <a:avLst/>
          </a:prstGeom>
          <a:solidFill>
            <a:schemeClr val="bg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p:nvPr>
        </p:nvSpPr>
        <p:spPr>
          <a:xfrm>
            <a:off x="685800" y="3694176"/>
            <a:ext cx="4724400" cy="1066800"/>
          </a:xfrm>
        </p:spPr>
        <p:txBody>
          <a:bodyPr/>
          <a:lstStyle/>
          <a:p>
            <a:r>
              <a:rPr lang="en-US" dirty="0" smtClean="0"/>
              <a:t>Quick Access Menu</a:t>
            </a:r>
            <a:endParaRPr lang="en-US" dirty="0"/>
          </a:p>
        </p:txBody>
      </p:sp>
      <p:sp>
        <p:nvSpPr>
          <p:cNvPr id="12" name="Content Placeholder 3"/>
          <p:cNvSpPr>
            <a:spLocks noGrp="1"/>
          </p:cNvSpPr>
          <p:nvPr>
            <p:ph idx="1"/>
          </p:nvPr>
        </p:nvSpPr>
        <p:spPr>
          <a:xfrm>
            <a:off x="685800" y="4800600"/>
            <a:ext cx="4800600" cy="1027176"/>
          </a:xfrm>
        </p:spPr>
        <p:txBody>
          <a:bodyPr/>
          <a:lstStyle/>
          <a:p>
            <a:r>
              <a:rPr lang="en-US" dirty="0" smtClean="0"/>
              <a:t>Brokered access to services</a:t>
            </a:r>
          </a:p>
          <a:p>
            <a:r>
              <a:rPr lang="en-US" dirty="0" smtClean="0"/>
              <a:t>Opens in a new window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4724400" cy="1066800"/>
          </a:xfrm>
        </p:spPr>
        <p:txBody>
          <a:bodyPr/>
          <a:lstStyle/>
          <a:p>
            <a:r>
              <a:rPr lang="en-US" dirty="0" smtClean="0"/>
              <a:t>Links</a:t>
            </a:r>
            <a:endParaRPr lang="en-US" dirty="0"/>
          </a:p>
        </p:txBody>
      </p:sp>
      <p:sp>
        <p:nvSpPr>
          <p:cNvPr id="4" name="Content Placeholder 3"/>
          <p:cNvSpPr>
            <a:spLocks noGrp="1"/>
          </p:cNvSpPr>
          <p:nvPr>
            <p:ph idx="1"/>
          </p:nvPr>
        </p:nvSpPr>
        <p:spPr>
          <a:xfrm>
            <a:off x="457200" y="2249424"/>
            <a:ext cx="4800600" cy="1027176"/>
          </a:xfrm>
        </p:spPr>
        <p:txBody>
          <a:bodyPr/>
          <a:lstStyle/>
          <a:p>
            <a:r>
              <a:rPr lang="en-US" dirty="0" smtClean="0"/>
              <a:t>Pre-defined by cohort	</a:t>
            </a:r>
          </a:p>
          <a:p>
            <a:r>
              <a:rPr lang="en-US" dirty="0" smtClean="0"/>
              <a:t>User defined links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 y="3581400"/>
            <a:ext cx="2419350" cy="26765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429000" y="3733800"/>
            <a:ext cx="2419350" cy="13811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172200" y="4419600"/>
            <a:ext cx="2419350" cy="1609725"/>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943600" y="1143000"/>
            <a:ext cx="24669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533400" y="685800"/>
            <a:ext cx="8153400" cy="1280320"/>
            <a:chOff x="533400" y="685800"/>
            <a:chExt cx="8153400" cy="128032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1350398"/>
                <a:satOff val="500"/>
                <a:lumOff val="1529"/>
                <a:alphaOff val="0"/>
              </a:schemeClr>
            </a:fillRef>
            <a:effectRef idx="2">
              <a:schemeClr val="accent2">
                <a:hueOff val="1350398"/>
                <a:satOff val="500"/>
                <a:lumOff val="1529"/>
                <a:alphaOff val="0"/>
              </a:schemeClr>
            </a:effectRef>
            <a:fontRef idx="minor">
              <a:schemeClr val="lt1">
                <a:hueOff val="0"/>
                <a:satOff val="0"/>
                <a:lumOff val="0"/>
                <a:alphaOff val="0"/>
              </a:schemeClr>
            </a:fontRef>
          </p:style>
        </p:sp>
        <p:grpSp>
          <p:nvGrpSpPr>
            <p:cNvPr id="3" name="Group 2"/>
            <p:cNvGrpSpPr/>
            <p:nvPr/>
          </p:nvGrpSpPr>
          <p:grpSpPr>
            <a:xfrm>
              <a:off x="533400" y="685800"/>
              <a:ext cx="1600400" cy="1280320"/>
              <a:chOff x="662835" y="1386250"/>
              <a:chExt cx="1600400" cy="1280320"/>
            </a:xfrm>
            <a:scene3d>
              <a:camera prst="orthographicFront"/>
              <a:lightRig rig="threePt" dir="t">
                <a:rot lat="0" lon="0" rev="7500000"/>
              </a:lightRig>
            </a:scene3d>
          </p:grpSpPr>
          <p:sp>
            <p:nvSpPr>
              <p:cNvPr id="4" name="Rounded Rectangle 3"/>
              <p:cNvSpPr/>
              <p:nvPr/>
            </p:nvSpPr>
            <p:spPr>
              <a:xfrm>
                <a:off x="662835" y="1386250"/>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350398"/>
                  <a:satOff val="500"/>
                  <a:lumOff val="1529"/>
                  <a:alphaOff val="0"/>
                </a:schemeClr>
              </a:fillRef>
              <a:effectRef idx="2">
                <a:schemeClr val="accent2">
                  <a:hueOff val="1350398"/>
                  <a:satOff val="500"/>
                  <a:lumOff val="1529"/>
                  <a:alphaOff val="0"/>
                </a:schemeClr>
              </a:effectRef>
              <a:fontRef idx="minor">
                <a:schemeClr val="lt1"/>
              </a:fontRef>
            </p:style>
          </p:sp>
          <p:sp>
            <p:nvSpPr>
              <p:cNvPr id="5" name="Rounded Rectangle 5"/>
              <p:cNvSpPr/>
              <p:nvPr/>
            </p:nvSpPr>
            <p:spPr>
              <a:xfrm>
                <a:off x="700334" y="1423749"/>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Provide a Rich Web / Mobile Experience</a:t>
                </a:r>
                <a:endParaRPr lang="en-US" sz="1900" kern="1200" dirty="0"/>
              </a:p>
            </p:txBody>
          </p:sp>
        </p:gr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Web 2.0</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Mobile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One-point of entry</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Location aware</a:t>
            </a: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normAutofit/>
          </a:bodyPr>
          <a:lstStyle/>
          <a:p>
            <a:r>
              <a:rPr lang="en-US" dirty="0" smtClean="0"/>
              <a:t>Present ways in which we might re-think the campus portal</a:t>
            </a:r>
          </a:p>
          <a:p>
            <a:r>
              <a:rPr lang="en-US" dirty="0" smtClean="0"/>
              <a:t>Provide examples</a:t>
            </a:r>
          </a:p>
          <a:p>
            <a:r>
              <a:rPr lang="en-US" dirty="0" smtClean="0"/>
              <a:t>Generate ideas &amp; thoughts</a:t>
            </a:r>
          </a:p>
          <a:p>
            <a:endParaRPr lang="en-US" dirty="0"/>
          </a:p>
        </p:txBody>
      </p:sp>
      <p:sp>
        <p:nvSpPr>
          <p:cNvPr id="4" name="TextBox 3"/>
          <p:cNvSpPr txBox="1"/>
          <p:nvPr/>
        </p:nvSpPr>
        <p:spPr>
          <a:xfrm>
            <a:off x="2743200" y="4724400"/>
            <a:ext cx="5867400" cy="1477328"/>
          </a:xfrm>
          <a:prstGeom prst="rect">
            <a:avLst/>
          </a:prstGeom>
          <a:solidFill>
            <a:schemeClr val="bg1"/>
          </a:solidFill>
          <a:ln w="28575">
            <a:solidFill>
              <a:srgbClr val="FF0000"/>
            </a:solidFill>
            <a:prstDash val="dash"/>
          </a:ln>
          <a:effectLst>
            <a:outerShdw blurRad="50800" dist="38100" dir="2700000" algn="tl" rotWithShape="0">
              <a:prstClr val="black">
                <a:alpha val="40000"/>
              </a:prstClr>
            </a:outerShdw>
          </a:effectLst>
        </p:spPr>
        <p:txBody>
          <a:bodyPr wrap="square" rtlCol="0">
            <a:spAutoFit/>
          </a:bodyPr>
          <a:lstStyle/>
          <a:p>
            <a:pPr marL="0" lvl="1"/>
            <a:r>
              <a:rPr lang="en-US" dirty="0" smtClean="0"/>
              <a:t>Note: while the presentation will rely heavily on what we’ve done at Ithaca, not everything described is something we’ve actually implemented.  The focus is intended to be on the concepts being described, not a particular implementation.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Awareness</a:t>
            </a:r>
            <a:endParaRPr lang="en-US" dirty="0"/>
          </a:p>
        </p:txBody>
      </p:sp>
      <p:sp>
        <p:nvSpPr>
          <p:cNvPr id="5" name="Content Placeholder 4"/>
          <p:cNvSpPr>
            <a:spLocks noGrp="1"/>
          </p:cNvSpPr>
          <p:nvPr>
            <p:ph idx="1"/>
          </p:nvPr>
        </p:nvSpPr>
        <p:spPr/>
        <p:txBody>
          <a:bodyPr/>
          <a:lstStyle/>
          <a:p>
            <a:r>
              <a:rPr lang="en-US" dirty="0" smtClean="0"/>
              <a:t>Provide different information depending on where you are</a:t>
            </a:r>
          </a:p>
          <a:p>
            <a:r>
              <a:rPr lang="en-US" dirty="0" smtClean="0"/>
              <a:t>Mobile</a:t>
            </a:r>
          </a:p>
          <a:p>
            <a:r>
              <a:rPr lang="en-US" dirty="0" smtClean="0"/>
              <a:t>Desktop</a:t>
            </a:r>
            <a:endParaRPr lang="en-US" dirty="0"/>
          </a:p>
        </p:txBody>
      </p:sp>
      <p:pic>
        <p:nvPicPr>
          <p:cNvPr id="4" name="Picture 3" descr="PPT41.png"/>
          <p:cNvPicPr>
            <a:picLocks noChangeAspect="1"/>
          </p:cNvPicPr>
          <p:nvPr/>
        </p:nvPicPr>
        <p:blipFill>
          <a:blip r:embed="rId2" cstate="print"/>
          <a:stretch>
            <a:fillRect/>
          </a:stretch>
        </p:blipFill>
        <p:spPr>
          <a:xfrm>
            <a:off x="3505200" y="2971800"/>
            <a:ext cx="5463573" cy="373290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2700796"/>
              <a:satOff val="1000"/>
              <a:lumOff val="3058"/>
              <a:alphaOff val="0"/>
            </a:schemeClr>
          </a:fillRef>
          <a:effectRef idx="2">
            <a:schemeClr val="accent2">
              <a:hueOff val="2700796"/>
              <a:satOff val="1000"/>
              <a:lumOff val="3058"/>
              <a:alphaOff val="0"/>
            </a:schemeClr>
          </a:effectRef>
          <a:fontRef idx="minor">
            <a:schemeClr val="lt1">
              <a:hueOff val="0"/>
              <a:satOff val="0"/>
              <a:lumOff val="0"/>
              <a:alphaOff val="0"/>
            </a:schemeClr>
          </a:fontRef>
        </p:style>
      </p:sp>
      <p:grpSp>
        <p:nvGrpSpPr>
          <p:cNvPr id="10"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2700796"/>
                <a:satOff val="1000"/>
                <a:lumOff val="3058"/>
                <a:alphaOff val="0"/>
              </a:schemeClr>
            </a:fillRef>
            <a:effectRef idx="2">
              <a:schemeClr val="accent2">
                <a:hueOff val="2700796"/>
                <a:satOff val="1000"/>
                <a:lumOff val="3058"/>
                <a:alphaOff val="0"/>
              </a:schemeClr>
            </a:effectRef>
            <a:fontRef idx="minor">
              <a:schemeClr val="lt1"/>
            </a:fontRef>
          </p:style>
        </p:sp>
        <p:sp>
          <p:nvSpPr>
            <p:cNvPr id="12" name="Rounded Rectangle 5"/>
            <p:cNvSpPr/>
            <p:nvPr/>
          </p:nvSpPr>
          <p:spPr>
            <a:xfrm>
              <a:off x="2433403" y="164601"/>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Build Community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Integrated Social</a:t>
            </a:r>
            <a:r>
              <a:rPr kumimoji="0" lang="en-US" sz="2800" b="0" i="0" u="none" strike="noStrike" kern="1200" cap="none" spc="0" normalizeH="0" noProof="0" dirty="0" smtClean="0">
                <a:ln>
                  <a:noFill/>
                </a:ln>
                <a:solidFill>
                  <a:schemeClr val="tx1"/>
                </a:solidFill>
                <a:effectLst/>
                <a:uLnTx/>
                <a:uFillTx/>
                <a:latin typeface="+mn-lt"/>
                <a:ea typeface="+mn-ea"/>
                <a:cs typeface="+mn-cs"/>
              </a:rPr>
              <a:t> Networking Tools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“Collaboration Classifieds”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2700796"/>
              <a:satOff val="1000"/>
              <a:lumOff val="3058"/>
              <a:alphaOff val="0"/>
            </a:schemeClr>
          </a:fillRef>
          <a:effectRef idx="2">
            <a:schemeClr val="accent2">
              <a:hueOff val="2700796"/>
              <a:satOff val="1000"/>
              <a:lumOff val="3058"/>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2700796"/>
                <a:satOff val="1000"/>
                <a:lumOff val="3058"/>
                <a:alphaOff val="0"/>
              </a:schemeClr>
            </a:fillRef>
            <a:effectRef idx="2">
              <a:schemeClr val="accent2">
                <a:hueOff val="2700796"/>
                <a:satOff val="1000"/>
                <a:lumOff val="3058"/>
                <a:alphaOff val="0"/>
              </a:schemeClr>
            </a:effectRef>
            <a:fontRef idx="minor">
              <a:schemeClr val="lt1"/>
            </a:fontRef>
          </p:style>
        </p:sp>
        <p:sp>
          <p:nvSpPr>
            <p:cNvPr id="12" name="Rounded Rectangle 5"/>
            <p:cNvSpPr/>
            <p:nvPr/>
          </p:nvSpPr>
          <p:spPr>
            <a:xfrm>
              <a:off x="2433403" y="164601"/>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Build Community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Integrated Social</a:t>
            </a:r>
            <a:r>
              <a:rPr kumimoji="0" lang="en-US" sz="2800" b="0" i="0" u="none" strike="noStrike" kern="1200" cap="none" spc="0" normalizeH="0" noProof="0" dirty="0" smtClean="0">
                <a:ln>
                  <a:noFill/>
                </a:ln>
                <a:solidFill>
                  <a:schemeClr val="tx1"/>
                </a:solidFill>
                <a:effectLst/>
                <a:uLnTx/>
                <a:uFillTx/>
                <a:latin typeface="+mn-lt"/>
                <a:ea typeface="+mn-ea"/>
                <a:cs typeface="+mn-cs"/>
              </a:rPr>
              <a:t> Networking Tools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noProof="0" dirty="0" smtClean="0">
                <a:ln>
                  <a:noFill/>
                </a:ln>
                <a:solidFill>
                  <a:schemeClr val="bg1">
                    <a:lumMod val="75000"/>
                  </a:schemeClr>
                </a:solidFill>
                <a:effectLst/>
                <a:uLnTx/>
                <a:uFillTx/>
                <a:latin typeface="+mn-lt"/>
                <a:ea typeface="+mn-ea"/>
                <a:cs typeface="+mn-cs"/>
              </a:rPr>
              <a:t>“Collaboration Classifieds”</a:t>
            </a: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u="sng" dirty="0" smtClean="0"/>
              <a:t>Integrated</a:t>
            </a:r>
            <a:r>
              <a:rPr lang="en-US" dirty="0" smtClean="0"/>
              <a:t> Community Tools</a:t>
            </a:r>
            <a:endParaRPr lang="en-US" dirty="0"/>
          </a:p>
        </p:txBody>
      </p:sp>
      <p:sp>
        <p:nvSpPr>
          <p:cNvPr id="3" name="Content Placeholder 2"/>
          <p:cNvSpPr>
            <a:spLocks noGrp="1"/>
          </p:cNvSpPr>
          <p:nvPr>
            <p:ph idx="1"/>
          </p:nvPr>
        </p:nvSpPr>
        <p:spPr/>
        <p:txBody>
          <a:bodyPr/>
          <a:lstStyle/>
          <a:p>
            <a:r>
              <a:rPr lang="en-US" dirty="0" smtClean="0"/>
              <a:t>Profiles / People</a:t>
            </a:r>
          </a:p>
          <a:p>
            <a:r>
              <a:rPr lang="en-US" dirty="0" smtClean="0"/>
              <a:t>Friends</a:t>
            </a:r>
          </a:p>
          <a:p>
            <a:r>
              <a:rPr lang="en-US" dirty="0" smtClean="0"/>
              <a:t>Groups</a:t>
            </a:r>
          </a:p>
          <a:p>
            <a:r>
              <a:rPr lang="en-US" dirty="0" smtClean="0"/>
              <a:t>Wall</a:t>
            </a:r>
          </a:p>
          <a:p>
            <a:r>
              <a:rPr lang="en-US" dirty="0" smtClean="0"/>
              <a:t>Polls</a:t>
            </a:r>
          </a:p>
          <a:p>
            <a:r>
              <a:rPr lang="en-US" dirty="0" smtClean="0"/>
              <a:t>Photos</a:t>
            </a:r>
          </a:p>
          <a:p>
            <a:r>
              <a:rPr lang="en-US" dirty="0" smtClean="0"/>
              <a:t>Other functions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248400" y="3352800"/>
            <a:ext cx="2181225" cy="3038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0075" y="1371600"/>
            <a:ext cx="12287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PT4A.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36.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1066800"/>
            <a:ext cx="2181225" cy="52292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733800" y="2514600"/>
            <a:ext cx="5057775" cy="2924175"/>
          </a:xfrm>
          <a:prstGeom prst="rect">
            <a:avLst/>
          </a:prstGeom>
          <a:noFill/>
          <a:ln w="9525">
            <a:noFill/>
            <a:miter lim="800000"/>
            <a:headEnd/>
            <a:tailEnd/>
          </a:ln>
          <a:effectLst>
            <a:softEdge rad="127000"/>
          </a:effectLst>
        </p:spPr>
      </p:pic>
      <p:sp>
        <p:nvSpPr>
          <p:cNvPr id="4" name="TextBox 3"/>
          <p:cNvSpPr txBox="1"/>
          <p:nvPr/>
        </p:nvSpPr>
        <p:spPr>
          <a:xfrm>
            <a:off x="3352800" y="1066800"/>
            <a:ext cx="5181600" cy="954107"/>
          </a:xfrm>
          <a:prstGeom prst="rect">
            <a:avLst/>
          </a:prstGeom>
          <a:noFill/>
        </p:spPr>
        <p:txBody>
          <a:bodyPr wrap="square" rtlCol="0">
            <a:spAutoFit/>
          </a:bodyPr>
          <a:lstStyle/>
          <a:p>
            <a:pPr marL="365760" indent="-256032">
              <a:spcBef>
                <a:spcPts val="300"/>
              </a:spcBef>
              <a:buClr>
                <a:schemeClr val="accent3"/>
              </a:buClr>
            </a:pPr>
            <a:r>
              <a:rPr lang="en-US" sz="2800" dirty="0" smtClean="0"/>
              <a:t>	Use of tag clouds to find people with similar interests</a:t>
            </a:r>
          </a:p>
        </p:txBody>
      </p:sp>
      <p:cxnSp>
        <p:nvCxnSpPr>
          <p:cNvPr id="5" name="Straight Arrow Connector 4"/>
          <p:cNvCxnSpPr/>
          <p:nvPr/>
        </p:nvCxnSpPr>
        <p:spPr>
          <a:xfrm flipV="1">
            <a:off x="2590800" y="4648200"/>
            <a:ext cx="1828800" cy="12192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752600" y="5715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15.png"/>
          <p:cNvPicPr>
            <a:picLocks noChangeAspect="1"/>
          </p:cNvPicPr>
          <p:nvPr/>
        </p:nvPicPr>
        <p:blipFill>
          <a:blip r:embed="rId2" cstate="print"/>
          <a:stretch>
            <a:fillRect/>
          </a:stretch>
        </p:blipFill>
        <p:spPr>
          <a:xfrm>
            <a:off x="0" y="0"/>
            <a:ext cx="9144000" cy="6241851"/>
          </a:xfrm>
          <a:prstGeom prst="rect">
            <a:avLst/>
          </a:prstGeom>
        </p:spPr>
      </p:pic>
      <p:grpSp>
        <p:nvGrpSpPr>
          <p:cNvPr id="7" name="Group 6"/>
          <p:cNvGrpSpPr/>
          <p:nvPr/>
        </p:nvGrpSpPr>
        <p:grpSpPr>
          <a:xfrm>
            <a:off x="152400" y="4267200"/>
            <a:ext cx="6324600" cy="2438400"/>
            <a:chOff x="152400" y="1524000"/>
            <a:chExt cx="6324600" cy="2438400"/>
          </a:xfrm>
        </p:grpSpPr>
        <p:cxnSp>
          <p:nvCxnSpPr>
            <p:cNvPr id="8" name="Straight Arrow Connector 7"/>
            <p:cNvCxnSpPr/>
            <p:nvPr/>
          </p:nvCxnSpPr>
          <p:spPr>
            <a:xfrm rot="5400000" flipH="1" flipV="1">
              <a:off x="2019300" y="2628900"/>
              <a:ext cx="1143000" cy="3048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610100" y="1562100"/>
              <a:ext cx="1905000" cy="18288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2400" y="3200400"/>
              <a:ext cx="6019800" cy="762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Monitor Community Activity</a:t>
              </a:r>
              <a:endParaRPr lang="en-US" sz="2400" b="1" dirty="0">
                <a:solidFill>
                  <a:srgbClr val="FF0000"/>
                </a:solidFill>
                <a:effectLst>
                  <a:outerShdw blurRad="38100" dist="38100" dir="2700000" algn="tl">
                    <a:srgbClr val="000000">
                      <a:alpha val="43137"/>
                    </a:srgbClr>
                  </a:outerShdw>
                </a:effectLst>
                <a:latin typeface="+mj-lt"/>
              </a:endParaRPr>
            </a:p>
          </p:txBody>
        </p:sp>
      </p:grpSp>
      <p:grpSp>
        <p:nvGrpSpPr>
          <p:cNvPr id="44" name="Group 43"/>
          <p:cNvGrpSpPr/>
          <p:nvPr/>
        </p:nvGrpSpPr>
        <p:grpSpPr>
          <a:xfrm>
            <a:off x="4953000" y="228600"/>
            <a:ext cx="4191000" cy="990600"/>
            <a:chOff x="4953000" y="228600"/>
            <a:chExt cx="4191000" cy="990600"/>
          </a:xfrm>
        </p:grpSpPr>
        <p:cxnSp>
          <p:nvCxnSpPr>
            <p:cNvPr id="34" name="Straight Arrow Connector 33"/>
            <p:cNvCxnSpPr/>
            <p:nvPr/>
          </p:nvCxnSpPr>
          <p:spPr>
            <a:xfrm rot="10800000">
              <a:off x="4953000" y="533400"/>
              <a:ext cx="990600" cy="2286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715000" y="228600"/>
              <a:ext cx="3429000" cy="990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Update your status</a:t>
              </a:r>
              <a:endParaRPr lang="en-US" sz="2400" b="1" dirty="0">
                <a:solidFill>
                  <a:srgbClr val="FF0000"/>
                </a:solidFill>
                <a:effectLst>
                  <a:outerShdw blurRad="38100" dist="38100" dir="2700000" algn="tl">
                    <a:srgbClr val="000000">
                      <a:alpha val="43137"/>
                    </a:srgbClr>
                  </a:outerShdw>
                </a:effectLst>
                <a:latin typeface="+mj-lt"/>
              </a:endParaRPr>
            </a:p>
          </p:txBody>
        </p:sp>
      </p:grpSp>
      <p:grpSp>
        <p:nvGrpSpPr>
          <p:cNvPr id="48" name="Group 47"/>
          <p:cNvGrpSpPr/>
          <p:nvPr/>
        </p:nvGrpSpPr>
        <p:grpSpPr>
          <a:xfrm>
            <a:off x="1524000" y="1600200"/>
            <a:ext cx="4876800" cy="4343400"/>
            <a:chOff x="1524000" y="1600200"/>
            <a:chExt cx="4876800" cy="4343400"/>
          </a:xfrm>
        </p:grpSpPr>
        <p:cxnSp>
          <p:nvCxnSpPr>
            <p:cNvPr id="45" name="Straight Arrow Connector 44"/>
            <p:cNvCxnSpPr/>
            <p:nvPr/>
          </p:nvCxnSpPr>
          <p:spPr>
            <a:xfrm rot="16200000" flipH="1">
              <a:off x="3543300" y="3086100"/>
              <a:ext cx="3733800" cy="19812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524000" y="1600200"/>
              <a:ext cx="4876800" cy="838200"/>
              <a:chOff x="1524000" y="1600200"/>
              <a:chExt cx="4876800" cy="838200"/>
            </a:xfrm>
          </p:grpSpPr>
          <p:cxnSp>
            <p:nvCxnSpPr>
              <p:cNvPr id="30" name="Straight Arrow Connector 29"/>
              <p:cNvCxnSpPr/>
              <p:nvPr/>
            </p:nvCxnSpPr>
            <p:spPr>
              <a:xfrm flipV="1">
                <a:off x="4876800" y="1600200"/>
                <a:ext cx="1524000" cy="3810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24000" y="1600200"/>
                <a:ext cx="35814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Group Activity</a:t>
                </a:r>
                <a:endParaRPr lang="en-US" sz="2400" b="1" dirty="0">
                  <a:solidFill>
                    <a:srgbClr val="FF0000"/>
                  </a:solidFill>
                  <a:effectLst>
                    <a:outerShdw blurRad="38100" dist="38100" dir="2700000" algn="tl">
                      <a:srgbClr val="000000">
                        <a:alpha val="43137"/>
                      </a:srgbClr>
                    </a:outerShdw>
                  </a:effectLst>
                  <a:latin typeface="+mj-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2700796"/>
              <a:satOff val="1000"/>
              <a:lumOff val="3058"/>
              <a:alphaOff val="0"/>
            </a:schemeClr>
          </a:fillRef>
          <a:effectRef idx="2">
            <a:schemeClr val="accent2">
              <a:hueOff val="2700796"/>
              <a:satOff val="1000"/>
              <a:lumOff val="3058"/>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2700796"/>
                <a:satOff val="1000"/>
                <a:lumOff val="3058"/>
                <a:alphaOff val="0"/>
              </a:schemeClr>
            </a:fillRef>
            <a:effectRef idx="2">
              <a:schemeClr val="accent2">
                <a:hueOff val="2700796"/>
                <a:satOff val="1000"/>
                <a:lumOff val="3058"/>
                <a:alphaOff val="0"/>
              </a:schemeClr>
            </a:effectRef>
            <a:fontRef idx="minor">
              <a:schemeClr val="lt1"/>
            </a:fontRef>
          </p:style>
        </p:sp>
        <p:sp>
          <p:nvSpPr>
            <p:cNvPr id="12" name="Rounded Rectangle 5"/>
            <p:cNvSpPr/>
            <p:nvPr/>
          </p:nvSpPr>
          <p:spPr>
            <a:xfrm>
              <a:off x="2433403" y="164601"/>
              <a:ext cx="1525402" cy="12053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Build Community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Integrated Social</a:t>
            </a:r>
            <a:r>
              <a:rPr kumimoji="0" lang="en-US" sz="2800" b="0" i="0" u="none" strike="noStrike" kern="1200" cap="none" spc="0" normalizeH="0" noProof="0" dirty="0" smtClean="0">
                <a:ln>
                  <a:noFill/>
                </a:ln>
                <a:solidFill>
                  <a:schemeClr val="bg1">
                    <a:lumMod val="75000"/>
                  </a:schemeClr>
                </a:solidFill>
                <a:effectLst/>
                <a:uLnTx/>
                <a:uFillTx/>
                <a:latin typeface="+mn-lt"/>
                <a:ea typeface="+mn-ea"/>
                <a:cs typeface="+mn-cs"/>
              </a:rPr>
              <a:t> Networking Tools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noProof="0" dirty="0" smtClean="0">
                <a:ln>
                  <a:noFill/>
                </a:ln>
                <a:solidFill>
                  <a:schemeClr val="tx1"/>
                </a:solidFill>
                <a:effectLst/>
                <a:uLnTx/>
                <a:uFillTx/>
                <a:latin typeface="+mn-lt"/>
                <a:ea typeface="+mn-ea"/>
                <a:cs typeface="+mn-cs"/>
              </a:rPr>
              <a:t>“Collaboration Classifieds”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Ithaca College</a:t>
            </a:r>
          </a:p>
        </p:txBody>
      </p:sp>
      <p:sp>
        <p:nvSpPr>
          <p:cNvPr id="18435" name="Rectangle 3"/>
          <p:cNvSpPr>
            <a:spLocks noGrp="1" noChangeArrowheads="1"/>
          </p:cNvSpPr>
          <p:nvPr>
            <p:ph type="body" idx="1"/>
          </p:nvPr>
        </p:nvSpPr>
        <p:spPr>
          <a:xfrm>
            <a:off x="457200" y="2249424"/>
            <a:ext cx="3886200" cy="4325112"/>
          </a:xfrm>
        </p:spPr>
        <p:txBody>
          <a:bodyPr>
            <a:normAutofit/>
          </a:bodyPr>
          <a:lstStyle/>
          <a:p>
            <a:r>
              <a:rPr lang="en-US" dirty="0"/>
              <a:t>Private, residential undergraduate </a:t>
            </a:r>
            <a:br>
              <a:rPr lang="en-US" dirty="0"/>
            </a:br>
            <a:r>
              <a:rPr lang="en-US" dirty="0"/>
              <a:t>liberal arts college in upstate New York</a:t>
            </a:r>
          </a:p>
          <a:p>
            <a:r>
              <a:rPr lang="en-US" dirty="0"/>
              <a:t>Comprehensive, masters </a:t>
            </a:r>
            <a:r>
              <a:rPr lang="en-US" dirty="0" smtClean="0"/>
              <a:t>one institution</a:t>
            </a:r>
            <a:endParaRPr lang="en-US" dirty="0"/>
          </a:p>
          <a:p>
            <a:r>
              <a:rPr lang="en-US" dirty="0"/>
              <a:t>5 </a:t>
            </a:r>
            <a:r>
              <a:rPr lang="en-US" dirty="0" smtClean="0"/>
              <a:t>schools, over 100 degree programs</a:t>
            </a:r>
            <a:endParaRPr lang="en-US" dirty="0"/>
          </a:p>
        </p:txBody>
      </p:sp>
      <p:graphicFrame>
        <p:nvGraphicFramePr>
          <p:cNvPr id="7" name="Table 6"/>
          <p:cNvGraphicFramePr>
            <a:graphicFrameLocks noGrp="1"/>
          </p:cNvGraphicFramePr>
          <p:nvPr/>
        </p:nvGraphicFramePr>
        <p:xfrm>
          <a:off x="4495800" y="4699000"/>
          <a:ext cx="4267200" cy="1854200"/>
        </p:xfrm>
        <a:graphic>
          <a:graphicData uri="http://schemas.openxmlformats.org/drawingml/2006/table">
            <a:tbl>
              <a:tblPr firstRow="1" bandRow="1">
                <a:effectLst>
                  <a:outerShdw blurRad="114300" dist="76200" dir="2700000" algn="tl" rotWithShape="0">
                    <a:prstClr val="black">
                      <a:alpha val="40000"/>
                    </a:prstClr>
                  </a:outerShdw>
                </a:effectLst>
                <a:tableStyleId>{8A107856-5554-42FB-B03E-39F5DBC370BA}</a:tableStyleId>
              </a:tblPr>
              <a:tblGrid>
                <a:gridCol w="2286000"/>
                <a:gridCol w="1981200"/>
              </a:tblGrid>
              <a:tr h="370840">
                <a:tc>
                  <a:txBody>
                    <a:bodyPr/>
                    <a:lstStyle/>
                    <a:p>
                      <a:r>
                        <a:rPr lang="en-US" b="0" dirty="0" smtClean="0"/>
                        <a:t>Faculty</a:t>
                      </a:r>
                      <a:endParaRPr lang="en-US" b="0" dirty="0"/>
                    </a:p>
                  </a:txBody>
                  <a:tcPr/>
                </a:tc>
                <a:tc>
                  <a:txBody>
                    <a:bodyPr/>
                    <a:lstStyle/>
                    <a:p>
                      <a:pPr algn="r"/>
                      <a:r>
                        <a:rPr lang="en-US" b="0" dirty="0" smtClean="0"/>
                        <a:t>463 </a:t>
                      </a:r>
                      <a:r>
                        <a:rPr lang="en-US" sz="1200" b="0" dirty="0" smtClean="0"/>
                        <a:t>FT</a:t>
                      </a:r>
                      <a:r>
                        <a:rPr lang="en-US" b="0" dirty="0" smtClean="0"/>
                        <a:t> / 216 </a:t>
                      </a:r>
                      <a:r>
                        <a:rPr lang="en-US" sz="1200" b="0" dirty="0" smtClean="0"/>
                        <a:t>PT</a:t>
                      </a:r>
                      <a:endParaRPr lang="en-US" b="0" dirty="0" smtClean="0"/>
                    </a:p>
                  </a:txBody>
                  <a:tcPr/>
                </a:tc>
              </a:tr>
              <a:tr h="370840">
                <a:tc>
                  <a:txBody>
                    <a:bodyPr/>
                    <a:lstStyle/>
                    <a:p>
                      <a:r>
                        <a:rPr lang="en-US" dirty="0" smtClean="0"/>
                        <a:t>Staff</a:t>
                      </a:r>
                      <a:endParaRPr lang="en-US" dirty="0"/>
                    </a:p>
                  </a:txBody>
                  <a:tcPr/>
                </a:tc>
                <a:tc>
                  <a:txBody>
                    <a:bodyPr/>
                    <a:lstStyle/>
                    <a:p>
                      <a:pPr algn="r"/>
                      <a:r>
                        <a:rPr lang="en-US" dirty="0" smtClean="0"/>
                        <a:t>800 </a:t>
                      </a:r>
                      <a:r>
                        <a:rPr lang="en-US" sz="1200" dirty="0" smtClean="0"/>
                        <a:t>FT</a:t>
                      </a:r>
                      <a:r>
                        <a:rPr lang="en-US" dirty="0" smtClean="0"/>
                        <a:t> / 190 </a:t>
                      </a:r>
                      <a:r>
                        <a:rPr lang="en-US" sz="1200" dirty="0" smtClean="0"/>
                        <a:t>PT</a:t>
                      </a:r>
                      <a:endParaRPr lang="en-US" dirty="0"/>
                    </a:p>
                  </a:txBody>
                  <a:tcPr/>
                </a:tc>
              </a:tr>
              <a:tr h="370840">
                <a:tc>
                  <a:txBody>
                    <a:bodyPr/>
                    <a:lstStyle/>
                    <a:p>
                      <a:r>
                        <a:rPr lang="en-US" dirty="0" smtClean="0"/>
                        <a:t>Student</a:t>
                      </a:r>
                      <a:r>
                        <a:rPr lang="en-US" baseline="0" dirty="0" smtClean="0"/>
                        <a:t> FTE</a:t>
                      </a:r>
                      <a:endParaRPr lang="en-US" dirty="0"/>
                    </a:p>
                  </a:txBody>
                  <a:tcPr/>
                </a:tc>
                <a:tc>
                  <a:txBody>
                    <a:bodyPr/>
                    <a:lstStyle/>
                    <a:p>
                      <a:pPr algn="r"/>
                      <a:endParaRPr lang="en-US" dirty="0"/>
                    </a:p>
                  </a:txBody>
                  <a:tcPr/>
                </a:tc>
              </a:tr>
              <a:tr h="370840">
                <a:tc>
                  <a:txBody>
                    <a:bodyPr/>
                    <a:lstStyle/>
                    <a:p>
                      <a:pPr lvl="1"/>
                      <a:r>
                        <a:rPr lang="en-US" dirty="0" smtClean="0"/>
                        <a:t>Undergraduate </a:t>
                      </a:r>
                      <a:endParaRPr lang="en-US" dirty="0"/>
                    </a:p>
                  </a:txBody>
                  <a:tcPr/>
                </a:tc>
                <a:tc>
                  <a:txBody>
                    <a:bodyPr/>
                    <a:lstStyle/>
                    <a:p>
                      <a:pPr algn="r"/>
                      <a:r>
                        <a:rPr lang="en-US" dirty="0" smtClean="0"/>
                        <a:t>6,000</a:t>
                      </a:r>
                      <a:endParaRPr lang="en-US" dirty="0"/>
                    </a:p>
                  </a:txBody>
                  <a:tcPr/>
                </a:tc>
              </a:tr>
              <a:tr h="370840">
                <a:tc>
                  <a:txBody>
                    <a:bodyPr/>
                    <a:lstStyle/>
                    <a:p>
                      <a:pPr lvl="1"/>
                      <a:r>
                        <a:rPr lang="en-US" dirty="0" smtClean="0"/>
                        <a:t>Graduate</a:t>
                      </a:r>
                      <a:endParaRPr lang="en-US" dirty="0"/>
                    </a:p>
                  </a:txBody>
                  <a:tcPr/>
                </a:tc>
                <a:tc>
                  <a:txBody>
                    <a:bodyPr/>
                    <a:lstStyle/>
                    <a:p>
                      <a:pPr algn="r"/>
                      <a:r>
                        <a:rPr lang="en-US" dirty="0" smtClean="0"/>
                        <a:t>400</a:t>
                      </a:r>
                      <a:endParaRPr lang="en-US"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5832230" y="1295400"/>
            <a:ext cx="2930769" cy="19050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pic>
        <p:nvPicPr>
          <p:cNvPr id="3075" name="Picture 3"/>
          <p:cNvPicPr>
            <a:picLocks noChangeAspect="1" noChangeArrowheads="1"/>
          </p:cNvPicPr>
          <p:nvPr/>
        </p:nvPicPr>
        <p:blipFill>
          <a:blip r:embed="rId3" cstate="print"/>
          <a:srcRect/>
          <a:stretch>
            <a:fillRect/>
          </a:stretch>
        </p:blipFill>
        <p:spPr bwMode="auto">
          <a:xfrm>
            <a:off x="4495800" y="2438400"/>
            <a:ext cx="2974775" cy="19812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600075" y="1371600"/>
            <a:ext cx="1228725" cy="647700"/>
          </a:xfrm>
          <a:prstGeom prst="rect">
            <a:avLst/>
          </a:prstGeom>
          <a:noFill/>
          <a:ln w="9525">
            <a:noFill/>
            <a:miter lim="800000"/>
            <a:headEnd/>
            <a:tailEnd/>
          </a:ln>
        </p:spPr>
      </p:pic>
      <p:sp>
        <p:nvSpPr>
          <p:cNvPr id="2" name="Title 1"/>
          <p:cNvSpPr>
            <a:spLocks noGrp="1"/>
          </p:cNvSpPr>
          <p:nvPr>
            <p:ph type="title"/>
          </p:nvPr>
        </p:nvSpPr>
        <p:spPr>
          <a:xfrm>
            <a:off x="1905000" y="1143000"/>
            <a:ext cx="5638800" cy="1066800"/>
          </a:xfrm>
        </p:spPr>
        <p:txBody>
          <a:bodyPr/>
          <a:lstStyle/>
          <a:p>
            <a:r>
              <a:rPr lang="en-US" dirty="0" smtClean="0"/>
              <a:t>Opportunities</a:t>
            </a:r>
            <a:endParaRPr lang="en-US" dirty="0"/>
          </a:p>
        </p:txBody>
      </p:sp>
      <p:sp>
        <p:nvSpPr>
          <p:cNvPr id="5" name="Content Placeholder 4"/>
          <p:cNvSpPr>
            <a:spLocks noGrp="1"/>
          </p:cNvSpPr>
          <p:nvPr>
            <p:ph idx="1"/>
          </p:nvPr>
        </p:nvSpPr>
        <p:spPr/>
        <p:txBody>
          <a:bodyPr/>
          <a:lstStyle/>
          <a:p>
            <a:r>
              <a:rPr lang="en-US" dirty="0" smtClean="0"/>
              <a:t>Classifieds-like system</a:t>
            </a:r>
          </a:p>
          <a:p>
            <a:r>
              <a:rPr lang="en-US" dirty="0" smtClean="0"/>
              <a:t>Focus is on collaboration and making connections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46.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48.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4051194"/>
              <a:satOff val="1501"/>
              <a:lumOff val="4588"/>
              <a:alphaOff val="0"/>
            </a:schemeClr>
          </a:fillRef>
          <a:effectRef idx="2">
            <a:schemeClr val="accent2">
              <a:hueOff val="4051194"/>
              <a:satOff val="1501"/>
              <a:lumOff val="4588"/>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Increase Security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“Front Door” for Web-services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Role-based access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4051194"/>
              <a:satOff val="1501"/>
              <a:lumOff val="4588"/>
              <a:alphaOff val="0"/>
            </a:schemeClr>
          </a:fillRef>
          <a:effectRef idx="2">
            <a:schemeClr val="accent2">
              <a:hueOff val="4051194"/>
              <a:satOff val="1501"/>
              <a:lumOff val="4588"/>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Increase Security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“Front Door” for Web-services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Role-based access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887337" y="1981200"/>
            <a:ext cx="4367283" cy="4310381"/>
            <a:chOff x="1447800" y="-88900"/>
            <a:chExt cx="6096000" cy="6016573"/>
          </a:xfrm>
        </p:grpSpPr>
        <p:cxnSp>
          <p:nvCxnSpPr>
            <p:cNvPr id="32" name="Straight Connector 31"/>
            <p:cNvCxnSpPr/>
            <p:nvPr/>
          </p:nvCxnSpPr>
          <p:spPr>
            <a:xfrm rot="5400000">
              <a:off x="4052094" y="1134269"/>
              <a:ext cx="1595437" cy="850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133600" y="2743200"/>
              <a:ext cx="2209800" cy="175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3124200" y="3276600"/>
              <a:ext cx="175260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3924300" y="3162300"/>
              <a:ext cx="175260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343400" y="2743200"/>
              <a:ext cx="2438400" cy="175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loud 3"/>
            <p:cNvSpPr/>
            <p:nvPr/>
          </p:nvSpPr>
          <p:spPr>
            <a:xfrm>
              <a:off x="4318000" y="-88900"/>
              <a:ext cx="1905000" cy="1219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Internet</a:t>
              </a:r>
              <a:endParaRPr lang="en-US" sz="1400" dirty="0">
                <a:solidFill>
                  <a:schemeClr val="tx1"/>
                </a:solidFill>
              </a:endParaRPr>
            </a:p>
          </p:txBody>
        </p:sp>
        <p:grpSp>
          <p:nvGrpSpPr>
            <p:cNvPr id="18" name="Group 17"/>
            <p:cNvGrpSpPr/>
            <p:nvPr/>
          </p:nvGrpSpPr>
          <p:grpSpPr>
            <a:xfrm>
              <a:off x="3810000" y="1992868"/>
              <a:ext cx="2133602" cy="1295400"/>
              <a:chOff x="3581400" y="1905000"/>
              <a:chExt cx="2133602" cy="1295400"/>
            </a:xfrm>
          </p:grpSpPr>
          <p:pic>
            <p:nvPicPr>
              <p:cNvPr id="1029" name="Picture 5" descr="C:\Documents and Settings\user\Local Settings\Temporary Internet Files\Content.IE5\2OD6L9AP\MC900434845[1].png"/>
              <p:cNvPicPr>
                <a:picLocks noChangeAspect="1" noChangeArrowheads="1"/>
              </p:cNvPicPr>
              <p:nvPr/>
            </p:nvPicPr>
            <p:blipFill>
              <a:blip r:embed="rId2" cstate="print"/>
              <a:srcRect/>
              <a:stretch>
                <a:fillRect/>
              </a:stretch>
            </p:blipFill>
            <p:spPr bwMode="auto">
              <a:xfrm>
                <a:off x="3581400" y="1905000"/>
                <a:ext cx="1295400" cy="1295400"/>
              </a:xfrm>
              <a:prstGeom prst="rect">
                <a:avLst/>
              </a:prstGeom>
              <a:noFill/>
            </p:spPr>
          </p:pic>
          <p:sp>
            <p:nvSpPr>
              <p:cNvPr id="17" name="TextBox 16"/>
              <p:cNvSpPr txBox="1"/>
              <p:nvPr/>
            </p:nvSpPr>
            <p:spPr>
              <a:xfrm>
                <a:off x="4648201" y="2274332"/>
                <a:ext cx="1066801" cy="429605"/>
              </a:xfrm>
              <a:prstGeom prst="rect">
                <a:avLst/>
              </a:prstGeom>
              <a:noFill/>
            </p:spPr>
            <p:txBody>
              <a:bodyPr wrap="square" rtlCol="0">
                <a:spAutoFit/>
              </a:bodyPr>
              <a:lstStyle/>
              <a:p>
                <a:pPr algn="ctr"/>
                <a:r>
                  <a:rPr lang="en-US" sz="1400" dirty="0" smtClean="0"/>
                  <a:t>Portal</a:t>
                </a:r>
                <a:endParaRPr lang="en-US" sz="1400" dirty="0"/>
              </a:p>
            </p:txBody>
          </p:sp>
        </p:grpSp>
        <p:grpSp>
          <p:nvGrpSpPr>
            <p:cNvPr id="19" name="Group 18"/>
            <p:cNvGrpSpPr/>
            <p:nvPr/>
          </p:nvGrpSpPr>
          <p:grpSpPr>
            <a:xfrm>
              <a:off x="1447800" y="4278868"/>
              <a:ext cx="1295400" cy="1648805"/>
              <a:chOff x="3581400" y="1905000"/>
              <a:chExt cx="1295400" cy="1648805"/>
            </a:xfrm>
          </p:grpSpPr>
          <p:pic>
            <p:nvPicPr>
              <p:cNvPr id="20" name="Picture 5" descr="C:\Documents and Settings\user\Local Settings\Temporary Internet Files\Content.IE5\2OD6L9AP\MC900434845[1].png"/>
              <p:cNvPicPr>
                <a:picLocks noChangeAspect="1" noChangeArrowheads="1"/>
              </p:cNvPicPr>
              <p:nvPr/>
            </p:nvPicPr>
            <p:blipFill>
              <a:blip r:embed="rId2" cstate="print"/>
              <a:srcRect/>
              <a:stretch>
                <a:fillRect/>
              </a:stretch>
            </p:blipFill>
            <p:spPr bwMode="auto">
              <a:xfrm>
                <a:off x="3581400" y="1905000"/>
                <a:ext cx="1295400" cy="1295400"/>
              </a:xfrm>
              <a:prstGeom prst="rect">
                <a:avLst/>
              </a:prstGeom>
              <a:noFill/>
            </p:spPr>
          </p:pic>
          <p:sp>
            <p:nvSpPr>
              <p:cNvPr id="21" name="TextBox 20"/>
              <p:cNvSpPr txBox="1"/>
              <p:nvPr/>
            </p:nvSpPr>
            <p:spPr>
              <a:xfrm>
                <a:off x="3695701" y="3124200"/>
                <a:ext cx="1066800" cy="429605"/>
              </a:xfrm>
              <a:prstGeom prst="rect">
                <a:avLst/>
              </a:prstGeom>
              <a:noFill/>
            </p:spPr>
            <p:txBody>
              <a:bodyPr wrap="square" rtlCol="0">
                <a:spAutoFit/>
              </a:bodyPr>
              <a:lstStyle/>
              <a:p>
                <a:pPr algn="ctr"/>
                <a:r>
                  <a:rPr lang="en-US" sz="1400" dirty="0" err="1" smtClean="0"/>
                  <a:t>SiS</a:t>
                </a:r>
                <a:endParaRPr lang="en-US" sz="1400" dirty="0"/>
              </a:p>
            </p:txBody>
          </p:sp>
        </p:grpSp>
        <p:grpSp>
          <p:nvGrpSpPr>
            <p:cNvPr id="22" name="Group 21"/>
            <p:cNvGrpSpPr/>
            <p:nvPr/>
          </p:nvGrpSpPr>
          <p:grpSpPr>
            <a:xfrm>
              <a:off x="3048000" y="4278868"/>
              <a:ext cx="1295400" cy="1648805"/>
              <a:chOff x="3581400" y="1905000"/>
              <a:chExt cx="1295400" cy="1648805"/>
            </a:xfrm>
          </p:grpSpPr>
          <p:pic>
            <p:nvPicPr>
              <p:cNvPr id="23" name="Picture 5" descr="C:\Documents and Settings\user\Local Settings\Temporary Internet Files\Content.IE5\2OD6L9AP\MC900434845[1].png"/>
              <p:cNvPicPr>
                <a:picLocks noChangeAspect="1" noChangeArrowheads="1"/>
              </p:cNvPicPr>
              <p:nvPr/>
            </p:nvPicPr>
            <p:blipFill>
              <a:blip r:embed="rId2" cstate="print"/>
              <a:srcRect/>
              <a:stretch>
                <a:fillRect/>
              </a:stretch>
            </p:blipFill>
            <p:spPr bwMode="auto">
              <a:xfrm>
                <a:off x="3581400" y="1905000"/>
                <a:ext cx="1295400" cy="1295400"/>
              </a:xfrm>
              <a:prstGeom prst="rect">
                <a:avLst/>
              </a:prstGeom>
              <a:noFill/>
            </p:spPr>
          </p:pic>
          <p:sp>
            <p:nvSpPr>
              <p:cNvPr id="24" name="TextBox 23"/>
              <p:cNvSpPr txBox="1"/>
              <p:nvPr/>
            </p:nvSpPr>
            <p:spPr>
              <a:xfrm>
                <a:off x="3695701" y="3124200"/>
                <a:ext cx="1066800" cy="429605"/>
              </a:xfrm>
              <a:prstGeom prst="rect">
                <a:avLst/>
              </a:prstGeom>
              <a:noFill/>
            </p:spPr>
            <p:txBody>
              <a:bodyPr wrap="square" rtlCol="0">
                <a:spAutoFit/>
              </a:bodyPr>
              <a:lstStyle/>
              <a:p>
                <a:pPr algn="ctr"/>
                <a:r>
                  <a:rPr lang="en-US" sz="1400" dirty="0" smtClean="0"/>
                  <a:t>LMS</a:t>
                </a:r>
                <a:endParaRPr lang="en-US" sz="1400" dirty="0"/>
              </a:p>
            </p:txBody>
          </p:sp>
        </p:grpSp>
        <p:grpSp>
          <p:nvGrpSpPr>
            <p:cNvPr id="25" name="Group 24"/>
            <p:cNvGrpSpPr/>
            <p:nvPr/>
          </p:nvGrpSpPr>
          <p:grpSpPr>
            <a:xfrm>
              <a:off x="4648200" y="4278868"/>
              <a:ext cx="1295400" cy="1648805"/>
              <a:chOff x="3581400" y="1905000"/>
              <a:chExt cx="1295400" cy="1648805"/>
            </a:xfrm>
          </p:grpSpPr>
          <p:pic>
            <p:nvPicPr>
              <p:cNvPr id="26" name="Picture 5" descr="C:\Documents and Settings\user\Local Settings\Temporary Internet Files\Content.IE5\2OD6L9AP\MC900434845[1].png"/>
              <p:cNvPicPr>
                <a:picLocks noChangeAspect="1" noChangeArrowheads="1"/>
              </p:cNvPicPr>
              <p:nvPr/>
            </p:nvPicPr>
            <p:blipFill>
              <a:blip r:embed="rId2" cstate="print"/>
              <a:srcRect/>
              <a:stretch>
                <a:fillRect/>
              </a:stretch>
            </p:blipFill>
            <p:spPr bwMode="auto">
              <a:xfrm>
                <a:off x="3581400" y="1905000"/>
                <a:ext cx="1295400" cy="1295400"/>
              </a:xfrm>
              <a:prstGeom prst="rect">
                <a:avLst/>
              </a:prstGeom>
              <a:noFill/>
            </p:spPr>
          </p:pic>
          <p:sp>
            <p:nvSpPr>
              <p:cNvPr id="27" name="TextBox 26"/>
              <p:cNvSpPr txBox="1"/>
              <p:nvPr/>
            </p:nvSpPr>
            <p:spPr>
              <a:xfrm>
                <a:off x="3695701" y="3124200"/>
                <a:ext cx="1066800" cy="429605"/>
              </a:xfrm>
              <a:prstGeom prst="rect">
                <a:avLst/>
              </a:prstGeom>
              <a:noFill/>
            </p:spPr>
            <p:txBody>
              <a:bodyPr wrap="square" rtlCol="0">
                <a:spAutoFit/>
              </a:bodyPr>
              <a:lstStyle/>
              <a:p>
                <a:pPr algn="ctr"/>
                <a:r>
                  <a:rPr lang="en-US" sz="1400" dirty="0" smtClean="0"/>
                  <a:t>HR</a:t>
                </a:r>
                <a:endParaRPr lang="en-US" sz="1400" dirty="0"/>
              </a:p>
            </p:txBody>
          </p:sp>
        </p:grpSp>
        <p:grpSp>
          <p:nvGrpSpPr>
            <p:cNvPr id="28" name="Group 27"/>
            <p:cNvGrpSpPr/>
            <p:nvPr/>
          </p:nvGrpSpPr>
          <p:grpSpPr>
            <a:xfrm>
              <a:off x="6248400" y="4278868"/>
              <a:ext cx="1295400" cy="1648805"/>
              <a:chOff x="3581400" y="1905000"/>
              <a:chExt cx="1295400" cy="1648805"/>
            </a:xfrm>
          </p:grpSpPr>
          <p:pic>
            <p:nvPicPr>
              <p:cNvPr id="29" name="Picture 5" descr="C:\Documents and Settings\user\Local Settings\Temporary Internet Files\Content.IE5\2OD6L9AP\MC900434845[1].png"/>
              <p:cNvPicPr>
                <a:picLocks noChangeAspect="1" noChangeArrowheads="1"/>
              </p:cNvPicPr>
              <p:nvPr/>
            </p:nvPicPr>
            <p:blipFill>
              <a:blip r:embed="rId2" cstate="print"/>
              <a:srcRect/>
              <a:stretch>
                <a:fillRect/>
              </a:stretch>
            </p:blipFill>
            <p:spPr bwMode="auto">
              <a:xfrm>
                <a:off x="3581400" y="1905000"/>
                <a:ext cx="1295400" cy="1295400"/>
              </a:xfrm>
              <a:prstGeom prst="rect">
                <a:avLst/>
              </a:prstGeom>
              <a:noFill/>
            </p:spPr>
          </p:pic>
          <p:sp>
            <p:nvSpPr>
              <p:cNvPr id="30" name="TextBox 29"/>
              <p:cNvSpPr txBox="1"/>
              <p:nvPr/>
            </p:nvSpPr>
            <p:spPr>
              <a:xfrm>
                <a:off x="3695701" y="3124200"/>
                <a:ext cx="1066800" cy="429605"/>
              </a:xfrm>
              <a:prstGeom prst="rect">
                <a:avLst/>
              </a:prstGeom>
              <a:noFill/>
            </p:spPr>
            <p:txBody>
              <a:bodyPr wrap="square" rtlCol="0">
                <a:spAutoFit/>
              </a:bodyPr>
              <a:lstStyle/>
              <a:p>
                <a:pPr algn="ctr"/>
                <a:r>
                  <a:rPr lang="en-US" sz="1400" dirty="0" smtClean="0"/>
                  <a:t>Files</a:t>
                </a:r>
                <a:endParaRPr lang="en-US" sz="1400" dirty="0"/>
              </a:p>
            </p:txBody>
          </p:sp>
        </p:grpSp>
      </p:grpSp>
      <p:sp>
        <p:nvSpPr>
          <p:cNvPr id="53" name="Title 52"/>
          <p:cNvSpPr>
            <a:spLocks noGrp="1"/>
          </p:cNvSpPr>
          <p:nvPr>
            <p:ph type="title"/>
          </p:nvPr>
        </p:nvSpPr>
        <p:spPr/>
        <p:txBody>
          <a:bodyPr/>
          <a:lstStyle/>
          <a:p>
            <a:r>
              <a:rPr lang="en-US" dirty="0" smtClean="0"/>
              <a:t>Portal is the front door</a:t>
            </a:r>
            <a:endParaRPr lang="en-US" dirty="0"/>
          </a:p>
        </p:txBody>
      </p:sp>
      <p:sp>
        <p:nvSpPr>
          <p:cNvPr id="54" name="Content Placeholder 53"/>
          <p:cNvSpPr>
            <a:spLocks noGrp="1"/>
          </p:cNvSpPr>
          <p:nvPr>
            <p:ph idx="1"/>
          </p:nvPr>
        </p:nvSpPr>
        <p:spPr>
          <a:xfrm>
            <a:off x="457200" y="2249424"/>
            <a:ext cx="3352800" cy="3465576"/>
          </a:xfrm>
        </p:spPr>
        <p:txBody>
          <a:bodyPr/>
          <a:lstStyle/>
          <a:p>
            <a:r>
              <a:rPr lang="en-US" dirty="0" smtClean="0"/>
              <a:t>Traffic must pass through the portal</a:t>
            </a:r>
          </a:p>
          <a:p>
            <a:r>
              <a:rPr lang="en-US" dirty="0" smtClean="0"/>
              <a:t>Network layer controls</a:t>
            </a:r>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4051194"/>
              <a:satOff val="1501"/>
              <a:lumOff val="4588"/>
              <a:alphaOff val="0"/>
            </a:schemeClr>
          </a:fillRef>
          <a:effectRef idx="2">
            <a:schemeClr val="accent2">
              <a:hueOff val="4051194"/>
              <a:satOff val="1501"/>
              <a:lumOff val="4588"/>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4051194"/>
                <a:satOff val="1501"/>
                <a:lumOff val="4588"/>
                <a:alphaOff val="0"/>
              </a:schemeClr>
            </a:fillRef>
            <a:effectRef idx="2">
              <a:schemeClr val="accent2">
                <a:hueOff val="4051194"/>
                <a:satOff val="1501"/>
                <a:lumOff val="4588"/>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Increase Security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“Front Door” for Web-services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Role-based access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Based Control</a:t>
            </a:r>
            <a:endParaRPr lang="en-US" dirty="0"/>
          </a:p>
        </p:txBody>
      </p:sp>
      <p:sp>
        <p:nvSpPr>
          <p:cNvPr id="5" name="Content Placeholder 4"/>
          <p:cNvSpPr>
            <a:spLocks noGrp="1"/>
          </p:cNvSpPr>
          <p:nvPr>
            <p:ph idx="1"/>
          </p:nvPr>
        </p:nvSpPr>
        <p:spPr/>
        <p:txBody>
          <a:bodyPr/>
          <a:lstStyle/>
          <a:p>
            <a:r>
              <a:rPr lang="en-US" dirty="0" smtClean="0"/>
              <a:t>Default layouts</a:t>
            </a:r>
          </a:p>
          <a:p>
            <a:r>
              <a:rPr lang="en-US" dirty="0" smtClean="0"/>
              <a:t>What portlets you can add / view</a:t>
            </a:r>
          </a:p>
          <a:p>
            <a:r>
              <a:rPr lang="en-US" dirty="0" err="1" smtClean="0"/>
              <a:t>QuickAccess</a:t>
            </a:r>
            <a:r>
              <a:rPr lang="en-US" dirty="0" smtClean="0"/>
              <a:t> menu items</a:t>
            </a:r>
          </a:p>
          <a:p>
            <a:r>
              <a:rPr lang="en-US" dirty="0" smtClean="0"/>
              <a:t>Targeted messages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PPT21.png"/>
          <p:cNvPicPr>
            <a:picLocks noChangeAspect="1"/>
          </p:cNvPicPr>
          <p:nvPr/>
        </p:nvPicPr>
        <p:blipFill>
          <a:blip r:embed="rId2" cstate="print"/>
          <a:stretch>
            <a:fillRect/>
          </a:stretch>
        </p:blipFill>
        <p:spPr>
          <a:xfrm>
            <a:off x="0" y="0"/>
            <a:ext cx="6631620" cy="4526857"/>
          </a:xfrm>
          <a:prstGeom prst="rect">
            <a:avLst/>
          </a:prstGeom>
        </p:spPr>
      </p:pic>
      <p:pic>
        <p:nvPicPr>
          <p:cNvPr id="5" name="Picture 4" descr="PPT1F.png"/>
          <p:cNvPicPr>
            <a:picLocks noChangeAspect="1"/>
          </p:cNvPicPr>
          <p:nvPr/>
        </p:nvPicPr>
        <p:blipFill>
          <a:blip r:embed="rId3" cstate="print"/>
          <a:srcRect b="8416"/>
          <a:stretch>
            <a:fillRect/>
          </a:stretch>
        </p:blipFill>
        <p:spPr>
          <a:xfrm>
            <a:off x="2512380" y="2712143"/>
            <a:ext cx="6631620" cy="4145857"/>
          </a:xfrm>
          <a:prstGeom prst="rect">
            <a:avLst/>
          </a:prstGeom>
        </p:spPr>
      </p:pic>
      <p:grpSp>
        <p:nvGrpSpPr>
          <p:cNvPr id="18" name="Group 17"/>
          <p:cNvGrpSpPr/>
          <p:nvPr/>
        </p:nvGrpSpPr>
        <p:grpSpPr>
          <a:xfrm>
            <a:off x="228600" y="914399"/>
            <a:ext cx="3581400" cy="4191000"/>
            <a:chOff x="228600" y="914400"/>
            <a:chExt cx="3581400" cy="4191000"/>
          </a:xfrm>
        </p:grpSpPr>
        <p:cxnSp>
          <p:nvCxnSpPr>
            <p:cNvPr id="7" name="Straight Arrow Connector 6"/>
            <p:cNvCxnSpPr/>
            <p:nvPr/>
          </p:nvCxnSpPr>
          <p:spPr>
            <a:xfrm rot="16200000" flipH="1">
              <a:off x="647700" y="2857500"/>
              <a:ext cx="3733801" cy="7620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42"/>
            <p:cNvGrpSpPr/>
            <p:nvPr/>
          </p:nvGrpSpPr>
          <p:grpSpPr>
            <a:xfrm>
              <a:off x="228600" y="914400"/>
              <a:ext cx="3581400" cy="1600200"/>
              <a:chOff x="1524000" y="1600200"/>
              <a:chExt cx="3581400" cy="1600200"/>
            </a:xfrm>
          </p:grpSpPr>
          <p:cxnSp>
            <p:nvCxnSpPr>
              <p:cNvPr id="9" name="Straight Arrow Connector 8"/>
              <p:cNvCxnSpPr/>
              <p:nvPr/>
            </p:nvCxnSpPr>
            <p:spPr>
              <a:xfrm rot="5400000">
                <a:off x="2476500" y="2476500"/>
                <a:ext cx="1066800" cy="3810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524000" y="1600200"/>
                <a:ext cx="35814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Different Portlets</a:t>
                </a:r>
                <a:endParaRPr lang="en-US" sz="2400" b="1" dirty="0">
                  <a:solidFill>
                    <a:srgbClr val="FF0000"/>
                  </a:solidFill>
                  <a:effectLst>
                    <a:outerShdw blurRad="38100" dist="38100" dir="2700000" algn="tl">
                      <a:srgbClr val="000000">
                        <a:alpha val="43137"/>
                      </a:srgbClr>
                    </a:outerShdw>
                  </a:effectLst>
                  <a:latin typeface="+mj-lt"/>
                </a:endParaRPr>
              </a:p>
            </p:txBody>
          </p:sp>
        </p:grpSp>
      </p:grpSp>
      <p:grpSp>
        <p:nvGrpSpPr>
          <p:cNvPr id="19" name="Group 18"/>
          <p:cNvGrpSpPr/>
          <p:nvPr/>
        </p:nvGrpSpPr>
        <p:grpSpPr>
          <a:xfrm>
            <a:off x="1981200" y="1219199"/>
            <a:ext cx="5334000" cy="3124201"/>
            <a:chOff x="-3352800" y="1752600"/>
            <a:chExt cx="5334000" cy="3124201"/>
          </a:xfrm>
        </p:grpSpPr>
        <p:cxnSp>
          <p:nvCxnSpPr>
            <p:cNvPr id="20" name="Straight Arrow Connector 19"/>
            <p:cNvCxnSpPr/>
            <p:nvPr/>
          </p:nvCxnSpPr>
          <p:spPr>
            <a:xfrm>
              <a:off x="-609600" y="4343401"/>
              <a:ext cx="2590800" cy="1588"/>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Group 42"/>
            <p:cNvGrpSpPr/>
            <p:nvPr/>
          </p:nvGrpSpPr>
          <p:grpSpPr>
            <a:xfrm>
              <a:off x="-3352800" y="1752600"/>
              <a:ext cx="3352800" cy="3124201"/>
              <a:chOff x="-2057400" y="2438400"/>
              <a:chExt cx="3352800" cy="3124201"/>
            </a:xfrm>
          </p:grpSpPr>
          <p:cxnSp>
            <p:nvCxnSpPr>
              <p:cNvPr id="22" name="Straight Arrow Connector 21"/>
              <p:cNvCxnSpPr/>
              <p:nvPr/>
            </p:nvCxnSpPr>
            <p:spPr>
              <a:xfrm rot="5400000" flipH="1" flipV="1">
                <a:off x="-838200" y="3048001"/>
                <a:ext cx="2514601" cy="12954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057400" y="4267201"/>
                <a:ext cx="3352800" cy="1295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rgbClr val="FF0000"/>
                    </a:solidFill>
                    <a:effectLst>
                      <a:outerShdw blurRad="38100" dist="38100" dir="2700000" algn="tl">
                        <a:srgbClr val="000000">
                          <a:alpha val="43137"/>
                        </a:srgbClr>
                      </a:outerShdw>
                    </a:effectLst>
                    <a:latin typeface="+mj-lt"/>
                  </a:rPr>
                  <a:t>Different </a:t>
                </a:r>
                <a:r>
                  <a:rPr lang="en-US" sz="2400" b="1" dirty="0" err="1" smtClean="0">
                    <a:solidFill>
                      <a:srgbClr val="FF0000"/>
                    </a:solidFill>
                    <a:effectLst>
                      <a:outerShdw blurRad="38100" dist="38100" dir="2700000" algn="tl">
                        <a:srgbClr val="000000">
                          <a:alpha val="43137"/>
                        </a:srgbClr>
                      </a:outerShdw>
                    </a:effectLst>
                    <a:latin typeface="+mj-lt"/>
                  </a:rPr>
                  <a:t>QuickAccess</a:t>
                </a:r>
                <a:r>
                  <a:rPr lang="en-US" sz="2400" b="1" dirty="0" smtClean="0">
                    <a:solidFill>
                      <a:srgbClr val="FF0000"/>
                    </a:solidFill>
                    <a:effectLst>
                      <a:outerShdw blurRad="38100" dist="38100" dir="2700000" algn="tl">
                        <a:srgbClr val="000000">
                          <a:alpha val="43137"/>
                        </a:srgbClr>
                      </a:outerShdw>
                    </a:effectLst>
                    <a:latin typeface="+mj-lt"/>
                  </a:rPr>
                  <a:t> Menu Options</a:t>
                </a:r>
                <a:endParaRPr lang="en-US" sz="2400" b="1" dirty="0">
                  <a:solidFill>
                    <a:srgbClr val="FF0000"/>
                  </a:solidFill>
                  <a:effectLst>
                    <a:outerShdw blurRad="38100" dist="38100" dir="2700000" algn="tl">
                      <a:srgbClr val="000000">
                        <a:alpha val="43137"/>
                      </a:srgbClr>
                    </a:outerShdw>
                  </a:effectLst>
                  <a:latin typeface="+mj-lt"/>
                </a:endParaRPr>
              </a:p>
            </p:txBody>
          </p:sp>
        </p:grpSp>
      </p:grpSp>
      <p:sp>
        <p:nvSpPr>
          <p:cNvPr id="30" name="TextBox 29"/>
          <p:cNvSpPr txBox="1"/>
          <p:nvPr/>
        </p:nvSpPr>
        <p:spPr>
          <a:xfrm>
            <a:off x="2743200" y="240268"/>
            <a:ext cx="1752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latin typeface="+mj-lt"/>
              </a:rPr>
              <a:t>Student Role</a:t>
            </a:r>
            <a:endParaRPr lang="en-US" dirty="0">
              <a:latin typeface="+mj-lt"/>
            </a:endParaRPr>
          </a:p>
        </p:txBody>
      </p:sp>
      <p:sp>
        <p:nvSpPr>
          <p:cNvPr id="31" name="TextBox 30"/>
          <p:cNvSpPr txBox="1"/>
          <p:nvPr/>
        </p:nvSpPr>
        <p:spPr>
          <a:xfrm>
            <a:off x="5181600" y="2907269"/>
            <a:ext cx="1752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solidFill>
                  <a:schemeClr val="dk1"/>
                </a:solidFill>
                <a:latin typeface="+mj-lt"/>
              </a:rPr>
              <a:t>Staff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18"/>
                                        </p:tgtEl>
                                      </p:cBhvr>
                                    </p:animEffect>
                                    <p:set>
                                      <p:cBhvr>
                                        <p:cTn id="13"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810000"/>
            <a:ext cx="8229600" cy="1066800"/>
          </a:xfrm>
        </p:spPr>
        <p:txBody>
          <a:bodyPr/>
          <a:lstStyle/>
          <a:p>
            <a:r>
              <a:rPr lang="en-US" dirty="0" err="1" smtClean="0"/>
              <a:t>myhome@ithaca</a:t>
            </a:r>
            <a:r>
              <a:rPr lang="en-US" dirty="0" smtClean="0"/>
              <a:t> Web Portal</a:t>
            </a:r>
            <a:endParaRPr lang="en-US" dirty="0"/>
          </a:p>
        </p:txBody>
      </p:sp>
      <p:sp>
        <p:nvSpPr>
          <p:cNvPr id="18435" name="Rectangle 3"/>
          <p:cNvSpPr>
            <a:spLocks noGrp="1" noChangeArrowheads="1"/>
          </p:cNvSpPr>
          <p:nvPr>
            <p:ph type="body" idx="1"/>
          </p:nvPr>
        </p:nvSpPr>
        <p:spPr>
          <a:xfrm>
            <a:off x="533400" y="4648200"/>
            <a:ext cx="3962400" cy="1773936"/>
          </a:xfrm>
        </p:spPr>
        <p:txBody>
          <a:bodyPr>
            <a:normAutofit/>
          </a:bodyPr>
          <a:lstStyle/>
          <a:p>
            <a:r>
              <a:rPr lang="en-US" dirty="0" smtClean="0"/>
              <a:t>Deployed Fall 2008</a:t>
            </a:r>
          </a:p>
          <a:p>
            <a:r>
              <a:rPr lang="en-US" dirty="0" smtClean="0"/>
              <a:t>Major upgrade Spring 2010</a:t>
            </a:r>
          </a:p>
        </p:txBody>
      </p:sp>
      <p:pic>
        <p:nvPicPr>
          <p:cNvPr id="9" name="Picture 8" descr="PPT40.png"/>
          <p:cNvPicPr>
            <a:picLocks noChangeAspect="1"/>
          </p:cNvPicPr>
          <p:nvPr/>
        </p:nvPicPr>
        <p:blipFill>
          <a:blip r:embed="rId2" cstate="print"/>
          <a:stretch>
            <a:fillRect/>
          </a:stretch>
        </p:blipFill>
        <p:spPr>
          <a:xfrm>
            <a:off x="457200" y="685800"/>
            <a:ext cx="4576796" cy="31242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114300" dist="76200" dir="2700000" algn="tl" rotWithShape="0">
              <a:prstClr val="black">
                <a:alpha val="40000"/>
              </a:prstClr>
            </a:outerShdw>
          </a:effectLst>
        </p:spPr>
      </p:pic>
      <p:sp>
        <p:nvSpPr>
          <p:cNvPr id="15" name="Rectangle 3"/>
          <p:cNvSpPr txBox="1">
            <a:spLocks noChangeArrowheads="1"/>
          </p:cNvSpPr>
          <p:nvPr/>
        </p:nvSpPr>
        <p:spPr>
          <a:xfrm>
            <a:off x="4800600" y="4648200"/>
            <a:ext cx="3962400" cy="1773936"/>
          </a:xfrm>
          <a:prstGeom prst="rect">
            <a:avLst/>
          </a:prstGeom>
        </p:spPr>
        <p:txBody>
          <a:bodyPr vert="horz">
            <a:normAutofit fontScale="925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Developed in-house</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Blends traditional portal w/social networking,</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other tools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5401592"/>
              <a:satOff val="2001"/>
              <a:lumOff val="6117"/>
              <a:alphaOff val="0"/>
            </a:schemeClr>
          </a:fillRef>
          <a:effectRef idx="2">
            <a:schemeClr val="accent2">
              <a:hueOff val="5401592"/>
              <a:satOff val="2001"/>
              <a:lumOff val="6117"/>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dirty="0" smtClean="0"/>
                <a:t>Streamline Content Delivery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Leveraging content management system</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Publishing</a:t>
            </a:r>
            <a:r>
              <a:rPr kumimoji="0" lang="en-US" sz="2800" b="0" i="0" u="none" strike="noStrike" kern="1200" cap="none" spc="0" normalizeH="0" noProof="0" dirty="0" smtClean="0">
                <a:ln>
                  <a:noFill/>
                </a:ln>
                <a:solidFill>
                  <a:schemeClr val="tx1"/>
                </a:solidFill>
                <a:effectLst/>
                <a:uLnTx/>
                <a:uFillTx/>
                <a:latin typeface="+mn-lt"/>
                <a:ea typeface="+mn-ea"/>
                <a:cs typeface="+mn-cs"/>
              </a:rPr>
              <a:t> pre-defined content sets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5401592"/>
              <a:satOff val="2001"/>
              <a:lumOff val="6117"/>
              <a:alphaOff val="0"/>
            </a:schemeClr>
          </a:fillRef>
          <a:effectRef idx="2">
            <a:schemeClr val="accent2">
              <a:hueOff val="5401592"/>
              <a:satOff val="2001"/>
              <a:lumOff val="6117"/>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dirty="0" smtClean="0"/>
                <a:t>Streamline Content Delivery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t>Leveraging content management system</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Publishing</a:t>
            </a:r>
            <a:r>
              <a:rPr kumimoji="0" lang="en-US" sz="2800" b="0" i="0" u="none" strike="noStrike" kern="1200" cap="none" spc="0" normalizeH="0" noProof="0" dirty="0" smtClean="0">
                <a:ln>
                  <a:noFill/>
                </a:ln>
                <a:solidFill>
                  <a:schemeClr val="bg1">
                    <a:lumMod val="75000"/>
                  </a:schemeClr>
                </a:solidFill>
                <a:effectLst/>
                <a:uLnTx/>
                <a:uFillTx/>
                <a:latin typeface="+mn-lt"/>
                <a:ea typeface="+mn-ea"/>
                <a:cs typeface="+mn-cs"/>
              </a:rPr>
              <a:t> pre-defined content sets</a:t>
            </a:r>
            <a:endPar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1" y="838200"/>
            <a:ext cx="5770787" cy="4190999"/>
          </a:xfrm>
          <a:prstGeom prst="rect">
            <a:avLst/>
          </a:prstGeom>
          <a:noFill/>
          <a:ln w="9525">
            <a:noFill/>
            <a:miter lim="800000"/>
            <a:headEnd/>
            <a:tailEnd/>
          </a:ln>
        </p:spPr>
      </p:pic>
      <p:sp>
        <p:nvSpPr>
          <p:cNvPr id="6" name="TextBox 5"/>
          <p:cNvSpPr txBox="1"/>
          <p:nvPr/>
        </p:nvSpPr>
        <p:spPr>
          <a:xfrm>
            <a:off x="3962400" y="5181600"/>
            <a:ext cx="4648200" cy="1200329"/>
          </a:xfrm>
          <a:prstGeom prst="rect">
            <a:avLst/>
          </a:prstGeom>
          <a:noFill/>
        </p:spPr>
        <p:txBody>
          <a:bodyPr wrap="square" rtlCol="0">
            <a:spAutoFit/>
          </a:bodyPr>
          <a:lstStyle/>
          <a:p>
            <a:r>
              <a:rPr lang="it-IT" sz="3200" dirty="0" smtClean="0">
                <a:solidFill>
                  <a:schemeClr val="accent2"/>
                </a:solidFill>
                <a:latin typeface="+mj-lt"/>
              </a:rPr>
              <a:t>Benjamin Costello</a:t>
            </a:r>
          </a:p>
          <a:p>
            <a:r>
              <a:rPr lang="it-IT" sz="2000" dirty="0" smtClean="0"/>
              <a:t>Manager, Web &amp; eMedia Development</a:t>
            </a:r>
          </a:p>
          <a:p>
            <a:r>
              <a:rPr lang="it-IT" sz="2000" dirty="0" smtClean="0"/>
              <a:t>bcostello@ithaca.edu</a:t>
            </a:r>
            <a:endParaRPr lang="en-US" sz="3200" dirty="0"/>
          </a:p>
        </p:txBody>
      </p:sp>
      <p:sp>
        <p:nvSpPr>
          <p:cNvPr id="7" name="TextBox 6"/>
          <p:cNvSpPr txBox="1"/>
          <p:nvPr/>
        </p:nvSpPr>
        <p:spPr>
          <a:xfrm>
            <a:off x="6477000" y="1219200"/>
            <a:ext cx="2286000" cy="1477328"/>
          </a:xfrm>
          <a:prstGeom prst="rect">
            <a:avLst/>
          </a:prstGeom>
          <a:noFill/>
        </p:spPr>
        <p:txBody>
          <a:bodyPr wrap="square" rtlCol="0">
            <a:spAutoFit/>
          </a:bodyPr>
          <a:lstStyle/>
          <a:p>
            <a:r>
              <a:rPr lang="en-US" dirty="0" smtClean="0"/>
              <a:t>Using a content management system to allow distributed content creators to publish portlets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5401592"/>
              <a:satOff val="2001"/>
              <a:lumOff val="6117"/>
              <a:alphaOff val="0"/>
            </a:schemeClr>
          </a:fillRef>
          <a:effectRef idx="2">
            <a:schemeClr val="accent2">
              <a:hueOff val="5401592"/>
              <a:satOff val="2001"/>
              <a:lumOff val="6117"/>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5401592"/>
                <a:satOff val="2001"/>
                <a:lumOff val="6117"/>
                <a:alphaOff val="0"/>
              </a:schemeClr>
            </a:fillRef>
            <a:effectRef idx="2">
              <a:schemeClr val="accent2">
                <a:hueOff val="5401592"/>
                <a:satOff val="2001"/>
                <a:lumOff val="6117"/>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dirty="0" smtClean="0"/>
                <a:t>Streamline Content Delivery</a:t>
              </a:r>
              <a:endParaRPr lang="en-US" sz="2100" kern="1200" dirty="0"/>
            </a:p>
          </p:txBody>
        </p:sp>
      </p:grpSp>
      <p:sp>
        <p:nvSpPr>
          <p:cNvPr id="7" name="Content Placeholder 12"/>
          <p:cNvSpPr txBox="1">
            <a:spLocks/>
          </p:cNvSpPr>
          <p:nvPr/>
        </p:nvSpPr>
        <p:spPr>
          <a:xfrm>
            <a:off x="914400" y="2438400"/>
            <a:ext cx="7772400" cy="21336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sz="2800" dirty="0" smtClean="0">
                <a:solidFill>
                  <a:schemeClr val="bg1">
                    <a:lumMod val="75000"/>
                  </a:schemeClr>
                </a:solidFill>
              </a:rPr>
              <a:t>Leveraging content management system</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effectLst/>
                <a:uLnTx/>
                <a:uFillTx/>
                <a:latin typeface="+mn-lt"/>
                <a:ea typeface="+mn-ea"/>
                <a:cs typeface="+mn-cs"/>
              </a:rPr>
              <a:t>Publishing</a:t>
            </a:r>
            <a:r>
              <a:rPr kumimoji="0" lang="en-US" sz="2800" b="0" i="0" u="none" strike="noStrike" kern="1200" cap="none" spc="0" normalizeH="0" noProof="0" dirty="0" smtClean="0">
                <a:ln>
                  <a:noFill/>
                </a:ln>
                <a:effectLst/>
                <a:uLnTx/>
                <a:uFillTx/>
                <a:latin typeface="+mn-lt"/>
                <a:ea typeface="+mn-ea"/>
                <a:cs typeface="+mn-cs"/>
              </a:rPr>
              <a:t> pre-defined content sets</a:t>
            </a: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Pre-packaged “Tabs”</a:t>
            </a:r>
            <a:endParaRPr lang="en-US" dirty="0"/>
          </a:p>
        </p:txBody>
      </p:sp>
      <p:sp>
        <p:nvSpPr>
          <p:cNvPr id="5" name="Content Placeholder 4"/>
          <p:cNvSpPr>
            <a:spLocks noGrp="1"/>
          </p:cNvSpPr>
          <p:nvPr>
            <p:ph idx="1"/>
          </p:nvPr>
        </p:nvSpPr>
        <p:spPr/>
        <p:txBody>
          <a:bodyPr/>
          <a:lstStyle/>
          <a:p>
            <a:r>
              <a:rPr lang="en-US" dirty="0" smtClean="0"/>
              <a:t>Publish a pre-configured set of portlets</a:t>
            </a:r>
          </a:p>
          <a:p>
            <a:r>
              <a:rPr lang="en-US" dirty="0" smtClean="0"/>
              <a:t>Can be refreshed centrally</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AD.png"/>
          <p:cNvPicPr>
            <a:picLocks noChangeAspect="1"/>
          </p:cNvPicPr>
          <p:nvPr/>
        </p:nvPicPr>
        <p:blipFill>
          <a:blip r:embed="rId2" cstate="print"/>
          <a:stretch>
            <a:fillRect/>
          </a:stretch>
        </p:blipFill>
        <p:spPr>
          <a:xfrm>
            <a:off x="0" y="0"/>
            <a:ext cx="9144000" cy="6241851"/>
          </a:xfrm>
          <a:prstGeom prst="rect">
            <a:avLst/>
          </a:prstGeom>
        </p:spPr>
      </p:pic>
      <p:sp>
        <p:nvSpPr>
          <p:cNvPr id="6" name="Oval 5"/>
          <p:cNvSpPr/>
          <p:nvPr/>
        </p:nvSpPr>
        <p:spPr>
          <a:xfrm>
            <a:off x="304800" y="609600"/>
            <a:ext cx="10668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81000"/>
            <a:ext cx="19812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flipV="1">
            <a:off x="2438400" y="1295400"/>
            <a:ext cx="2590800" cy="1295400"/>
          </a:xfrm>
          <a:prstGeom prst="straightConnector1">
            <a:avLst/>
          </a:prstGeom>
          <a:ln w="762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AF.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6751989"/>
              <a:satOff val="2501"/>
              <a:lumOff val="7646"/>
              <a:alphaOff val="0"/>
            </a:schemeClr>
          </a:fillRef>
          <a:effectRef idx="2">
            <a:schemeClr val="accent2">
              <a:hueOff val="6751989"/>
              <a:satOff val="2501"/>
              <a:lumOff val="7646"/>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Unify the Campus</a:t>
              </a:r>
              <a:endParaRPr lang="en-US" sz="2100" kern="1200" dirty="0"/>
            </a:p>
          </p:txBody>
        </p:sp>
      </p:grpSp>
      <p:sp>
        <p:nvSpPr>
          <p:cNvPr id="7" name="Content Placeholder 12"/>
          <p:cNvSpPr txBox="1">
            <a:spLocks/>
          </p:cNvSpPr>
          <p:nvPr/>
        </p:nvSpPr>
        <p:spPr>
          <a:xfrm>
            <a:off x="914400" y="2438400"/>
            <a:ext cx="7772400" cy="24384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Central place for official information</a:t>
            </a:r>
          </a:p>
          <a:p>
            <a:pPr marL="365760" indent="-256032">
              <a:spcBef>
                <a:spcPts val="300"/>
              </a:spcBef>
              <a:buClr>
                <a:schemeClr val="accent3"/>
              </a:buClr>
              <a:buFont typeface="Georgia"/>
              <a:buChar char="•"/>
              <a:defRPr/>
            </a:pPr>
            <a:r>
              <a:rPr lang="en-US" sz="2800" noProof="0" dirty="0" smtClean="0"/>
              <a:t>Provide collaboration and discussion spaces</a:t>
            </a:r>
          </a:p>
          <a:p>
            <a:pPr marL="365760" indent="-256032">
              <a:spcBef>
                <a:spcPts val="300"/>
              </a:spcBef>
              <a:buClr>
                <a:schemeClr val="accent3"/>
              </a:buClr>
              <a:buFont typeface="Georgia"/>
              <a:buChar char="•"/>
              <a:defRPr/>
            </a:pPr>
            <a:r>
              <a:rPr lang="en-US" sz="2800" dirty="0" smtClean="0"/>
              <a:t>Share what’s going on</a:t>
            </a:r>
            <a:endParaRPr lang="en-US" sz="2800" noProof="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3B.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6751989"/>
              <a:satOff val="2501"/>
              <a:lumOff val="7646"/>
              <a:alphaOff val="0"/>
            </a:schemeClr>
          </a:fillRef>
          <a:effectRef idx="2">
            <a:schemeClr val="accent2">
              <a:hueOff val="6751989"/>
              <a:satOff val="2501"/>
              <a:lumOff val="7646"/>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Unify the Campus</a:t>
              </a:r>
              <a:endParaRPr lang="en-US" sz="2100" kern="1200" dirty="0"/>
            </a:p>
          </p:txBody>
        </p:sp>
      </p:grpSp>
      <p:sp>
        <p:nvSpPr>
          <p:cNvPr id="7" name="Content Placeholder 12"/>
          <p:cNvSpPr txBox="1">
            <a:spLocks/>
          </p:cNvSpPr>
          <p:nvPr/>
        </p:nvSpPr>
        <p:spPr>
          <a:xfrm>
            <a:off x="914400" y="2438400"/>
            <a:ext cx="7772400" cy="24384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Central place for official information</a:t>
            </a:r>
          </a:p>
          <a:p>
            <a:pPr marL="365760" indent="-256032">
              <a:spcBef>
                <a:spcPts val="300"/>
              </a:spcBef>
              <a:buClr>
                <a:schemeClr val="accent3"/>
              </a:buClr>
              <a:buFont typeface="Georgia"/>
              <a:buChar char="•"/>
              <a:defRPr/>
            </a:pPr>
            <a:r>
              <a:rPr lang="en-US" sz="2800" noProof="0" dirty="0" smtClean="0">
                <a:solidFill>
                  <a:schemeClr val="bg1">
                    <a:lumMod val="75000"/>
                  </a:schemeClr>
                </a:solidFill>
              </a:rPr>
              <a:t>Provide collaboration and discussion spaces</a:t>
            </a:r>
          </a:p>
          <a:p>
            <a:pPr marL="365760" indent="-256032">
              <a:spcBef>
                <a:spcPts val="300"/>
              </a:spcBef>
              <a:buClr>
                <a:schemeClr val="accent3"/>
              </a:buClr>
              <a:buFont typeface="Georgia"/>
              <a:buChar char="•"/>
              <a:defRPr/>
            </a:pPr>
            <a:r>
              <a:rPr lang="en-US" sz="2800" dirty="0" smtClean="0">
                <a:solidFill>
                  <a:schemeClr val="bg1">
                    <a:lumMod val="75000"/>
                  </a:schemeClr>
                </a:solidFill>
              </a:rPr>
              <a:t>Share what’s going on</a:t>
            </a:r>
            <a:endParaRPr lang="en-US" sz="2800" noProof="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6934200" cy="1066800"/>
          </a:xfrm>
        </p:spPr>
        <p:txBody>
          <a:bodyPr/>
          <a:lstStyle/>
          <a:p>
            <a:r>
              <a:rPr lang="en-US" dirty="0" smtClean="0"/>
              <a:t>IC Message Center</a:t>
            </a:r>
            <a:endParaRPr lang="en-US" dirty="0"/>
          </a:p>
        </p:txBody>
      </p:sp>
      <p:sp>
        <p:nvSpPr>
          <p:cNvPr id="5" name="Content Placeholder 4"/>
          <p:cNvSpPr>
            <a:spLocks noGrp="1"/>
          </p:cNvSpPr>
          <p:nvPr>
            <p:ph idx="1"/>
          </p:nvPr>
        </p:nvSpPr>
        <p:spPr/>
        <p:txBody>
          <a:bodyPr/>
          <a:lstStyle/>
          <a:p>
            <a:r>
              <a:rPr lang="en-US" dirty="0" smtClean="0"/>
              <a:t>Highlight important campus information</a:t>
            </a:r>
          </a:p>
          <a:p>
            <a:r>
              <a:rPr lang="en-US" dirty="0" smtClean="0"/>
              <a:t>Role-based</a:t>
            </a:r>
          </a:p>
          <a:p>
            <a:r>
              <a:rPr lang="en-US" dirty="0" smtClean="0"/>
              <a:t>Situational information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Balancing Official and Personal Information</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PPT12.png"/>
          <p:cNvPicPr>
            <a:picLocks noChangeAspect="1"/>
          </p:cNvPicPr>
          <p:nvPr/>
        </p:nvPicPr>
        <p:blipFill>
          <a:blip r:embed="rId2" cstate="print"/>
          <a:stretch>
            <a:fillRect/>
          </a:stretch>
        </p:blipFill>
        <p:spPr>
          <a:xfrm>
            <a:off x="0" y="0"/>
            <a:ext cx="9144000" cy="6241851"/>
          </a:xfrm>
          <a:prstGeom prst="rect">
            <a:avLst/>
          </a:prstGeom>
        </p:spPr>
      </p:pic>
      <p:sp>
        <p:nvSpPr>
          <p:cNvPr id="5" name="Rectangle 4"/>
          <p:cNvSpPr/>
          <p:nvPr/>
        </p:nvSpPr>
        <p:spPr>
          <a:xfrm>
            <a:off x="304800" y="1066800"/>
            <a:ext cx="6019800" cy="1447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6895" y="1091171"/>
            <a:ext cx="6033905" cy="1423429"/>
          </a:xfrm>
          <a:prstGeom prst="rect">
            <a:avLst/>
          </a:prstGeom>
          <a:noFill/>
          <a:ln w="9525">
            <a:noFill/>
            <a:miter lim="800000"/>
            <a:headEnd/>
            <a:tailEnd/>
          </a:ln>
        </p:spPr>
      </p:pic>
      <p:sp>
        <p:nvSpPr>
          <p:cNvPr id="3" name="Title 2"/>
          <p:cNvSpPr>
            <a:spLocks noGrp="1"/>
          </p:cNvSpPr>
          <p:nvPr>
            <p:ph type="title"/>
          </p:nvPr>
        </p:nvSpPr>
        <p:spPr>
          <a:xfrm>
            <a:off x="457200" y="2514600"/>
            <a:ext cx="8229600" cy="1066800"/>
          </a:xfrm>
        </p:spPr>
        <p:txBody>
          <a:bodyPr/>
          <a:lstStyle/>
          <a:p>
            <a:r>
              <a:rPr lang="en-US" dirty="0" smtClean="0"/>
              <a:t>IC Message Center</a:t>
            </a:r>
            <a:endParaRPr lang="en-US" dirty="0"/>
          </a:p>
        </p:txBody>
      </p:sp>
      <p:sp>
        <p:nvSpPr>
          <p:cNvPr id="4" name="Content Placeholder 3"/>
          <p:cNvSpPr>
            <a:spLocks noGrp="1"/>
          </p:cNvSpPr>
          <p:nvPr>
            <p:ph idx="1"/>
          </p:nvPr>
        </p:nvSpPr>
        <p:spPr>
          <a:xfrm>
            <a:off x="457200" y="3621024"/>
            <a:ext cx="8229600" cy="2932176"/>
          </a:xfrm>
        </p:spPr>
        <p:txBody>
          <a:bodyPr/>
          <a:lstStyle/>
          <a:p>
            <a:r>
              <a:rPr lang="en-US" dirty="0" smtClean="0"/>
              <a:t>Highlights Official college information</a:t>
            </a:r>
          </a:p>
          <a:p>
            <a:r>
              <a:rPr lang="en-US" dirty="0" smtClean="0"/>
              <a:t>Cannot be removed, moved, or collapsed</a:t>
            </a:r>
          </a:p>
          <a:p>
            <a:r>
              <a:rPr lang="en-US" dirty="0" err="1" smtClean="0"/>
              <a:t>myHome</a:t>
            </a:r>
            <a:r>
              <a:rPr lang="en-US" dirty="0" smtClean="0"/>
              <a:t> always starts on “Home” tab</a:t>
            </a:r>
          </a:p>
          <a:p>
            <a:r>
              <a:rPr lang="en-US" dirty="0" smtClean="0"/>
              <a:t>General Campus Alerts (Intercom Alerts)</a:t>
            </a:r>
          </a:p>
          <a:p>
            <a:r>
              <a:rPr lang="en-US" dirty="0" smtClean="0"/>
              <a:t>Public Safety Alerts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Campus Newsletter</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PPT12.png"/>
          <p:cNvPicPr>
            <a:picLocks noChangeAspect="1"/>
          </p:cNvPicPr>
          <p:nvPr/>
        </p:nvPicPr>
        <p:blipFill>
          <a:blip r:embed="rId2" cstate="print"/>
          <a:stretch>
            <a:fillRect/>
          </a:stretch>
        </p:blipFill>
        <p:spPr>
          <a:xfrm>
            <a:off x="0" y="0"/>
            <a:ext cx="9144000" cy="6241851"/>
          </a:xfrm>
          <a:prstGeom prst="rect">
            <a:avLst/>
          </a:prstGeom>
        </p:spPr>
      </p:pic>
      <p:sp>
        <p:nvSpPr>
          <p:cNvPr id="5" name="Rectangle 4"/>
          <p:cNvSpPr/>
          <p:nvPr/>
        </p:nvSpPr>
        <p:spPr>
          <a:xfrm flipH="1">
            <a:off x="6324600" y="1066800"/>
            <a:ext cx="2362200" cy="3657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00"/>
            <a:ext cx="5562600" cy="1066800"/>
          </a:xfrm>
        </p:spPr>
        <p:txBody>
          <a:bodyPr>
            <a:normAutofit fontScale="90000"/>
          </a:bodyPr>
          <a:lstStyle/>
          <a:p>
            <a:r>
              <a:rPr lang="en-US" dirty="0" smtClean="0"/>
              <a:t>Intercom – College Newsletter</a:t>
            </a:r>
            <a:endParaRPr lang="en-US" dirty="0"/>
          </a:p>
        </p:txBody>
      </p:sp>
      <p:sp>
        <p:nvSpPr>
          <p:cNvPr id="4" name="Content Placeholder 3"/>
          <p:cNvSpPr>
            <a:spLocks noGrp="1"/>
          </p:cNvSpPr>
          <p:nvPr>
            <p:ph idx="1"/>
          </p:nvPr>
        </p:nvSpPr>
        <p:spPr>
          <a:xfrm>
            <a:off x="457200" y="2249424"/>
            <a:ext cx="5562600" cy="4325112"/>
          </a:xfrm>
        </p:spPr>
        <p:txBody>
          <a:bodyPr/>
          <a:lstStyle/>
          <a:p>
            <a:r>
              <a:rPr lang="en-US" dirty="0" smtClean="0"/>
              <a:t>Internal college newsletter</a:t>
            </a:r>
          </a:p>
          <a:p>
            <a:r>
              <a:rPr lang="en-US" dirty="0" smtClean="0"/>
              <a:t>Events, information for faculty, staff, students</a:t>
            </a:r>
          </a:p>
          <a:p>
            <a:r>
              <a:rPr lang="en-US" dirty="0" smtClean="0"/>
              <a:t>Cannot be deleted</a:t>
            </a:r>
          </a:p>
          <a:p>
            <a:r>
              <a:rPr lang="en-US" dirty="0" smtClean="0"/>
              <a:t>Can be streamlined, collapsed</a:t>
            </a:r>
          </a:p>
        </p:txBody>
      </p:sp>
      <p:pic>
        <p:nvPicPr>
          <p:cNvPr id="5" name="Picture 2"/>
          <p:cNvPicPr>
            <a:picLocks noChangeAspect="1" noChangeArrowheads="1"/>
          </p:cNvPicPr>
          <p:nvPr/>
        </p:nvPicPr>
        <p:blipFill>
          <a:blip r:embed="rId2" cstate="print"/>
          <a:srcRect/>
          <a:stretch>
            <a:fillRect/>
          </a:stretch>
        </p:blipFill>
        <p:spPr bwMode="auto">
          <a:xfrm>
            <a:off x="6400800" y="1098686"/>
            <a:ext cx="2318667" cy="3625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Campus Newsletter</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3" descr="PPT12.png"/>
          <p:cNvPicPr>
            <a:picLocks noChangeAspect="1"/>
          </p:cNvPicPr>
          <p:nvPr/>
        </p:nvPicPr>
        <p:blipFill>
          <a:blip r:embed="rId2" cstate="print"/>
          <a:stretch>
            <a:fillRect/>
          </a:stretch>
        </p:blipFill>
        <p:spPr>
          <a:xfrm>
            <a:off x="0" y="0"/>
            <a:ext cx="9144000" cy="6241851"/>
          </a:xfrm>
          <a:prstGeom prst="rect">
            <a:avLst/>
          </a:prstGeom>
        </p:spPr>
      </p:pic>
      <p:sp>
        <p:nvSpPr>
          <p:cNvPr id="5" name="Rectangle 4"/>
          <p:cNvSpPr/>
          <p:nvPr/>
        </p:nvSpPr>
        <p:spPr>
          <a:xfrm flipH="1">
            <a:off x="6324600" y="1066800"/>
            <a:ext cx="2362200" cy="3657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PT15.png"/>
          <p:cNvPicPr>
            <a:picLocks noChangeAspect="1"/>
          </p:cNvPicPr>
          <p:nvPr/>
        </p:nvPicPr>
        <p:blipFill>
          <a:blip r:embed="rId2" cstate="print"/>
          <a:stretch>
            <a:fillRect/>
          </a:stretch>
        </p:blipFill>
        <p:spPr>
          <a:xfrm>
            <a:off x="0" y="0"/>
            <a:ext cx="9144000" cy="6241851"/>
          </a:xfrm>
          <a:prstGeom prst="rect">
            <a:avLst/>
          </a:prstGeom>
        </p:spPr>
      </p:pic>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Campus Newsletter</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6324600" y="1066800"/>
            <a:ext cx="2362200" cy="167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PT17.png"/>
          <p:cNvPicPr>
            <a:picLocks noChangeAspect="1"/>
          </p:cNvPicPr>
          <p:nvPr/>
        </p:nvPicPr>
        <p:blipFill>
          <a:blip r:embed="rId2" cstate="print"/>
          <a:stretch>
            <a:fillRect/>
          </a:stretch>
        </p:blipFill>
        <p:spPr>
          <a:xfrm>
            <a:off x="0" y="0"/>
            <a:ext cx="9144000" cy="6241851"/>
          </a:xfrm>
          <a:prstGeom prst="rect">
            <a:avLst/>
          </a:prstGeom>
        </p:spPr>
      </p:pic>
      <p:sp>
        <p:nvSpPr>
          <p:cNvPr id="6" name="Title 11"/>
          <p:cNvSpPr txBox="1">
            <a:spLocks/>
          </p:cNvSpPr>
          <p:nvPr/>
        </p:nvSpPr>
        <p:spPr>
          <a:xfrm>
            <a:off x="304800" y="6248400"/>
            <a:ext cx="8229600" cy="5334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latin typeface="+mj-lt"/>
                <a:ea typeface="+mj-ea"/>
                <a:cs typeface="+mj-cs"/>
              </a:rPr>
              <a:t>Campus Newsletter</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6324600" y="1066800"/>
            <a:ext cx="23622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00400" y="3429000"/>
            <a:ext cx="5181599" cy="1828800"/>
          </a:xfrm>
        </p:spPr>
        <p:txBody>
          <a:bodyPr/>
          <a:lstStyle/>
          <a:p>
            <a:pPr algn="ctr"/>
            <a:r>
              <a:rPr lang="en-US" sz="2800" dirty="0" smtClean="0"/>
              <a:t>A slightly different approach </a:t>
            </a:r>
            <a:br>
              <a:rPr lang="en-US" sz="2800" dirty="0" smtClean="0"/>
            </a:br>
            <a:r>
              <a:rPr lang="en-US" sz="2800" dirty="0" smtClean="0"/>
              <a:t>that provides more flexibility for users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14400" y="1524000"/>
            <a:ext cx="1952625" cy="22479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3D.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2B.png"/>
          <p:cNvPicPr>
            <a:picLocks noChangeAspect="1"/>
          </p:cNvPicPr>
          <p:nvPr/>
        </p:nvPicPr>
        <p:blipFill>
          <a:blip r:embed="rId2" cstate="print"/>
          <a:stretch>
            <a:fillRect/>
          </a:stretch>
        </p:blipFill>
        <p:spPr>
          <a:xfrm>
            <a:off x="0" y="0"/>
            <a:ext cx="9144000" cy="594717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33400" y="1066800"/>
            <a:ext cx="8400001" cy="5076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29.png"/>
          <p:cNvPicPr>
            <a:picLocks noChangeAspect="1"/>
          </p:cNvPicPr>
          <p:nvPr/>
        </p:nvPicPr>
        <p:blipFill>
          <a:blip r:embed="rId2" cstate="print"/>
          <a:stretch>
            <a:fillRect/>
          </a:stretch>
        </p:blipFill>
        <p:spPr>
          <a:xfrm>
            <a:off x="0" y="0"/>
            <a:ext cx="9144000" cy="5947172"/>
          </a:xfrm>
          <a:prstGeom prst="rect">
            <a:avLst/>
          </a:prstGeom>
        </p:spPr>
      </p:pic>
      <p:pic>
        <p:nvPicPr>
          <p:cNvPr id="1027" name="Picture 3"/>
          <p:cNvPicPr>
            <a:picLocks noChangeAspect="1" noChangeArrowheads="1"/>
          </p:cNvPicPr>
          <p:nvPr/>
        </p:nvPicPr>
        <p:blipFill>
          <a:blip r:embed="rId3" cstate="print"/>
          <a:srcRect r="8733"/>
          <a:stretch>
            <a:fillRect/>
          </a:stretch>
        </p:blipFill>
        <p:spPr bwMode="auto">
          <a:xfrm>
            <a:off x="2438400" y="1066800"/>
            <a:ext cx="6553200"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2B.png"/>
          <p:cNvPicPr>
            <a:picLocks noChangeAspect="1"/>
          </p:cNvPicPr>
          <p:nvPr/>
        </p:nvPicPr>
        <p:blipFill>
          <a:blip r:embed="rId2" cstate="print"/>
          <a:stretch>
            <a:fillRect/>
          </a:stretch>
        </p:blipFill>
        <p:spPr>
          <a:xfrm>
            <a:off x="0" y="0"/>
            <a:ext cx="9144000" cy="594717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33400" y="1066800"/>
            <a:ext cx="8400001" cy="50761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6751989"/>
              <a:satOff val="2501"/>
              <a:lumOff val="7646"/>
              <a:alphaOff val="0"/>
            </a:schemeClr>
          </a:fillRef>
          <a:effectRef idx="2">
            <a:schemeClr val="accent2">
              <a:hueOff val="6751989"/>
              <a:satOff val="2501"/>
              <a:lumOff val="7646"/>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Unify the Campus</a:t>
              </a:r>
              <a:endParaRPr lang="en-US" sz="2100" kern="1200" dirty="0"/>
            </a:p>
          </p:txBody>
        </p:sp>
      </p:grpSp>
      <p:sp>
        <p:nvSpPr>
          <p:cNvPr id="7" name="Content Placeholder 12"/>
          <p:cNvSpPr txBox="1">
            <a:spLocks/>
          </p:cNvSpPr>
          <p:nvPr/>
        </p:nvSpPr>
        <p:spPr>
          <a:xfrm>
            <a:off x="914400" y="2438400"/>
            <a:ext cx="7772400" cy="24384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Central place for official information</a:t>
            </a:r>
          </a:p>
          <a:p>
            <a:pPr marL="365760" indent="-256032">
              <a:spcBef>
                <a:spcPts val="300"/>
              </a:spcBef>
              <a:buClr>
                <a:schemeClr val="accent3"/>
              </a:buClr>
              <a:buFont typeface="Georgia"/>
              <a:buChar char="•"/>
              <a:defRPr/>
            </a:pPr>
            <a:r>
              <a:rPr lang="en-US" sz="2800" noProof="0" dirty="0" smtClean="0"/>
              <a:t>Provide collaboration and discussion spaces</a:t>
            </a:r>
          </a:p>
          <a:p>
            <a:pPr marL="365760" indent="-256032">
              <a:spcBef>
                <a:spcPts val="300"/>
              </a:spcBef>
              <a:buClr>
                <a:schemeClr val="accent3"/>
              </a:buClr>
              <a:buFont typeface="Georgia"/>
              <a:buChar char="•"/>
              <a:defRPr/>
            </a:pPr>
            <a:r>
              <a:rPr lang="en-US" sz="2800" dirty="0" smtClean="0">
                <a:solidFill>
                  <a:schemeClr val="bg1">
                    <a:lumMod val="75000"/>
                  </a:schemeClr>
                </a:solidFill>
              </a:rPr>
              <a:t>Share what’s going on</a:t>
            </a:r>
            <a:endParaRPr lang="en-US" sz="2800" noProof="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6934200" cy="1066800"/>
          </a:xfrm>
        </p:spPr>
        <p:txBody>
          <a:bodyPr/>
          <a:lstStyle/>
          <a:p>
            <a:r>
              <a:rPr lang="en-US" dirty="0" smtClean="0"/>
              <a:t>Collaboration and Discussion</a:t>
            </a:r>
            <a:endParaRPr lang="en-US" dirty="0"/>
          </a:p>
        </p:txBody>
      </p:sp>
      <p:sp>
        <p:nvSpPr>
          <p:cNvPr id="5" name="Content Placeholder 4"/>
          <p:cNvSpPr>
            <a:spLocks noGrp="1"/>
          </p:cNvSpPr>
          <p:nvPr>
            <p:ph idx="1"/>
          </p:nvPr>
        </p:nvSpPr>
        <p:spPr/>
        <p:txBody>
          <a:bodyPr/>
          <a:lstStyle/>
          <a:p>
            <a:r>
              <a:rPr lang="en-US" dirty="0" smtClean="0"/>
              <a:t>Groups</a:t>
            </a:r>
          </a:p>
          <a:p>
            <a:pPr lvl="1"/>
            <a:r>
              <a:rPr lang="en-US" dirty="0" smtClean="0"/>
              <a:t>Public</a:t>
            </a:r>
          </a:p>
          <a:p>
            <a:pPr lvl="1"/>
            <a:r>
              <a:rPr lang="en-US" dirty="0" smtClean="0"/>
              <a:t>Private</a:t>
            </a:r>
          </a:p>
          <a:p>
            <a:r>
              <a:rPr lang="en-US" dirty="0" smtClean="0"/>
              <a:t>Discussion Forums</a:t>
            </a:r>
          </a:p>
          <a:p>
            <a:pPr lvl="1"/>
            <a:r>
              <a:rPr lang="en-US" dirty="0" smtClean="0"/>
              <a:t>General</a:t>
            </a:r>
          </a:p>
          <a:p>
            <a:pPr lvl="1"/>
            <a:r>
              <a:rPr lang="en-US" dirty="0" smtClean="0"/>
              <a:t>By Role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PT33.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PT30.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36.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PPT38.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eft Arrow 7"/>
          <p:cNvSpPr/>
          <p:nvPr/>
        </p:nvSpPr>
        <p:spPr>
          <a:xfrm rot="10800000">
            <a:off x="1219200" y="1000164"/>
            <a:ext cx="7467600" cy="651591"/>
          </a:xfrm>
          <a:prstGeom prst="leftArrow">
            <a:avLst>
              <a:gd name="adj1" fmla="val 60000"/>
              <a:gd name="adj2" fmla="val 50000"/>
            </a:avLst>
          </a:prstGeom>
          <a:scene3d>
            <a:camera prst="orthographicFront"/>
            <a:lightRig rig="threePt" dir="t">
              <a:rot lat="0" lon="0" rev="7500000"/>
            </a:lightRig>
          </a:scene3d>
          <a:sp3d z="-152400" extrusionH="63500" prstMaterial="matte">
            <a:bevelT w="25400" h="6350" prst="relaxedInset"/>
            <a:contourClr>
              <a:schemeClr val="bg1"/>
            </a:contourClr>
          </a:sp3d>
        </p:spPr>
        <p:style>
          <a:lnRef idx="0">
            <a:schemeClr val="lt1">
              <a:hueOff val="0"/>
              <a:satOff val="0"/>
              <a:lumOff val="0"/>
              <a:alphaOff val="0"/>
            </a:schemeClr>
          </a:lnRef>
          <a:fillRef idx="1">
            <a:schemeClr val="accent2">
              <a:hueOff val="6751989"/>
              <a:satOff val="2501"/>
              <a:lumOff val="7646"/>
              <a:alphaOff val="0"/>
            </a:schemeClr>
          </a:fillRef>
          <a:effectRef idx="2">
            <a:schemeClr val="accent2">
              <a:hueOff val="6751989"/>
              <a:satOff val="2501"/>
              <a:lumOff val="7646"/>
              <a:alphaOff val="0"/>
            </a:schemeClr>
          </a:effectRef>
          <a:fontRef idx="minor">
            <a:schemeClr val="lt1">
              <a:hueOff val="0"/>
              <a:satOff val="0"/>
              <a:lumOff val="0"/>
              <a:alphaOff val="0"/>
            </a:schemeClr>
          </a:fontRef>
        </p:style>
      </p:sp>
      <p:grpSp>
        <p:nvGrpSpPr>
          <p:cNvPr id="2" name="Group 9"/>
          <p:cNvGrpSpPr/>
          <p:nvPr/>
        </p:nvGrpSpPr>
        <p:grpSpPr>
          <a:xfrm>
            <a:off x="533400" y="685800"/>
            <a:ext cx="1600400" cy="1280320"/>
            <a:chOff x="2395904" y="127102"/>
            <a:chExt cx="1600400" cy="1280320"/>
          </a:xfrm>
          <a:scene3d>
            <a:camera prst="orthographicFront"/>
            <a:lightRig rig="threePt" dir="t">
              <a:rot lat="0" lon="0" rev="7500000"/>
            </a:lightRig>
          </a:scene3d>
        </p:grpSpPr>
        <p:sp>
          <p:nvSpPr>
            <p:cNvPr id="11" name="Rounded Rectangle 10"/>
            <p:cNvSpPr/>
            <p:nvPr/>
          </p:nvSpPr>
          <p:spPr>
            <a:xfrm>
              <a:off x="2395904" y="127102"/>
              <a:ext cx="1600400" cy="1280320"/>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sp>
        <p:sp>
          <p:nvSpPr>
            <p:cNvPr id="12" name="Rounded Rectangle 5"/>
            <p:cNvSpPr/>
            <p:nvPr/>
          </p:nvSpPr>
          <p:spPr>
            <a:xfrm>
              <a:off x="2433403" y="164601"/>
              <a:ext cx="1525402" cy="1205322"/>
            </a:xfrm>
            <a:prstGeom prst="rect">
              <a:avLst/>
            </a:prstGeom>
            <a:sp3d prstMaterial="plastic">
              <a:bevelT w="127000" h="25400" prst="relaxedInset"/>
            </a:sp3d>
          </p:spPr>
          <p:style>
            <a:lnRef idx="0">
              <a:schemeClr val="lt1">
                <a:hueOff val="0"/>
                <a:satOff val="0"/>
                <a:lumOff val="0"/>
                <a:alphaOff val="0"/>
              </a:schemeClr>
            </a:lnRef>
            <a:fillRef idx="3">
              <a:schemeClr val="accent2">
                <a:hueOff val="6751989"/>
                <a:satOff val="2501"/>
                <a:lumOff val="7646"/>
                <a:alphaOff val="0"/>
              </a:schemeClr>
            </a:fillRef>
            <a:effectRef idx="2">
              <a:schemeClr val="accent2">
                <a:hueOff val="6751989"/>
                <a:satOff val="2501"/>
                <a:lumOff val="7646"/>
                <a:alphaOff val="0"/>
              </a:schemeClr>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Unify the Campus</a:t>
              </a:r>
              <a:endParaRPr lang="en-US" sz="2100" kern="1200" dirty="0"/>
            </a:p>
          </p:txBody>
        </p:sp>
      </p:grpSp>
      <p:sp>
        <p:nvSpPr>
          <p:cNvPr id="7" name="Content Placeholder 12"/>
          <p:cNvSpPr txBox="1">
            <a:spLocks/>
          </p:cNvSpPr>
          <p:nvPr/>
        </p:nvSpPr>
        <p:spPr>
          <a:xfrm>
            <a:off x="914400" y="2438400"/>
            <a:ext cx="7772400" cy="2438400"/>
          </a:xfrm>
          <a:prstGeom prst="rect">
            <a:avLst/>
          </a:prstGeom>
        </p:spPr>
        <p:txBody>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800" b="0" i="0" u="none" strike="noStrike" kern="1200" cap="none" spc="0" normalizeH="0" baseline="0" noProof="0" dirty="0" smtClean="0">
                <a:ln>
                  <a:noFill/>
                </a:ln>
                <a:solidFill>
                  <a:schemeClr val="bg1">
                    <a:lumMod val="75000"/>
                  </a:schemeClr>
                </a:solidFill>
                <a:effectLst/>
                <a:uLnTx/>
                <a:uFillTx/>
                <a:latin typeface="+mn-lt"/>
                <a:ea typeface="+mn-ea"/>
                <a:cs typeface="+mn-cs"/>
              </a:rPr>
              <a:t>Central place for official information</a:t>
            </a:r>
          </a:p>
          <a:p>
            <a:pPr marL="365760" indent="-256032">
              <a:spcBef>
                <a:spcPts val="300"/>
              </a:spcBef>
              <a:buClr>
                <a:schemeClr val="accent3"/>
              </a:buClr>
              <a:buFont typeface="Georgia"/>
              <a:buChar char="•"/>
              <a:defRPr/>
            </a:pPr>
            <a:r>
              <a:rPr lang="en-US" sz="2800" noProof="0" dirty="0" smtClean="0">
                <a:solidFill>
                  <a:schemeClr val="bg1">
                    <a:lumMod val="75000"/>
                  </a:schemeClr>
                </a:solidFill>
              </a:rPr>
              <a:t>Provide collaboration and discussion spaces</a:t>
            </a:r>
          </a:p>
          <a:p>
            <a:pPr marL="365760" indent="-256032">
              <a:spcBef>
                <a:spcPts val="300"/>
              </a:spcBef>
              <a:buClr>
                <a:schemeClr val="accent3"/>
              </a:buClr>
              <a:buFont typeface="Georgia"/>
              <a:buChar char="•"/>
              <a:defRPr/>
            </a:pPr>
            <a:r>
              <a:rPr lang="en-US" sz="2800" dirty="0" smtClean="0"/>
              <a:t>Share what’s going on</a:t>
            </a:r>
            <a:endParaRPr lang="en-US" sz="2800" noProof="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PT42.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Showcase</a:t>
            </a:r>
            <a:endParaRPr lang="en-US" dirty="0"/>
          </a:p>
        </p:txBody>
      </p:sp>
      <p:sp>
        <p:nvSpPr>
          <p:cNvPr id="5" name="Content Placeholder 4"/>
          <p:cNvSpPr>
            <a:spLocks noGrp="1"/>
          </p:cNvSpPr>
          <p:nvPr>
            <p:ph idx="1"/>
          </p:nvPr>
        </p:nvSpPr>
        <p:spPr/>
        <p:txBody>
          <a:bodyPr/>
          <a:lstStyle/>
          <a:p>
            <a:r>
              <a:rPr lang="en-US" smtClean="0"/>
              <a:t>View projects from across campus</a:t>
            </a:r>
          </a:p>
          <a:p>
            <a:r>
              <a:rPr lang="en-US" smtClean="0"/>
              <a:t>Anyone can create a new project</a:t>
            </a:r>
          </a:p>
          <a:p>
            <a:r>
              <a:rPr lang="en-US" smtClean="0"/>
              <a:t>Each project can have:</a:t>
            </a:r>
          </a:p>
          <a:p>
            <a:pPr lvl="1"/>
            <a:r>
              <a:rPr lang="en-US" smtClean="0"/>
              <a:t>Description</a:t>
            </a:r>
          </a:p>
          <a:p>
            <a:pPr lvl="1"/>
            <a:r>
              <a:rPr lang="en-US" smtClean="0"/>
              <a:t>Photos</a:t>
            </a:r>
          </a:p>
          <a:p>
            <a:pPr lvl="1"/>
            <a:r>
              <a:rPr lang="en-US" smtClean="0"/>
              <a:t>List of collaborators</a:t>
            </a:r>
          </a:p>
          <a:p>
            <a:pPr lvl="1"/>
            <a:r>
              <a:rPr lang="en-US" smtClean="0"/>
              <a:t>Wall/Feedback</a:t>
            </a:r>
          </a:p>
          <a:p>
            <a:pPr lvl="1"/>
            <a:r>
              <a:rPr lang="en-US" smtClean="0"/>
              <a:t>Collaboration Opportunities</a:t>
            </a:r>
          </a:p>
          <a:p>
            <a:pPr lvl="1"/>
            <a:r>
              <a:rPr lang="en-US" smtClean="0"/>
              <a:t>Mailing list</a:t>
            </a:r>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40.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42.png"/>
          <p:cNvPicPr>
            <a:picLocks noChangeAspect="1"/>
          </p:cNvPicPr>
          <p:nvPr/>
        </p:nvPicPr>
        <p:blipFill>
          <a:blip r:embed="rId2" cstate="print"/>
          <a:stretch>
            <a:fillRect/>
          </a:stretch>
        </p:blipFill>
        <p:spPr>
          <a:xfrm>
            <a:off x="0" y="0"/>
            <a:ext cx="9144000" cy="6241851"/>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nvGraphicFramePr>
        <p:xfrm>
          <a:off x="304800" y="609600"/>
          <a:ext cx="8534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04800" y="838200"/>
            <a:ext cx="5717143" cy="4186000"/>
          </a:xfrm>
          <a:prstGeom prst="rect">
            <a:avLst/>
          </a:prstGeom>
          <a:noFill/>
          <a:ln w="9525">
            <a:noFill/>
            <a:miter lim="800000"/>
            <a:headEnd/>
            <a:tailEnd/>
          </a:ln>
        </p:spPr>
      </p:pic>
      <p:sp>
        <p:nvSpPr>
          <p:cNvPr id="6" name="TextBox 5"/>
          <p:cNvSpPr txBox="1"/>
          <p:nvPr/>
        </p:nvSpPr>
        <p:spPr>
          <a:xfrm>
            <a:off x="3962400" y="5181600"/>
            <a:ext cx="4648200" cy="1200329"/>
          </a:xfrm>
          <a:prstGeom prst="rect">
            <a:avLst/>
          </a:prstGeom>
          <a:noFill/>
        </p:spPr>
        <p:txBody>
          <a:bodyPr wrap="square" rtlCol="0">
            <a:spAutoFit/>
          </a:bodyPr>
          <a:lstStyle/>
          <a:p>
            <a:r>
              <a:rPr lang="it-IT" sz="3200" dirty="0" smtClean="0">
                <a:solidFill>
                  <a:schemeClr val="accent2"/>
                </a:solidFill>
                <a:latin typeface="+mj-lt"/>
              </a:rPr>
              <a:t>Matthew Modrowski</a:t>
            </a:r>
          </a:p>
          <a:p>
            <a:r>
              <a:rPr lang="it-IT" sz="2000" dirty="0" smtClean="0"/>
              <a:t>Web &amp; eMedia Developer</a:t>
            </a:r>
          </a:p>
          <a:p>
            <a:r>
              <a:rPr lang="it-IT" sz="2000" dirty="0" smtClean="0"/>
              <a:t>mmodrowski@ithaca.edu</a:t>
            </a:r>
            <a:endParaRPr lang="en-US" sz="3200" dirty="0"/>
          </a:p>
        </p:txBody>
      </p:sp>
      <p:sp>
        <p:nvSpPr>
          <p:cNvPr id="7" name="TextBox 6"/>
          <p:cNvSpPr txBox="1"/>
          <p:nvPr/>
        </p:nvSpPr>
        <p:spPr>
          <a:xfrm>
            <a:off x="6477000" y="1219200"/>
            <a:ext cx="2209800" cy="923330"/>
          </a:xfrm>
          <a:prstGeom prst="rect">
            <a:avLst/>
          </a:prstGeom>
          <a:noFill/>
        </p:spPr>
        <p:txBody>
          <a:bodyPr wrap="square" rtlCol="0">
            <a:spAutoFit/>
          </a:bodyPr>
          <a:lstStyle/>
          <a:p>
            <a:r>
              <a:rPr lang="en-US" dirty="0" smtClean="0"/>
              <a:t>Conceptual model of a different type of portal interface</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3176"/>
            <a:ext cx="8229600" cy="1066800"/>
          </a:xfrm>
        </p:spPr>
        <p:txBody>
          <a:bodyPr/>
          <a:lstStyle/>
          <a:p>
            <a:r>
              <a:rPr lang="en-US" dirty="0" smtClean="0"/>
              <a:t>Thanks!</a:t>
            </a:r>
            <a:endParaRPr lang="en-US" dirty="0"/>
          </a:p>
        </p:txBody>
      </p:sp>
      <p:sp>
        <p:nvSpPr>
          <p:cNvPr id="3" name="Content Placeholder 2"/>
          <p:cNvSpPr>
            <a:spLocks noGrp="1"/>
          </p:cNvSpPr>
          <p:nvPr>
            <p:ph idx="1"/>
          </p:nvPr>
        </p:nvSpPr>
        <p:spPr>
          <a:xfrm>
            <a:off x="457200" y="4419600"/>
            <a:ext cx="8229600" cy="2093976"/>
          </a:xfrm>
        </p:spPr>
        <p:txBody>
          <a:bodyPr>
            <a:normAutofit fontScale="92500"/>
          </a:bodyPr>
          <a:lstStyle/>
          <a:p>
            <a:r>
              <a:rPr lang="en-US" dirty="0" smtClean="0"/>
              <a:t>David Weil </a:t>
            </a:r>
          </a:p>
          <a:p>
            <a:r>
              <a:rPr lang="en-US" dirty="0" smtClean="0"/>
              <a:t>dweil@ithaca.edu or myhome@ithaca.edu</a:t>
            </a:r>
          </a:p>
          <a:p>
            <a:r>
              <a:rPr lang="en-US" dirty="0" smtClean="0"/>
              <a:t>Information site: www.ithaca.edu/myhome</a:t>
            </a:r>
          </a:p>
          <a:p>
            <a:r>
              <a:rPr lang="en-US" dirty="0" smtClean="0"/>
              <a:t>Presentation is on the EDUCAUSE Conference Site</a:t>
            </a:r>
            <a:endParaRPr lang="en-US" dirty="0" smtClean="0">
              <a:solidFill>
                <a:schemeClr val="accent4">
                  <a:lumMod val="75000"/>
                </a:schemeClr>
              </a:solidFill>
            </a:endParaRPr>
          </a:p>
          <a:p>
            <a:endParaRPr lang="en-US" dirty="0"/>
          </a:p>
        </p:txBody>
      </p:sp>
      <p:graphicFrame>
        <p:nvGraphicFramePr>
          <p:cNvPr id="4" name="Diagram 3"/>
          <p:cNvGraphicFramePr/>
          <p:nvPr/>
        </p:nvGraphicFramePr>
        <p:xfrm>
          <a:off x="3200400" y="581025"/>
          <a:ext cx="5410200" cy="338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1590</TotalTime>
  <Words>1203</Words>
  <Application>Microsoft Office PowerPoint</Application>
  <PresentationFormat>On-screen Show (4:3)</PresentationFormat>
  <Paragraphs>331</Paragraphs>
  <Slides>95</Slides>
  <Notes>3</Notes>
  <HiddenSlides>0</HiddenSlides>
  <MMClips>2</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Urban</vt:lpstr>
      <vt:lpstr>Portal</vt:lpstr>
      <vt:lpstr>Welcome</vt:lpstr>
      <vt:lpstr>For More information</vt:lpstr>
      <vt:lpstr>Session Goals</vt:lpstr>
      <vt:lpstr>Ithaca College</vt:lpstr>
      <vt:lpstr>myhome@ithaca Web Portal</vt:lpstr>
      <vt:lpstr>Slide 7</vt:lpstr>
      <vt:lpstr>Slide 8</vt:lpstr>
      <vt:lpstr>Slide 9</vt:lpstr>
      <vt:lpstr>Slide 10</vt:lpstr>
      <vt:lpstr>Slide 11</vt:lpstr>
      <vt:lpstr>Slide 12</vt:lpstr>
      <vt:lpstr>Some typical components of a campus portal</vt:lpstr>
      <vt:lpstr>Slide 14</vt:lpstr>
      <vt:lpstr>Slide 15</vt:lpstr>
      <vt:lpstr>Slide 16</vt:lpstr>
      <vt:lpstr>Slide 17</vt:lpstr>
      <vt:lpstr>eMail Portlets</vt:lpstr>
      <vt:lpstr>External Content</vt:lpstr>
      <vt:lpstr>Slide 20</vt:lpstr>
      <vt:lpstr>Slide 21</vt:lpstr>
      <vt:lpstr>Slide 22</vt:lpstr>
      <vt:lpstr>Slide 23</vt:lpstr>
      <vt:lpstr>Slide 24</vt:lpstr>
      <vt:lpstr>Slide 25</vt:lpstr>
      <vt:lpstr>Slide 26</vt:lpstr>
      <vt:lpstr>Slide 27</vt:lpstr>
      <vt:lpstr>Mobile</vt:lpstr>
      <vt:lpstr>Mobile Website</vt:lpstr>
      <vt:lpstr>Automatically format for your device</vt:lpstr>
      <vt:lpstr>Slide 31</vt:lpstr>
      <vt:lpstr>Slide 32</vt:lpstr>
      <vt:lpstr>One point of entry…</vt:lpstr>
      <vt:lpstr>Slide 34</vt:lpstr>
      <vt:lpstr>Slide 35</vt:lpstr>
      <vt:lpstr>Slide 36</vt:lpstr>
      <vt:lpstr>Quick Access Menu</vt:lpstr>
      <vt:lpstr>Links</vt:lpstr>
      <vt:lpstr>Slide 39</vt:lpstr>
      <vt:lpstr>Location Awareness</vt:lpstr>
      <vt:lpstr>Slide 41</vt:lpstr>
      <vt:lpstr>Slide 42</vt:lpstr>
      <vt:lpstr>Slide 43</vt:lpstr>
      <vt:lpstr>    Integrated Community Tools</vt:lpstr>
      <vt:lpstr>Slide 45</vt:lpstr>
      <vt:lpstr>Slide 46</vt:lpstr>
      <vt:lpstr>Slide 47</vt:lpstr>
      <vt:lpstr>Slide 48</vt:lpstr>
      <vt:lpstr>Slide 49</vt:lpstr>
      <vt:lpstr>Opportunities</vt:lpstr>
      <vt:lpstr>Slide 51</vt:lpstr>
      <vt:lpstr>Slide 52</vt:lpstr>
      <vt:lpstr>Slide 53</vt:lpstr>
      <vt:lpstr>Slide 54</vt:lpstr>
      <vt:lpstr>Slide 55</vt:lpstr>
      <vt:lpstr>Portal is the front door</vt:lpstr>
      <vt:lpstr>Slide 57</vt:lpstr>
      <vt:lpstr>Role Based Control</vt:lpstr>
      <vt:lpstr>Slide 59</vt:lpstr>
      <vt:lpstr>Slide 60</vt:lpstr>
      <vt:lpstr>Slide 61</vt:lpstr>
      <vt:lpstr>Slide 62</vt:lpstr>
      <vt:lpstr>Slide 63</vt:lpstr>
      <vt:lpstr>Slide 64</vt:lpstr>
      <vt:lpstr>Pre-packaged “Tabs”</vt:lpstr>
      <vt:lpstr>Slide 66</vt:lpstr>
      <vt:lpstr>Slide 67</vt:lpstr>
      <vt:lpstr>Slide 68</vt:lpstr>
      <vt:lpstr>Slide 69</vt:lpstr>
      <vt:lpstr>Slide 70</vt:lpstr>
      <vt:lpstr>IC Message Center</vt:lpstr>
      <vt:lpstr>Slide 72</vt:lpstr>
      <vt:lpstr>IC Message Center</vt:lpstr>
      <vt:lpstr>Slide 74</vt:lpstr>
      <vt:lpstr>Intercom – College Newsletter</vt:lpstr>
      <vt:lpstr>Slide 76</vt:lpstr>
      <vt:lpstr>Slide 77</vt:lpstr>
      <vt:lpstr>Slide 78</vt:lpstr>
      <vt:lpstr>Slide 79</vt:lpstr>
      <vt:lpstr>Slide 80</vt:lpstr>
      <vt:lpstr>Slide 81</vt:lpstr>
      <vt:lpstr>Slide 82</vt:lpstr>
      <vt:lpstr>Slide 83</vt:lpstr>
      <vt:lpstr>Collaboration and Discussion</vt:lpstr>
      <vt:lpstr>Slide 85</vt:lpstr>
      <vt:lpstr>Slide 86</vt:lpstr>
      <vt:lpstr>Slide 87</vt:lpstr>
      <vt:lpstr>Slide 88</vt:lpstr>
      <vt:lpstr>Slide 89</vt:lpstr>
      <vt:lpstr>Showcase</vt:lpstr>
      <vt:lpstr>Slide 91</vt:lpstr>
      <vt:lpstr>Slide 92</vt:lpstr>
      <vt:lpstr>Slide 93</vt:lpstr>
      <vt:lpstr>Slide 94</vt:lpstr>
      <vt:lpstr>Thanks!</vt:lpstr>
    </vt:vector>
  </TitlesOfParts>
  <Company>Ithaca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the Modern-Day Campus Portal</dc:title>
  <dc:subject>EDUCAUSE 2010</dc:subject>
  <dc:creator>David Weil</dc:creator>
  <cp:lastModifiedBy>David Weil</cp:lastModifiedBy>
  <cp:revision>219</cp:revision>
  <dcterms:created xsi:type="dcterms:W3CDTF">2010-09-21T13:16:40Z</dcterms:created>
  <dcterms:modified xsi:type="dcterms:W3CDTF">2010-10-14T17:05:53Z</dcterms:modified>
</cp:coreProperties>
</file>