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lsx" ContentType="application/vnd.openxmlformats-officedocument.spreadsheetml.shee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charts/chart5.xml" ContentType="application/vnd.openxmlformats-officedocument.drawingml.chart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15.xml" ContentType="application/vnd.openxmlformats-officedocument.presentationml.slideLayout+xml"/>
  <Override PartName="/ppt/charts/chart4.xml" ContentType="application/vnd.openxmlformats-officedocument.drawingml.char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heme/theme5.xml" ContentType="application/vnd.openxmlformats-officedocument.them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3.xml" ContentType="application/vnd.openxmlformats-officedocument.drawingml.char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charts/chart2.xml" ContentType="application/vnd.openxmlformats-officedocument.drawingml.char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charts/chart6.xml" ContentType="application/vnd.openxmlformats-officedocument.drawingml.chart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82" r:id="rId2"/>
    <p:sldMasterId id="2147483685" r:id="rId3"/>
    <p:sldMasterId id="2147483687" r:id="rId4"/>
  </p:sldMasterIdLst>
  <p:notesMasterIdLst>
    <p:notesMasterId r:id="rId43"/>
  </p:notesMasterIdLst>
  <p:sldIdLst>
    <p:sldId id="256" r:id="rId5"/>
    <p:sldId id="282" r:id="rId6"/>
    <p:sldId id="288" r:id="rId7"/>
    <p:sldId id="290" r:id="rId8"/>
    <p:sldId id="289" r:id="rId9"/>
    <p:sldId id="298" r:id="rId10"/>
    <p:sldId id="301" r:id="rId11"/>
    <p:sldId id="302" r:id="rId12"/>
    <p:sldId id="261" r:id="rId13"/>
    <p:sldId id="286" r:id="rId14"/>
    <p:sldId id="258" r:id="rId15"/>
    <p:sldId id="291" r:id="rId16"/>
    <p:sldId id="266" r:id="rId17"/>
    <p:sldId id="267" r:id="rId18"/>
    <p:sldId id="296" r:id="rId19"/>
    <p:sldId id="268" r:id="rId20"/>
    <p:sldId id="269" r:id="rId21"/>
    <p:sldId id="270" r:id="rId22"/>
    <p:sldId id="271" r:id="rId23"/>
    <p:sldId id="272" r:id="rId24"/>
    <p:sldId id="273" r:id="rId25"/>
    <p:sldId id="297" r:id="rId26"/>
    <p:sldId id="274" r:id="rId27"/>
    <p:sldId id="275" r:id="rId28"/>
    <p:sldId id="276" r:id="rId29"/>
    <p:sldId id="299" r:id="rId30"/>
    <p:sldId id="277" r:id="rId31"/>
    <p:sldId id="278" r:id="rId32"/>
    <p:sldId id="279" r:id="rId33"/>
    <p:sldId id="280" r:id="rId34"/>
    <p:sldId id="281" r:id="rId35"/>
    <p:sldId id="283" r:id="rId36"/>
    <p:sldId id="304" r:id="rId37"/>
    <p:sldId id="293" r:id="rId38"/>
    <p:sldId id="294" r:id="rId39"/>
    <p:sldId id="305" r:id="rId40"/>
    <p:sldId id="303" r:id="rId41"/>
    <p:sldId id="295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D6E70"/>
    <a:srgbClr val="A9C9FF"/>
    <a:srgbClr val="F3F3F3"/>
    <a:srgbClr val="F8F3D2"/>
    <a:srgbClr val="7D11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3923" autoAdjust="0"/>
    <p:restoredTop sz="94660"/>
  </p:normalViewPr>
  <p:slideViewPr>
    <p:cSldViewPr>
      <p:cViewPr varScale="1">
        <p:scale>
          <a:sx n="94" d="100"/>
          <a:sy n="94" d="100"/>
        </p:scale>
        <p:origin x="-3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layout/>
      <c:txPr>
        <a:bodyPr/>
        <a:lstStyle/>
        <a:p>
          <a:pPr>
            <a:defRPr u="sng"/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Roles</c:v>
                </c:pt>
              </c:strCache>
            </c:strRef>
          </c:tx>
          <c:dLbls>
            <c:dLbl>
              <c:idx val="3"/>
              <c:layout>
                <c:manualLayout>
                  <c:x val="0.081170428696413"/>
                  <c:y val="0.0511374967029359"/>
                </c:manualLayout>
              </c:layout>
              <c:dLblPos val="bestFit"/>
              <c:showPercent val="1"/>
            </c:dLbl>
            <c:dLblPos val="ctr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Librarian (78)</c:v>
                </c:pt>
                <c:pt idx="1">
                  <c:v>Systems Librarian (18)</c:v>
                </c:pt>
                <c:pt idx="2">
                  <c:v>Library IT Staff (12)</c:v>
                </c:pt>
                <c:pt idx="3">
                  <c:v>Institution-wide IT Staff (1)</c:v>
                </c:pt>
                <c:pt idx="4">
                  <c:v>Other (27)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57.4</c:v>
                </c:pt>
                <c:pt idx="1">
                  <c:v>13.2</c:v>
                </c:pt>
                <c:pt idx="2">
                  <c:v>8.8</c:v>
                </c:pt>
                <c:pt idx="3">
                  <c:v>0.700000000000001</c:v>
                </c:pt>
                <c:pt idx="4">
                  <c:v>19.9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spPr>
    <a:ln w="3175">
      <a:solidFill>
        <a:srgbClr val="4F81BD"/>
      </a:solidFill>
      <a:prstDash val="sysDot"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487567956179391"/>
          <c:y val="0.0974886610698535"/>
          <c:w val="0.477205637338811"/>
          <c:h val="0.799327670731446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 responses (N = 264)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Other (various)</c:v>
                </c:pt>
                <c:pt idx="1">
                  <c:v>Vendor digital video files without streaming rights</c:v>
                </c:pt>
                <c:pt idx="2">
                  <c:v>Digitized film media</c:v>
                </c:pt>
                <c:pt idx="3">
                  <c:v>Faculty-produced materials</c:v>
                </c:pt>
                <c:pt idx="4">
                  <c:v>Purchased video media subsequently digitized</c:v>
                </c:pt>
                <c:pt idx="5">
                  <c:v>Analog videos produced by our institution then digitized</c:v>
                </c:pt>
                <c:pt idx="6">
                  <c:v>Digital Video Files from vendor with streaming rights</c:v>
                </c:pt>
                <c:pt idx="7">
                  <c:v>Born digital videos produced by our institution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9.0</c:v>
                </c:pt>
                <c:pt idx="1">
                  <c:v>7.0</c:v>
                </c:pt>
                <c:pt idx="2">
                  <c:v>25.0</c:v>
                </c:pt>
                <c:pt idx="3">
                  <c:v>35.0</c:v>
                </c:pt>
                <c:pt idx="4">
                  <c:v>40.0</c:v>
                </c:pt>
                <c:pt idx="5">
                  <c:v>42.0</c:v>
                </c:pt>
                <c:pt idx="6">
                  <c:v>47.0</c:v>
                </c:pt>
                <c:pt idx="7">
                  <c:v>59.0</c:v>
                </c:pt>
              </c:numCache>
            </c:numRef>
          </c:val>
        </c:ser>
        <c:gapWidth val="100"/>
        <c:axId val="724989736"/>
        <c:axId val="724965704"/>
      </c:barChart>
      <c:catAx>
        <c:axId val="724989736"/>
        <c:scaling>
          <c:orientation val="minMax"/>
        </c:scaling>
        <c:axPos val="l"/>
        <c:tickLblPos val="nextTo"/>
        <c:spPr>
          <a:noFill/>
        </c:spPr>
        <c:txPr>
          <a:bodyPr/>
          <a:lstStyle/>
          <a:p>
            <a:pPr algn="r">
              <a:defRPr/>
            </a:pPr>
            <a:endParaRPr lang="en-US"/>
          </a:p>
        </c:txPr>
        <c:crossAx val="724965704"/>
        <c:crosses val="autoZero"/>
        <c:auto val="1"/>
        <c:lblAlgn val="ctr"/>
        <c:lblOffset val="100"/>
      </c:catAx>
      <c:valAx>
        <c:axId val="724965704"/>
        <c:scaling>
          <c:orientation val="minMax"/>
        </c:scaling>
        <c:axPos val="b"/>
        <c:majorGridlines/>
        <c:numFmt formatCode="General" sourceLinked="1"/>
        <c:tickLblPos val="nextTo"/>
        <c:crossAx val="7249897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456467264508603"/>
          <c:y val="0.0277777777777779"/>
          <c:w val="0.39764532905609"/>
          <c:h val="0.70031356875844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F81BD"/>
            </a:solidFill>
          </c:spPr>
          <c:cat>
            <c:strRef>
              <c:f>Sheet1!$A$2:$A$6</c:f>
              <c:strCache>
                <c:ptCount val="5"/>
                <c:pt idx="0">
                  <c:v>Helix DNA Server (RealMedia)</c:v>
                </c:pt>
                <c:pt idx="1">
                  <c:v>Quicktime/Darwin Streaming Server (Apple)</c:v>
                </c:pt>
                <c:pt idx="2">
                  <c:v>Other</c:v>
                </c:pt>
                <c:pt idx="3">
                  <c:v>Windows Media Services (Microsoft)</c:v>
                </c:pt>
                <c:pt idx="4">
                  <c:v>Flash Media Server (Adobe)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15.0</c:v>
                </c:pt>
                <c:pt idx="1">
                  <c:v>21.0</c:v>
                </c:pt>
                <c:pt idx="2">
                  <c:v>22.0</c:v>
                </c:pt>
                <c:pt idx="3">
                  <c:v>22.0</c:v>
                </c:pt>
                <c:pt idx="4">
                  <c:v>40.0</c:v>
                </c:pt>
              </c:numCache>
            </c:numRef>
          </c:val>
        </c:ser>
        <c:axId val="725151096"/>
        <c:axId val="724904488"/>
      </c:barChart>
      <c:catAx>
        <c:axId val="725151096"/>
        <c:scaling>
          <c:orientation val="minMax"/>
        </c:scaling>
        <c:axPos val="l"/>
        <c:tickLblPos val="nextTo"/>
        <c:txPr>
          <a:bodyPr/>
          <a:lstStyle/>
          <a:p>
            <a:pPr algn="r">
              <a:defRPr/>
            </a:pPr>
            <a:endParaRPr lang="en-US"/>
          </a:p>
        </c:txPr>
        <c:crossAx val="724904488"/>
        <c:crosses val="autoZero"/>
        <c:auto val="1"/>
        <c:lblAlgn val="ctr"/>
        <c:lblOffset val="100"/>
      </c:catAx>
      <c:valAx>
        <c:axId val="724904488"/>
        <c:scaling>
          <c:orientation val="minMax"/>
        </c:scaling>
        <c:axPos val="b"/>
        <c:majorGridlines/>
        <c:numFmt formatCode="General" sourceLinked="1"/>
        <c:tickLblPos val="nextTo"/>
        <c:crossAx val="725151096"/>
        <c:crosses val="autoZero"/>
        <c:crossBetween val="between"/>
      </c:valAx>
    </c:plotArea>
    <c:plotVisOnly val="1"/>
  </c:chart>
  <c:spPr>
    <a:noFill/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566189523184602"/>
          <c:y val="0.0188491282339708"/>
          <c:w val="0.39764532905609"/>
          <c:h val="0.70031356875844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F81BD"/>
            </a:solidFill>
          </c:spPr>
          <c:cat>
            <c:strRef>
              <c:f>Sheet1!$A$3:$A$7</c:f>
              <c:strCache>
                <c:ptCount val="5"/>
                <c:pt idx="0">
                  <c:v>Limited to certain computers</c:v>
                </c:pt>
                <c:pt idx="1">
                  <c:v>Limited to specific class members via pw</c:v>
                </c:pt>
                <c:pt idx="2">
                  <c:v>No restriction: full public access</c:v>
                </c:pt>
                <c:pt idx="3">
                  <c:v>Course management system roster ID</c:v>
                </c:pt>
                <c:pt idx="4">
                  <c:v>Anyone with network ID or VPN can view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5.0</c:v>
                </c:pt>
                <c:pt idx="1">
                  <c:v>23.0</c:v>
                </c:pt>
                <c:pt idx="2">
                  <c:v>32.0</c:v>
                </c:pt>
                <c:pt idx="3">
                  <c:v>36.0</c:v>
                </c:pt>
                <c:pt idx="4">
                  <c:v>44.0</c:v>
                </c:pt>
              </c:numCache>
            </c:numRef>
          </c:val>
        </c:ser>
        <c:axId val="685106104"/>
        <c:axId val="684943096"/>
      </c:barChart>
      <c:catAx>
        <c:axId val="685106104"/>
        <c:scaling>
          <c:orientation val="minMax"/>
        </c:scaling>
        <c:axPos val="l"/>
        <c:tickLblPos val="nextTo"/>
        <c:crossAx val="684943096"/>
        <c:crosses val="autoZero"/>
        <c:auto val="1"/>
        <c:lblAlgn val="r"/>
        <c:lblOffset val="100"/>
      </c:catAx>
      <c:valAx>
        <c:axId val="684943096"/>
        <c:scaling>
          <c:orientation val="minMax"/>
        </c:scaling>
        <c:axPos val="b"/>
        <c:majorGridlines/>
        <c:numFmt formatCode="General" sourceLinked="1"/>
        <c:tickLblPos val="nextTo"/>
        <c:crossAx val="685106104"/>
        <c:crosses val="autoZero"/>
        <c:crossBetween val="between"/>
      </c:valAx>
    </c:plotArea>
    <c:plotVisOnly val="1"/>
  </c:chart>
  <c:spPr>
    <a:noFill/>
  </c:spPr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numFmt formatCode="0%" sourceLinked="0"/>
            <c:dLblPos val="ctr"/>
            <c:showPercent val="1"/>
          </c:dLbls>
          <c:cat>
            <c:strRef>
              <c:f>Sheet1!$A$2:$A$4</c:f>
              <c:strCache>
                <c:ptCount val="3"/>
                <c:pt idx="0">
                  <c:v>We are investigating video streaming options but have made no decisions</c:v>
                </c:pt>
                <c:pt idx="1">
                  <c:v>We have no plans to stream video</c:v>
                </c:pt>
                <c:pt idx="2">
                  <c:v>We have plans to implement a specific solution (various)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0.76</c:v>
                </c:pt>
                <c:pt idx="1">
                  <c:v>0.14</c:v>
                </c:pt>
                <c:pt idx="2">
                  <c:v>0.1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Pos val="ctr"/>
            <c:showVal val="1"/>
            <c:showLeaderLines val="1"/>
          </c:dLbls>
          <c:cat>
            <c:strRef>
              <c:f>Sheet1!$A$2:$A$6</c:f>
              <c:strCache>
                <c:ptCount val="5"/>
                <c:pt idx="0">
                  <c:v>Flash Media Server (Adobe)</c:v>
                </c:pt>
                <c:pt idx="1">
                  <c:v>Windows Media Services (Microsoft)</c:v>
                </c:pt>
                <c:pt idx="2">
                  <c:v>Quicktime/Darwin Streaming Server (Apple)</c:v>
                </c:pt>
                <c:pt idx="3">
                  <c:v>Helix DNA Server (RealMedia)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0.16</c:v>
                </c:pt>
                <c:pt idx="1">
                  <c:v>0.13</c:v>
                </c:pt>
                <c:pt idx="2">
                  <c:v>0.13</c:v>
                </c:pt>
                <c:pt idx="3">
                  <c:v>0.13</c:v>
                </c:pt>
                <c:pt idx="4">
                  <c:v>0.46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Other (various)</c:v>
                </c:pt>
                <c:pt idx="1">
                  <c:v>Vendor digital video files without streaming rights</c:v>
                </c:pt>
                <c:pt idx="2">
                  <c:v>Digitized film media</c:v>
                </c:pt>
                <c:pt idx="3">
                  <c:v>Analog videos produced by our institution then digitized</c:v>
                </c:pt>
                <c:pt idx="4">
                  <c:v>Faculty-produced materials</c:v>
                </c:pt>
                <c:pt idx="5">
                  <c:v>Purchased video media subsequently digitized</c:v>
                </c:pt>
                <c:pt idx="6">
                  <c:v>Digital Video Files from vendor with streaming rights</c:v>
                </c:pt>
                <c:pt idx="7">
                  <c:v>Born digital videos produced by our institution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9.0</c:v>
                </c:pt>
                <c:pt idx="1">
                  <c:v>15.0</c:v>
                </c:pt>
                <c:pt idx="2">
                  <c:v>24.0</c:v>
                </c:pt>
                <c:pt idx="3">
                  <c:v>35.0</c:v>
                </c:pt>
                <c:pt idx="4">
                  <c:v>37.0</c:v>
                </c:pt>
                <c:pt idx="5">
                  <c:v>39.0</c:v>
                </c:pt>
                <c:pt idx="6">
                  <c:v>42.0</c:v>
                </c:pt>
                <c:pt idx="7">
                  <c:v>45.0</c:v>
                </c:pt>
              </c:numCache>
            </c:numRef>
          </c:val>
        </c:ser>
        <c:gapWidth val="100"/>
        <c:axId val="685392584"/>
        <c:axId val="685557864"/>
      </c:barChart>
      <c:valAx>
        <c:axId val="685557864"/>
        <c:scaling>
          <c:orientation val="minMax"/>
        </c:scaling>
        <c:axPos val="b"/>
        <c:majorGridlines/>
        <c:numFmt formatCode="General" sourceLinked="1"/>
        <c:tickLblPos val="nextTo"/>
        <c:crossAx val="685392584"/>
        <c:crosses val="autoZero"/>
        <c:crossBetween val="between"/>
      </c:valAx>
      <c:catAx>
        <c:axId val="685392584"/>
        <c:scaling>
          <c:orientation val="minMax"/>
        </c:scaling>
        <c:axPos val="l"/>
        <c:tickLblPos val="nextTo"/>
        <c:txPr>
          <a:bodyPr/>
          <a:lstStyle/>
          <a:p>
            <a:pPr algn="r">
              <a:defRPr/>
            </a:pPr>
            <a:endParaRPr lang="en-US"/>
          </a:p>
        </c:txPr>
        <c:crossAx val="685557864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Fedora</c:v>
                </c:pt>
                <c:pt idx="1">
                  <c:v>DSpace</c:v>
                </c:pt>
                <c:pt idx="2">
                  <c:v>Other</c:v>
                </c:pt>
                <c:pt idx="3">
                  <c:v>CONTENTdm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15.0</c:v>
                </c:pt>
                <c:pt idx="1">
                  <c:v>34.0</c:v>
                </c:pt>
                <c:pt idx="2">
                  <c:v>39.0</c:v>
                </c:pt>
                <c:pt idx="3">
                  <c:v>50.0</c:v>
                </c:pt>
              </c:numCache>
            </c:numRef>
          </c:val>
        </c:ser>
        <c:gapWidth val="100"/>
        <c:axId val="731707208"/>
        <c:axId val="731699960"/>
      </c:barChart>
      <c:valAx>
        <c:axId val="731699960"/>
        <c:scaling>
          <c:orientation val="minMax"/>
        </c:scaling>
        <c:axPos val="b"/>
        <c:majorGridlines/>
        <c:numFmt formatCode="General" sourceLinked="1"/>
        <c:tickLblPos val="nextTo"/>
        <c:crossAx val="731707208"/>
        <c:crosses val="autoZero"/>
        <c:crossBetween val="between"/>
      </c:valAx>
      <c:catAx>
        <c:axId val="731707208"/>
        <c:scaling>
          <c:orientation val="minMax"/>
        </c:scaling>
        <c:axPos val="l"/>
        <c:tickLblPos val="nextTo"/>
        <c:crossAx val="731699960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Fedora</c:v>
                </c:pt>
                <c:pt idx="1">
                  <c:v>CONTENTdm</c:v>
                </c:pt>
                <c:pt idx="2">
                  <c:v>Dspace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11.0</c:v>
                </c:pt>
                <c:pt idx="1">
                  <c:v>14.0</c:v>
                </c:pt>
                <c:pt idx="2">
                  <c:v>19.0</c:v>
                </c:pt>
                <c:pt idx="3">
                  <c:v>35.0</c:v>
                </c:pt>
              </c:numCache>
            </c:numRef>
          </c:val>
        </c:ser>
        <c:axId val="731360904"/>
        <c:axId val="731269608"/>
      </c:barChart>
      <c:catAx>
        <c:axId val="731360904"/>
        <c:scaling>
          <c:orientation val="minMax"/>
        </c:scaling>
        <c:axPos val="l"/>
        <c:tickLblPos val="nextTo"/>
        <c:crossAx val="731269608"/>
        <c:crosses val="autoZero"/>
        <c:auto val="1"/>
        <c:lblAlgn val="ctr"/>
        <c:lblOffset val="100"/>
      </c:catAx>
      <c:valAx>
        <c:axId val="731269608"/>
        <c:scaling>
          <c:orientation val="minMax"/>
        </c:scaling>
        <c:axPos val="b"/>
        <c:majorGridlines/>
        <c:numFmt formatCode="General" sourceLinked="1"/>
        <c:tickLblPos val="nextTo"/>
        <c:crossAx val="7313609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BEC5A448-AB37-DF48-888F-645D00B77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340D11-5C6D-BA44-B12B-1D0AA389B36B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37C4F-4E8C-4CE4-9B51-67729B3B881E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37C4F-4E8C-4CE4-9B51-67729B3B881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37C4F-4E8C-4CE4-9B51-67729B3B881E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12-23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37C4F-4E8C-4CE4-9B51-67729B3B881E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 Question 24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37C4F-4E8C-4CE4-9B51-67729B3B881E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37C4F-4E8C-4CE4-9B51-67729B3B881E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37C4F-4E8C-4CE4-9B51-67729B3B881E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37C4F-4E8C-4CE4-9B51-67729B3B881E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4F81BD"/>
              </a:buClr>
            </a:pPr>
            <a:fld id="{72620AFA-722D-214D-8A1D-3CB10134A024}" type="slidenum">
              <a:rPr lang="en-US" smtClean="0">
                <a:solidFill>
                  <a:prstClr val="black"/>
                </a:solidFill>
              </a:rPr>
              <a:pPr>
                <a:buClr>
                  <a:srgbClr val="4F81BD"/>
                </a:buClr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 Question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37C4F-4E8C-4CE4-9B51-67729B3B881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37C4F-4E8C-4CE4-9B51-67729B3B881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37C4F-4E8C-4CE4-9B51-67729B3B881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37C4F-4E8C-4CE4-9B51-67729B3B881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37C4F-4E8C-4CE4-9B51-67729B3B881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37C4F-4E8C-4CE4-9B51-67729B3B881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37C4F-4E8C-4CE4-9B51-67729B3B881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0" y="0"/>
            <a:ext cx="9144000" cy="464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 flipV="1">
            <a:off x="2106613" y="2514600"/>
            <a:ext cx="4903787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2212975" y="61007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Line 53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763713"/>
            <a:ext cx="8226425" cy="508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014413"/>
            <a:ext cx="8226425" cy="776287"/>
          </a:xfrm>
        </p:spPr>
        <p:txBody>
          <a:bodyPr/>
          <a:lstStyle>
            <a:lvl1pPr algn="ctr">
              <a:defRPr sz="4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248400"/>
            <a:ext cx="16002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121A26-56C4-6D45-8955-7EB1992A9396}" type="datetime1">
              <a:rPr lang="en-US"/>
              <a:pPr>
                <a:defRPr/>
              </a:pPr>
              <a:t>10/14/10</a:t>
            </a:fld>
            <a:endParaRPr lang="en-US" sz="1400" i="1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4953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Customize footer: View menu/Header and Footer</a:t>
            </a:r>
            <a:endParaRPr lang="en-US" sz="1400" i="1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39800"/>
            <a:ext cx="1778000" cy="508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939800"/>
            <a:ext cx="5181600" cy="508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248400"/>
            <a:ext cx="16002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ED7EF0-2488-0C48-875D-48BD47721340}" type="datetime1">
              <a:rPr lang="en-US"/>
              <a:pPr>
                <a:defRPr/>
              </a:pPr>
              <a:t>10/14/10</a:t>
            </a:fld>
            <a:endParaRPr lang="en-US" sz="1400" i="1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4953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Customize footer: View menu/Header and Footer</a:t>
            </a:r>
            <a:endParaRPr lang="en-US" sz="1400" i="1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E02A-AE09-48DB-B2A7-D2A833E453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0EB1-373E-4633-93C9-C3A69E0A03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E02A-AE09-48DB-B2A7-D2A833E453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0EB1-373E-4633-93C9-C3A69E0A03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EE69F-ABD6-CA43-9BEE-80B348CAE9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A77BD6-FD6E-AD42-A534-A89DE74F6B2B}" type="datetime1">
              <a:rPr lang="en-US">
                <a:solidFill>
                  <a:srgbClr val="B0B2B4"/>
                </a:solidFill>
              </a:rPr>
              <a:pPr>
                <a:defRPr/>
              </a:pPr>
              <a:t>10/14/10</a:t>
            </a:fld>
            <a:endParaRPr lang="en-US" sz="1400" i="1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B0B2B4"/>
                </a:solidFill>
              </a:rPr>
              <a:t>Customize footer: View menu/Header and Footer</a:t>
            </a:r>
            <a:endParaRPr lang="en-US" sz="1400" i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5588" y="1981200"/>
            <a:ext cx="3478212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981200"/>
            <a:ext cx="3479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0" y="6248400"/>
            <a:ext cx="16002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6FAF38-74AB-EC49-93BE-9B06C7F02A35}" type="datetime1">
              <a:rPr lang="en-US"/>
              <a:pPr>
                <a:defRPr/>
              </a:pPr>
              <a:t>10/14/10</a:t>
            </a:fld>
            <a:endParaRPr lang="en-US" sz="1400" i="1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4953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Customize footer: View menu/Header and Footer</a:t>
            </a:r>
            <a:endParaRPr lang="en-US" sz="1400" i="1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5200" y="6248400"/>
            <a:ext cx="16002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F422F5-0F57-AC4E-951D-4B1439886E1A}" type="datetime1">
              <a:rPr lang="en-US"/>
              <a:pPr>
                <a:defRPr/>
              </a:pPr>
              <a:t>10/14/10</a:t>
            </a:fld>
            <a:endParaRPr lang="en-US" sz="1400" i="1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4953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Customize footer: View menu/Header and Footer</a:t>
            </a:r>
            <a:endParaRPr lang="en-US" sz="1400" i="1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5200" y="6248400"/>
            <a:ext cx="16002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1AE20F-2FBA-2940-9321-AFB076BE3BCC}" type="datetime1">
              <a:rPr lang="en-US"/>
              <a:pPr>
                <a:defRPr/>
              </a:pPr>
              <a:t>10/14/10</a:t>
            </a:fld>
            <a:endParaRPr lang="en-US" sz="1400" i="1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4953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Customize footer: View menu/Header and Footer</a:t>
            </a:r>
            <a:endParaRPr lang="en-US" sz="1400" i="1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0" y="6248400"/>
            <a:ext cx="16002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3DD358-04CE-2348-8D9B-9EBB97AC0806}" type="datetime1">
              <a:rPr lang="en-US"/>
              <a:pPr>
                <a:defRPr/>
              </a:pPr>
              <a:t>10/14/10</a:t>
            </a:fld>
            <a:endParaRPr lang="en-US" sz="1400" i="1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4953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Customize footer: View menu/Header and Footer</a:t>
            </a:r>
            <a:endParaRPr lang="en-US" sz="1400" i="1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0" y="6248400"/>
            <a:ext cx="16002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DD2022-8A83-9C49-968F-5E040A18AEC7}" type="datetime1">
              <a:rPr lang="en-US"/>
              <a:pPr>
                <a:defRPr/>
              </a:pPr>
              <a:t>10/14/10</a:t>
            </a:fld>
            <a:endParaRPr lang="en-US" sz="1400" i="1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4953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Customize footer: View menu/Header and Footer</a:t>
            </a:r>
            <a:endParaRPr lang="en-US" sz="1400" i="1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3.xml"/><Relationship Id="rId3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4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939800"/>
            <a:ext cx="81010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8102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0"/>
            <a:ext cx="9144000" cy="8048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1" name="Picture 43" descr="IUwide_ps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06813" y="122238"/>
            <a:ext cx="172561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0" name="Line 36"/>
          <p:cNvSpPr>
            <a:spLocks noChangeShapeType="1"/>
          </p:cNvSpPr>
          <p:nvPr/>
        </p:nvSpPr>
        <p:spPr bwMode="auto">
          <a:xfrm>
            <a:off x="0" y="811213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6775450"/>
            <a:ext cx="9150350" cy="82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hlink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hlink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hlink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hlink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F3AE02A-AE09-48DB-B2A7-D2A833E4534F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10/14/10</a:t>
            </a:fld>
            <a:endParaRPr lang="en-US" i="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i="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3CA0EB1-373E-4633-93C9-C3A69E0A03B1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latin typeface="Garamond" pitchFamily="-106" charset="0"/>
              </a:defRPr>
            </a:lvl1pPr>
          </a:lstStyle>
          <a:p>
            <a:pPr eaLnBrk="1" hangingPunct="1"/>
            <a:endParaRPr lang="en-US" i="0">
              <a:solidFill>
                <a:srgbClr val="000000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Garamond" pitchFamily="-106" charset="0"/>
              </a:defRPr>
            </a:lvl1pPr>
          </a:lstStyle>
          <a:p>
            <a:pPr eaLnBrk="1" hangingPunct="1"/>
            <a:endParaRPr lang="en-US" i="0">
              <a:solidFill>
                <a:srgbClr val="000000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Garamond" pitchFamily="-106" charset="0"/>
              </a:defRPr>
            </a:lvl1pPr>
          </a:lstStyle>
          <a:p>
            <a:pPr algn="r" eaLnBrk="1" hangingPunct="1"/>
            <a:fld id="{9725F38E-73BB-9A45-B0C3-6E1F4FF6C684}" type="slidenum">
              <a:rPr lang="en-US" i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pPr algn="r" eaLnBrk="1" hangingPunct="1"/>
              <a:t>‹#›</a:t>
            </a:fld>
            <a:endParaRPr lang="en-US" i="0">
              <a:solidFill>
                <a:srgbClr val="000000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1031" name="Picture 9" descr="v2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5524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-112" charset="0"/>
          <a:ea typeface="ＭＳ Ｐゴシック" pitchFamily="-65" charset="-128"/>
          <a:cs typeface="ＭＳ Ｐゴシック" pitchFamily="-65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-112" charset="0"/>
          <a:ea typeface="ＭＳ Ｐゴシック" pitchFamily="-65" charset="-128"/>
          <a:cs typeface="ＭＳ Ｐゴシック" pitchFamily="-65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-112" charset="0"/>
          <a:ea typeface="ＭＳ Ｐゴシック" pitchFamily="-65" charset="-128"/>
          <a:cs typeface="ＭＳ Ｐゴシック" pitchFamily="-65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-112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-112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-112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rebuchet M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-106" charset="2"/>
        <a:buChar char="n"/>
        <a:defRPr sz="3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106" charset="2"/>
        <a:buChar char="q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-106" charset="2"/>
        <a:buChar char="n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06" charset="2"/>
        <a:buChar char="q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939800"/>
            <a:ext cx="7110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5588" y="1981200"/>
            <a:ext cx="71104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0" y="62484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8C46F78-8E6F-8947-BEEC-1C8213A458D2}" type="datetime1">
              <a:rPr lang="en-US">
                <a:solidFill>
                  <a:srgbClr val="B0B2B4"/>
                </a:solidFill>
              </a:rPr>
              <a:pPr>
                <a:defRPr/>
              </a:pPr>
              <a:t>10/14/10</a:t>
            </a:fld>
            <a:endParaRPr lang="en-US" sz="1400">
              <a:solidFill>
                <a:srgbClr val="B0B2B4"/>
              </a:solidFill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248400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B0B2B4"/>
                </a:solidFill>
              </a:rPr>
              <a:t>Customize footer: View menu/Header and Footer</a:t>
            </a:r>
            <a:endParaRPr lang="en-US" sz="1400">
              <a:solidFill>
                <a:srgbClr val="B0B2B4"/>
              </a:solidFill>
            </a:endParaRP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0"/>
            <a:ext cx="9144000" cy="8048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43" descr="IUwide_ps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6813" y="122238"/>
            <a:ext cx="172561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0" name="Line 36"/>
          <p:cNvSpPr>
            <a:spLocks noChangeShapeType="1"/>
          </p:cNvSpPr>
          <p:nvPr/>
        </p:nvSpPr>
        <p:spPr bwMode="auto">
          <a:xfrm>
            <a:off x="0" y="811213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6775450"/>
            <a:ext cx="9150350" cy="82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hlink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hlink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hlink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hlink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lib.indiana.edu/projects/vo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>
            <a:spLocks noGrp="1" noChangeArrowheads="1"/>
          </p:cNvSpPr>
          <p:nvPr>
            <p:ph type="ctrTitle"/>
          </p:nvPr>
        </p:nvSpPr>
        <p:spPr>
          <a:xfrm>
            <a:off x="457200" y="1052513"/>
            <a:ext cx="8226425" cy="776287"/>
          </a:xfrm>
          <a:noFill/>
        </p:spPr>
        <p:txBody>
          <a:bodyPr/>
          <a:lstStyle/>
          <a:p>
            <a:r>
              <a:rPr lang="en-US" dirty="0" smtClean="0"/>
              <a:t>A Survey of Video Streaming Practice and Aspirations in Academic Libraries</a:t>
            </a:r>
            <a:endParaRPr lang="en-US" dirty="0"/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457200" y="3048000"/>
            <a:ext cx="822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i="0" dirty="0" smtClean="0"/>
              <a:t>Mark Notess</a:t>
            </a:r>
          </a:p>
          <a:p>
            <a:pPr algn="ctr"/>
            <a:r>
              <a:rPr lang="en-US" sz="1800" i="0" dirty="0" smtClean="0"/>
              <a:t>Jon Dunn</a:t>
            </a:r>
          </a:p>
          <a:p>
            <a:pPr algn="ctr"/>
            <a:endParaRPr lang="en-US" sz="1800" i="0" dirty="0" smtClean="0"/>
          </a:p>
          <a:p>
            <a:pPr algn="ctr"/>
            <a:r>
              <a:rPr lang="en-US" sz="1800" i="0" dirty="0" smtClean="0"/>
              <a:t>EDUCAUSE 2010</a:t>
            </a:r>
            <a:endParaRPr lang="en-US" i="0" dirty="0"/>
          </a:p>
        </p:txBody>
      </p:sp>
      <p:sp>
        <p:nvSpPr>
          <p:cNvPr id="14341" name="Rectangle 22"/>
          <p:cNvSpPr>
            <a:spLocks noChangeArrowheads="1"/>
          </p:cNvSpPr>
          <p:nvPr/>
        </p:nvSpPr>
        <p:spPr bwMode="auto">
          <a:xfrm>
            <a:off x="457200" y="3810000"/>
            <a:ext cx="822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/>
              <a:t>October 14, 2010</a:t>
            </a:r>
            <a:endParaRPr lang="en-US" sz="2000" dirty="0"/>
          </a:p>
        </p:txBody>
      </p:sp>
      <p:pic>
        <p:nvPicPr>
          <p:cNvPr id="14342" name="Picture 25" descr="IUBLibrar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953000"/>
            <a:ext cx="18478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nut 17"/>
          <p:cNvSpPr/>
          <p:nvPr/>
        </p:nvSpPr>
        <p:spPr bwMode="auto">
          <a:xfrm>
            <a:off x="2286000" y="1905000"/>
            <a:ext cx="4572000" cy="4495800"/>
          </a:xfrm>
          <a:prstGeom prst="donu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 on Video: Content</a:t>
            </a:r>
            <a:endParaRPr lang="en-US" dirty="0"/>
          </a:p>
        </p:txBody>
      </p:sp>
      <p:sp>
        <p:nvSpPr>
          <p:cNvPr id="6" name="Magnetic Disk 5"/>
          <p:cNvSpPr/>
          <p:nvPr/>
        </p:nvSpPr>
        <p:spPr bwMode="auto">
          <a:xfrm>
            <a:off x="3543300" y="2806700"/>
            <a:ext cx="2057400" cy="2514600"/>
          </a:xfrm>
          <a:prstGeom prst="flowChartMagneticDisk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Process 6"/>
          <p:cNvSpPr/>
          <p:nvPr/>
        </p:nvSpPr>
        <p:spPr bwMode="auto">
          <a:xfrm>
            <a:off x="609600" y="2057400"/>
            <a:ext cx="1295400" cy="1524000"/>
          </a:xfrm>
          <a:prstGeom prst="flowChartProcess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Video digitized from library collections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Process 7"/>
          <p:cNvSpPr/>
          <p:nvPr/>
        </p:nvSpPr>
        <p:spPr bwMode="auto">
          <a:xfrm>
            <a:off x="609600" y="4191000"/>
            <a:ext cx="1295400" cy="1524000"/>
          </a:xfrm>
          <a:prstGeom prst="flowChartProcess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Files with purchased or licensed streaming rights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Process 8"/>
          <p:cNvSpPr/>
          <p:nvPr/>
        </p:nvSpPr>
        <p:spPr bwMode="auto">
          <a:xfrm>
            <a:off x="7239000" y="2057400"/>
            <a:ext cx="1295400" cy="990600"/>
          </a:xfrm>
          <a:prstGeom prst="flowChartProcess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i="0" dirty="0" smtClean="0">
                <a:solidFill>
                  <a:schemeClr val="bg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University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produced video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" name="Process 9"/>
          <p:cNvSpPr/>
          <p:nvPr/>
        </p:nvSpPr>
        <p:spPr bwMode="auto">
          <a:xfrm>
            <a:off x="7239000" y="3352800"/>
            <a:ext cx="1295400" cy="685800"/>
          </a:xfrm>
          <a:prstGeom prst="flowChartProcess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Archival collections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Process 10"/>
          <p:cNvSpPr/>
          <p:nvPr/>
        </p:nvSpPr>
        <p:spPr bwMode="auto">
          <a:xfrm>
            <a:off x="7239000" y="4572000"/>
            <a:ext cx="1295400" cy="990600"/>
          </a:xfrm>
          <a:prstGeom prst="flowChartProcess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Faculty-produced video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2514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/>
              <a:t>Feature Films</a:t>
            </a:r>
            <a:endParaRPr lang="en-US" sz="1800" i="0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5410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/>
              <a:t>Documentaries</a:t>
            </a:r>
            <a:endParaRPr lang="en-US" sz="1800" i="0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3733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/>
              <a:t>TV shows</a:t>
            </a:r>
            <a:endParaRPr lang="en-US" sz="1800" i="0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2057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/>
              <a:t>Live Performances</a:t>
            </a:r>
            <a:endParaRPr lang="en-US" sz="1800" i="0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0" y="40780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/>
              <a:t>Lecture</a:t>
            </a:r>
          </a:p>
          <a:p>
            <a:r>
              <a:rPr lang="en-US" sz="1800" i="0" dirty="0" smtClean="0"/>
              <a:t>Series</a:t>
            </a:r>
            <a:endParaRPr lang="en-US" sz="1800" i="0" dirty="0"/>
          </a:p>
        </p:txBody>
      </p:sp>
      <p:sp>
        <p:nvSpPr>
          <p:cNvPr id="17" name="TextBox 16"/>
          <p:cNvSpPr txBox="1"/>
          <p:nvPr/>
        </p:nvSpPr>
        <p:spPr>
          <a:xfrm>
            <a:off x="5410200" y="5257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/>
              <a:t>Field Recordings</a:t>
            </a:r>
            <a:endParaRPr lang="en-US" sz="1800" i="0" dirty="0"/>
          </a:p>
        </p:txBody>
      </p:sp>
      <p:sp>
        <p:nvSpPr>
          <p:cNvPr id="19" name="TextBox 18"/>
          <p:cNvSpPr txBox="1"/>
          <p:nvPr/>
        </p:nvSpPr>
        <p:spPr>
          <a:xfrm>
            <a:off x="5791200" y="28956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/>
              <a:t>Research-</a:t>
            </a:r>
          </a:p>
          <a:p>
            <a:r>
              <a:rPr lang="en-US" sz="1800" i="0" dirty="0" smtClean="0"/>
              <a:t>related</a:t>
            </a:r>
          </a:p>
          <a:p>
            <a:r>
              <a:rPr lang="en-US" sz="1800" i="0" dirty="0" smtClean="0"/>
              <a:t>Video</a:t>
            </a:r>
            <a:endParaRPr lang="en-US" sz="18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Variations on Video Grant Objectives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Identify functional and technical requirements and define scope based on input from: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Librarians and technologists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Faculty and students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Technical investigation and gap analysis</a:t>
            </a:r>
          </a:p>
          <a:p>
            <a:r>
              <a:rPr lang="en-US" sz="2400" dirty="0" smtClean="0"/>
              <a:t>Develop high-level technical architecture and development plan</a:t>
            </a:r>
          </a:p>
          <a:p>
            <a:r>
              <a:rPr lang="en-US" sz="2400" dirty="0" smtClean="0"/>
              <a:t>Form partnership for development and ongoing maintenance</a:t>
            </a:r>
          </a:p>
          <a:p>
            <a:r>
              <a:rPr lang="en-US" sz="2400" dirty="0" smtClean="0"/>
              <a:t>Submit IMLS National Leadership Grant proposal (February 2011)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Spring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Survey conducted online April 29 - June 5, 2010</a:t>
            </a:r>
          </a:p>
          <a:p>
            <a:r>
              <a:rPr lang="en-US" sz="2400" dirty="0" smtClean="0"/>
              <a:t>Invitations sent to</a:t>
            </a:r>
          </a:p>
          <a:p>
            <a:pPr lvl="1"/>
            <a:r>
              <a:rPr lang="en-US" sz="2000" dirty="0" smtClean="0"/>
              <a:t>MLA-L</a:t>
            </a:r>
          </a:p>
          <a:p>
            <a:pPr lvl="1"/>
            <a:r>
              <a:rPr lang="en-US" sz="2000" dirty="0" smtClean="0"/>
              <a:t>Code4lib</a:t>
            </a:r>
          </a:p>
          <a:p>
            <a:pPr lvl="1"/>
            <a:r>
              <a:rPr lang="en-US" sz="2000" dirty="0" smtClean="0"/>
              <a:t>Some Variations lists</a:t>
            </a:r>
          </a:p>
          <a:p>
            <a:pPr lvl="1"/>
            <a:r>
              <a:rPr lang="en-US" sz="2000" dirty="0" smtClean="0"/>
              <a:t>DLF-L</a:t>
            </a:r>
          </a:p>
          <a:p>
            <a:pPr lvl="1"/>
            <a:r>
              <a:rPr lang="en-US" sz="2000" dirty="0" smtClean="0"/>
              <a:t>SYSLIB-L</a:t>
            </a:r>
          </a:p>
          <a:p>
            <a:pPr lvl="1"/>
            <a:r>
              <a:rPr lang="en-US" sz="2000" dirty="0" smtClean="0"/>
              <a:t>VIDEOLIB</a:t>
            </a:r>
          </a:p>
          <a:p>
            <a:pPr lvl="1"/>
            <a:r>
              <a:rPr lang="en-US" sz="2000" dirty="0" smtClean="0"/>
              <a:t>AMIA-L</a:t>
            </a:r>
          </a:p>
          <a:p>
            <a:r>
              <a:rPr lang="en-US" sz="2400" dirty="0" smtClean="0"/>
              <a:t>Approximately 150 respondents completed the survey, though most questions were optional so response numbers vary</a:t>
            </a:r>
          </a:p>
          <a:p>
            <a:r>
              <a:rPr lang="en-US" sz="2400" dirty="0" smtClean="0"/>
              <a:t>Of these, ~90 reported currently streaming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Primary Institutional Role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153400" cy="639762"/>
          </a:xfrm>
        </p:spPr>
        <p:txBody>
          <a:bodyPr>
            <a:normAutofit fontScale="62500" lnSpcReduction="2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3600" dirty="0" smtClean="0"/>
              <a:t>Who were the survey respondents? (N = 136)</a:t>
            </a: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228600" y="2667000"/>
          <a:ext cx="5715000" cy="391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6096000" y="3352800"/>
          <a:ext cx="2895600" cy="3327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</a:tblGrid>
              <a:tr h="482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Other</a:t>
                      </a:r>
                      <a:r>
                        <a:rPr lang="en-US" u="none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Media Specialists (3)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Archivists (2)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Digital Services Librarian (2)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 Programmer, Metadata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dirty="0" smtClean="0"/>
                        <a:t>     Librarian, Faculty,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dirty="0" smtClean="0"/>
                        <a:t>     Developer….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Those Currently streaming Video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~90 respondents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382000" cy="5451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What are the main kinds of video content you stream? Check all that apply (N=94)</a:t>
            </a:r>
            <a:endParaRPr lang="en-US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What streaming server do you use? Check all that apply (N=88)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3"/>
          <p:cNvSpPr txBox="1">
            <a:spLocks/>
          </p:cNvSpPr>
          <p:nvPr/>
        </p:nvSpPr>
        <p:spPr>
          <a:xfrm>
            <a:off x="457200" y="56388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b="1" i="0" u="sng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Other</a:t>
            </a:r>
            <a:r>
              <a:rPr lang="en-US" sz="18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includes Wowza, YouTube, iTunes, VideoFurnace, Apple H.264 ….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3000" dirty="0" smtClean="0"/>
              <a:t>What method do you use to restrict access to your streaming video? Check all that apply (N=91)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76400"/>
          <a:ext cx="8610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3"/>
          <p:cNvSpPr txBox="1">
            <a:spLocks/>
          </p:cNvSpPr>
          <p:nvPr/>
        </p:nvSpPr>
        <p:spPr>
          <a:xfrm>
            <a:off x="457200" y="56388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b="1" i="0" u="sng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Other</a:t>
            </a:r>
            <a:r>
              <a:rPr lang="en-US" sz="18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Some materials are open, some are not; on-campus only; it depends….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Which organization has primary responsibility for managing your video streaming server technology? (N=92)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b="1" dirty="0" smtClean="0"/>
              <a:t>Library </a:t>
            </a:r>
            <a:r>
              <a:rPr lang="en-US" dirty="0" smtClean="0"/>
              <a:t>(47%)</a:t>
            </a:r>
          </a:p>
          <a:p>
            <a:r>
              <a:rPr lang="en-US" b="1" dirty="0" smtClean="0"/>
              <a:t>Campus IT</a:t>
            </a:r>
            <a:r>
              <a:rPr lang="en-US" dirty="0" smtClean="0"/>
              <a:t> Department (27%)</a:t>
            </a:r>
          </a:p>
          <a:p>
            <a:r>
              <a:rPr lang="en-US" b="1" dirty="0" smtClean="0"/>
              <a:t>Consortium </a:t>
            </a:r>
            <a:r>
              <a:rPr lang="en-US" dirty="0" smtClean="0"/>
              <a:t>of which we are a member (7%)</a:t>
            </a:r>
          </a:p>
          <a:p>
            <a:r>
              <a:rPr lang="en-US" dirty="0" smtClean="0"/>
              <a:t>A commercial </a:t>
            </a:r>
            <a:r>
              <a:rPr lang="en-US" b="1" dirty="0" smtClean="0"/>
              <a:t>third-party</a:t>
            </a:r>
            <a:r>
              <a:rPr lang="en-US" dirty="0" smtClean="0"/>
              <a:t> to whom we outsource (4%)</a:t>
            </a:r>
          </a:p>
          <a:p>
            <a:r>
              <a:rPr lang="en-US" dirty="0" smtClean="0"/>
              <a:t>Other (15%) – Most of these responses were multiple servers run by </a:t>
            </a:r>
            <a:r>
              <a:rPr lang="en-US" b="1" dirty="0" smtClean="0"/>
              <a:t>multiple organizations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Context: Variations on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What do you like about your current video streaming solution?  (N=66)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Reliability </a:t>
            </a:r>
          </a:p>
          <a:p>
            <a:r>
              <a:rPr lang="en-US" dirty="0" smtClean="0"/>
              <a:t>Broader/easier access</a:t>
            </a:r>
          </a:p>
          <a:p>
            <a:r>
              <a:rPr lang="en-US" dirty="0" smtClean="0"/>
              <a:t>Tools: Clips can be created by faculty for courses, videos can be embedded, access can be controlled at several levels by admin.</a:t>
            </a:r>
          </a:p>
          <a:p>
            <a:r>
              <a:rPr lang="en-US" dirty="0" smtClean="0"/>
              <a:t>Easy to use and set up</a:t>
            </a:r>
          </a:p>
          <a:p>
            <a:r>
              <a:rPr lang="en-US" dirty="0" smtClean="0"/>
              <a:t>High praise from faculty and students</a:t>
            </a:r>
          </a:p>
          <a:p>
            <a:r>
              <a:rPr lang="en-US" dirty="0" smtClean="0"/>
              <a:t>Video stream is high-quality</a:t>
            </a:r>
          </a:p>
          <a:p>
            <a:r>
              <a:rPr lang="en-US" dirty="0" smtClean="0"/>
              <a:t>Security and password protection</a:t>
            </a:r>
          </a:p>
          <a:p>
            <a:r>
              <a:rPr lang="en-US" dirty="0" smtClean="0"/>
              <a:t>Conversion of obsolete formats</a:t>
            </a:r>
          </a:p>
          <a:p>
            <a:r>
              <a:rPr lang="en-US" dirty="0" smtClean="0"/>
              <a:t>Support for a variety of formats</a:t>
            </a:r>
          </a:p>
          <a:p>
            <a:endParaRPr lang="en-US" dirty="0" smtClean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57200" y="16764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(open responses categorized by topic, ranked highest to lowest by count)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3600" dirty="0"/>
              <a:t>What needs are not </a:t>
            </a:r>
            <a:r>
              <a:rPr lang="en-US" sz="3600" dirty="0" smtClean="0"/>
              <a:t>well met </a:t>
            </a:r>
            <a:r>
              <a:rPr lang="en-US" sz="3600" dirty="0"/>
              <a:t>by your current </a:t>
            </a:r>
            <a:r>
              <a:rPr lang="en-US" sz="3600" dirty="0" smtClean="0"/>
              <a:t>solution? (N=57)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21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Rights management</a:t>
            </a:r>
          </a:p>
          <a:p>
            <a:r>
              <a:rPr lang="en-US" dirty="0" smtClean="0"/>
              <a:t>Ability to control authentication or restrict access</a:t>
            </a:r>
          </a:p>
          <a:p>
            <a:r>
              <a:rPr lang="en-US" dirty="0" smtClean="0"/>
              <a:t>Lacking clip creation, Blackboard embed, clip portability, collaboration, bookmarking</a:t>
            </a:r>
          </a:p>
          <a:p>
            <a:r>
              <a:rPr lang="en-US" dirty="0" smtClean="0"/>
              <a:t>Workflow is time-consuming, labor-intensive</a:t>
            </a:r>
          </a:p>
          <a:p>
            <a:r>
              <a:rPr lang="en-US" dirty="0" smtClean="0"/>
              <a:t>Off-campus access, mobile access</a:t>
            </a:r>
          </a:p>
          <a:p>
            <a:r>
              <a:rPr lang="en-US" dirty="0" smtClean="0"/>
              <a:t>Metadata production </a:t>
            </a:r>
          </a:p>
          <a:p>
            <a:r>
              <a:rPr lang="en-US" dirty="0" smtClean="0"/>
              <a:t>Limited file support</a:t>
            </a:r>
          </a:p>
          <a:p>
            <a:r>
              <a:rPr lang="en-US" dirty="0" smtClean="0"/>
              <a:t>Platform limitations (only vendor products can be used)</a:t>
            </a:r>
          </a:p>
          <a:p>
            <a:r>
              <a:rPr lang="en-US" dirty="0" smtClean="0"/>
              <a:t>Statistical data gathering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57200" y="16764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(open responses categorized by topic, ranked highest to lowest by count)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Those </a:t>
            </a:r>
            <a:r>
              <a:rPr lang="en-US" i="1" dirty="0" smtClean="0"/>
              <a:t>NOT </a:t>
            </a:r>
            <a:r>
              <a:rPr lang="en-US" dirty="0" smtClean="0"/>
              <a:t>Currently streaming Video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~60 respondents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What statement best describes your library’s plans for streaming video? (N=66)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57200" y="2286000"/>
          <a:ext cx="8229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dirty="0" smtClean="0"/>
              <a:t>If you have already decided which video streaming server to use (or have a leading candidate), indicate which one you have chosen (N=24)</a:t>
            </a:r>
            <a:endParaRPr lang="en-US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3"/>
          <p:cNvSpPr txBox="1">
            <a:spLocks/>
          </p:cNvSpPr>
          <p:nvPr/>
        </p:nvSpPr>
        <p:spPr>
          <a:xfrm>
            <a:off x="457200" y="5791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b="1" i="0" u="sng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Other</a:t>
            </a:r>
            <a:r>
              <a:rPr lang="en-US" sz="18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Wowza (2), Flash (2), RealMedia, 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CONTENTdm, Video Furnace, Kaltura, SAFARI Montage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What main types of video content would you like to stream? Check all that apply (N=64)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524000"/>
          <a:ext cx="8763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Both groups of respondents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~150 respondents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4000" dirty="0" smtClean="0"/>
              <a:t>What is important in a video streaming solution?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819400"/>
          <a:ext cx="822960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/>
                <a:gridCol w="838200"/>
                <a:gridCol w="838200"/>
                <a:gridCol w="762000"/>
                <a:gridCol w="838200"/>
              </a:tblGrid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Must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Have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Would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Like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Not Sure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Don’t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Need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Users can adjust playback location precisely (within a second of the desired location)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Users can mark a particular location in a video for future immediate access (bookmarking)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Users can create a playlist of segments from different videos for future reference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Videos can be accompanied by transcripts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Video content can be delivered to mobile devices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" y="1828800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(The following selected answers show high ‘must have’ responses)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Interactive</a:t>
            </a:r>
            <a:r>
              <a:rPr lang="en-US" sz="3600" dirty="0"/>
              <a:t>, end-user features </a:t>
            </a:r>
            <a:r>
              <a:rPr lang="en-US" sz="3600" dirty="0" smtClean="0"/>
              <a:t>wanted in </a:t>
            </a:r>
            <a:r>
              <a:rPr lang="en-US" sz="3600" dirty="0"/>
              <a:t>a </a:t>
            </a:r>
            <a:r>
              <a:rPr lang="en-US" sz="3600" dirty="0" smtClean="0"/>
              <a:t>video </a:t>
            </a:r>
            <a:r>
              <a:rPr lang="en-US" sz="3600" dirty="0"/>
              <a:t>streaming </a:t>
            </a:r>
            <a:r>
              <a:rPr lang="en-US" sz="3600" dirty="0" smtClean="0"/>
              <a:t>solution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29600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Clips can be downloaded for use in other applications</a:t>
            </a:r>
          </a:p>
          <a:p>
            <a:r>
              <a:rPr lang="en-US" dirty="0" smtClean="0"/>
              <a:t>Closed and Soft Captioning</a:t>
            </a:r>
          </a:p>
          <a:p>
            <a:r>
              <a:rPr lang="en-US" dirty="0" smtClean="0"/>
              <a:t>Search by indexed transcript</a:t>
            </a:r>
          </a:p>
          <a:p>
            <a:r>
              <a:rPr lang="en-US" dirty="0" smtClean="0"/>
              <a:t>Tools for creating learning objects for integration into online classes</a:t>
            </a:r>
          </a:p>
          <a:p>
            <a:r>
              <a:rPr lang="en-US" dirty="0" smtClean="0"/>
              <a:t>Re-purposing of content for student use (annotation, bookmarking, remixing)</a:t>
            </a:r>
          </a:p>
          <a:p>
            <a:r>
              <a:rPr lang="en-US" dirty="0" smtClean="0"/>
              <a:t>Remote Access </a:t>
            </a:r>
          </a:p>
          <a:p>
            <a:r>
              <a:rPr lang="en-US" dirty="0" smtClean="0"/>
              <a:t>Statistics on use (overall, by school, by staff member)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 Placeholder 3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000" b="1" dirty="0" smtClean="0"/>
              <a:t>(open responses categorized by topic, ranked highest to lowest by count)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Which of the following repositories or digital asset management systems are you currently running? Check all that apply (N=107)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6172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3"/>
          <p:cNvSpPr txBox="1">
            <a:spLocks/>
          </p:cNvSpPr>
          <p:nvPr/>
        </p:nvSpPr>
        <p:spPr>
          <a:xfrm>
            <a:off x="6400800" y="2667000"/>
            <a:ext cx="25908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b="1" i="0" u="sng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Other</a:t>
            </a:r>
            <a:r>
              <a:rPr lang="en-US" sz="18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includes Digital Commons, bepress, DigiTool, Symposia, custom in-house systems….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5486400" cy="3081528"/>
          </a:xfrm>
          <a:prstGeom prst="rect">
            <a:avLst/>
          </a:prstGeom>
        </p:spPr>
      </p:pic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971800"/>
            <a:ext cx="6172200" cy="2819400"/>
          </a:xfrm>
        </p:spPr>
        <p:txBody>
          <a:bodyPr/>
          <a:lstStyle/>
          <a:p>
            <a:r>
              <a:rPr lang="en-US" sz="2400" dirty="0" smtClean="0"/>
              <a:t>Open source digital music library system</a:t>
            </a:r>
          </a:p>
          <a:p>
            <a:r>
              <a:rPr lang="en-US" sz="2400" dirty="0" smtClean="0"/>
              <a:t>Used at a dozen institutions, mainly for streaming audio course reserves</a:t>
            </a:r>
          </a:p>
          <a:p>
            <a:r>
              <a:rPr lang="en-US" sz="2400" dirty="0" smtClean="0"/>
              <a:t>@IU, current version online since 2005, now with ~20,000 digitized albums</a:t>
            </a:r>
            <a:r>
              <a:rPr lang="en-US" dirty="0" smtClean="0"/>
              <a:t>;</a:t>
            </a:r>
            <a:r>
              <a:rPr lang="en-US" sz="2400" dirty="0" smtClean="0"/>
              <a:t> in heavy daily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If you are running a repository or digital asset management system, check any that you use to store video assets (N=68)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3"/>
          <p:cNvSpPr txBox="1">
            <a:spLocks/>
          </p:cNvSpPr>
          <p:nvPr/>
        </p:nvSpPr>
        <p:spPr>
          <a:xfrm>
            <a:off x="457200" y="58674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b="1" i="0" u="sng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Other</a:t>
            </a:r>
            <a:r>
              <a:rPr lang="en-US" sz="18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In-house or custom (6), bepress (2), Digital Commons (2), various….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Additional Comments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040188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Copyright barriers</a:t>
            </a:r>
          </a:p>
          <a:p>
            <a:r>
              <a:rPr lang="en-US" dirty="0" smtClean="0"/>
              <a:t>Cost of licensing</a:t>
            </a:r>
          </a:p>
          <a:p>
            <a:r>
              <a:rPr lang="en-US" dirty="0" smtClean="0"/>
              <a:t>No coherent policy on fair use in this ‘Wild West DRM frontier’</a:t>
            </a:r>
          </a:p>
          <a:p>
            <a:r>
              <a:rPr lang="en-US" dirty="0" smtClean="0"/>
              <a:t>Conflicts between needs of Library and IT</a:t>
            </a:r>
          </a:p>
          <a:p>
            <a:r>
              <a:rPr lang="en-US" dirty="0" smtClean="0"/>
              <a:t>Storage costs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362200"/>
            <a:ext cx="4041775" cy="3951288"/>
          </a:xfrm>
          <a:ln>
            <a:noFill/>
          </a:ln>
        </p:spPr>
        <p:txBody>
          <a:bodyPr/>
          <a:lstStyle/>
          <a:p>
            <a:r>
              <a:rPr lang="en-US" dirty="0" smtClean="0"/>
              <a:t>Faculty and students love their streaming video solution </a:t>
            </a:r>
          </a:p>
          <a:p>
            <a:r>
              <a:rPr lang="en-US" dirty="0" smtClean="0"/>
              <a:t>Increased collaboration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1828800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0" u="sng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Issues</a:t>
            </a:r>
            <a:endParaRPr lang="en-US" b="1" i="0" u="sng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1828800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0" u="sng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Opportunities</a:t>
            </a:r>
            <a:endParaRPr lang="en-US" b="1" i="0" u="sng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4478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b="1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(open responses categorized by topic, ranked highest to lowest by count)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Variations on Video Project </a:t>
            </a:r>
            <a:r>
              <a:rPr lang="en-US" dirty="0" smtClean="0"/>
              <a:t>Participant Meeting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2438400"/>
            <a:ext cx="8102600" cy="3581400"/>
          </a:xfrm>
        </p:spPr>
        <p:txBody>
          <a:bodyPr/>
          <a:lstStyle/>
          <a:p>
            <a:r>
              <a:rPr lang="en-US" dirty="0" smtClean="0"/>
              <a:t>Held October 5-6, 2010, at IU</a:t>
            </a:r>
            <a:endParaRPr lang="en-US" dirty="0" smtClean="0"/>
          </a:p>
          <a:p>
            <a:r>
              <a:rPr lang="en-US" dirty="0" smtClean="0"/>
              <a:t>Institutions </a:t>
            </a:r>
            <a:r>
              <a:rPr lang="en-US" dirty="0" smtClean="0"/>
              <a:t>contributed usage scenarios to surface user requirements</a:t>
            </a:r>
          </a:p>
          <a:p>
            <a:r>
              <a:rPr lang="en-US" dirty="0" smtClean="0"/>
              <a:t>Analyzed scenarios and developed functional &amp; technical requirements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39800"/>
            <a:ext cx="8305800" cy="1143000"/>
          </a:xfrm>
        </p:spPr>
        <p:txBody>
          <a:bodyPr/>
          <a:lstStyle/>
          <a:p>
            <a:r>
              <a:rPr lang="en-US" dirty="0" smtClean="0"/>
              <a:t>Variations on Video: </a:t>
            </a:r>
            <a:br>
              <a:rPr lang="en-US" dirty="0" smtClean="0"/>
            </a:br>
            <a:r>
              <a:rPr lang="en-US" dirty="0" smtClean="0"/>
              <a:t>Other Planning Phase Participants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038599"/>
            <a:ext cx="1524000" cy="1517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2971800"/>
            <a:ext cx="1879600" cy="1079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699000"/>
            <a:ext cx="2946400" cy="101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191000"/>
            <a:ext cx="3755136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3124200"/>
            <a:ext cx="1295400" cy="9252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0850" y="2286000"/>
            <a:ext cx="1936750" cy="603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800" y="2286000"/>
            <a:ext cx="2743200" cy="520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6400" y="5715000"/>
            <a:ext cx="2286000" cy="76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5100" y="5562600"/>
            <a:ext cx="2527300" cy="1061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likely to focus on ingest, management and delivery than on sophisticated analysis and annotation, at least initially</a:t>
            </a:r>
          </a:p>
          <a:p>
            <a:r>
              <a:rPr lang="en-US" dirty="0" smtClean="0"/>
              <a:t>Tending towards a modular approach</a:t>
            </a:r>
          </a:p>
          <a:p>
            <a:r>
              <a:rPr lang="en-US" dirty="0" smtClean="0"/>
              <a:t>Investigating opportunities to leverage work of other projects where possible, such as Opencast </a:t>
            </a:r>
            <a:r>
              <a:rPr lang="en-US" dirty="0" smtClean="0"/>
              <a:t>Matterhorn </a:t>
            </a:r>
            <a:r>
              <a:rPr lang="en-US" dirty="0" smtClean="0"/>
              <a:t>and </a:t>
            </a:r>
            <a:r>
              <a:rPr lang="en-US" dirty="0" err="1" smtClean="0"/>
              <a:t>Kaltura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Module List (tentative)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Ingest</a:t>
            </a:r>
            <a:r>
              <a:rPr lang="en-US" dirty="0" smtClean="0"/>
              <a:t>/</a:t>
            </a:r>
            <a:r>
              <a:rPr lang="en-US" dirty="0" err="1" smtClean="0"/>
              <a:t>transcoding</a:t>
            </a:r>
            <a:endParaRPr lang="en-US" dirty="0" smtClean="0"/>
          </a:p>
          <a:p>
            <a:r>
              <a:rPr lang="en-US" dirty="0" smtClean="0"/>
              <a:t>Media delivery server</a:t>
            </a:r>
            <a:endParaRPr lang="en-US" dirty="0" smtClean="0"/>
          </a:p>
          <a:p>
            <a:r>
              <a:rPr lang="en-US" dirty="0" smtClean="0"/>
              <a:t>Basic player interface</a:t>
            </a:r>
          </a:p>
          <a:p>
            <a:r>
              <a:rPr lang="en-US" dirty="0" smtClean="0"/>
              <a:t>Simple metadata storage and management search</a:t>
            </a:r>
          </a:p>
          <a:p>
            <a:r>
              <a:rPr lang="en-US" dirty="0" smtClean="0"/>
              <a:t>Access control (with or without rights), with authentication </a:t>
            </a:r>
            <a:r>
              <a:rPr lang="en-US" dirty="0" smtClean="0"/>
              <a:t>piece</a:t>
            </a:r>
          </a:p>
          <a:p>
            <a:r>
              <a:rPr lang="en-US" dirty="0" smtClean="0"/>
              <a:t>Ability to import metadata from other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Player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Navigational metadata (i.e., chapters/tracks)</a:t>
            </a:r>
          </a:p>
          <a:p>
            <a:r>
              <a:rPr lang="en-US" dirty="0" smtClean="0"/>
              <a:t>Precise, responsive time positioning</a:t>
            </a:r>
          </a:p>
          <a:p>
            <a:r>
              <a:rPr lang="en-US" dirty="0" smtClean="0"/>
              <a:t>Embeddable</a:t>
            </a:r>
          </a:p>
          <a:p>
            <a:r>
              <a:rPr lang="en-US" dirty="0" smtClean="0"/>
              <a:t>Browser- or mobile-based</a:t>
            </a:r>
          </a:p>
          <a:p>
            <a:r>
              <a:rPr lang="en-US" dirty="0" smtClean="0"/>
              <a:t>Bookmarks</a:t>
            </a:r>
          </a:p>
          <a:p>
            <a:r>
              <a:rPr lang="en-US" dirty="0" smtClean="0"/>
              <a:t>Clip and playlist creation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 Concept</a:t>
            </a:r>
            <a:endParaRPr lang="en-US" dirty="0"/>
          </a:p>
        </p:txBody>
      </p:sp>
      <p:grpSp>
        <p:nvGrpSpPr>
          <p:cNvPr id="2" name="Group 23"/>
          <p:cNvGrpSpPr/>
          <p:nvPr/>
        </p:nvGrpSpPr>
        <p:grpSpPr>
          <a:xfrm>
            <a:off x="-1" y="1905000"/>
            <a:ext cx="9212535" cy="4876800"/>
            <a:chOff x="-1" y="1905000"/>
            <a:chExt cx="9212535" cy="4876800"/>
          </a:xfrm>
        </p:grpSpPr>
        <p:grpSp>
          <p:nvGrpSpPr>
            <p:cNvPr id="3" name="Group 19"/>
            <p:cNvGrpSpPr/>
            <p:nvPr/>
          </p:nvGrpSpPr>
          <p:grpSpPr>
            <a:xfrm>
              <a:off x="-1" y="1905000"/>
              <a:ext cx="9212535" cy="4876800"/>
              <a:chOff x="-1" y="1066800"/>
              <a:chExt cx="9212535" cy="4876800"/>
            </a:xfrm>
          </p:grpSpPr>
          <p:grpSp>
            <p:nvGrpSpPr>
              <p:cNvPr id="4" name="Group 17"/>
              <p:cNvGrpSpPr/>
              <p:nvPr/>
            </p:nvGrpSpPr>
            <p:grpSpPr>
              <a:xfrm>
                <a:off x="-1" y="1066800"/>
                <a:ext cx="9212535" cy="4876800"/>
                <a:chOff x="-1" y="1066800"/>
                <a:chExt cx="9212535" cy="4876800"/>
              </a:xfrm>
            </p:grpSpPr>
            <p:grpSp>
              <p:nvGrpSpPr>
                <p:cNvPr id="5" name="Group 15"/>
                <p:cNvGrpSpPr/>
                <p:nvPr/>
              </p:nvGrpSpPr>
              <p:grpSpPr>
                <a:xfrm>
                  <a:off x="-1" y="1066800"/>
                  <a:ext cx="9212535" cy="4876800"/>
                  <a:chOff x="-1" y="1066800"/>
                  <a:chExt cx="9212535" cy="4876800"/>
                </a:xfrm>
              </p:grpSpPr>
              <p:grpSp>
                <p:nvGrpSpPr>
                  <p:cNvPr id="7" name="Group 4"/>
                  <p:cNvGrpSpPr>
                    <a:grpSpLocks noChangeAspect="1"/>
                  </p:cNvGrpSpPr>
                  <p:nvPr/>
                </p:nvGrpSpPr>
                <p:grpSpPr>
                  <a:xfrm>
                    <a:off x="-1" y="1066800"/>
                    <a:ext cx="9212535" cy="4876800"/>
                    <a:chOff x="381000" y="1466119"/>
                    <a:chExt cx="8458200" cy="4477481"/>
                  </a:xfrm>
                </p:grpSpPr>
                <p:grpSp>
                  <p:nvGrpSpPr>
                    <p:cNvPr id="8" name="Group 5"/>
                    <p:cNvGrpSpPr/>
                    <p:nvPr/>
                  </p:nvGrpSpPr>
                  <p:grpSpPr>
                    <a:xfrm>
                      <a:off x="381000" y="1466119"/>
                      <a:ext cx="8458200" cy="4477481"/>
                      <a:chOff x="548660" y="2286000"/>
                      <a:chExt cx="8458200" cy="4477481"/>
                    </a:xfrm>
                  </p:grpSpPr>
                  <p:pic>
                    <p:nvPicPr>
                      <p:cNvPr id="16" name="Picture 15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8660" y="2286000"/>
                        <a:ext cx="8458200" cy="4477481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7" name="Picture 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rcRect t="13255" r="16516"/>
                      <a:stretch>
                        <a:fillRect/>
                      </a:stretch>
                    </p:blipFill>
                    <p:spPr>
                      <a:xfrm>
                        <a:off x="5762009" y="3505200"/>
                        <a:ext cx="3181514" cy="3048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8" name="Picture 1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695" y="3505200"/>
                        <a:ext cx="5431366" cy="3065788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9" name="Picture 1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7980" y="3289300"/>
                        <a:ext cx="2139950" cy="1397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0" name="TextBox 19"/>
                      <p:cNvSpPr txBox="1"/>
                      <p:nvPr/>
                    </p:nvSpPr>
                    <p:spPr>
                      <a:xfrm>
                        <a:off x="1311662" y="2799045"/>
                        <a:ext cx="4379105" cy="67818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l">
                          <a:buNone/>
                        </a:pPr>
                        <a:r>
                          <a:rPr lang="en-US" sz="1400" dirty="0" err="1" smtClean="0"/>
                          <a:t>Roméo</a:t>
                        </a:r>
                        <a:r>
                          <a:rPr lang="en-US" sz="1400" dirty="0" smtClean="0"/>
                          <a:t> et Juliette</a:t>
                        </a:r>
                        <a:r>
                          <a:rPr lang="en-US" sz="1400" dirty="0" smtClean="0">
                            <a:solidFill>
                              <a:srgbClr val="000000"/>
                            </a:solidFill>
                          </a:rPr>
                          <a:t> / Charles Gounod</a:t>
                        </a:r>
                      </a:p>
                      <a:p>
                        <a:pPr algn="l">
                          <a:buNone/>
                        </a:pPr>
                        <a:r>
                          <a:rPr lang="en-US" sz="1400" dirty="0" smtClean="0">
                            <a:solidFill>
                              <a:srgbClr val="000000"/>
                            </a:solidFill>
                          </a:rPr>
                          <a:t>Elapsed/Total: 0:00:05 / 150:20:03</a:t>
                        </a:r>
                      </a:p>
                      <a:p>
                        <a:pPr algn="l">
                          <a:buNone/>
                        </a:pPr>
                        <a:r>
                          <a:rPr lang="en-US" sz="1400" u="sng" dirty="0" smtClean="0">
                            <a:solidFill>
                              <a:srgbClr val="0000FF"/>
                            </a:solidFill>
                          </a:rPr>
                          <a:t>View IUCAT Record</a:t>
                        </a:r>
                        <a:endParaRPr lang="en-US" sz="1400" u="sng" dirty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pic>
                    <p:nvPicPr>
                      <p:cNvPr id="21" name="Picture 2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rcRect r="23867"/>
                      <a:stretch>
                        <a:fillRect/>
                      </a:stretch>
                    </p:blipFill>
                    <p:spPr>
                      <a:xfrm>
                        <a:off x="1219200" y="2658179"/>
                        <a:ext cx="871662" cy="9144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2" name="Picture 2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rcRect r="-39779"/>
                      <a:stretch>
                        <a:fillRect/>
                      </a:stretch>
                    </p:blipFill>
                    <p:spPr>
                      <a:xfrm>
                        <a:off x="4258379" y="2312457"/>
                        <a:ext cx="2080462" cy="118872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5" name="Picture 6"/>
                    <p:cNvPicPr>
                      <a:picLocks noChangeAspect="1"/>
                    </p:cNvPicPr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7678560" y="1657350"/>
                      <a:ext cx="889000" cy="9525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0800" y="1594791"/>
                    <a:ext cx="787400" cy="78010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4374349" y="1625600"/>
                  <a:ext cx="4769651" cy="73866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>
                    <a:buNone/>
                  </a:pPr>
                  <a:r>
                    <a:rPr lang="en-US" sz="1400" i="0" dirty="0" smtClean="0"/>
                    <a:t>Logged in as </a:t>
                  </a:r>
                  <a:r>
                    <a:rPr lang="en-US" sz="1400" i="0" dirty="0" err="1" smtClean="0"/>
                    <a:t>mnotess</a:t>
                  </a:r>
                  <a:r>
                    <a:rPr lang="en-US" sz="1400" i="0" dirty="0" smtClean="0"/>
                    <a:t> :: </a:t>
                  </a:r>
                  <a:r>
                    <a:rPr lang="en-US" sz="1400" i="0" u="sng" dirty="0" smtClean="0">
                      <a:solidFill>
                        <a:srgbClr val="0000FF"/>
                      </a:solidFill>
                    </a:rPr>
                    <a:t> Logout</a:t>
                  </a:r>
                </a:p>
                <a:p>
                  <a:pPr algn="r">
                    <a:buNone/>
                  </a:pPr>
                  <a:r>
                    <a:rPr lang="en-US" sz="1400" i="0" u="sng" dirty="0" smtClean="0">
                      <a:solidFill>
                        <a:srgbClr val="0000FF"/>
                      </a:solidFill>
                    </a:rPr>
                    <a:t>My Bookmarks</a:t>
                  </a:r>
                </a:p>
                <a:p>
                  <a:pPr algn="r">
                    <a:buNone/>
                  </a:pPr>
                  <a:endParaRPr lang="en-US" sz="1400" i="0" u="sng" dirty="0">
                    <a:solidFill>
                      <a:srgbClr val="0000FF"/>
                    </a:solidFill>
                  </a:endParaRPr>
                </a:p>
              </p:txBody>
            </p:sp>
          </p:grp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800" y="5359400"/>
                <a:ext cx="5943600" cy="420679"/>
              </a:xfrm>
              <a:prstGeom prst="rect">
                <a:avLst/>
              </a:prstGeom>
            </p:spPr>
          </p:pic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38600" y="6414850"/>
              <a:ext cx="1905000" cy="18914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looking for partners </a:t>
            </a:r>
          </a:p>
          <a:p>
            <a:r>
              <a:rPr lang="en-US" dirty="0" smtClean="0"/>
              <a:t>Visit our project page:                        </a:t>
            </a:r>
            <a:r>
              <a:rPr lang="en-US" dirty="0" smtClean="0">
                <a:hlinkClick r:id="rId2"/>
              </a:rPr>
              <a:t>http://www.dlib.indiana.edu/projects/vov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Survey </a:t>
            </a:r>
            <a:r>
              <a:rPr lang="en-US" dirty="0" err="1" smtClean="0"/>
              <a:t>writeup</a:t>
            </a:r>
            <a:r>
              <a:rPr lang="en-US" dirty="0" smtClean="0"/>
              <a:t> will be posted on </a:t>
            </a:r>
            <a:r>
              <a:rPr lang="en-US" dirty="0" err="1" smtClean="0"/>
              <a:t>VoV</a:t>
            </a:r>
            <a:r>
              <a:rPr lang="en-US" dirty="0" smtClean="0"/>
              <a:t> site</a:t>
            </a:r>
          </a:p>
          <a:p>
            <a:r>
              <a:rPr lang="en-US" dirty="0" smtClean="0"/>
              <a:t>Follow </a:t>
            </a:r>
            <a:r>
              <a:rPr lang="en-US" dirty="0" smtClean="0"/>
              <a:t>us on </a:t>
            </a:r>
            <a:r>
              <a:rPr lang="en-US" dirty="0" err="1" smtClean="0"/>
              <a:t>Facebook</a:t>
            </a:r>
            <a:r>
              <a:rPr lang="en-US" dirty="0" smtClean="0"/>
              <a:t> or Twitter</a:t>
            </a:r>
          </a:p>
          <a:p>
            <a:r>
              <a:rPr lang="en-US" dirty="0" smtClean="0"/>
              <a:t>BOF this afternoon, 4:30-5:20 in </a:t>
            </a:r>
            <a:r>
              <a:rPr lang="en-US" dirty="0" smtClean="0"/>
              <a:t>207A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What’s in the box</a:t>
            </a:r>
            <a:endParaRPr lang="en-US" dirty="0">
              <a:latin typeface="+mn-lt"/>
            </a:endParaRPr>
          </a:p>
        </p:txBody>
      </p:sp>
      <p:sp>
        <p:nvSpPr>
          <p:cNvPr id="8" name="Cube 7"/>
          <p:cNvSpPr/>
          <p:nvPr/>
        </p:nvSpPr>
        <p:spPr bwMode="auto">
          <a:xfrm rot="20963859">
            <a:off x="524660" y="1034968"/>
            <a:ext cx="4284679" cy="5272358"/>
          </a:xfrm>
          <a:prstGeom prst="cube">
            <a:avLst>
              <a:gd name="adj" fmla="val 1111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3038" indent="-173038" eaLnBrk="1" hangingPunct="1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-106" charset="2"/>
              <a:buNone/>
            </a:pPr>
            <a:r>
              <a:rPr lang="en-US" sz="1800" b="1" dirty="0">
                <a:solidFill>
                  <a:srgbClr val="000000"/>
                </a:solidFill>
              </a:rPr>
              <a:t>Includes</a:t>
            </a:r>
          </a:p>
          <a:p>
            <a:pPr marL="173038" indent="-173038" eaLnBrk="1" hangingPunct="1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-112" charset="2"/>
              <a:buChar char="n"/>
            </a:pPr>
            <a:r>
              <a:rPr lang="en-US" sz="1800" i="0" dirty="0">
                <a:solidFill>
                  <a:srgbClr val="000000"/>
                </a:solidFill>
              </a:rPr>
              <a:t>Server software</a:t>
            </a:r>
          </a:p>
          <a:p>
            <a:pPr marL="173038" indent="-173038" eaLnBrk="1" hangingPunct="1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-112" charset="2"/>
              <a:buChar char="n"/>
            </a:pPr>
            <a:r>
              <a:rPr lang="en-US" sz="1800" i="0" dirty="0">
                <a:solidFill>
                  <a:srgbClr val="000000"/>
                </a:solidFill>
              </a:rPr>
              <a:t>Client construction kits for Windows and Mac</a:t>
            </a:r>
          </a:p>
          <a:p>
            <a:pPr marL="173038" indent="-173038" eaLnBrk="1" hangingPunct="1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-112" charset="2"/>
              <a:buChar char="n"/>
            </a:pPr>
            <a:r>
              <a:rPr lang="en-US" sz="1800" i="0" dirty="0">
                <a:solidFill>
                  <a:srgbClr val="000000"/>
                </a:solidFill>
              </a:rPr>
              <a:t>Sample content: 2 recordings and scores</a:t>
            </a:r>
          </a:p>
          <a:p>
            <a:pPr marL="173038" indent="-173038" eaLnBrk="1" hangingPunct="1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-112" charset="2"/>
              <a:buChar char="n"/>
            </a:pPr>
            <a:r>
              <a:rPr lang="en-US" sz="1800" i="0" dirty="0">
                <a:solidFill>
                  <a:srgbClr val="000000"/>
                </a:solidFill>
              </a:rPr>
              <a:t>Various utilities for authentication, authorization &amp; encoding</a:t>
            </a:r>
          </a:p>
          <a:p>
            <a:pPr marL="173038" indent="-173038" eaLnBrk="1" hangingPunct="1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-112" charset="2"/>
              <a:buChar char="n"/>
            </a:pPr>
            <a:r>
              <a:rPr lang="en-US" sz="1800" i="0" dirty="0">
                <a:solidFill>
                  <a:srgbClr val="000000"/>
                </a:solidFill>
              </a:rPr>
              <a:t>Web applications for audio playback &amp; authorization mgmt</a:t>
            </a:r>
          </a:p>
          <a:p>
            <a:pPr marL="173038" indent="-173038" eaLnBrk="1" hangingPunct="1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-106" charset="2"/>
              <a:buNone/>
            </a:pPr>
            <a:r>
              <a:rPr lang="en-US" sz="1800" b="1" dirty="0">
                <a:solidFill>
                  <a:srgbClr val="000000"/>
                </a:solidFill>
              </a:rPr>
              <a:t>Just add</a:t>
            </a:r>
          </a:p>
          <a:p>
            <a:pPr marL="173038" indent="-173038" eaLnBrk="1" hangingPunct="1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-106" charset="2"/>
              <a:buChar char="n"/>
            </a:pPr>
            <a:r>
              <a:rPr lang="en-US" sz="1800" i="0" dirty="0">
                <a:solidFill>
                  <a:srgbClr val="000000"/>
                </a:solidFill>
              </a:rPr>
              <a:t>A Linux/Unix server</a:t>
            </a:r>
          </a:p>
          <a:p>
            <a:pPr marL="173038" indent="-173038" eaLnBrk="1" hangingPunct="1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-106" charset="2"/>
              <a:buChar char="n"/>
            </a:pPr>
            <a:r>
              <a:rPr lang="en-US" sz="1800" i="0" dirty="0">
                <a:solidFill>
                  <a:srgbClr val="000000"/>
                </a:solidFill>
              </a:rPr>
              <a:t>MySQL, Apple Darwin SS, Java, </a:t>
            </a:r>
            <a:r>
              <a:rPr lang="en-US" sz="1800" i="0" dirty="0" err="1">
                <a:solidFill>
                  <a:srgbClr val="000000"/>
                </a:solidFill>
              </a:rPr>
              <a:t>Quicktime</a:t>
            </a:r>
            <a:r>
              <a:rPr lang="en-US" sz="1800" i="0" dirty="0">
                <a:solidFill>
                  <a:srgbClr val="000000"/>
                </a:solidFill>
              </a:rPr>
              <a:t>, Perl, Tomcat, Apache</a:t>
            </a:r>
          </a:p>
          <a:p>
            <a:pPr marL="173038" indent="-173038" eaLnBrk="1" hangingPunct="1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-106" charset="2"/>
              <a:buChar char="n"/>
            </a:pPr>
            <a:r>
              <a:rPr lang="en-US" sz="1800" i="0" dirty="0">
                <a:solidFill>
                  <a:srgbClr val="FF0000"/>
                </a:solidFill>
              </a:rPr>
              <a:t>Your content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1219200"/>
            <a:ext cx="3352799" cy="4142673"/>
          </a:xfrm>
          <a:prstGeom prst="rect">
            <a:avLst/>
          </a:prstGeom>
          <a:solidFill>
            <a:schemeClr val="bg1"/>
          </a:solidFill>
          <a:ln w="6350" cmpd="sng">
            <a:solidFill>
              <a:srgbClr val="5F5F5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-106" charset="2"/>
              <a:buNone/>
            </a:pPr>
            <a:r>
              <a:rPr lang="en-US" sz="3200" i="0" dirty="0">
                <a:solidFill>
                  <a:srgbClr val="000000"/>
                </a:solidFill>
                <a:latin typeface="Franklin Gothic Medium"/>
                <a:ea typeface="ＭＳ Ｐゴシック" pitchFamily="-106" charset="-128"/>
                <a:cs typeface="Franklin Gothic Medium"/>
              </a:rPr>
              <a:t>Nutrition Facts</a:t>
            </a:r>
          </a:p>
          <a:p>
            <a:pPr eaLnBrk="1" hangingPunct="1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-106" charset="2"/>
              <a:buNone/>
            </a:pPr>
            <a:r>
              <a:rPr lang="en-US" sz="1800" i="0" dirty="0">
                <a:solidFill>
                  <a:srgbClr val="000000"/>
                </a:solidFill>
                <a:latin typeface="Helvetica"/>
                <a:ea typeface="ＭＳ Ｐゴシック" pitchFamily="-106" charset="-128"/>
                <a:cs typeface="Helvetica"/>
              </a:rPr>
              <a:t>Open source BSD license</a:t>
            </a:r>
          </a:p>
          <a:p>
            <a:pPr eaLnBrk="1" hangingPunct="1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-106" charset="2"/>
              <a:buNone/>
            </a:pPr>
            <a:r>
              <a:rPr lang="en-US" sz="1800" i="0" dirty="0">
                <a:solidFill>
                  <a:srgbClr val="000000"/>
                </a:solidFill>
                <a:latin typeface="Helvetica"/>
                <a:ea typeface="ＭＳ Ｐゴシック" pitchFamily="-106" charset="-128"/>
                <a:cs typeface="Helvetica"/>
              </a:rPr>
              <a:t>Album-</a:t>
            </a:r>
            <a:r>
              <a:rPr lang="en-US" sz="1800" b="1" i="0" dirty="0">
                <a:solidFill>
                  <a:srgbClr val="000000"/>
                </a:solidFill>
                <a:latin typeface="Helvetica"/>
                <a:ea typeface="ＭＳ Ｐゴシック" pitchFamily="-106" charset="-128"/>
                <a:cs typeface="Helvetica"/>
              </a:rPr>
              <a:t> </a:t>
            </a:r>
            <a:r>
              <a:rPr lang="en-US" sz="1800" i="0" dirty="0">
                <a:solidFill>
                  <a:srgbClr val="000000"/>
                </a:solidFill>
                <a:latin typeface="Helvetica"/>
                <a:ea typeface="ＭＳ Ｐゴシック" pitchFamily="-106" charset="-128"/>
                <a:cs typeface="Helvetica"/>
              </a:rPr>
              <a:t>not track-based</a:t>
            </a:r>
          </a:p>
          <a:p>
            <a:pPr eaLnBrk="1" hangingPunct="1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-106" charset="2"/>
              <a:buNone/>
            </a:pPr>
            <a:r>
              <a:rPr lang="en-US" sz="1800" i="0" dirty="0">
                <a:solidFill>
                  <a:srgbClr val="000000"/>
                </a:solidFill>
                <a:latin typeface="Helvetica"/>
                <a:ea typeface="ＭＳ Ｐゴシック" pitchFamily="-106" charset="-128"/>
                <a:cs typeface="Helvetica"/>
              </a:rPr>
              <a:t>Online access to streaming audio and scanned score images</a:t>
            </a:r>
          </a:p>
          <a:p>
            <a:pPr eaLnBrk="1" hangingPunct="1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-106" charset="2"/>
              <a:buNone/>
            </a:pPr>
            <a:r>
              <a:rPr lang="en-US" sz="1800" i="0" dirty="0">
                <a:solidFill>
                  <a:srgbClr val="000000"/>
                </a:solidFill>
                <a:latin typeface="Helvetica"/>
                <a:ea typeface="ＭＳ Ｐゴシック" pitchFamily="-106" charset="-128"/>
                <a:cs typeface="Helvetica"/>
              </a:rPr>
              <a:t>Flexible access </a:t>
            </a:r>
            <a:r>
              <a:rPr lang="en-US" sz="1800" i="0" dirty="0" smtClean="0">
                <a:solidFill>
                  <a:srgbClr val="000000"/>
                </a:solidFill>
                <a:latin typeface="Helvetica"/>
                <a:ea typeface="ＭＳ Ｐゴシック" pitchFamily="-106" charset="-128"/>
                <a:cs typeface="Helvetica"/>
              </a:rPr>
              <a:t>control</a:t>
            </a:r>
          </a:p>
          <a:p>
            <a:pPr eaLnBrk="1" hangingPunct="1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-106" charset="2"/>
              <a:buNone/>
            </a:pPr>
            <a:endParaRPr lang="en-US" sz="1800" i="0" dirty="0" smtClean="0">
              <a:solidFill>
                <a:srgbClr val="000000"/>
              </a:solidFill>
              <a:latin typeface="Helvetica"/>
              <a:ea typeface="ＭＳ Ｐゴシック" pitchFamily="-106" charset="-128"/>
              <a:cs typeface="Helvetica"/>
            </a:endParaRPr>
          </a:p>
          <a:p>
            <a:pPr eaLnBrk="1" hangingPunct="1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-106" charset="2"/>
              <a:buNone/>
            </a:pPr>
            <a:r>
              <a:rPr lang="en-US" sz="1800" i="0" dirty="0">
                <a:solidFill>
                  <a:srgbClr val="000000"/>
                </a:solidFill>
                <a:latin typeface="Helvetica"/>
                <a:ea typeface="ＭＳ Ｐゴシック" pitchFamily="-106" charset="-128"/>
                <a:cs typeface="Helvetica"/>
              </a:rPr>
              <a:t>Teaching &amp; learning tools for annotation &amp; analysis</a:t>
            </a:r>
            <a:br>
              <a:rPr lang="en-US" sz="1800" i="0" dirty="0">
                <a:solidFill>
                  <a:srgbClr val="000000"/>
                </a:solidFill>
                <a:latin typeface="Helvetica"/>
                <a:ea typeface="ＭＳ Ｐゴシック" pitchFamily="-106" charset="-128"/>
                <a:cs typeface="Helvetica"/>
              </a:rPr>
            </a:br>
            <a:endParaRPr lang="en-US" sz="800" i="0" dirty="0">
              <a:solidFill>
                <a:srgbClr val="000000"/>
              </a:solidFill>
              <a:latin typeface="Helvetica"/>
              <a:ea typeface="ＭＳ Ｐゴシック" pitchFamily="-106" charset="-128"/>
              <a:cs typeface="Helvetica"/>
            </a:endParaRPr>
          </a:p>
          <a:p>
            <a:pPr eaLnBrk="1" hangingPunct="1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-106" charset="2"/>
              <a:buNone/>
            </a:pPr>
            <a:r>
              <a:rPr lang="en-US" sz="1800" i="0" dirty="0">
                <a:solidFill>
                  <a:srgbClr val="000000"/>
                </a:solidFill>
                <a:latin typeface="Helvetica"/>
                <a:ea typeface="ＭＳ Ｐゴシック" pitchFamily="-106" charset="-128"/>
                <a:cs typeface="Helvetica"/>
              </a:rPr>
              <a:t>See variations.sourceforge.net for more information.</a:t>
            </a:r>
          </a:p>
        </p:txBody>
      </p:sp>
      <p:pic>
        <p:nvPicPr>
          <p:cNvPr id="5" name="Picture 3" descr="variations-12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27639">
            <a:off x="3243793" y="1308313"/>
            <a:ext cx="721424" cy="72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>
            <a:off x="5521960" y="1783080"/>
            <a:ext cx="3200400" cy="1588"/>
          </a:xfrm>
          <a:prstGeom prst="line">
            <a:avLst/>
          </a:prstGeom>
          <a:solidFill>
            <a:schemeClr val="accent1"/>
          </a:solidFill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5516880" y="2123440"/>
            <a:ext cx="3200400" cy="15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516880" y="2452052"/>
            <a:ext cx="3200400" cy="15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516880" y="3341052"/>
            <a:ext cx="3200400" cy="15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516880" y="3940492"/>
            <a:ext cx="3200400" cy="15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521960" y="4600892"/>
            <a:ext cx="3200400" cy="1588"/>
          </a:xfrm>
          <a:prstGeom prst="line">
            <a:avLst/>
          </a:prstGeom>
          <a:solidFill>
            <a:schemeClr val="accent1"/>
          </a:solidFill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Variations: Pedagogical Tools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981200"/>
            <a:ext cx="9105208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62000" y="949325"/>
            <a:ext cx="7620000" cy="1143000"/>
          </a:xfrm>
        </p:spPr>
        <p:txBody>
          <a:bodyPr/>
          <a:lstStyle/>
          <a:p>
            <a:r>
              <a:rPr lang="en-US" dirty="0" smtClean="0"/>
              <a:t>Variations on Video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62000" y="3048000"/>
            <a:ext cx="4191000" cy="3048000"/>
          </a:xfrm>
        </p:spPr>
        <p:txBody>
          <a:bodyPr/>
          <a:lstStyle/>
          <a:p>
            <a:r>
              <a:rPr lang="en-US" sz="1800" dirty="0" smtClean="0"/>
              <a:t>Initial planning grant, Aug 2010 – Jan 2011 from the Institute of Museum and Library Services</a:t>
            </a:r>
          </a:p>
          <a:p>
            <a:r>
              <a:rPr lang="en-US" sz="1800" dirty="0" smtClean="0"/>
              <a:t>IU &amp; Northwestern are lead institutions</a:t>
            </a:r>
          </a:p>
          <a:p>
            <a:r>
              <a:rPr lang="en-US" sz="1800" dirty="0" smtClean="0"/>
              <a:t>Funding multi-institutional collaboration on functional and technical requirements</a:t>
            </a:r>
          </a:p>
          <a:p>
            <a:r>
              <a:rPr lang="en-US" sz="1800" dirty="0" smtClean="0"/>
              <a:t>Goal: Submit full implementation grant proposal to IMLS in Feb 2011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762000" y="1905000"/>
            <a:ext cx="7620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i="0" dirty="0" smtClean="0"/>
              <a:t>Add online video access capabilities to Variations, providing equivalent access, annotation, and analysis tools to support teaching and learning.</a:t>
            </a:r>
            <a:endParaRPr lang="en-US" i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962400"/>
            <a:ext cx="2133600" cy="1266825"/>
          </a:xfrm>
          <a:prstGeom prst="rect">
            <a:avLst/>
          </a:prstGeom>
        </p:spPr>
      </p:pic>
      <p:pic>
        <p:nvPicPr>
          <p:cNvPr id="10" name="Picture 9" descr="iu_v_rg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819400"/>
            <a:ext cx="2971800" cy="990600"/>
          </a:xfrm>
          <a:prstGeom prst="rect">
            <a:avLst/>
          </a:prstGeom>
        </p:spPr>
      </p:pic>
      <p:pic>
        <p:nvPicPr>
          <p:cNvPr id="8" name="Picture 7" descr="IMLS_Logo_2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5257800"/>
            <a:ext cx="3048000" cy="1386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Motivators for Variations on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Demand from Variations implementers</a:t>
            </a:r>
          </a:p>
          <a:p>
            <a:r>
              <a:rPr lang="en-US" dirty="0" smtClean="0"/>
              <a:t>Increased video digitization locally at IU</a:t>
            </a:r>
          </a:p>
          <a:p>
            <a:r>
              <a:rPr lang="en-US" dirty="0" smtClean="0"/>
              <a:t>IU Media Preservation Initiative</a:t>
            </a:r>
          </a:p>
          <a:p>
            <a:r>
              <a:rPr lang="en-US" dirty="0" smtClean="0"/>
              <a:t>IU IT strategic plan: </a:t>
            </a:r>
            <a:r>
              <a:rPr lang="en-US" i="1" dirty="0" smtClean="0"/>
              <a:t>Empowering People</a:t>
            </a:r>
          </a:p>
          <a:p>
            <a:r>
              <a:rPr lang="en-US" dirty="0" smtClean="0"/>
              <a:t>History of involvement in open and community source software</a:t>
            </a:r>
          </a:p>
          <a:p>
            <a:r>
              <a:rPr lang="en-US" dirty="0" smtClean="0"/>
              <a:t>Desire to create a sustainable foundation for Variations development and maintenance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6" descr="20081125-DSC_0041_atm_formats_aburde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8153400" cy="54546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Variations on Video: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Access to managed collections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/>
              <a:t>Video, audio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/>
              <a:t>Focus on libraries, archives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/>
              <a:t>Research, teaching, and learning use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/>
              <a:t>Variety of access control requirements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/>
              <a:t>Integration with preservation repository services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Ad-hoc faculty/student uploads </a:t>
            </a:r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Classroom capture </a:t>
            </a: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</a:p>
          <a:p>
            <a:pPr eaLnBrk="1" hangingPunct="1">
              <a:defRPr/>
            </a:pPr>
            <a:r>
              <a:rPr lang="en-US" dirty="0" smtClean="0">
                <a:ea typeface="Wingdings"/>
                <a:cs typeface="Wingdings"/>
              </a:rPr>
              <a:t>Live streaming </a:t>
            </a: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Working digital assets – media production </a:t>
            </a:r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3">
      <a:dk1>
        <a:srgbClr val="000000"/>
      </a:dk1>
      <a:lt1>
        <a:srgbClr val="FFFFFF"/>
      </a:lt1>
      <a:dk2>
        <a:srgbClr val="000000"/>
      </a:dk2>
      <a:lt2>
        <a:srgbClr val="B0B2B4"/>
      </a:lt2>
      <a:accent1>
        <a:srgbClr val="F9F3D3"/>
      </a:accent1>
      <a:accent2>
        <a:srgbClr val="6D6E70"/>
      </a:accent2>
      <a:accent3>
        <a:srgbClr val="FFFFFF"/>
      </a:accent3>
      <a:accent4>
        <a:srgbClr val="000000"/>
      </a:accent4>
      <a:accent5>
        <a:srgbClr val="FBF8E6"/>
      </a:accent5>
      <a:accent6>
        <a:srgbClr val="626365"/>
      </a:accent6>
      <a:hlink>
        <a:srgbClr val="7D110C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B0B2B4"/>
        </a:lt2>
        <a:accent1>
          <a:srgbClr val="F9F3D3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FBF8E6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-112" charset="2"/>
          <a:buChar char="n"/>
          <a:tabLst/>
          <a:defRPr kumimoji="0" lang="en-US" sz="3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rebuchet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-112" charset="2"/>
          <a:buChar char="n"/>
          <a:tabLst/>
          <a:defRPr kumimoji="0" lang="en-US" sz="3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rebuchet MS" pitchFamily="-112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3">
      <a:dk1>
        <a:srgbClr val="000000"/>
      </a:dk1>
      <a:lt1>
        <a:srgbClr val="FFFFFF"/>
      </a:lt1>
      <a:dk2>
        <a:srgbClr val="000000"/>
      </a:dk2>
      <a:lt2>
        <a:srgbClr val="B0B2B4"/>
      </a:lt2>
      <a:accent1>
        <a:srgbClr val="F9F3D3"/>
      </a:accent1>
      <a:accent2>
        <a:srgbClr val="6D6E70"/>
      </a:accent2>
      <a:accent3>
        <a:srgbClr val="FFFFFF"/>
      </a:accent3>
      <a:accent4>
        <a:srgbClr val="000000"/>
      </a:accent4>
      <a:accent5>
        <a:srgbClr val="FBF8E6"/>
      </a:accent5>
      <a:accent6>
        <a:srgbClr val="626365"/>
      </a:accent6>
      <a:hlink>
        <a:srgbClr val="7D110C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B0B2B4"/>
        </a:lt2>
        <a:accent1>
          <a:srgbClr val="F9F3D3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FBF8E6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2628</TotalTime>
  <Words>1634</Words>
  <Application>Microsoft Macintosh PowerPoint</Application>
  <PresentationFormat>On-screen Show (4:3)</PresentationFormat>
  <Paragraphs>274</Paragraphs>
  <Slides>38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Blank Presentation</vt:lpstr>
      <vt:lpstr>Office Theme</vt:lpstr>
      <vt:lpstr>Edge</vt:lpstr>
      <vt:lpstr>1_Blank Presentation</vt:lpstr>
      <vt:lpstr>A Survey of Video Streaming Practice and Aspirations in Academic Libraries</vt:lpstr>
      <vt:lpstr>Survey Context: Variations on Video</vt:lpstr>
      <vt:lpstr>Slide 3</vt:lpstr>
      <vt:lpstr>What’s in the box</vt:lpstr>
      <vt:lpstr>Variations: Pedagogical Tools</vt:lpstr>
      <vt:lpstr>Variations on Video</vt:lpstr>
      <vt:lpstr>Motivators for Variations on Video</vt:lpstr>
      <vt:lpstr>Slide 8</vt:lpstr>
      <vt:lpstr>Variations on Video: Scope</vt:lpstr>
      <vt:lpstr>Variations on Video: Content</vt:lpstr>
      <vt:lpstr>Variations on Video Grant Objectives</vt:lpstr>
      <vt:lpstr>Survey Results</vt:lpstr>
      <vt:lpstr>Overview</vt:lpstr>
      <vt:lpstr>Primary Institutional Role</vt:lpstr>
      <vt:lpstr>Those Currently streaming Video</vt:lpstr>
      <vt:lpstr>What are the main kinds of video content you stream? Check all that apply (N=94)</vt:lpstr>
      <vt:lpstr>What streaming server do you use? Check all that apply (N=88)</vt:lpstr>
      <vt:lpstr>What method do you use to restrict access to your streaming video? Check all that apply (N=91)</vt:lpstr>
      <vt:lpstr>Which organization has primary responsibility for managing your video streaming server technology? (N=92)</vt:lpstr>
      <vt:lpstr>What do you like about your current video streaming solution?  (N=66)</vt:lpstr>
      <vt:lpstr>What needs are not well met by your current solution? (N=57)</vt:lpstr>
      <vt:lpstr>Those NOT Currently streaming Video</vt:lpstr>
      <vt:lpstr>What statement best describes your library’s plans for streaming video? (N=66)</vt:lpstr>
      <vt:lpstr>If you have already decided which video streaming server to use (or have a leading candidate), indicate which one you have chosen (N=24)</vt:lpstr>
      <vt:lpstr>What main types of video content would you like to stream? Check all that apply (N=64)</vt:lpstr>
      <vt:lpstr>Both groups of respondents</vt:lpstr>
      <vt:lpstr>What is important in a video streaming solution?</vt:lpstr>
      <vt:lpstr>Interactive, end-user features wanted in a video streaming solution</vt:lpstr>
      <vt:lpstr>Which of the following repositories or digital asset management systems are you currently running? Check all that apply (N=107)</vt:lpstr>
      <vt:lpstr>If you are running a repository or digital asset management system, check any that you use to store video assets (N=68)</vt:lpstr>
      <vt:lpstr>Additional Comments</vt:lpstr>
      <vt:lpstr>Variations on Video Project Participant Meeting</vt:lpstr>
      <vt:lpstr>Variations on Video:  Other Planning Phase Participants</vt:lpstr>
      <vt:lpstr>Preliminary directions</vt:lpstr>
      <vt:lpstr>Initial Module List (tentative)</vt:lpstr>
      <vt:lpstr>Basic Player</vt:lpstr>
      <vt:lpstr>Player Concept</vt:lpstr>
      <vt:lpstr>Interested?</vt:lpstr>
    </vt:vector>
  </TitlesOfParts>
  <Company>Office of Creative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Office of Creative Services</dc:creator>
  <cp:keywords/>
  <cp:lastModifiedBy>Mark Notess</cp:lastModifiedBy>
  <cp:revision>253</cp:revision>
  <cp:lastPrinted>2006-11-16T20:01:38Z</cp:lastPrinted>
  <dcterms:created xsi:type="dcterms:W3CDTF">2010-10-14T13:20:26Z</dcterms:created>
  <dcterms:modified xsi:type="dcterms:W3CDTF">2010-10-14T16:11:29Z</dcterms:modified>
</cp:coreProperties>
</file>