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696" r:id="rId6"/>
    <p:sldMasterId id="2147483660" r:id="rId7"/>
    <p:sldMasterId id="2147483672" r:id="rId8"/>
    <p:sldMasterId id="2147483770" r:id="rId9"/>
  </p:sldMasterIdLst>
  <p:notesMasterIdLst>
    <p:notesMasterId r:id="rId26"/>
  </p:notesMasterIdLst>
  <p:handoutMasterIdLst>
    <p:handoutMasterId r:id="rId27"/>
  </p:handoutMasterIdLst>
  <p:sldIdLst>
    <p:sldId id="256" r:id="rId10"/>
    <p:sldId id="323" r:id="rId11"/>
    <p:sldId id="314" r:id="rId12"/>
    <p:sldId id="315" r:id="rId13"/>
    <p:sldId id="316" r:id="rId14"/>
    <p:sldId id="317" r:id="rId15"/>
    <p:sldId id="318" r:id="rId16"/>
    <p:sldId id="319" r:id="rId17"/>
    <p:sldId id="321" r:id="rId18"/>
    <p:sldId id="322" r:id="rId19"/>
    <p:sldId id="309" r:id="rId20"/>
    <p:sldId id="328" r:id="rId21"/>
    <p:sldId id="312" r:id="rId22"/>
    <p:sldId id="329" r:id="rId23"/>
    <p:sldId id="325" r:id="rId24"/>
    <p:sldId id="326" r:id="rId25"/>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594" autoAdjust="0"/>
  </p:normalViewPr>
  <p:slideViewPr>
    <p:cSldViewPr>
      <p:cViewPr varScale="1">
        <p:scale>
          <a:sx n="73" d="100"/>
          <a:sy n="73" d="100"/>
        </p:scale>
        <p:origin x="-138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2382" tIns="46191" rIns="92382" bIns="4619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2382" tIns="46191" rIns="92382" bIns="46191" rtlCol="0"/>
          <a:lstStyle>
            <a:lvl1pPr algn="r" fontAlgn="auto">
              <a:spcBef>
                <a:spcPts val="0"/>
              </a:spcBef>
              <a:spcAft>
                <a:spcPts val="0"/>
              </a:spcAft>
              <a:defRPr sz="1200" smtClean="0">
                <a:latin typeface="+mn-lt"/>
              </a:defRPr>
            </a:lvl1pPr>
          </a:lstStyle>
          <a:p>
            <a:pPr>
              <a:defRPr/>
            </a:pPr>
            <a:fld id="{92DE451F-0662-459E-A614-2A9EEE9F48BE}" type="datetimeFigureOut">
              <a:rPr lang="en-US"/>
              <a:pPr>
                <a:defRPr/>
              </a:pPr>
              <a:t>10/14/2010</a:t>
            </a:fld>
            <a:endParaRPr lang="en-US"/>
          </a:p>
        </p:txBody>
      </p:sp>
      <p:sp>
        <p:nvSpPr>
          <p:cNvPr id="4" name="Footer Placeholder 3"/>
          <p:cNvSpPr>
            <a:spLocks noGrp="1"/>
          </p:cNvSpPr>
          <p:nvPr>
            <p:ph type="ftr" sz="quarter" idx="2"/>
          </p:nvPr>
        </p:nvSpPr>
        <p:spPr>
          <a:xfrm>
            <a:off x="0" y="8758238"/>
            <a:ext cx="3009900" cy="460375"/>
          </a:xfrm>
          <a:prstGeom prst="rect">
            <a:avLst/>
          </a:prstGeom>
        </p:spPr>
        <p:txBody>
          <a:bodyPr vert="horz" lIns="92382" tIns="46191" rIns="92382" bIns="46191"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2382" tIns="46191" rIns="92382" bIns="46191" rtlCol="0" anchor="b"/>
          <a:lstStyle>
            <a:lvl1pPr algn="r" fontAlgn="auto">
              <a:spcBef>
                <a:spcPts val="0"/>
              </a:spcBef>
              <a:spcAft>
                <a:spcPts val="0"/>
              </a:spcAft>
              <a:defRPr sz="1200" smtClean="0">
                <a:latin typeface="+mn-lt"/>
              </a:defRPr>
            </a:lvl1pPr>
          </a:lstStyle>
          <a:p>
            <a:pPr>
              <a:defRPr/>
            </a:pPr>
            <a:fld id="{CC447315-C714-45EA-9AE5-2386C9A9E7B5}" type="slidenum">
              <a:rPr lang="en-US"/>
              <a:pPr>
                <a:defRPr/>
              </a:pPr>
              <a:t>‹#›</a:t>
            </a:fld>
            <a:endParaRPr lang="en-US"/>
          </a:p>
        </p:txBody>
      </p:sp>
    </p:spTree>
    <p:extLst>
      <p:ext uri="{BB962C8B-B14F-4D97-AF65-F5344CB8AC3E}">
        <p14:creationId xmlns="" xmlns:p14="http://schemas.microsoft.com/office/powerpoint/2010/main" val="1286765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2382" tIns="46191" rIns="92382" bIns="4619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5413" y="0"/>
            <a:ext cx="3009900" cy="460375"/>
          </a:xfrm>
          <a:prstGeom prst="rect">
            <a:avLst/>
          </a:prstGeom>
        </p:spPr>
        <p:txBody>
          <a:bodyPr vert="horz" lIns="92382" tIns="46191" rIns="92382" bIns="46191" rtlCol="0"/>
          <a:lstStyle>
            <a:lvl1pPr algn="r" fontAlgn="auto">
              <a:spcBef>
                <a:spcPts val="0"/>
              </a:spcBef>
              <a:spcAft>
                <a:spcPts val="0"/>
              </a:spcAft>
              <a:defRPr sz="1200" smtClean="0">
                <a:latin typeface="+mn-lt"/>
              </a:defRPr>
            </a:lvl1pPr>
          </a:lstStyle>
          <a:p>
            <a:pPr>
              <a:defRPr/>
            </a:pPr>
            <a:fld id="{86D41401-AC7E-4469-B7C4-90A3C0FC1DC3}" type="datetimeFigureOut">
              <a:rPr lang="en-US"/>
              <a:pPr>
                <a:defRPr/>
              </a:pPr>
              <a:t>10/14/2010</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p:cNvSpPr>
            <a:spLocks noGrp="1"/>
          </p:cNvSpPr>
          <p:nvPr>
            <p:ph type="body" sz="quarter" idx="3"/>
          </p:nvPr>
        </p:nvSpPr>
        <p:spPr>
          <a:xfrm>
            <a:off x="695325" y="4379913"/>
            <a:ext cx="5556250" cy="4148137"/>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8238"/>
            <a:ext cx="3009900" cy="460375"/>
          </a:xfrm>
          <a:prstGeom prst="rect">
            <a:avLst/>
          </a:prstGeom>
        </p:spPr>
        <p:txBody>
          <a:bodyPr vert="horz" lIns="92382" tIns="46191" rIns="92382" bIns="4619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5413" y="8758238"/>
            <a:ext cx="3009900" cy="460375"/>
          </a:xfrm>
          <a:prstGeom prst="rect">
            <a:avLst/>
          </a:prstGeom>
        </p:spPr>
        <p:txBody>
          <a:bodyPr vert="horz" lIns="92382" tIns="46191" rIns="92382" bIns="46191" rtlCol="0" anchor="b"/>
          <a:lstStyle>
            <a:lvl1pPr algn="r" fontAlgn="auto">
              <a:spcBef>
                <a:spcPts val="0"/>
              </a:spcBef>
              <a:spcAft>
                <a:spcPts val="0"/>
              </a:spcAft>
              <a:defRPr sz="1200" smtClean="0">
                <a:latin typeface="+mn-lt"/>
              </a:defRPr>
            </a:lvl1pPr>
          </a:lstStyle>
          <a:p>
            <a:pPr>
              <a:defRPr/>
            </a:pPr>
            <a:fld id="{2A2E5167-0909-44DC-B01C-A67B87E2CB99}" type="slidenum">
              <a:rPr lang="en-US"/>
              <a:pPr>
                <a:defRPr/>
              </a:pPr>
              <a:t>‹#›</a:t>
            </a:fld>
            <a:endParaRPr lang="en-US"/>
          </a:p>
        </p:txBody>
      </p:sp>
    </p:spTree>
    <p:extLst>
      <p:ext uri="{BB962C8B-B14F-4D97-AF65-F5344CB8AC3E}">
        <p14:creationId xmlns="" xmlns:p14="http://schemas.microsoft.com/office/powerpoint/2010/main" val="26416598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My name is Curt Hillegas, and as Director of Research Computing at Princeton University I’m going to talk to you today about how you can build a successful </a:t>
            </a:r>
            <a:r>
              <a:rPr lang="en-US" sz="1200" kern="1200" dirty="0" err="1" smtClean="0">
                <a:solidFill>
                  <a:schemeClr val="tx1"/>
                </a:solidFill>
                <a:latin typeface="+mn-lt"/>
                <a:ea typeface="+mn-ea"/>
                <a:cs typeface="+mn-cs"/>
              </a:rPr>
              <a:t>cyberinfrastructure</a:t>
            </a:r>
            <a:r>
              <a:rPr lang="en-US" sz="1200" kern="1200" dirty="0" smtClean="0">
                <a:solidFill>
                  <a:schemeClr val="tx1"/>
                </a:solidFill>
                <a:latin typeface="+mn-lt"/>
                <a:ea typeface="+mn-ea"/>
                <a:cs typeface="+mn-cs"/>
              </a:rPr>
              <a:t> program into your university’s culture (and notice I said successful).</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Having been on multiple sides of the coin over my 20 years at Princeton, first as a researcher while I earned my Ph.D. in Chemistry, then moving on to my IT career where in the early stages I did everything from system administration and designing email systems, to building large storage systems, then moving on to the management side on which I have been managing and leading teams for 10 years, </a:t>
            </a:r>
            <a:r>
              <a:rPr lang="en-US" sz="1200" b="1" kern="1200" dirty="0" smtClean="0">
                <a:solidFill>
                  <a:schemeClr val="tx1"/>
                </a:solidFill>
                <a:latin typeface="+mn-lt"/>
                <a:ea typeface="+mn-ea"/>
                <a:cs typeface="+mn-cs"/>
              </a:rPr>
              <a:t>one of the key principles I’ve learned through all of this is that if you do not build partnerships you will not be successful</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By the end of our time together today, you’ll clearly understand why partnerships play such an important role in building and maintaining a successful </a:t>
            </a:r>
            <a:r>
              <a:rPr lang="en-US" sz="1200" kern="1200" dirty="0" err="1" smtClean="0">
                <a:solidFill>
                  <a:schemeClr val="tx1"/>
                </a:solidFill>
                <a:latin typeface="+mn-lt"/>
                <a:ea typeface="+mn-ea"/>
                <a:cs typeface="+mn-cs"/>
              </a:rPr>
              <a:t>cyberinfrastructure</a:t>
            </a:r>
            <a:r>
              <a:rPr lang="en-US" sz="1200" kern="1200" dirty="0" smtClean="0">
                <a:solidFill>
                  <a:schemeClr val="tx1"/>
                </a:solidFill>
                <a:latin typeface="+mn-lt"/>
                <a:ea typeface="+mn-ea"/>
                <a:cs typeface="+mn-cs"/>
              </a:rPr>
              <a:t> program.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I’m also going to give you some specific examples of approaches that have worked for us and that perhaps you can successfully apply to your own program if it makes sense at your institution.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Before</a:t>
            </a:r>
            <a:r>
              <a:rPr lang="en-US" sz="1200" kern="1200" baseline="0" dirty="0" smtClean="0">
                <a:solidFill>
                  <a:schemeClr val="tx1"/>
                </a:solidFill>
                <a:latin typeface="+mn-lt"/>
                <a:ea typeface="+mn-ea"/>
                <a:cs typeface="+mn-cs"/>
              </a:rPr>
              <a:t> we get started I  would like to set the context.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A2E5167-0909-44DC-B01C-A67B87E2CB9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get a brief overview of our current hardware.</a:t>
            </a:r>
            <a:endParaRPr lang="en-US" dirty="0"/>
          </a:p>
        </p:txBody>
      </p:sp>
      <p:sp>
        <p:nvSpPr>
          <p:cNvPr id="4" name="Slide Number Placeholder 3"/>
          <p:cNvSpPr>
            <a:spLocks noGrp="1"/>
          </p:cNvSpPr>
          <p:nvPr>
            <p:ph type="sldNum" sz="quarter" idx="10"/>
          </p:nvPr>
        </p:nvSpPr>
        <p:spPr/>
        <p:txBody>
          <a:bodyPr/>
          <a:lstStyle/>
          <a:p>
            <a:fld id="{6ECF5DB4-EA10-4FFD-9B3F-6ED88B25E3C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 on to visualization</a:t>
            </a:r>
            <a:endParaRPr lang="en-US" dirty="0"/>
          </a:p>
        </p:txBody>
      </p:sp>
      <p:sp>
        <p:nvSpPr>
          <p:cNvPr id="4" name="Slide Number Placeholder 3"/>
          <p:cNvSpPr>
            <a:spLocks noGrp="1"/>
          </p:cNvSpPr>
          <p:nvPr>
            <p:ph type="sldNum" sz="quarter" idx="10"/>
          </p:nvPr>
        </p:nvSpPr>
        <p:spPr/>
        <p:txBody>
          <a:bodyPr/>
          <a:lstStyle/>
          <a:p>
            <a:fld id="{6ECF5DB4-EA10-4FFD-9B3F-6ED88B25E3C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Perhaps</a:t>
            </a:r>
            <a:r>
              <a:rPr lang="en-US" baseline="0" dirty="0" smtClean="0"/>
              <a:t> our most exciting current activity is our new High Performance Computing Research Center.</a:t>
            </a:r>
            <a:endParaRPr lang="en-US" dirty="0"/>
          </a:p>
        </p:txBody>
      </p:sp>
      <p:sp>
        <p:nvSpPr>
          <p:cNvPr id="4" name="Slide Number Placeholder 3"/>
          <p:cNvSpPr>
            <a:spLocks noGrp="1"/>
          </p:cNvSpPr>
          <p:nvPr>
            <p:ph type="sldNum" sz="quarter" idx="10"/>
          </p:nvPr>
        </p:nvSpPr>
        <p:spPr/>
        <p:txBody>
          <a:bodyPr/>
          <a:lstStyle/>
          <a:p>
            <a:pPr>
              <a:defRPr/>
            </a:pPr>
            <a:fld id="{2A2E5167-0909-44DC-B01C-A67B87E2CB9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this has not just been</a:t>
            </a:r>
            <a:r>
              <a:rPr lang="en-US" baseline="0" dirty="0" smtClean="0"/>
              <a:t> enabled by, but it has been driven by the collaborative environment we have built.</a:t>
            </a:r>
            <a:endParaRPr lang="en-US" dirty="0"/>
          </a:p>
        </p:txBody>
      </p:sp>
      <p:sp>
        <p:nvSpPr>
          <p:cNvPr id="4" name="Slide Number Placeholder 3"/>
          <p:cNvSpPr>
            <a:spLocks noGrp="1"/>
          </p:cNvSpPr>
          <p:nvPr>
            <p:ph type="sldNum" sz="quarter" idx="10"/>
          </p:nvPr>
        </p:nvSpPr>
        <p:spPr/>
        <p:txBody>
          <a:bodyPr/>
          <a:lstStyle/>
          <a:p>
            <a:pPr>
              <a:defRPr/>
            </a:pPr>
            <a:fld id="{2A2E5167-0909-44DC-B01C-A67B87E2CB9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Those are</a:t>
            </a:r>
            <a:r>
              <a:rPr lang="en-US" baseline="0" dirty="0" smtClean="0"/>
              <a:t> some of the highlights from today, but where do we need to go from here?</a:t>
            </a:r>
            <a:endParaRPr lang="en-US" dirty="0"/>
          </a:p>
        </p:txBody>
      </p:sp>
      <p:sp>
        <p:nvSpPr>
          <p:cNvPr id="4" name="Slide Number Placeholder 3"/>
          <p:cNvSpPr>
            <a:spLocks noGrp="1"/>
          </p:cNvSpPr>
          <p:nvPr>
            <p:ph type="sldNum" sz="quarter" idx="10"/>
          </p:nvPr>
        </p:nvSpPr>
        <p:spPr/>
        <p:txBody>
          <a:bodyPr/>
          <a:lstStyle/>
          <a:p>
            <a:pPr>
              <a:defRPr/>
            </a:pPr>
            <a:fld id="{2A2E5167-0909-44DC-B01C-A67B87E2CB9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let’s sum up</a:t>
            </a:r>
            <a:r>
              <a:rPr lang="en-US" baseline="0" dirty="0" smtClean="0"/>
              <a:t> with some of the lessons we’ve learned building </a:t>
            </a:r>
            <a:r>
              <a:rPr lang="en-US" baseline="0" smtClean="0"/>
              <a:t>our program.</a:t>
            </a:r>
            <a:endParaRPr lang="en-US"/>
          </a:p>
        </p:txBody>
      </p:sp>
      <p:sp>
        <p:nvSpPr>
          <p:cNvPr id="4" name="Slide Number Placeholder 3"/>
          <p:cNvSpPr>
            <a:spLocks noGrp="1"/>
          </p:cNvSpPr>
          <p:nvPr>
            <p:ph type="sldNum" sz="quarter" idx="10"/>
          </p:nvPr>
        </p:nvSpPr>
        <p:spPr/>
        <p:txBody>
          <a:bodyPr/>
          <a:lstStyle/>
          <a:p>
            <a:pPr>
              <a:defRPr/>
            </a:pPr>
            <a:fld id="{2A2E5167-0909-44DC-B01C-A67B87E2CB9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A2E5167-0909-44DC-B01C-A67B87E2CB99}"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Research is driven by the faculty ***</a:t>
            </a:r>
          </a:p>
          <a:p>
            <a:endParaRPr lang="en-US" dirty="0" smtClean="0"/>
          </a:p>
          <a:p>
            <a:r>
              <a:rPr lang="en-US" dirty="0" smtClean="0"/>
              <a:t>Partnerships involve two or</a:t>
            </a:r>
            <a:r>
              <a:rPr lang="en-US" baseline="0" dirty="0" smtClean="0"/>
              <a:t> more parties coming to the table recognizing each other’s strengths and finding ways to solve problems by maximizing the combined knowledge, experience and skills of all involved.</a:t>
            </a:r>
          </a:p>
          <a:p>
            <a:endParaRPr lang="en-US" baseline="0" dirty="0" smtClean="0"/>
          </a:p>
          <a:p>
            <a:r>
              <a:rPr lang="en-US" baseline="0" dirty="0" smtClean="0"/>
              <a:t>Having set the context for the topic, let’s look at an overview of what we’ll discuss.</a:t>
            </a:r>
            <a:endParaRPr lang="en-US" dirty="0"/>
          </a:p>
        </p:txBody>
      </p:sp>
      <p:sp>
        <p:nvSpPr>
          <p:cNvPr id="4" name="Slide Number Placeholder 3"/>
          <p:cNvSpPr>
            <a:spLocks noGrp="1"/>
          </p:cNvSpPr>
          <p:nvPr>
            <p:ph type="sldNum" sz="quarter" idx="10"/>
          </p:nvPr>
        </p:nvSpPr>
        <p:spPr/>
        <p:txBody>
          <a:bodyPr/>
          <a:lstStyle/>
          <a:p>
            <a:pPr>
              <a:defRPr/>
            </a:pPr>
            <a:fld id="{2A2E5167-0909-44DC-B01C-A67B87E2CB9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at the beginning, building a </a:t>
            </a:r>
            <a:r>
              <a:rPr lang="en-US" dirty="0" err="1" smtClean="0"/>
              <a:t>ci</a:t>
            </a:r>
            <a:r>
              <a:rPr lang="en-US" dirty="0" smtClean="0"/>
              <a:t> program</a:t>
            </a:r>
            <a:endParaRPr lang="en-US" dirty="0"/>
          </a:p>
        </p:txBody>
      </p:sp>
      <p:sp>
        <p:nvSpPr>
          <p:cNvPr id="4" name="Slide Number Placeholder 3"/>
          <p:cNvSpPr>
            <a:spLocks noGrp="1"/>
          </p:cNvSpPr>
          <p:nvPr>
            <p:ph type="sldNum" sz="quarter" idx="10"/>
          </p:nvPr>
        </p:nvSpPr>
        <p:spPr/>
        <p:txBody>
          <a:bodyPr/>
          <a:lstStyle/>
          <a:p>
            <a:pPr>
              <a:defRPr/>
            </a:pPr>
            <a:fld id="{2A2E5167-0909-44DC-B01C-A67B87E2CB9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had</a:t>
            </a:r>
            <a:r>
              <a:rPr lang="en-US" baseline="0" dirty="0" smtClean="0"/>
              <a:t> a support and governance structure, we needed to take the first major step.</a:t>
            </a:r>
            <a:endParaRPr lang="en-US" dirty="0"/>
          </a:p>
        </p:txBody>
      </p:sp>
      <p:sp>
        <p:nvSpPr>
          <p:cNvPr id="4" name="Slide Number Placeholder 3"/>
          <p:cNvSpPr>
            <a:spLocks noGrp="1"/>
          </p:cNvSpPr>
          <p:nvPr>
            <p:ph type="sldNum" sz="quarter" idx="10"/>
          </p:nvPr>
        </p:nvSpPr>
        <p:spPr/>
        <p:txBody>
          <a:bodyPr/>
          <a:lstStyle/>
          <a:p>
            <a:fld id="{30866706-5BA8-459F-9075-A62E030F087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began</a:t>
            </a:r>
            <a:r>
              <a:rPr lang="en-US" baseline="0" dirty="0" smtClean="0"/>
              <a:t> to gain the trust of the faculty and departments, it was time to reach out and develop relationships.</a:t>
            </a:r>
          </a:p>
          <a:p>
            <a:endParaRPr lang="en-US" baseline="0" dirty="0" smtClean="0"/>
          </a:p>
          <a:p>
            <a:r>
              <a:rPr lang="en-US" baseline="0" dirty="0" smtClean="0"/>
              <a:t>*** Trust ***</a:t>
            </a:r>
            <a:endParaRPr lang="en-US" dirty="0"/>
          </a:p>
        </p:txBody>
      </p:sp>
      <p:sp>
        <p:nvSpPr>
          <p:cNvPr id="4" name="Slide Number Placeholder 3"/>
          <p:cNvSpPr>
            <a:spLocks noGrp="1"/>
          </p:cNvSpPr>
          <p:nvPr>
            <p:ph type="sldNum" sz="quarter" idx="10"/>
          </p:nvPr>
        </p:nvSpPr>
        <p:spPr/>
        <p:txBody>
          <a:bodyPr/>
          <a:lstStyle/>
          <a:p>
            <a:fld id="{30866706-5BA8-459F-9075-A62E030F087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Relationships ***</a:t>
            </a:r>
          </a:p>
          <a:p>
            <a:endParaRPr lang="en-US" dirty="0" smtClean="0"/>
          </a:p>
          <a:p>
            <a:r>
              <a:rPr lang="en-US" dirty="0" smtClean="0"/>
              <a:t>But as we can see from the faculty member’s reaction at</a:t>
            </a:r>
            <a:r>
              <a:rPr lang="en-US" baseline="0" dirty="0" smtClean="0"/>
              <a:t> our presentation, relationships are not enough.</a:t>
            </a:r>
            <a:endParaRPr lang="en-US" dirty="0"/>
          </a:p>
        </p:txBody>
      </p:sp>
      <p:sp>
        <p:nvSpPr>
          <p:cNvPr id="4" name="Slide Number Placeholder 3"/>
          <p:cNvSpPr>
            <a:spLocks noGrp="1"/>
          </p:cNvSpPr>
          <p:nvPr>
            <p:ph type="sldNum" sz="quarter" idx="10"/>
          </p:nvPr>
        </p:nvSpPr>
        <p:spPr/>
        <p:txBody>
          <a:bodyPr/>
          <a:lstStyle/>
          <a:p>
            <a:fld id="{30866706-5BA8-459F-9075-A62E030F087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Partnerships ***</a:t>
            </a:r>
          </a:p>
          <a:p>
            <a:endParaRPr lang="en-US" dirty="0" smtClean="0"/>
          </a:p>
          <a:p>
            <a:r>
              <a:rPr lang="en-US" dirty="0" smtClean="0"/>
              <a:t>We had now built</a:t>
            </a:r>
            <a:r>
              <a:rPr lang="en-US" baseline="0" dirty="0" smtClean="0"/>
              <a:t> a successful program, but we are still learning lessons.</a:t>
            </a:r>
            <a:endParaRPr lang="en-US" dirty="0"/>
          </a:p>
        </p:txBody>
      </p:sp>
      <p:sp>
        <p:nvSpPr>
          <p:cNvPr id="4" name="Slide Number Placeholder 3"/>
          <p:cNvSpPr>
            <a:spLocks noGrp="1"/>
          </p:cNvSpPr>
          <p:nvPr>
            <p:ph type="sldNum" sz="quarter" idx="10"/>
          </p:nvPr>
        </p:nvSpPr>
        <p:spPr/>
        <p:txBody>
          <a:bodyPr/>
          <a:lstStyle/>
          <a:p>
            <a:fld id="{30866706-5BA8-459F-9075-A62E030F087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Avoid fees ***</a:t>
            </a:r>
          </a:p>
          <a:p>
            <a:endParaRPr lang="en-US" dirty="0" smtClean="0"/>
          </a:p>
          <a:p>
            <a:r>
              <a:rPr lang="en-US" dirty="0" smtClean="0"/>
              <a:t>Of course it never get’s easy</a:t>
            </a:r>
            <a:endParaRPr lang="en-US" dirty="0"/>
          </a:p>
        </p:txBody>
      </p:sp>
      <p:sp>
        <p:nvSpPr>
          <p:cNvPr id="4" name="Slide Number Placeholder 3"/>
          <p:cNvSpPr>
            <a:spLocks noGrp="1"/>
          </p:cNvSpPr>
          <p:nvPr>
            <p:ph type="sldNum" sz="quarter" idx="10"/>
          </p:nvPr>
        </p:nvSpPr>
        <p:spPr/>
        <p:txBody>
          <a:bodyPr/>
          <a:lstStyle/>
          <a:p>
            <a:fld id="{30866706-5BA8-459F-9075-A62E030F087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Change</a:t>
            </a:r>
            <a:r>
              <a:rPr lang="en-US" baseline="0" dirty="0" smtClean="0"/>
              <a:t> is constant ***</a:t>
            </a:r>
          </a:p>
          <a:p>
            <a:endParaRPr lang="en-US" baseline="0" dirty="0" smtClean="0"/>
          </a:p>
          <a:p>
            <a:r>
              <a:rPr lang="en-US" baseline="0" dirty="0" smtClean="0"/>
              <a:t>Having shown you how we’ve arrived where we are today, I’d like to highlight some of our current measures of success and new challenges.</a:t>
            </a:r>
            <a:endParaRPr lang="en-US" dirty="0"/>
          </a:p>
        </p:txBody>
      </p:sp>
      <p:sp>
        <p:nvSpPr>
          <p:cNvPr id="4" name="Slide Number Placeholder 3"/>
          <p:cNvSpPr>
            <a:spLocks noGrp="1"/>
          </p:cNvSpPr>
          <p:nvPr>
            <p:ph type="sldNum" sz="quarter" idx="10"/>
          </p:nvPr>
        </p:nvSpPr>
        <p:spPr/>
        <p:txBody>
          <a:bodyPr/>
          <a:lstStyle/>
          <a:p>
            <a:pPr>
              <a:defRPr/>
            </a:pPr>
            <a:fld id="{2A2E5167-0909-44DC-B01C-A67B87E2CB9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gif"/><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PULogo_ShieldLrg.gif"/>
          <p:cNvPicPr>
            <a:picLocks noChangeAspect="1"/>
          </p:cNvPicPr>
          <p:nvPr userDrawn="1"/>
        </p:nvPicPr>
        <p:blipFill>
          <a:blip r:embed="rId2" cstate="print"/>
          <a:stretch>
            <a:fillRect/>
          </a:stretch>
        </p:blipFill>
        <p:spPr>
          <a:xfrm>
            <a:off x="381000" y="609600"/>
            <a:ext cx="2895600" cy="2895600"/>
          </a:xfrm>
          <a:prstGeom prst="rect">
            <a:avLst/>
          </a:prstGeom>
        </p:spPr>
      </p:pic>
      <p:pic>
        <p:nvPicPr>
          <p:cNvPr id="4" name="Picture 6" descr="logoMED.jpg"/>
          <p:cNvPicPr>
            <a:picLocks noChangeAspect="1"/>
          </p:cNvPicPr>
          <p:nvPr userDrawn="1"/>
        </p:nvPicPr>
        <p:blipFill>
          <a:blip r:embed="rId3" cstate="print"/>
          <a:srcRect/>
          <a:stretch>
            <a:fillRect/>
          </a:stretch>
        </p:blipFill>
        <p:spPr bwMode="auto">
          <a:xfrm>
            <a:off x="7620000" y="5029200"/>
            <a:ext cx="1140604" cy="1066800"/>
          </a:xfrm>
          <a:prstGeom prst="rect">
            <a:avLst/>
          </a:prstGeom>
          <a:noFill/>
          <a:ln w="9525">
            <a:noFill/>
            <a:miter lim="800000"/>
            <a:headEnd/>
            <a:tailEnd/>
          </a:ln>
        </p:spPr>
      </p:pic>
      <p:pic>
        <p:nvPicPr>
          <p:cNvPr id="6" name="Picture 8" descr="picscie-logo-675x299-wo-bg.png"/>
          <p:cNvPicPr>
            <a:picLocks noChangeAspect="1"/>
          </p:cNvPicPr>
          <p:nvPr userDrawn="1"/>
        </p:nvPicPr>
        <p:blipFill>
          <a:blip r:embed="rId4" cstate="print"/>
          <a:srcRect/>
          <a:stretch>
            <a:fillRect/>
          </a:stretch>
        </p:blipFill>
        <p:spPr bwMode="auto">
          <a:xfrm>
            <a:off x="7315200" y="3581400"/>
            <a:ext cx="1204424" cy="533400"/>
          </a:xfrm>
          <a:prstGeom prst="rect">
            <a:avLst/>
          </a:prstGeom>
          <a:noFill/>
          <a:ln w="9525">
            <a:noFill/>
            <a:miter lim="800000"/>
            <a:headEnd/>
            <a:tailEnd/>
          </a:ln>
        </p:spPr>
      </p:pic>
      <p:sp>
        <p:nvSpPr>
          <p:cNvPr id="2" name="Title 1"/>
          <p:cNvSpPr>
            <a:spLocks noGrp="1"/>
          </p:cNvSpPr>
          <p:nvPr>
            <p:ph type="ctrTitle"/>
          </p:nvPr>
        </p:nvSpPr>
        <p:spPr>
          <a:xfrm>
            <a:off x="2895600" y="457201"/>
            <a:ext cx="5562600" cy="31432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914400" y="40386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p:txBody>
          <a:bodyPr/>
          <a:lstStyle>
            <a:lvl1pPr>
              <a:defRPr/>
            </a:lvl1pPr>
          </a:lstStyle>
          <a:p>
            <a:pPr>
              <a:defRPr/>
            </a:pPr>
            <a:fld id="{DE236647-40A7-4B1B-8D1B-17C8745CF417}" type="datetimeFigureOut">
              <a:rPr lang="en-US"/>
              <a:pPr>
                <a:defRPr/>
              </a:pPr>
              <a:t>10/14/2010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C69C0C-C2BD-4157-A694-14E7BC4EC048}" type="slidenum">
              <a:rPr lang="en-US"/>
              <a:pPr>
                <a:defRPr/>
              </a:pPr>
              <a:t>‹#›</a:t>
            </a:fld>
            <a:endParaRPr lang="en-US"/>
          </a:p>
        </p:txBody>
      </p:sp>
      <p:pic>
        <p:nvPicPr>
          <p:cNvPr id="10" name="Picture 9" descr="OITmedallion_onWhite.gif"/>
          <p:cNvPicPr>
            <a:picLocks noChangeAspect="1"/>
          </p:cNvPicPr>
          <p:nvPr userDrawn="1"/>
        </p:nvPicPr>
        <p:blipFill>
          <a:blip r:embed="rId5" cstate="print"/>
          <a:stretch>
            <a:fillRect/>
          </a:stretch>
        </p:blipFill>
        <p:spPr>
          <a:xfrm>
            <a:off x="6019800" y="4495800"/>
            <a:ext cx="1066800" cy="1066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0C0336-C9E7-4606-B0C1-CA5B0FDB917E}" type="datetimeFigureOut">
              <a:rPr lang="en-US"/>
              <a:pPr>
                <a:defRPr/>
              </a:pPr>
              <a:t>10/14/2010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234234-6414-4766-A026-1B380677980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6A29FD-DD40-4254-8D68-ABF05DA81D84}" type="datetimeFigureOut">
              <a:rPr lang="en-US"/>
              <a:pPr>
                <a:defRPr/>
              </a:pPr>
              <a:t>10/14/2010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526797-C640-4508-877F-A73A1246D52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43396CA-56CF-4548-8C92-B63255045BCF}" type="datetimeFigureOut">
              <a:rPr lang="en-US"/>
              <a:pPr>
                <a:defRPr/>
              </a:pPr>
              <a:t>10/14/2010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5049DE-8573-4E33-B80F-93004C3F3A3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C2D73E-5AAB-4E27-BB76-5408EBC61D0E}" type="datetimeFigureOut">
              <a:rPr lang="en-US"/>
              <a:pPr>
                <a:defRPr/>
              </a:pPr>
              <a:t>10/14/2010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E65B9C-E3E9-4D58-8047-B1E6256319F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6AB930-B071-42B9-990E-93C2624808C5}" type="datetimeFigureOut">
              <a:rPr lang="en-US"/>
              <a:pPr>
                <a:defRPr/>
              </a:pPr>
              <a:t>10/14/2010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C14712-6BD1-4E09-97E5-CAFD9213112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A9BC13-FE07-42ED-9355-D42E56631778}" type="datetimeFigureOut">
              <a:rPr lang="en-US"/>
              <a:pPr>
                <a:defRPr/>
              </a:pPr>
              <a:t>10/14/2010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96B406-9ACF-4EED-8FFE-BE7A7322A63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0366B0-217F-42A1-98DD-1A3BB4769684}" type="datetimeFigureOut">
              <a:rPr lang="en-US"/>
              <a:pPr>
                <a:defRPr/>
              </a:pPr>
              <a:t>10/14/2010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C36CFC2-EFC1-45E8-B8B5-1C3AB47FD78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54259D-C229-439B-B637-6212F2ACC413}" type="datetimeFigureOut">
              <a:rPr lang="en-US"/>
              <a:pPr>
                <a:defRPr/>
              </a:pPr>
              <a:t>10/14/2010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BC2254-CB01-4608-A48B-F68F5E45AF4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D962EB-53E5-4169-88CA-C2EA6B1F20E4}" type="datetimeFigureOut">
              <a:rPr lang="en-US"/>
              <a:pPr>
                <a:defRPr/>
              </a:pPr>
              <a:t>10/14/2010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8007F7-8338-453F-9A70-041E72FE78C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75F1D4-9291-42F3-A65A-19354355EC98}" type="datetimeFigureOut">
              <a:rPr lang="en-US"/>
              <a:pPr>
                <a:defRPr/>
              </a:pPr>
              <a:t>10/14/2010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5AE20F-8FEC-441F-BA0D-E339411890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9" descr="picscie-logo-675x299-wo-bg.png"/>
          <p:cNvPicPr>
            <a:picLocks noChangeAspect="1"/>
          </p:cNvPicPr>
          <p:nvPr userDrawn="1"/>
        </p:nvPicPr>
        <p:blipFill>
          <a:blip r:embed="rId2" cstate="print"/>
          <a:srcRect/>
          <a:stretch>
            <a:fillRect/>
          </a:stretch>
        </p:blipFill>
        <p:spPr bwMode="auto">
          <a:xfrm>
            <a:off x="471992" y="6239694"/>
            <a:ext cx="1052008" cy="465906"/>
          </a:xfrm>
          <a:prstGeom prst="rect">
            <a:avLst/>
          </a:prstGeom>
          <a:noFill/>
          <a:ln w="9525">
            <a:noFill/>
            <a:miter lim="800000"/>
            <a:headEnd/>
            <a:tailEnd/>
          </a:ln>
        </p:spPr>
      </p:pic>
      <p:pic>
        <p:nvPicPr>
          <p:cNvPr id="11" name="Picture 10" descr="OITmedallion_onWhite.gif"/>
          <p:cNvPicPr>
            <a:picLocks noChangeAspect="1"/>
          </p:cNvPicPr>
          <p:nvPr userDrawn="1"/>
        </p:nvPicPr>
        <p:blipFill>
          <a:blip r:embed="rId3" cstate="print"/>
          <a:stretch>
            <a:fillRect/>
          </a:stretch>
        </p:blipFill>
        <p:spPr>
          <a:xfrm>
            <a:off x="8077200" y="6096000"/>
            <a:ext cx="676656" cy="676656"/>
          </a:xfrm>
          <a:prstGeom prst="rect">
            <a:avLst/>
          </a:prstGeom>
        </p:spPr>
      </p:pic>
      <p:pic>
        <p:nvPicPr>
          <p:cNvPr id="4" name="Picture 6" descr="logoSM.jpg"/>
          <p:cNvPicPr>
            <a:picLocks noChangeAspect="1"/>
          </p:cNvPicPr>
          <p:nvPr userDrawn="1"/>
        </p:nvPicPr>
        <p:blipFill>
          <a:blip r:embed="rId4" cstate="print"/>
          <a:srcRect/>
          <a:stretch>
            <a:fillRect/>
          </a:stretch>
        </p:blipFill>
        <p:spPr bwMode="auto">
          <a:xfrm>
            <a:off x="4254500" y="6087035"/>
            <a:ext cx="698500" cy="657412"/>
          </a:xfrm>
          <a:prstGeom prst="rect">
            <a:avLst/>
          </a:prstGeom>
          <a:noFill/>
          <a:ln w="9525">
            <a:noFill/>
            <a:miter lim="800000"/>
            <a:headEnd/>
            <a:tailEnd/>
          </a:ln>
        </p:spPr>
      </p:pic>
      <p:cxnSp>
        <p:nvCxnSpPr>
          <p:cNvPr id="6" name="Straight Connector 5"/>
          <p:cNvCxnSpPr/>
          <p:nvPr userDrawn="1"/>
        </p:nvCxnSpPr>
        <p:spPr>
          <a:xfrm>
            <a:off x="457200" y="1447800"/>
            <a:ext cx="8229600" cy="1588"/>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304800"/>
            <a:ext cx="723900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F9BCBAC-DAB2-4D21-AFC4-51266D576718}" type="datetimeFigureOut">
              <a:rPr lang="en-US"/>
              <a:pPr>
                <a:defRPr/>
              </a:pPr>
              <a:t>10/14/2010</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0FAF8E51-57CE-4116-88B8-154A67623AD7}" type="slidenum">
              <a:rPr lang="en-US"/>
              <a:pPr>
                <a:defRPr/>
              </a:pPr>
              <a:t>‹#›</a:t>
            </a:fld>
            <a:endParaRPr lang="en-US"/>
          </a:p>
        </p:txBody>
      </p:sp>
      <p:pic>
        <p:nvPicPr>
          <p:cNvPr id="12" name="Picture 11" descr="PULogo_ShieldSml.gif"/>
          <p:cNvPicPr>
            <a:picLocks noChangeAspect="1"/>
          </p:cNvPicPr>
          <p:nvPr userDrawn="1"/>
        </p:nvPicPr>
        <p:blipFill>
          <a:blip r:embed="rId5" cstate="print"/>
          <a:stretch>
            <a:fillRect/>
          </a:stretch>
        </p:blipFill>
        <p:spPr>
          <a:xfrm>
            <a:off x="7848600" y="381000"/>
            <a:ext cx="914400" cy="91440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402A64-EC73-47D4-820A-17C71A8344B9}" type="datetimeFigureOut">
              <a:rPr lang="en-US"/>
              <a:pPr>
                <a:defRPr/>
              </a:pPr>
              <a:t>10/14/2010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3601C4-B1D6-4EB8-A938-63913E0B004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13675A-0C53-4738-8B47-727B4DCB1081}" type="datetimeFigureOut">
              <a:rPr lang="en-US"/>
              <a:pPr>
                <a:defRPr/>
              </a:pPr>
              <a:t>10/14/2010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5C12AB-D43E-48A0-81B5-E06AC578EBE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282833-77D0-4256-B4D2-100D44F29D1E}" type="datetimeFigureOut">
              <a:rPr lang="en-US"/>
              <a:pPr>
                <a:defRPr/>
              </a:pPr>
              <a:t>10/14/2010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A94D8E-F70A-493C-A2C1-F3454FA7CAE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gray scale logo"/>
          <p:cNvPicPr>
            <a:picLocks noChangeAspect="1" noChangeArrowheads="1"/>
          </p:cNvPicPr>
          <p:nvPr/>
        </p:nvPicPr>
        <p:blipFill>
          <a:blip r:embed="rId2" cstate="print"/>
          <a:srcRect/>
          <a:stretch>
            <a:fillRect/>
          </a:stretch>
        </p:blipFill>
        <p:spPr bwMode="auto">
          <a:xfrm>
            <a:off x="1755775" y="1093788"/>
            <a:ext cx="5632450" cy="4668837"/>
          </a:xfrm>
          <a:prstGeom prst="rect">
            <a:avLst/>
          </a:prstGeom>
          <a:noFill/>
          <a:ln w="9525">
            <a:noFill/>
            <a:miter lim="800000"/>
            <a:headEnd/>
            <a:tailEnd/>
          </a:ln>
        </p:spPr>
      </p:pic>
      <p:sp>
        <p:nvSpPr>
          <p:cNvPr id="164867" name="Rectangle 3"/>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164868" name="Rectangle 4"/>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590F8E58-AF80-4AAD-BC43-CD74A40E7DE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B645FC3-7555-4B96-9A2E-FC76521A48E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1C746B6-B9CA-4E17-9A91-A8898B26CE3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ED9F87C-488F-4ABE-904D-FB88FE27595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86C6B72E-B287-49DC-AF0E-DE6F122DD63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AD5EA8C-470F-4112-A96D-5AA23946CB5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6CC6C8D0-CE3D-4D0C-B91A-34A90DFEB4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9DDEDE-CE6C-4E8E-BE0E-8C1A8414D43A}" type="datetimeFigureOut">
              <a:rPr lang="en-US"/>
              <a:pPr>
                <a:defRPr/>
              </a:pPr>
              <a:t>10/14/2010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B7B09D-38B9-4829-AA03-7FF3D3990E1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0A5AEB1-6E06-4552-96A6-94A703E3A6B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DE65BAF-D7D1-4719-B677-C8594351727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B31B9AF-BB1C-4E9D-ADE8-5CADF51B7E8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DAB95F7-1117-4606-87B7-CDCA5F44A90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B3CCF5A-A28F-47FD-B8D1-D090AA05A921}" type="datetimeFigureOut">
              <a:rPr lang="en-US"/>
              <a:pPr>
                <a:defRPr/>
              </a:pPr>
              <a:t>10/14/2010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25267F-BB81-456B-8E88-6BECB2B8641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5B42DB-9C2B-498B-933B-1993A74B2706}" type="datetimeFigureOut">
              <a:rPr lang="en-US"/>
              <a:pPr>
                <a:defRPr/>
              </a:pPr>
              <a:t>10/14/2010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9BEB97-A554-40AC-B2CF-A133EBD71F0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7CE06C-97D1-443A-9804-748C4963EDBA}" type="datetimeFigureOut">
              <a:rPr lang="en-US"/>
              <a:pPr>
                <a:defRPr/>
              </a:pPr>
              <a:t>10/14/2010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55C332-18C6-48F6-9AA1-8CC4061E996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BCE55A-4A1C-425C-86DA-40EB3434DDAD}" type="datetimeFigureOut">
              <a:rPr lang="en-US"/>
              <a:pPr>
                <a:defRPr/>
              </a:pPr>
              <a:t>10/14/2010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A95363-A593-465E-BED3-07F04878D9D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A4320E-8AD1-4D01-9316-DFA25AB43254}" type="datetimeFigureOut">
              <a:rPr lang="en-US"/>
              <a:pPr>
                <a:defRPr/>
              </a:pPr>
              <a:t>10/14/2010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CCF8BE0-1E92-4962-8784-BFA7251ECAA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2AAF57-7535-4F08-8F15-71FD414E5883}" type="datetimeFigureOut">
              <a:rPr lang="en-US"/>
              <a:pPr>
                <a:defRPr/>
              </a:pPr>
              <a:t>10/14/2010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AB4DE0-3291-4570-B851-230F4B327C6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BE2EFD-D9BE-4204-B5A7-34EF500345F0}" type="datetimeFigureOut">
              <a:rPr lang="en-US"/>
              <a:pPr>
                <a:defRPr/>
              </a:pPr>
              <a:t>10/14/2010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E42A00-B490-4587-87EE-987C866A04C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74D362-0F07-4C50-8313-6DFF55B4C8C0}" type="datetimeFigureOut">
              <a:rPr lang="en-US"/>
              <a:pPr>
                <a:defRPr/>
              </a:pPr>
              <a:t>10/14/2010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DBB9C4-F8A5-4C00-AD93-849D66CE23C1}"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D24B19-22E4-4C0D-8161-398C764EA1BD}" type="datetimeFigureOut">
              <a:rPr lang="en-US"/>
              <a:pPr>
                <a:defRPr/>
              </a:pPr>
              <a:t>10/14/2010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EB8A7C-19E0-4397-9D21-B77EFFF7DE1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1CE4E7-F2D1-43F5-B2FD-2A3C29F927C1}" type="datetimeFigureOut">
              <a:rPr lang="en-US"/>
              <a:pPr>
                <a:defRPr/>
              </a:pPr>
              <a:t>10/14/2010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3E72CE-9DAF-417F-8D88-EB4E781635CE}"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A36C66-68F5-4410-9F2F-8DF5C726377B}" type="datetimeFigureOut">
              <a:rPr lang="en-US"/>
              <a:pPr>
                <a:defRPr/>
              </a:pPr>
              <a:t>10/14/2010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D9B90E-D951-4E37-ABE5-C22970320E8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19CD4B-4501-45AB-AAE4-5314C8A05036}" type="datetimeFigureOut">
              <a:rPr lang="en-US"/>
              <a:pPr>
                <a:defRPr/>
              </a:pPr>
              <a:t>10/14/2010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F2FE21-D9D5-43DA-8386-B399FC9BC4A6}"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07" charset="0"/>
            </a:endParaRPr>
          </a:p>
        </p:txBody>
      </p:sp>
      <p:sp>
        <p:nvSpPr>
          <p:cNvPr id="6" name="Rounded Rectangle 5"/>
          <p:cNvSpPr/>
          <p:nvPr/>
        </p:nvSpPr>
        <p:spPr>
          <a:xfrm>
            <a:off x="418597"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7" charset="-128"/>
            </a:endParaRPr>
          </a:p>
        </p:txBody>
      </p:sp>
      <p:sp>
        <p:nvSpPr>
          <p:cNvPr id="5" name="Title 4"/>
          <p:cNvSpPr>
            <a:spLocks noGrp="1"/>
          </p:cNvSpPr>
          <p:nvPr>
            <p:ph type="ctrTitle"/>
          </p:nvPr>
        </p:nvSpPr>
        <p:spPr>
          <a:xfrm>
            <a:off x="722376" y="1820206"/>
            <a:ext cx="7772400" cy="1828800"/>
          </a:xfrm>
        </p:spPr>
        <p:txBody>
          <a:bodyPr lIns="45720" r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lstStyle>
          <a:p>
            <a:pPr>
              <a:defRPr/>
            </a:pPr>
            <a:fld id="{A931E5A1-F4AD-4EE4-A78E-814258E44C46}" type="datetime1">
              <a:rPr lang="en-US"/>
              <a:pPr>
                <a:defRPr/>
              </a:pPr>
              <a:t>10/14/2010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10"/>
          <p:cNvSpPr>
            <a:spLocks noGrp="1"/>
          </p:cNvSpPr>
          <p:nvPr>
            <p:ph type="sldNum" sz="quarter" idx="12"/>
          </p:nvPr>
        </p:nvSpPr>
        <p:spPr/>
        <p:txBody>
          <a:bodyPr/>
          <a:lstStyle>
            <a:lvl1pPr>
              <a:defRPr/>
            </a:lvl1pPr>
          </a:lstStyle>
          <a:p>
            <a:pPr>
              <a:defRPr/>
            </a:pPr>
            <a:fld id="{97C1F52F-94AA-4D58-940A-D86AB845C12C}"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4840"/>
            <a:ext cx="8183880" cy="82296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183880" cy="4267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4"/>
          <p:cNvSpPr>
            <a:spLocks noGrp="1"/>
          </p:cNvSpPr>
          <p:nvPr>
            <p:ph type="dt" sz="half" idx="10"/>
          </p:nvPr>
        </p:nvSpPr>
        <p:spPr/>
        <p:txBody>
          <a:bodyPr/>
          <a:lstStyle>
            <a:lvl1pPr>
              <a:defRPr/>
            </a:lvl1pPr>
          </a:lstStyle>
          <a:p>
            <a:pPr>
              <a:defRPr/>
            </a:pPr>
            <a:fld id="{4BCC5CFE-A446-41F3-A9D3-911FD932FA46}" type="datetime1">
              <a:rPr lang="en-US"/>
              <a:pPr>
                <a:defRPr/>
              </a:pPr>
              <a:t>10/14/2010</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8F771E6-DFEF-449A-9CD8-A10543742FDA}"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07" charset="0"/>
            </a:endParaRPr>
          </a:p>
        </p:txBody>
      </p:sp>
      <p:sp>
        <p:nvSpPr>
          <p:cNvPr id="5" name="Rounded Rectangle 4"/>
          <p:cNvSpPr/>
          <p:nvPr/>
        </p:nvSpPr>
        <p:spPr>
          <a:xfrm>
            <a:off x="418597" y="381001"/>
            <a:ext cx="8306809" cy="55626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7" charset="-128"/>
            </a:endParaRPr>
          </a:p>
        </p:txBody>
      </p:sp>
      <p:sp>
        <p:nvSpPr>
          <p:cNvPr id="2" name="Title 1"/>
          <p:cNvSpPr>
            <a:spLocks noGrp="1"/>
          </p:cNvSpPr>
          <p:nvPr>
            <p:ph type="title"/>
          </p:nvPr>
        </p:nvSpPr>
        <p:spPr>
          <a:xfrm>
            <a:off x="468344" y="4928616"/>
            <a:ext cx="8183880" cy="676656"/>
          </a:xfrm>
        </p:spPr>
        <p:txBody>
          <a:bodyPr bIns="0"/>
          <a:lstStyle>
            <a:lvl1pPr algn="l">
              <a:buNone/>
              <a:defRPr sz="3600" b="0" cap="none" baseline="0">
                <a:solidFill>
                  <a:schemeClr val="bg2">
                    <a:shade val="25000"/>
                  </a:schemeClr>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A94EAA1-9405-4C46-AE9E-86DE933B9E83}" type="datetime1">
              <a:rPr lang="en-US"/>
              <a:pPr>
                <a:defRPr/>
              </a:pPr>
              <a:t>10/14/2010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781B40E-36C2-4FE4-BD8E-455117EB5ABB}"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4BCC5CFE-A446-41F3-A9D3-911FD932FA46}" type="datetime1">
              <a:rPr lang="en-US"/>
              <a:pPr>
                <a:defRPr/>
              </a:pPr>
              <a:t>10/14/2010</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B161EEB-4CC6-40D8-906D-CD4C25BFBF71}"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4BCC5CFE-A446-41F3-A9D3-911FD932FA46}" type="datetime1">
              <a:rPr lang="en-US"/>
              <a:pPr>
                <a:defRPr/>
              </a:pPr>
              <a:t>10/14/2010</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7F5E5104-81F7-4D25-AB94-8AE0C7B112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5F6C85-495F-4CD9-B1F7-311593C13176}" type="datetimeFigureOut">
              <a:rPr lang="en-US"/>
              <a:pPr>
                <a:defRPr/>
              </a:pPr>
              <a:t>10/14/2010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A2C5D05-0548-4D02-AE2B-0F3D746C701E}"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4"/>
          <p:cNvSpPr>
            <a:spLocks noGrp="1"/>
          </p:cNvSpPr>
          <p:nvPr>
            <p:ph type="dt" sz="half" idx="10"/>
          </p:nvPr>
        </p:nvSpPr>
        <p:spPr/>
        <p:txBody>
          <a:bodyPr/>
          <a:lstStyle>
            <a:lvl1pPr>
              <a:defRPr/>
            </a:lvl1pPr>
          </a:lstStyle>
          <a:p>
            <a:pPr>
              <a:defRPr/>
            </a:pPr>
            <a:fld id="{4BCC5CFE-A446-41F3-A9D3-911FD932FA46}" type="datetime1">
              <a:rPr lang="en-US"/>
              <a:pPr>
                <a:defRPr/>
              </a:pPr>
              <a:t>10/14/2010</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0D242B9-4C83-4249-8607-0CEFC77B1707}"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07" charset="0"/>
            </a:endParaRPr>
          </a:p>
        </p:txBody>
      </p:sp>
      <p:sp>
        <p:nvSpPr>
          <p:cNvPr id="3" name="Date Placeholder 1"/>
          <p:cNvSpPr>
            <a:spLocks noGrp="1"/>
          </p:cNvSpPr>
          <p:nvPr>
            <p:ph type="dt" sz="half" idx="10"/>
          </p:nvPr>
        </p:nvSpPr>
        <p:spPr/>
        <p:txBody>
          <a:bodyPr/>
          <a:lstStyle>
            <a:lvl1pPr>
              <a:defRPr/>
            </a:lvl1pPr>
          </a:lstStyle>
          <a:p>
            <a:pPr>
              <a:defRPr/>
            </a:pPr>
            <a:fld id="{DB06EE21-8BA9-4CDB-A4EB-7F454E23B887}" type="datetime1">
              <a:rPr lang="en-US"/>
              <a:pPr>
                <a:defRPr/>
              </a:pPr>
              <a:t>10/14/2010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EB91F661-C00C-428A-BFF3-9B0ED0BC8E24}"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538847" y="1447803"/>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4" y="930145"/>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4BCC5CFE-A446-41F3-A9D3-911FD932FA46}" type="datetime1">
              <a:rPr lang="en-US"/>
              <a:pPr>
                <a:defRPr/>
              </a:pPr>
              <a:t>10/14/2010</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2434E29-6F62-46D9-900D-323044A00CFD}"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07" charset="0"/>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7" charset="-128"/>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1"/>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lstStyle>
          <a:p>
            <a:pPr>
              <a:defRPr/>
            </a:pPr>
            <a:fld id="{6EA359D9-0B07-4604-9A8C-4B09E615DE43}" type="datetime1">
              <a:rPr lang="en-US"/>
              <a:pPr>
                <a:defRPr/>
              </a:pPr>
              <a:t>10/14/2010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2ACF75D-2D0D-40ED-B07A-43FE606B4722}"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4BCC5CFE-A446-41F3-A9D3-911FD932FA46}" type="datetime1">
              <a:rPr lang="en-US"/>
              <a:pPr>
                <a:defRPr/>
              </a:pPr>
              <a:t>10/14/2010</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68C4423-3E76-47E5-8C68-3AAECF01794B}"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5"/>
            <a:ext cx="1981200" cy="52577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3"/>
            <a:ext cx="5943600" cy="5257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4BCC5CFE-A446-41F3-A9D3-911FD932FA46}" type="datetime1">
              <a:rPr lang="en-US"/>
              <a:pPr>
                <a:defRPr/>
              </a:pPr>
              <a:t>10/14/2010</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04C20F5-5301-4E3F-8A63-F086BA58F3D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3000" t="5000" r="4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7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98F895-3C9F-4A30-A070-D43E9E6B3ECC}"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EC02-CDF5-44EB-A9C2-6EACF32DED5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715000" cy="1143000"/>
          </a:xfrm>
        </p:spPr>
        <p:txBody>
          <a:bodyPr anchor="b" anchorCtr="0"/>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8F895-3C9F-4A30-A070-D43E9E6B3ECC}"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EC02-CDF5-44EB-A9C2-6EACF32DED55}" type="slidenum">
              <a:rPr lang="en-US" smtClean="0"/>
              <a:pPr/>
              <a:t>‹#›</a:t>
            </a:fld>
            <a:endParaRPr lang="en-US"/>
          </a:p>
        </p:txBody>
      </p:sp>
      <p:pic>
        <p:nvPicPr>
          <p:cNvPr id="7" name="Picture 6" descr="picscie-logo-675x299-wo-bg.gif"/>
          <p:cNvPicPr>
            <a:picLocks noChangeAspect="1"/>
          </p:cNvPicPr>
          <p:nvPr userDrawn="1"/>
        </p:nvPicPr>
        <p:blipFill>
          <a:blip r:embed="rId2" cstate="print"/>
          <a:stretch>
            <a:fillRect/>
          </a:stretch>
        </p:blipFill>
        <p:spPr>
          <a:xfrm>
            <a:off x="6172200" y="76200"/>
            <a:ext cx="2757488" cy="1221465"/>
          </a:xfrm>
          <a:prstGeom prst="rect">
            <a:avLst/>
          </a:prstGeom>
        </p:spPr>
      </p:pic>
      <p:cxnSp>
        <p:nvCxnSpPr>
          <p:cNvPr id="9" name="Straight Connector 8"/>
          <p:cNvCxnSpPr/>
          <p:nvPr userDrawn="1"/>
        </p:nvCxnSpPr>
        <p:spPr>
          <a:xfrm>
            <a:off x="457200" y="1295400"/>
            <a:ext cx="8458200" cy="1588"/>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98F895-3C9F-4A30-A070-D43E9E6B3ECC}"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EC02-CDF5-44EB-A9C2-6EACF32DED55}"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98F895-3C9F-4A30-A070-D43E9E6B3ECC}" type="datetimeFigureOut">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1EC02-CDF5-44EB-A9C2-6EACF32DED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0399345-98BA-4C2C-9CF5-BC9CD055FED6}" type="datetimeFigureOut">
              <a:rPr lang="en-US"/>
              <a:pPr>
                <a:defRPr/>
              </a:pPr>
              <a:t>10/14/2010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EBC8A5-60DE-4FAF-815E-548725FC52E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98F895-3C9F-4A30-A070-D43E9E6B3ECC}" type="datetimeFigureOut">
              <a:rPr lang="en-US" smtClean="0"/>
              <a:pPr/>
              <a:t>10/14/2010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1EC02-CDF5-44EB-A9C2-6EACF32DED55}"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98F895-3C9F-4A30-A070-D43E9E6B3ECC}" type="datetimeFigureOut">
              <a:rPr lang="en-US" smtClean="0"/>
              <a:pPr/>
              <a:t>10/14/2010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1EC02-CDF5-44EB-A9C2-6EACF32DED55}"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8F895-3C9F-4A30-A070-D43E9E6B3ECC}" type="datetimeFigureOut">
              <a:rPr lang="en-US" smtClean="0"/>
              <a:pPr/>
              <a:t>10/14/2010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1EC02-CDF5-44EB-A9C2-6EACF32DED55}"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8F895-3C9F-4A30-A070-D43E9E6B3ECC}" type="datetimeFigureOut">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1EC02-CDF5-44EB-A9C2-6EACF32DED55}"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8F895-3C9F-4A30-A070-D43E9E6B3ECC}" type="datetimeFigureOut">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1EC02-CDF5-44EB-A9C2-6EACF32DED55}"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8F895-3C9F-4A30-A070-D43E9E6B3ECC}"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EC02-CDF5-44EB-A9C2-6EACF32DED55}"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8F895-3C9F-4A30-A070-D43E9E6B3ECC}"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EC02-CDF5-44EB-A9C2-6EACF32DED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CB0C7D-9000-4E7B-ABA7-446BB2F9EE36}" type="datetimeFigureOut">
              <a:rPr lang="en-US"/>
              <a:pPr>
                <a:defRPr/>
              </a:pPr>
              <a:t>10/14/2010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54B565-295A-4C19-B06E-D02753B2C4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095169-AB52-4429-8A1F-8D719493A2F7}" type="datetimeFigureOut">
              <a:rPr lang="en-US"/>
              <a:pPr>
                <a:defRPr/>
              </a:pPr>
              <a:t>10/14/2010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1426B8-EC99-41A0-AC20-37A52E61A8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951B42-3D8F-42CE-8644-DFA5C7134E47}" type="datetimeFigureOut">
              <a:rPr lang="en-US"/>
              <a:pPr>
                <a:defRPr/>
              </a:pPr>
              <a:t>10/14/2010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62330-CD7A-4003-971A-D5A4283EE1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8B3EF10-1940-473D-B03E-1BEA5E0F9B7E}" type="datetimeFigureOut">
              <a:rPr lang="en-US"/>
              <a:pPr>
                <a:defRPr/>
              </a:pPr>
              <a:t>10/14/2010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C27E036-7B39-4136-B77D-E37055C893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107" charset="0"/>
        </a:defRPr>
      </a:lvl2pPr>
      <a:lvl3pPr algn="ctr" rtl="0" fontAlgn="base">
        <a:spcBef>
          <a:spcPct val="0"/>
        </a:spcBef>
        <a:spcAft>
          <a:spcPct val="0"/>
        </a:spcAft>
        <a:defRPr sz="4400">
          <a:solidFill>
            <a:schemeClr val="tx1"/>
          </a:solidFill>
          <a:latin typeface="Calibri" pitchFamily="-107" charset="0"/>
        </a:defRPr>
      </a:lvl3pPr>
      <a:lvl4pPr algn="ctr" rtl="0" fontAlgn="base">
        <a:spcBef>
          <a:spcPct val="0"/>
        </a:spcBef>
        <a:spcAft>
          <a:spcPct val="0"/>
        </a:spcAft>
        <a:defRPr sz="4400">
          <a:solidFill>
            <a:schemeClr val="tx1"/>
          </a:solidFill>
          <a:latin typeface="Calibri" pitchFamily="-107" charset="0"/>
        </a:defRPr>
      </a:lvl4pPr>
      <a:lvl5pPr algn="ctr" rtl="0" fontAlgn="base">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7F3FC43-3CBA-49CD-841A-5B446EADC2D5}" type="datetimeFigureOut">
              <a:rPr lang="en-US"/>
              <a:pPr>
                <a:defRPr/>
              </a:pPr>
              <a:t>10/14/2010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89F482C-BA17-4BC4-8BD5-099A34EC66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107" charset="0"/>
        </a:defRPr>
      </a:lvl2pPr>
      <a:lvl3pPr algn="ctr" rtl="0" fontAlgn="base">
        <a:spcBef>
          <a:spcPct val="0"/>
        </a:spcBef>
        <a:spcAft>
          <a:spcPct val="0"/>
        </a:spcAft>
        <a:defRPr sz="4400">
          <a:solidFill>
            <a:schemeClr val="tx1"/>
          </a:solidFill>
          <a:latin typeface="Calibri" pitchFamily="-107" charset="0"/>
        </a:defRPr>
      </a:lvl3pPr>
      <a:lvl4pPr algn="ctr" rtl="0" fontAlgn="base">
        <a:spcBef>
          <a:spcPct val="0"/>
        </a:spcBef>
        <a:spcAft>
          <a:spcPct val="0"/>
        </a:spcAft>
        <a:defRPr sz="4400">
          <a:solidFill>
            <a:schemeClr val="tx1"/>
          </a:solidFill>
          <a:latin typeface="Calibri" pitchFamily="-107" charset="0"/>
        </a:defRPr>
      </a:lvl4pPr>
      <a:lvl5pPr algn="ctr" rtl="0" fontAlgn="base">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gray scale logo"/>
          <p:cNvPicPr>
            <a:picLocks noChangeAspect="1" noChangeArrowheads="1"/>
          </p:cNvPicPr>
          <p:nvPr/>
        </p:nvPicPr>
        <p:blipFill>
          <a:blip r:embed="rId13" cstate="print"/>
          <a:srcRect/>
          <a:stretch>
            <a:fillRect/>
          </a:stretch>
        </p:blipFill>
        <p:spPr bwMode="auto">
          <a:xfrm>
            <a:off x="6477000" y="228600"/>
            <a:ext cx="2206625" cy="18288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4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a:p>
        </p:txBody>
      </p:sp>
      <p:sp>
        <p:nvSpPr>
          <p:cNvPr id="16384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a:p>
        </p:txBody>
      </p:sp>
      <p:sp>
        <p:nvSpPr>
          <p:cNvPr id="16384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FBB50156-5537-4557-9454-6577D2B99647}" type="slidenum">
              <a:rPr lang="en-US"/>
              <a:pPr>
                <a:defRPr/>
              </a:pPr>
              <a:t>‹#›</a:t>
            </a:fld>
            <a:endParaRPr lang="en-US"/>
          </a:p>
        </p:txBody>
      </p:sp>
      <p:sp>
        <p:nvSpPr>
          <p:cNvPr id="163848" name="Rectangle 8"/>
          <p:cNvSpPr>
            <a:spLocks noChangeArrowheads="1"/>
          </p:cNvSpPr>
          <p:nvPr/>
        </p:nvSpPr>
        <p:spPr bwMode="auto">
          <a:xfrm>
            <a:off x="304800" y="152400"/>
            <a:ext cx="8610600" cy="6553200"/>
          </a:xfrm>
          <a:prstGeom prst="rect">
            <a:avLst/>
          </a:prstGeom>
          <a:noFill/>
          <a:ln w="57150" cmpd="thickThin">
            <a:solidFill>
              <a:srgbClr val="FF3300"/>
            </a:solidFill>
            <a:miter lim="800000"/>
            <a:headEnd/>
            <a:tailEnd/>
          </a:ln>
          <a:effectLst/>
        </p:spPr>
        <p:txBody>
          <a:bodyPr wrap="none" anchor="ct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65"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7" charset="-128"/>
          <a:cs typeface="+mj-cs"/>
        </a:defRPr>
      </a:lvl1pPr>
      <a:lvl2pPr algn="l" rtl="0" eaLnBrk="0" fontAlgn="base" hangingPunct="0">
        <a:spcBef>
          <a:spcPct val="0"/>
        </a:spcBef>
        <a:spcAft>
          <a:spcPct val="0"/>
        </a:spcAft>
        <a:defRPr sz="4400">
          <a:solidFill>
            <a:schemeClr val="tx2"/>
          </a:solidFill>
          <a:latin typeface="Tahoma" charset="0"/>
          <a:ea typeface="ＭＳ Ｐゴシック" pitchFamily="-107" charset="-128"/>
        </a:defRPr>
      </a:lvl2pPr>
      <a:lvl3pPr algn="l" rtl="0" eaLnBrk="0" fontAlgn="base" hangingPunct="0">
        <a:spcBef>
          <a:spcPct val="0"/>
        </a:spcBef>
        <a:spcAft>
          <a:spcPct val="0"/>
        </a:spcAft>
        <a:defRPr sz="4400">
          <a:solidFill>
            <a:schemeClr val="tx2"/>
          </a:solidFill>
          <a:latin typeface="Tahoma" charset="0"/>
          <a:ea typeface="ＭＳ Ｐゴシック" pitchFamily="-107" charset="-128"/>
        </a:defRPr>
      </a:lvl3pPr>
      <a:lvl4pPr algn="l" rtl="0" eaLnBrk="0" fontAlgn="base" hangingPunct="0">
        <a:spcBef>
          <a:spcPct val="0"/>
        </a:spcBef>
        <a:spcAft>
          <a:spcPct val="0"/>
        </a:spcAft>
        <a:defRPr sz="4400">
          <a:solidFill>
            <a:schemeClr val="tx2"/>
          </a:solidFill>
          <a:latin typeface="Tahoma" charset="0"/>
          <a:ea typeface="ＭＳ Ｐゴシック" pitchFamily="-107" charset="-128"/>
        </a:defRPr>
      </a:lvl4pPr>
      <a:lvl5pPr algn="l" rtl="0" eaLnBrk="0" fontAlgn="base" hangingPunct="0">
        <a:spcBef>
          <a:spcPct val="0"/>
        </a:spcBef>
        <a:spcAft>
          <a:spcPct val="0"/>
        </a:spcAft>
        <a:defRPr sz="4400">
          <a:solidFill>
            <a:schemeClr val="tx2"/>
          </a:solidFill>
          <a:latin typeface="Tahoma" charset="0"/>
          <a:ea typeface="ＭＳ Ｐゴシック" pitchFamily="-107" charset="-128"/>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4511C1F-64BA-4640-A47C-A99A10CFBF3A}" type="datetimeFigureOut">
              <a:rPr lang="en-US"/>
              <a:pPr>
                <a:defRPr/>
              </a:pPr>
              <a:t>10/14/2010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2CE620E-AA2A-4CDC-8FFA-74309CD0F1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107" charset="0"/>
        </a:defRPr>
      </a:lvl2pPr>
      <a:lvl3pPr algn="ctr" rtl="0" fontAlgn="base">
        <a:spcBef>
          <a:spcPct val="0"/>
        </a:spcBef>
        <a:spcAft>
          <a:spcPct val="0"/>
        </a:spcAft>
        <a:defRPr sz="4400">
          <a:solidFill>
            <a:schemeClr val="tx1"/>
          </a:solidFill>
          <a:latin typeface="Calibri" pitchFamily="-107" charset="0"/>
        </a:defRPr>
      </a:lvl3pPr>
      <a:lvl4pPr algn="ctr" rtl="0" fontAlgn="base">
        <a:spcBef>
          <a:spcPct val="0"/>
        </a:spcBef>
        <a:spcAft>
          <a:spcPct val="0"/>
        </a:spcAft>
        <a:defRPr sz="4400">
          <a:solidFill>
            <a:schemeClr val="tx1"/>
          </a:solidFill>
          <a:latin typeface="Calibri" pitchFamily="-107" charset="0"/>
        </a:defRPr>
      </a:lvl4pPr>
      <a:lvl5pPr algn="ctr" rtl="0" fontAlgn="base">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63500" dist="50800" dir="5400000" algn="tl" rotWithShape="0">
              <a:srgbClr val="000000">
                <a:alpha val="25000"/>
              </a:srgbClr>
            </a:outerShdw>
          </a:effectLst>
        </p:spPr>
        <p:txBody>
          <a:bodyPr anchor="ctr"/>
          <a:lstStyle/>
          <a:p>
            <a:pPr algn="ctr" fontAlgn="auto">
              <a:spcBef>
                <a:spcPts val="0"/>
              </a:spcBef>
              <a:spcAft>
                <a:spcPts val="0"/>
              </a:spcAft>
              <a:defRPr/>
            </a:pPr>
            <a:endParaRPr lang="en-US">
              <a:solidFill>
                <a:srgbClr val="FFFFFF"/>
              </a:solidFill>
              <a:latin typeface="Verdana" pitchFamily="-107" charset="0"/>
            </a:endParaRPr>
          </a:p>
        </p:txBody>
      </p:sp>
      <p:sp>
        <p:nvSpPr>
          <p:cNvPr id="9" name="Rounded Rectangle 8"/>
          <p:cNvSpPr/>
          <p:nvPr userDrawn="1"/>
        </p:nvSpPr>
        <p:spPr>
          <a:xfrm>
            <a:off x="418597" y="434162"/>
            <a:ext cx="8306809" cy="5661838"/>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7" charset="-128"/>
            </a:endParaRPr>
          </a:p>
        </p:txBody>
      </p:sp>
      <p:sp>
        <p:nvSpPr>
          <p:cNvPr id="13" name="Title Placeholder 12"/>
          <p:cNvSpPr>
            <a:spLocks noGrp="1"/>
          </p:cNvSpPr>
          <p:nvPr>
            <p:ph type="title"/>
          </p:nvPr>
        </p:nvSpPr>
        <p:spPr>
          <a:xfrm>
            <a:off x="457200" y="533400"/>
            <a:ext cx="8183563" cy="1050925"/>
          </a:xfrm>
          <a:prstGeom prst="rect">
            <a:avLst/>
          </a:prstGeom>
        </p:spPr>
        <p:txBody>
          <a:bodyPr vert="horz" wrap="square" lIns="91440" tIns="45720" rIns="91440" bIns="45720" numCol="1" anchor="b" anchorCtr="0" compatLnSpc="1">
            <a:prstTxWarp prst="textNoShape">
              <a:avLst/>
            </a:prstTxWarp>
            <a:normAutofit/>
          </a:bodyPr>
          <a:lstStyle/>
          <a:p>
            <a:pPr lvl="0"/>
            <a:r>
              <a:rPr lang="en-US" smtClean="0"/>
              <a:t>Click to edit Master title style</a:t>
            </a:r>
          </a:p>
        </p:txBody>
      </p:sp>
      <p:sp>
        <p:nvSpPr>
          <p:cNvPr id="7175" name="Text Placeholder 3"/>
          <p:cNvSpPr>
            <a:spLocks noGrp="1"/>
          </p:cNvSpPr>
          <p:nvPr>
            <p:ph type="body" idx="1"/>
          </p:nvPr>
        </p:nvSpPr>
        <p:spPr bwMode="auto">
          <a:xfrm>
            <a:off x="533400" y="1600200"/>
            <a:ext cx="8183563"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000">
                <a:solidFill>
                  <a:srgbClr val="A7A399"/>
                </a:solidFill>
                <a:latin typeface="Verdana" pitchFamily="-107" charset="0"/>
              </a:defRPr>
            </a:lvl1pPr>
          </a:lstStyle>
          <a:p>
            <a:pPr>
              <a:defRPr/>
            </a:pPr>
            <a:fld id="{4BCC5CFE-A446-41F3-A9D3-911FD932FA46}" type="datetime1">
              <a:rPr lang="en-US"/>
              <a:pPr>
                <a:defRPr/>
              </a:pPr>
              <a:t>10/14/2010</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wrap="square" lIns="91440" tIns="45720" rIns="91440" bIns="45720" numCol="1" anchor="b" anchorCtr="0" compatLnSpc="1">
            <a:prstTxWarp prst="textNoShape">
              <a:avLst/>
            </a:prstTxWarp>
          </a:bodyPr>
          <a:lstStyle>
            <a:lvl1pPr fontAlgn="auto">
              <a:spcBef>
                <a:spcPts val="0"/>
              </a:spcBef>
              <a:spcAft>
                <a:spcPts val="0"/>
              </a:spcAft>
              <a:defRPr sz="1000">
                <a:solidFill>
                  <a:srgbClr val="A7A399"/>
                </a:solidFill>
                <a:latin typeface="Verdana" pitchFamily="-107" charset="0"/>
              </a:defRPr>
            </a:lvl1pPr>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000">
                <a:solidFill>
                  <a:srgbClr val="A7A399"/>
                </a:solidFill>
                <a:latin typeface="Verdana" pitchFamily="-107" charset="0"/>
              </a:defRPr>
            </a:lvl1pPr>
          </a:lstStyle>
          <a:p>
            <a:pPr>
              <a:defRPr/>
            </a:pPr>
            <a:fld id="{3B821402-DA3F-4A0E-9CA0-442F5212AF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56" r:id="rId2"/>
    <p:sldLayoutId id="2147483767" r:id="rId3"/>
    <p:sldLayoutId id="2147483757" r:id="rId4"/>
    <p:sldLayoutId id="2147483758" r:id="rId5"/>
    <p:sldLayoutId id="2147483759" r:id="rId6"/>
    <p:sldLayoutId id="2147483768" r:id="rId7"/>
    <p:sldLayoutId id="2147483760" r:id="rId8"/>
    <p:sldLayoutId id="2147483769" r:id="rId9"/>
    <p:sldLayoutId id="2147483761" r:id="rId10"/>
    <p:sldLayoutId id="2147483762" r:id="rId11"/>
  </p:sldLayoutIdLst>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3600" b="1">
          <a:solidFill>
            <a:srgbClr val="FF8D3E"/>
          </a:solidFill>
          <a:latin typeface="Verdana" pitchFamily="34" charset="0"/>
          <a:ea typeface="ＭＳ Ｐゴシック" pitchFamily="-107" charset="-128"/>
          <a:cs typeface="ＭＳ Ｐゴシック" pitchFamily="-107" charset="-128"/>
        </a:defRPr>
      </a:lvl2pPr>
      <a:lvl3pPr algn="l" rtl="0" eaLnBrk="0" fontAlgn="base" hangingPunct="0">
        <a:spcBef>
          <a:spcPct val="0"/>
        </a:spcBef>
        <a:spcAft>
          <a:spcPct val="0"/>
        </a:spcAft>
        <a:defRPr sz="3600" b="1">
          <a:solidFill>
            <a:srgbClr val="FF8D3E"/>
          </a:solidFill>
          <a:latin typeface="Verdana" pitchFamily="34" charset="0"/>
          <a:ea typeface="ＭＳ Ｐゴシック" pitchFamily="-107" charset="-128"/>
          <a:cs typeface="ＭＳ Ｐゴシック" pitchFamily="-107" charset="-128"/>
        </a:defRPr>
      </a:lvl3pPr>
      <a:lvl4pPr algn="l" rtl="0" eaLnBrk="0" fontAlgn="base" hangingPunct="0">
        <a:spcBef>
          <a:spcPct val="0"/>
        </a:spcBef>
        <a:spcAft>
          <a:spcPct val="0"/>
        </a:spcAft>
        <a:defRPr sz="3600" b="1">
          <a:solidFill>
            <a:srgbClr val="FF8D3E"/>
          </a:solidFill>
          <a:latin typeface="Verdana" pitchFamily="34" charset="0"/>
          <a:ea typeface="ＭＳ Ｐゴシック" pitchFamily="-107" charset="-128"/>
          <a:cs typeface="ＭＳ Ｐゴシック" pitchFamily="-107" charset="-128"/>
        </a:defRPr>
      </a:lvl4pPr>
      <a:lvl5pPr algn="l" rtl="0" eaLnBrk="0" fontAlgn="base" hangingPunct="0">
        <a:spcBef>
          <a:spcPct val="0"/>
        </a:spcBef>
        <a:spcAft>
          <a:spcPct val="0"/>
        </a:spcAft>
        <a:defRPr sz="3600" b="1">
          <a:solidFill>
            <a:srgbClr val="FF8D3E"/>
          </a:solidFill>
          <a:latin typeface="Verdana" pitchFamily="34" charset="0"/>
          <a:ea typeface="ＭＳ Ｐゴシック" pitchFamily="-107" charset="-128"/>
          <a:cs typeface="ＭＳ Ｐゴシック" pitchFamily="-107" charset="-128"/>
        </a:defRPr>
      </a:lvl5pPr>
      <a:lvl6pPr marL="457200" algn="l" rtl="0" eaLnBrk="1" fontAlgn="base" hangingPunct="1">
        <a:spcBef>
          <a:spcPct val="0"/>
        </a:spcBef>
        <a:spcAft>
          <a:spcPct val="0"/>
        </a:spcAft>
        <a:defRPr sz="3600" b="1">
          <a:solidFill>
            <a:srgbClr val="FF8D3E"/>
          </a:solidFill>
          <a:latin typeface="Verdana" pitchFamily="34" charset="0"/>
        </a:defRPr>
      </a:lvl6pPr>
      <a:lvl7pPr marL="914400" algn="l" rtl="0" eaLnBrk="1" fontAlgn="base" hangingPunct="1">
        <a:spcBef>
          <a:spcPct val="0"/>
        </a:spcBef>
        <a:spcAft>
          <a:spcPct val="0"/>
        </a:spcAft>
        <a:defRPr sz="3600" b="1">
          <a:solidFill>
            <a:srgbClr val="FF8D3E"/>
          </a:solidFill>
          <a:latin typeface="Verdana" pitchFamily="34" charset="0"/>
        </a:defRPr>
      </a:lvl7pPr>
      <a:lvl8pPr marL="1371600" algn="l" rtl="0" eaLnBrk="1" fontAlgn="base" hangingPunct="1">
        <a:spcBef>
          <a:spcPct val="0"/>
        </a:spcBef>
        <a:spcAft>
          <a:spcPct val="0"/>
        </a:spcAft>
        <a:defRPr sz="3600" b="1">
          <a:solidFill>
            <a:srgbClr val="FF8D3E"/>
          </a:solidFill>
          <a:latin typeface="Verdana" pitchFamily="34" charset="0"/>
        </a:defRPr>
      </a:lvl8pPr>
      <a:lvl9pPr marL="1828800" algn="l" rtl="0" eaLnBrk="1" fontAlgn="base" hangingPunct="1">
        <a:spcBef>
          <a:spcPct val="0"/>
        </a:spcBef>
        <a:spcAft>
          <a:spcPct val="0"/>
        </a:spcAft>
        <a:defRPr sz="3600" b="1">
          <a:solidFill>
            <a:srgbClr val="FF8D3E"/>
          </a:solidFill>
          <a:latin typeface="Verdana" pitchFamily="34" charset="0"/>
        </a:defRPr>
      </a:lvl9pPr>
    </p:titleStyle>
    <p:bodyStyle>
      <a:lvl1pPr marL="265113" indent="-265113" algn="l" rtl="0" eaLnBrk="0" fontAlgn="base" hangingPunct="0">
        <a:spcBef>
          <a:spcPts val="250"/>
        </a:spcBef>
        <a:spcAft>
          <a:spcPct val="0"/>
        </a:spcAft>
        <a:buClr>
          <a:schemeClr val="accent1"/>
        </a:buClr>
        <a:buSzPct val="80000"/>
        <a:buFont typeface="Wingdings 2" pitchFamily="-107" charset="2"/>
        <a:buChar char=""/>
        <a:defRPr sz="2800" kern="1200">
          <a:solidFill>
            <a:schemeClr val="tx1"/>
          </a:solidFill>
          <a:latin typeface="+mn-lt"/>
          <a:ea typeface="ＭＳ Ｐゴシック" pitchFamily="-107" charset="-128"/>
          <a:cs typeface="ＭＳ Ｐゴシック" pitchFamily="-107" charset="-128"/>
        </a:defRPr>
      </a:lvl1pPr>
      <a:lvl2pPr marL="547688" indent="-200025" algn="l" rtl="0" eaLnBrk="0" fontAlgn="base" hangingPunct="0">
        <a:spcBef>
          <a:spcPts val="250"/>
        </a:spcBef>
        <a:spcAft>
          <a:spcPct val="0"/>
        </a:spcAft>
        <a:buClr>
          <a:schemeClr val="accent1"/>
        </a:buClr>
        <a:buSzPct val="100000"/>
        <a:buFont typeface="Verdana" pitchFamily="-107" charset="0"/>
        <a:buChar char="◦"/>
        <a:defRPr sz="2400" kern="1200">
          <a:solidFill>
            <a:schemeClr val="tx1"/>
          </a:solidFill>
          <a:latin typeface="+mn-lt"/>
          <a:ea typeface="ＭＳ Ｐゴシック" pitchFamily="-107" charset="-128"/>
          <a:cs typeface="+mn-cs"/>
        </a:defRPr>
      </a:lvl2pPr>
      <a:lvl3pPr marL="785813" indent="-182563" algn="l" rtl="0" eaLnBrk="0" fontAlgn="base" hangingPunct="0">
        <a:spcBef>
          <a:spcPts val="250"/>
        </a:spcBef>
        <a:spcAft>
          <a:spcPct val="0"/>
        </a:spcAft>
        <a:buClr>
          <a:srgbClr val="ED3742"/>
        </a:buClr>
        <a:buSzPct val="100000"/>
        <a:buFont typeface="Wingdings 2" pitchFamily="-107" charset="2"/>
        <a:buChar char=""/>
        <a:defRPr sz="2200" kern="1200">
          <a:solidFill>
            <a:schemeClr val="tx1"/>
          </a:solidFill>
          <a:latin typeface="+mn-lt"/>
          <a:ea typeface="ＭＳ Ｐゴシック" pitchFamily="-107" charset="-128"/>
          <a:cs typeface="+mn-cs"/>
        </a:defRPr>
      </a:lvl3pPr>
      <a:lvl4pPr marL="1023938" indent="-182563" algn="l" rtl="0" eaLnBrk="0" fontAlgn="base" hangingPunct="0">
        <a:spcBef>
          <a:spcPts val="225"/>
        </a:spcBef>
        <a:spcAft>
          <a:spcPct val="0"/>
        </a:spcAft>
        <a:buClr>
          <a:srgbClr val="ED3742"/>
        </a:buClr>
        <a:buSzPct val="112000"/>
        <a:buFont typeface="Verdana" pitchFamily="-107" charset="0"/>
        <a:buChar char="◦"/>
        <a:defRPr sz="1900" kern="1200">
          <a:solidFill>
            <a:schemeClr val="tx1"/>
          </a:solidFill>
          <a:latin typeface="+mn-lt"/>
          <a:ea typeface="ＭＳ Ｐゴシック" pitchFamily="-107" charset="-128"/>
          <a:cs typeface="+mn-cs"/>
        </a:defRPr>
      </a:lvl4pPr>
      <a:lvl5pPr marL="1279525" indent="-182563" algn="l" rtl="0" eaLnBrk="0" fontAlgn="base" hangingPunct="0">
        <a:spcBef>
          <a:spcPts val="250"/>
        </a:spcBef>
        <a:spcAft>
          <a:spcPct val="0"/>
        </a:spcAft>
        <a:buClr>
          <a:srgbClr val="4A85BF"/>
        </a:buClr>
        <a:buSzPct val="100000"/>
        <a:buFont typeface="Wingdings 2" pitchFamily="-107" charset="2"/>
        <a:buChar char=""/>
        <a:defRPr sz="2000" kern="1200">
          <a:solidFill>
            <a:schemeClr val="tx1"/>
          </a:solidFill>
          <a:latin typeface="+mn-lt"/>
          <a:ea typeface="ＭＳ Ｐゴシック" pitchFamily="-107" charset="-128"/>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14600" y="4038600"/>
            <a:ext cx="6172200" cy="2087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8F895-3C9F-4A30-A070-D43E9E6B3ECC}" type="datetimeFigureOut">
              <a:rPr lang="en-US" smtClean="0"/>
              <a:pPr/>
              <a:t>10/14/2010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1EC02-CDF5-44EB-A9C2-6EACF32DED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895600" y="457200"/>
            <a:ext cx="5562600" cy="3143250"/>
          </a:xfrm>
        </p:spPr>
        <p:txBody>
          <a:bodyPr/>
          <a:lstStyle/>
          <a:p>
            <a:r>
              <a:rPr lang="en-US" dirty="0" smtClean="0"/>
              <a:t>Building a </a:t>
            </a:r>
            <a:r>
              <a:rPr lang="en-US" dirty="0" err="1" smtClean="0"/>
              <a:t>Cyberinfrastructure</a:t>
            </a:r>
            <a:r>
              <a:rPr lang="en-US" dirty="0" smtClean="0"/>
              <a:t> Culture: IT as a Partner in Research</a:t>
            </a:r>
          </a:p>
        </p:txBody>
      </p:sp>
      <p:sp>
        <p:nvSpPr>
          <p:cNvPr id="3" name="Subtitle 2"/>
          <p:cNvSpPr>
            <a:spLocks noGrp="1"/>
          </p:cNvSpPr>
          <p:nvPr>
            <p:ph type="subTitle" idx="1"/>
          </p:nvPr>
        </p:nvSpPr>
        <p:spPr>
          <a:xfrm>
            <a:off x="914400" y="4038600"/>
            <a:ext cx="5105400" cy="2438400"/>
          </a:xfrm>
        </p:spPr>
        <p:txBody>
          <a:bodyPr rtlCol="0">
            <a:normAutofit fontScale="85000" lnSpcReduction="10000"/>
          </a:bodyPr>
          <a:lstStyle/>
          <a:p>
            <a:pPr algn="l" fontAlgn="auto">
              <a:spcAft>
                <a:spcPts val="0"/>
              </a:spcAft>
              <a:buFont typeface="Arial" pitchFamily="34" charset="0"/>
              <a:buNone/>
              <a:defRPr/>
            </a:pPr>
            <a:r>
              <a:rPr lang="en-US" dirty="0" smtClean="0"/>
              <a:t>EDUCAUSE 2010</a:t>
            </a:r>
          </a:p>
          <a:p>
            <a:pPr algn="l" fontAlgn="auto">
              <a:spcAft>
                <a:spcPts val="0"/>
              </a:spcAft>
              <a:buFont typeface="Arial" pitchFamily="34" charset="0"/>
              <a:buNone/>
              <a:defRPr/>
            </a:pPr>
            <a:endParaRPr lang="en-US" dirty="0" smtClean="0"/>
          </a:p>
          <a:p>
            <a:pPr algn="l" fontAlgn="auto">
              <a:spcAft>
                <a:spcPts val="0"/>
              </a:spcAft>
              <a:buFont typeface="Arial" pitchFamily="34" charset="0"/>
              <a:buNone/>
              <a:defRPr/>
            </a:pPr>
            <a:r>
              <a:rPr lang="en-US" dirty="0" smtClean="0"/>
              <a:t>Curt Hillegas</a:t>
            </a:r>
          </a:p>
          <a:p>
            <a:pPr algn="l" fontAlgn="auto">
              <a:spcAft>
                <a:spcPts val="0"/>
              </a:spcAft>
              <a:buFont typeface="Arial" pitchFamily="34" charset="0"/>
              <a:buNone/>
              <a:defRPr/>
            </a:pPr>
            <a:r>
              <a:rPr lang="en-US" dirty="0" smtClean="0"/>
              <a:t>Director of Research Computing</a:t>
            </a:r>
          </a:p>
          <a:p>
            <a:pPr algn="l" fontAlgn="auto">
              <a:spcAft>
                <a:spcPts val="0"/>
              </a:spcAft>
              <a:buFont typeface="Arial" pitchFamily="34" charset="0"/>
              <a:buNone/>
              <a:defRPr/>
            </a:pPr>
            <a:r>
              <a:rPr lang="en-US" dirty="0" smtClean="0"/>
              <a:t>Princeton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6920" y="2217420"/>
            <a:ext cx="5257800" cy="3352800"/>
          </a:xfrm>
          <a:prstGeom prst="rect">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 Computing Base</a:t>
            </a:r>
            <a:endParaRPr lang="en-US" dirty="0"/>
          </a:p>
        </p:txBody>
      </p:sp>
      <p:sp>
        <p:nvSpPr>
          <p:cNvPr id="5" name="Oval 4"/>
          <p:cNvSpPr/>
          <p:nvPr/>
        </p:nvSpPr>
        <p:spPr>
          <a:xfrm>
            <a:off x="4770120" y="2293620"/>
            <a:ext cx="2362200" cy="1371600"/>
          </a:xfrm>
          <a:prstGeom prst="ellipse">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HPC Hardware</a:t>
            </a:r>
            <a:endParaRPr lang="en-US" dirty="0"/>
          </a:p>
        </p:txBody>
      </p:sp>
      <p:sp>
        <p:nvSpPr>
          <p:cNvPr id="6" name="Rounded Rectangle 5"/>
          <p:cNvSpPr/>
          <p:nvPr/>
        </p:nvSpPr>
        <p:spPr>
          <a:xfrm>
            <a:off x="2103120" y="4274820"/>
            <a:ext cx="1524000" cy="1219200"/>
          </a:xfrm>
          <a:prstGeom prst="roundRect">
            <a:avLst/>
          </a:prstGeom>
          <a:solidFill>
            <a:schemeClr val="accent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Storage</a:t>
            </a:r>
            <a:endParaRPr lang="en-US" dirty="0"/>
          </a:p>
        </p:txBody>
      </p:sp>
      <p:sp>
        <p:nvSpPr>
          <p:cNvPr id="7" name="Isosceles Triangle 6"/>
          <p:cNvSpPr>
            <a:spLocks noChangeAspect="1"/>
          </p:cNvSpPr>
          <p:nvPr/>
        </p:nvSpPr>
        <p:spPr>
          <a:xfrm>
            <a:off x="5989320" y="4046220"/>
            <a:ext cx="2468880" cy="2125980"/>
          </a:xfrm>
          <a:prstGeom prst="triangle">
            <a:avLst>
              <a:gd name="adj" fmla="val 50000"/>
            </a:avLst>
          </a:prstGeom>
          <a:solidFill>
            <a:schemeClr val="tx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Visualization</a:t>
            </a:r>
            <a:endParaRPr lang="en-US" dirty="0"/>
          </a:p>
        </p:txBody>
      </p:sp>
      <p:sp>
        <p:nvSpPr>
          <p:cNvPr id="9" name="Hexagon 8"/>
          <p:cNvSpPr>
            <a:spLocks noChangeAspect="1"/>
          </p:cNvSpPr>
          <p:nvPr/>
        </p:nvSpPr>
        <p:spPr>
          <a:xfrm>
            <a:off x="525780" y="1912620"/>
            <a:ext cx="2263140" cy="1234440"/>
          </a:xfrm>
          <a:prstGeom prst="hexagon">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Programming Support</a:t>
            </a:r>
            <a:endParaRPr lang="en-US" dirty="0"/>
          </a:p>
        </p:txBody>
      </p:sp>
      <p:sp>
        <p:nvSpPr>
          <p:cNvPr id="8" name="Left-Right Arrow 7"/>
          <p:cNvSpPr/>
          <p:nvPr/>
        </p:nvSpPr>
        <p:spPr>
          <a:xfrm>
            <a:off x="3322320" y="5036820"/>
            <a:ext cx="3581400" cy="381000"/>
          </a:xfrm>
          <a:prstGeom prst="leftRightArrow">
            <a:avLst/>
          </a:prstGeom>
          <a:solidFill>
            <a:schemeClr val="tx1">
              <a:lumMod val="65000"/>
              <a:lumOff val="35000"/>
            </a:schemeClr>
          </a:solidFill>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a:t>
            </a:r>
            <a:endParaRPr lang="en-US" dirty="0"/>
          </a:p>
        </p:txBody>
      </p:sp>
      <p:sp>
        <p:nvSpPr>
          <p:cNvPr id="11" name="Left-Right Arrow 10"/>
          <p:cNvSpPr/>
          <p:nvPr/>
        </p:nvSpPr>
        <p:spPr>
          <a:xfrm rot="3656510">
            <a:off x="5781935" y="3892381"/>
            <a:ext cx="1776291" cy="381000"/>
          </a:xfrm>
          <a:prstGeom prst="leftRightArrow">
            <a:avLst/>
          </a:prstGeom>
          <a:solidFill>
            <a:schemeClr val="tx1">
              <a:lumMod val="65000"/>
              <a:lumOff val="35000"/>
            </a:schemeClr>
          </a:solidFill>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a:t>
            </a:r>
            <a:endParaRPr lang="en-US" dirty="0"/>
          </a:p>
        </p:txBody>
      </p:sp>
      <p:sp>
        <p:nvSpPr>
          <p:cNvPr id="12" name="6-Point Star 11"/>
          <p:cNvSpPr/>
          <p:nvPr/>
        </p:nvSpPr>
        <p:spPr>
          <a:xfrm>
            <a:off x="4236720" y="4122420"/>
            <a:ext cx="2209800" cy="838200"/>
          </a:xfrm>
          <a:prstGeom prst="star6">
            <a:avLst/>
          </a:prstGeom>
          <a:solidFill>
            <a:schemeClr val="bg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Collaboration</a:t>
            </a:r>
            <a:endParaRPr lang="en-US" dirty="0"/>
          </a:p>
        </p:txBody>
      </p:sp>
      <p:sp>
        <p:nvSpPr>
          <p:cNvPr id="13" name="Oval 12"/>
          <p:cNvSpPr/>
          <p:nvPr/>
        </p:nvSpPr>
        <p:spPr>
          <a:xfrm>
            <a:off x="2941320" y="2369820"/>
            <a:ext cx="1524000" cy="137160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Software</a:t>
            </a:r>
            <a:endParaRPr lang="en-US" dirty="0"/>
          </a:p>
        </p:txBody>
      </p:sp>
      <p:sp>
        <p:nvSpPr>
          <p:cNvPr id="2" name="Title 1"/>
          <p:cNvSpPr>
            <a:spLocks noGrp="1"/>
          </p:cNvSpPr>
          <p:nvPr>
            <p:ph type="title"/>
          </p:nvPr>
        </p:nvSpPr>
        <p:spPr/>
        <p:txBody>
          <a:bodyPr/>
          <a:lstStyle/>
          <a:p>
            <a:r>
              <a:rPr lang="en-US" sz="4000" dirty="0" err="1" smtClean="0"/>
              <a:t>Cyberinfrastructure</a:t>
            </a:r>
            <a:r>
              <a:rPr lang="en-US" sz="4000" dirty="0" smtClean="0"/>
              <a:t> at Princeton</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bg/>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 calcmode="lin" valueType="num">
                                      <p:cBhvr additive="base">
                                        <p:cTn id="25"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bg/>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3">
                                            <p:bg/>
                                          </p:spTgt>
                                        </p:tgtEl>
                                        <p:attrNameLst>
                                          <p:attrName>style.visibility</p:attrName>
                                        </p:attrNameLst>
                                      </p:cBhvr>
                                      <p:to>
                                        <p:strVal val="visible"/>
                                      </p:to>
                                    </p:set>
                                    <p:anim calcmode="lin" valueType="num">
                                      <p:cBhvr additive="base">
                                        <p:cTn id="3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bg/>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9">
                                            <p:bg/>
                                          </p:spTgt>
                                        </p:tgtEl>
                                        <p:attrNameLst>
                                          <p:attrName>style.visibility</p:attrName>
                                        </p:attrNameLst>
                                      </p:cBhvr>
                                      <p:to>
                                        <p:strVal val="visible"/>
                                      </p:to>
                                    </p:set>
                                    <p:anim calcmode="lin" valueType="num">
                                      <p:cBhvr additive="base">
                                        <p:cTn id="45" dur="500" fill="hold"/>
                                        <p:tgtEl>
                                          <p:spTgt spid="9">
                                            <p:bg/>
                                          </p:spTgt>
                                        </p:tgtEl>
                                        <p:attrNameLst>
                                          <p:attrName>ppt_x</p:attrName>
                                        </p:attrNameLst>
                                      </p:cBhvr>
                                      <p:tavLst>
                                        <p:tav tm="0">
                                          <p:val>
                                            <p:strVal val="0-#ppt_w/2"/>
                                          </p:val>
                                        </p:tav>
                                        <p:tav tm="100000">
                                          <p:val>
                                            <p:strVal val="#ppt_x"/>
                                          </p:val>
                                        </p:tav>
                                      </p:tavLst>
                                    </p:anim>
                                    <p:anim calcmode="lin" valueType="num">
                                      <p:cBhvr additive="base">
                                        <p:cTn id="46" dur="500" fill="hold"/>
                                        <p:tgtEl>
                                          <p:spTgt spid="9">
                                            <p:bg/>
                                          </p:spTgt>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additive="base">
                                        <p:cTn id="4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7">
                                            <p:bg/>
                                          </p:spTgt>
                                        </p:tgtEl>
                                        <p:attrNameLst>
                                          <p:attrName>style.visibility</p:attrName>
                                        </p:attrNameLst>
                                      </p:cBhvr>
                                      <p:to>
                                        <p:strVal val="visible"/>
                                      </p:to>
                                    </p:set>
                                    <p:anim calcmode="lin" valueType="num">
                                      <p:cBhvr additive="base">
                                        <p:cTn id="55"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bg/>
                                          </p:spTgt>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additive="base">
                                        <p:cTn id="59"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
                                            <p:bg/>
                                          </p:spTgt>
                                        </p:tgtEl>
                                        <p:attrNameLst>
                                          <p:attrName>style.visibility</p:attrName>
                                        </p:attrNameLst>
                                      </p:cBhvr>
                                      <p:to>
                                        <p:strVal val="visible"/>
                                      </p:to>
                                    </p:set>
                                    <p:animEffect transition="in" filter="fade">
                                      <p:cBhvr>
                                        <p:cTn id="65" dur="500"/>
                                        <p:tgtEl>
                                          <p:spTgt spid="11">
                                            <p:bg/>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txEl>
                                              <p:pRg st="0" end="0"/>
                                            </p:txEl>
                                          </p:spTgt>
                                        </p:tgtEl>
                                        <p:attrNameLst>
                                          <p:attrName>style.visibility</p:attrName>
                                        </p:attrNameLst>
                                      </p:cBhvr>
                                      <p:to>
                                        <p:strVal val="visible"/>
                                      </p:to>
                                    </p:set>
                                    <p:animEffect transition="in" filter="fade">
                                      <p:cBhvr>
                                        <p:cTn id="68" dur="500"/>
                                        <p:tgtEl>
                                          <p:spTgt spid="11">
                                            <p:txEl>
                                              <p:pRg st="0" end="0"/>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
                                            <p:bg/>
                                          </p:spTgt>
                                        </p:tgtEl>
                                        <p:attrNameLst>
                                          <p:attrName>style.visibility</p:attrName>
                                        </p:attrNameLst>
                                      </p:cBhvr>
                                      <p:to>
                                        <p:strVal val="visible"/>
                                      </p:to>
                                    </p:set>
                                    <p:animEffect transition="in" filter="fade">
                                      <p:cBhvr>
                                        <p:cTn id="71" dur="500"/>
                                        <p:tgtEl>
                                          <p:spTgt spid="8">
                                            <p:bg/>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
                                            <p:txEl>
                                              <p:pRg st="0" end="0"/>
                                            </p:txEl>
                                          </p:spTgt>
                                        </p:tgtEl>
                                        <p:attrNameLst>
                                          <p:attrName>style.visibility</p:attrName>
                                        </p:attrNameLst>
                                      </p:cBhvr>
                                      <p:to>
                                        <p:strVal val="visible"/>
                                      </p:to>
                                    </p:set>
                                    <p:animEffect transition="in" filter="fade">
                                      <p:cBhvr>
                                        <p:cTn id="74" dur="500"/>
                                        <p:tgtEl>
                                          <p:spTgt spid="8">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2">
                                            <p:bg/>
                                          </p:spTgt>
                                        </p:tgtEl>
                                        <p:attrNameLst>
                                          <p:attrName>style.visibility</p:attrName>
                                        </p:attrNameLst>
                                      </p:cBhvr>
                                      <p:to>
                                        <p:strVal val="visible"/>
                                      </p:to>
                                    </p:set>
                                    <p:animEffect transition="in" filter="fade">
                                      <p:cBhvr>
                                        <p:cTn id="79" dur="500"/>
                                        <p:tgtEl>
                                          <p:spTgt spid="12">
                                            <p:bg/>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
                                            <p:txEl>
                                              <p:pRg st="0" end="0"/>
                                            </p:txEl>
                                          </p:spTgt>
                                        </p:tgtEl>
                                        <p:attrNameLst>
                                          <p:attrName>style.visibility</p:attrName>
                                        </p:attrNameLst>
                                      </p:cBhvr>
                                      <p:to>
                                        <p:strVal val="visible"/>
                                      </p:to>
                                    </p:set>
                                    <p:animEffect transition="in" filter="fade">
                                      <p:cBhvr>
                                        <p:cTn id="8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P spid="9" grpId="0" build="allAtOnce" animBg="1"/>
      <p:bldP spid="8" grpId="0" build="allAtOnce" animBg="1"/>
      <p:bldP spid="11" grpId="0" build="allAtOnce" animBg="1"/>
      <p:bldP spid="12" grpId="0" build="allAtOnce" animBg="1"/>
      <p:bldP spid="13"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
          <p:cNvGrpSpPr/>
          <p:nvPr/>
        </p:nvGrpSpPr>
        <p:grpSpPr>
          <a:xfrm>
            <a:off x="480060" y="1981200"/>
            <a:ext cx="7932420" cy="4259580"/>
            <a:chOff x="480060" y="1981200"/>
            <a:chExt cx="7932420" cy="4259580"/>
          </a:xfrm>
        </p:grpSpPr>
        <p:sp>
          <p:nvSpPr>
            <p:cNvPr id="4" name="Rectangle 3"/>
            <p:cNvSpPr/>
            <p:nvPr/>
          </p:nvSpPr>
          <p:spPr>
            <a:xfrm>
              <a:off x="1981200" y="2286000"/>
              <a:ext cx="5257800" cy="3352800"/>
            </a:xfrm>
            <a:prstGeom prst="rect">
              <a:avLst/>
            </a:prstGeom>
            <a:solidFill>
              <a:schemeClr val="accent6">
                <a:lumMod val="75000"/>
                <a:alpha val="10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 Computing Base</a:t>
              </a:r>
              <a:endParaRPr lang="en-US" dirty="0"/>
            </a:p>
          </p:txBody>
        </p:sp>
        <p:sp>
          <p:nvSpPr>
            <p:cNvPr id="5" name="Oval 4"/>
            <p:cNvSpPr/>
            <p:nvPr/>
          </p:nvSpPr>
          <p:spPr>
            <a:xfrm>
              <a:off x="4724400" y="2362200"/>
              <a:ext cx="2362200" cy="1371600"/>
            </a:xfrm>
            <a:prstGeom prst="ellipse">
              <a:avLst/>
            </a:prstGeom>
            <a:solidFill>
              <a:schemeClr val="accent5">
                <a:lumMod val="75000"/>
              </a:schemeClr>
            </a:soli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HPC Hardware</a:t>
              </a:r>
              <a:endParaRPr lang="en-US" dirty="0"/>
            </a:p>
          </p:txBody>
        </p:sp>
        <p:sp>
          <p:nvSpPr>
            <p:cNvPr id="6" name="Rounded Rectangle 5"/>
            <p:cNvSpPr/>
            <p:nvPr/>
          </p:nvSpPr>
          <p:spPr>
            <a:xfrm>
              <a:off x="2057400" y="4343400"/>
              <a:ext cx="1524000" cy="1219200"/>
            </a:xfrm>
            <a:prstGeom prst="roundRect">
              <a:avLst/>
            </a:prstGeom>
            <a:solidFill>
              <a:schemeClr val="accent2">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Storage</a:t>
              </a:r>
              <a:endParaRPr lang="en-US" dirty="0"/>
            </a:p>
          </p:txBody>
        </p:sp>
        <p:sp>
          <p:nvSpPr>
            <p:cNvPr id="7" name="Isosceles Triangle 6"/>
            <p:cNvSpPr>
              <a:spLocks noChangeAspect="1"/>
            </p:cNvSpPr>
            <p:nvPr/>
          </p:nvSpPr>
          <p:spPr>
            <a:xfrm>
              <a:off x="5943600" y="4114800"/>
              <a:ext cx="2468880" cy="2125980"/>
            </a:xfrm>
            <a:prstGeom prst="triangle">
              <a:avLst>
                <a:gd name="adj" fmla="val 50000"/>
              </a:avLst>
            </a:prstGeom>
            <a:solidFill>
              <a:schemeClr val="tx2">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Visualization</a:t>
              </a:r>
              <a:endParaRPr lang="en-US" dirty="0"/>
            </a:p>
          </p:txBody>
        </p:sp>
        <p:sp>
          <p:nvSpPr>
            <p:cNvPr id="9" name="Hexagon 8"/>
            <p:cNvSpPr>
              <a:spLocks noChangeAspect="1"/>
            </p:cNvSpPr>
            <p:nvPr/>
          </p:nvSpPr>
          <p:spPr>
            <a:xfrm>
              <a:off x="480060" y="1981200"/>
              <a:ext cx="2263140" cy="1234440"/>
            </a:xfrm>
            <a:prstGeom prst="hexagon">
              <a:avLst/>
            </a:prstGeom>
            <a:solidFill>
              <a:schemeClr val="accent3">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Programming Support</a:t>
              </a:r>
              <a:endParaRPr lang="en-US" dirty="0"/>
            </a:p>
          </p:txBody>
        </p:sp>
        <p:sp>
          <p:nvSpPr>
            <p:cNvPr id="8" name="Left-Right Arrow 7"/>
            <p:cNvSpPr/>
            <p:nvPr/>
          </p:nvSpPr>
          <p:spPr>
            <a:xfrm>
              <a:off x="3276600" y="5105400"/>
              <a:ext cx="3581400" cy="381000"/>
            </a:xfrm>
            <a:prstGeom prst="leftRightArrow">
              <a:avLst/>
            </a:prstGeom>
            <a:solidFill>
              <a:schemeClr val="tx1">
                <a:lumMod val="65000"/>
                <a:lumOff val="35000"/>
                <a:alpha val="25000"/>
              </a:schemeClr>
            </a:solidFill>
            <a:ln>
              <a:solidFill>
                <a:schemeClr val="accent1">
                  <a:shade val="50000"/>
                  <a:alpha val="25000"/>
                </a:schemeClr>
              </a:solid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a:t>
              </a:r>
              <a:endParaRPr lang="en-US" dirty="0"/>
            </a:p>
          </p:txBody>
        </p:sp>
        <p:sp>
          <p:nvSpPr>
            <p:cNvPr id="11" name="Left-Right Arrow 10"/>
            <p:cNvSpPr/>
            <p:nvPr/>
          </p:nvSpPr>
          <p:spPr>
            <a:xfrm rot="3656510">
              <a:off x="5736215" y="3960961"/>
              <a:ext cx="1776291" cy="381000"/>
            </a:xfrm>
            <a:prstGeom prst="leftRightArrow">
              <a:avLst/>
            </a:prstGeom>
            <a:solidFill>
              <a:schemeClr val="tx1">
                <a:lumMod val="65000"/>
                <a:lumOff val="35000"/>
                <a:alpha val="25000"/>
              </a:schemeClr>
            </a:solidFill>
            <a:ln>
              <a:solidFill>
                <a:schemeClr val="accent1">
                  <a:shade val="50000"/>
                  <a:alpha val="25000"/>
                </a:schemeClr>
              </a:solid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a:t>
              </a:r>
              <a:endParaRPr lang="en-US" dirty="0"/>
            </a:p>
          </p:txBody>
        </p:sp>
        <p:sp>
          <p:nvSpPr>
            <p:cNvPr id="12" name="6-Point Star 11"/>
            <p:cNvSpPr/>
            <p:nvPr/>
          </p:nvSpPr>
          <p:spPr>
            <a:xfrm>
              <a:off x="4191000" y="4191000"/>
              <a:ext cx="2209800" cy="838200"/>
            </a:xfrm>
            <a:prstGeom prst="star6">
              <a:avLst/>
            </a:prstGeom>
            <a:solidFill>
              <a:schemeClr val="bg2">
                <a:lumMod val="50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Collaboration</a:t>
              </a:r>
              <a:endParaRPr lang="en-US" dirty="0"/>
            </a:p>
          </p:txBody>
        </p:sp>
        <p:sp>
          <p:nvSpPr>
            <p:cNvPr id="13" name="Oval 12"/>
            <p:cNvSpPr/>
            <p:nvPr/>
          </p:nvSpPr>
          <p:spPr>
            <a:xfrm>
              <a:off x="2895600" y="2438400"/>
              <a:ext cx="1524000" cy="1371600"/>
            </a:xfrm>
            <a:prstGeom prst="ellipse">
              <a:avLst/>
            </a:prstGeom>
            <a:solidFill>
              <a:schemeClr val="accent1">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Software</a:t>
              </a:r>
              <a:endParaRPr lang="en-US" dirty="0"/>
            </a:p>
          </p:txBody>
        </p:sp>
      </p:grpSp>
      <p:sp>
        <p:nvSpPr>
          <p:cNvPr id="2" name="Title 1"/>
          <p:cNvSpPr>
            <a:spLocks noGrp="1"/>
          </p:cNvSpPr>
          <p:nvPr>
            <p:ph type="title"/>
          </p:nvPr>
        </p:nvSpPr>
        <p:spPr/>
        <p:txBody>
          <a:bodyPr/>
          <a:lstStyle/>
          <a:p>
            <a:r>
              <a:rPr lang="en-US" dirty="0" smtClean="0"/>
              <a:t>HPC Hardware</a:t>
            </a:r>
            <a:endParaRPr lang="en-US" dirty="0"/>
          </a:p>
        </p:txBody>
      </p:sp>
      <p:pic>
        <p:nvPicPr>
          <p:cNvPr id="16" name="Picture 1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09728" y="1524000"/>
            <a:ext cx="6407876" cy="4648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000"/>
                                  </p:stCondLst>
                                  <p:childTnLst>
                                    <p:animScale>
                                      <p:cBhvr>
                                        <p:cTn id="6" dur="1000" fill="hold"/>
                                        <p:tgtEl>
                                          <p:spTgt spid="3"/>
                                        </p:tgtEl>
                                      </p:cBhvr>
                                      <p:by x="25000" y="25000"/>
                                    </p:animScale>
                                  </p:childTnLst>
                                </p:cTn>
                              </p:par>
                              <p:par>
                                <p:cTn id="7" presetID="56" presetClass="path" presetSubtype="0" fill="hold" nodeType="withEffect">
                                  <p:stCondLst>
                                    <p:cond delay="1000"/>
                                  </p:stCondLst>
                                  <p:childTnLst>
                                    <p:animMotion origin="layout" path="M -0.00278 -0.0111 L 0.36111 -0.25468 " pathEditMode="relative" rAng="0" ptsTypes="AA">
                                      <p:cBhvr>
                                        <p:cTn id="8" dur="1000" fill="hold"/>
                                        <p:tgtEl>
                                          <p:spTgt spid="3"/>
                                        </p:tgtEl>
                                        <p:attrNameLst>
                                          <p:attrName>ppt_x</p:attrName>
                                          <p:attrName>ppt_y</p:attrName>
                                        </p:attrNameLst>
                                      </p:cBhvr>
                                      <p:rCtr x="18200" y="-12200"/>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a:t>
            </a:r>
            <a:endParaRPr lang="en-US" dirty="0"/>
          </a:p>
        </p:txBody>
      </p:sp>
      <p:sp>
        <p:nvSpPr>
          <p:cNvPr id="3" name="Content Placeholder 2"/>
          <p:cNvSpPr>
            <a:spLocks noGrp="1"/>
          </p:cNvSpPr>
          <p:nvPr>
            <p:ph idx="1"/>
          </p:nvPr>
        </p:nvSpPr>
        <p:spPr/>
        <p:txBody>
          <a:bodyPr/>
          <a:lstStyle/>
          <a:p>
            <a:pPr eaLnBrk="1" hangingPunct="1"/>
            <a:r>
              <a:rPr lang="en-US" dirty="0"/>
              <a:t>Visualization Expert</a:t>
            </a:r>
          </a:p>
          <a:p>
            <a:pPr eaLnBrk="1" hangingPunct="1"/>
            <a:r>
              <a:rPr lang="en-US" dirty="0"/>
              <a:t>Sony SRX-S110 Projector</a:t>
            </a:r>
          </a:p>
          <a:p>
            <a:pPr lvl="1" eaLnBrk="1" hangingPunct="1"/>
            <a:r>
              <a:rPr lang="en-US" dirty="0"/>
              <a:t>8,847,360 pixels (4096x2160)</a:t>
            </a:r>
          </a:p>
          <a:p>
            <a:pPr lvl="1" eaLnBrk="1" hangingPunct="1"/>
            <a:r>
              <a:rPr lang="en-US" dirty="0"/>
              <a:t>Rear projection ultra wide angle fabric screen</a:t>
            </a:r>
          </a:p>
          <a:p>
            <a:pPr lvl="1" eaLnBrk="1" hangingPunct="1"/>
            <a:r>
              <a:rPr lang="en-US" dirty="0"/>
              <a:t>9’3” (H) X 16’6” (W)</a:t>
            </a:r>
          </a:p>
          <a:p>
            <a:r>
              <a:rPr lang="en-US" dirty="0"/>
              <a:t>Open Source and Proprietary software</a:t>
            </a:r>
          </a:p>
          <a:p>
            <a:endParaRPr lang="en-US" dirty="0"/>
          </a:p>
        </p:txBody>
      </p:sp>
      <p:grpSp>
        <p:nvGrpSpPr>
          <p:cNvPr id="4" name="Group 3"/>
          <p:cNvGrpSpPr/>
          <p:nvPr/>
        </p:nvGrpSpPr>
        <p:grpSpPr>
          <a:xfrm>
            <a:off x="480060" y="1981200"/>
            <a:ext cx="7932420" cy="4259580"/>
            <a:chOff x="480060" y="1981200"/>
            <a:chExt cx="7932420" cy="4259580"/>
          </a:xfrm>
        </p:grpSpPr>
        <p:sp>
          <p:nvSpPr>
            <p:cNvPr id="5" name="Rectangle 4"/>
            <p:cNvSpPr/>
            <p:nvPr/>
          </p:nvSpPr>
          <p:spPr>
            <a:xfrm>
              <a:off x="1981200" y="2286000"/>
              <a:ext cx="5257800" cy="3352800"/>
            </a:xfrm>
            <a:prstGeom prst="rect">
              <a:avLst/>
            </a:prstGeom>
            <a:solidFill>
              <a:schemeClr val="accent6">
                <a:lumMod val="75000"/>
                <a:alpha val="10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 Computing Base</a:t>
              </a:r>
              <a:endParaRPr lang="en-US" dirty="0"/>
            </a:p>
          </p:txBody>
        </p:sp>
        <p:sp>
          <p:nvSpPr>
            <p:cNvPr id="6" name="Oval 5"/>
            <p:cNvSpPr/>
            <p:nvPr/>
          </p:nvSpPr>
          <p:spPr>
            <a:xfrm>
              <a:off x="4724400" y="2362200"/>
              <a:ext cx="2362200" cy="1371600"/>
            </a:xfrm>
            <a:prstGeom prst="ellipse">
              <a:avLst/>
            </a:prstGeom>
            <a:solidFill>
              <a:schemeClr val="accent5">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HPC Hardware</a:t>
              </a:r>
              <a:endParaRPr lang="en-US" dirty="0"/>
            </a:p>
          </p:txBody>
        </p:sp>
        <p:sp>
          <p:nvSpPr>
            <p:cNvPr id="7" name="Rounded Rectangle 6"/>
            <p:cNvSpPr/>
            <p:nvPr/>
          </p:nvSpPr>
          <p:spPr>
            <a:xfrm>
              <a:off x="2057400" y="4343400"/>
              <a:ext cx="1524000" cy="1219200"/>
            </a:xfrm>
            <a:prstGeom prst="roundRect">
              <a:avLst/>
            </a:prstGeom>
            <a:solidFill>
              <a:schemeClr val="accent2">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Storage</a:t>
              </a:r>
              <a:endParaRPr lang="en-US" dirty="0"/>
            </a:p>
          </p:txBody>
        </p:sp>
        <p:sp>
          <p:nvSpPr>
            <p:cNvPr id="8" name="Isosceles Triangle 7"/>
            <p:cNvSpPr>
              <a:spLocks noChangeAspect="1"/>
            </p:cNvSpPr>
            <p:nvPr/>
          </p:nvSpPr>
          <p:spPr>
            <a:xfrm>
              <a:off x="5943600" y="4114800"/>
              <a:ext cx="2468880" cy="2125980"/>
            </a:xfrm>
            <a:prstGeom prst="triangle">
              <a:avLst>
                <a:gd name="adj" fmla="val 50000"/>
              </a:avLst>
            </a:prstGeom>
            <a:solidFill>
              <a:schemeClr val="tx2">
                <a:lumMod val="75000"/>
              </a:schemeClr>
            </a:soli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Visualization</a:t>
              </a:r>
              <a:endParaRPr lang="en-US" dirty="0"/>
            </a:p>
          </p:txBody>
        </p:sp>
        <p:sp>
          <p:nvSpPr>
            <p:cNvPr id="9" name="Hexagon 8"/>
            <p:cNvSpPr>
              <a:spLocks noChangeAspect="1"/>
            </p:cNvSpPr>
            <p:nvPr/>
          </p:nvSpPr>
          <p:spPr>
            <a:xfrm>
              <a:off x="480060" y="1981200"/>
              <a:ext cx="2263140" cy="1234440"/>
            </a:xfrm>
            <a:prstGeom prst="hexagon">
              <a:avLst/>
            </a:prstGeom>
            <a:solidFill>
              <a:schemeClr val="accent3">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Programming Support</a:t>
              </a:r>
              <a:endParaRPr lang="en-US" dirty="0"/>
            </a:p>
          </p:txBody>
        </p:sp>
        <p:sp>
          <p:nvSpPr>
            <p:cNvPr id="10" name="Left-Right Arrow 9"/>
            <p:cNvSpPr/>
            <p:nvPr/>
          </p:nvSpPr>
          <p:spPr>
            <a:xfrm>
              <a:off x="3276600" y="5105400"/>
              <a:ext cx="3581400" cy="381000"/>
            </a:xfrm>
            <a:prstGeom prst="leftRightArrow">
              <a:avLst/>
            </a:prstGeom>
            <a:solidFill>
              <a:schemeClr val="tx1">
                <a:lumMod val="65000"/>
                <a:lumOff val="35000"/>
                <a:alpha val="25000"/>
              </a:schemeClr>
            </a:solidFill>
            <a:ln>
              <a:solidFill>
                <a:schemeClr val="accent1">
                  <a:shade val="50000"/>
                  <a:alpha val="25000"/>
                </a:schemeClr>
              </a:solid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a:t>
              </a:r>
              <a:endParaRPr lang="en-US" dirty="0"/>
            </a:p>
          </p:txBody>
        </p:sp>
        <p:sp>
          <p:nvSpPr>
            <p:cNvPr id="11" name="Left-Right Arrow 10"/>
            <p:cNvSpPr/>
            <p:nvPr/>
          </p:nvSpPr>
          <p:spPr>
            <a:xfrm rot="3656510">
              <a:off x="5736215" y="3960961"/>
              <a:ext cx="1776291" cy="381000"/>
            </a:xfrm>
            <a:prstGeom prst="leftRightArrow">
              <a:avLst/>
            </a:prstGeom>
            <a:solidFill>
              <a:schemeClr val="tx1">
                <a:lumMod val="65000"/>
                <a:lumOff val="35000"/>
                <a:alpha val="25000"/>
              </a:schemeClr>
            </a:solidFill>
            <a:ln>
              <a:solidFill>
                <a:schemeClr val="accent1">
                  <a:shade val="50000"/>
                  <a:alpha val="25000"/>
                </a:schemeClr>
              </a:solid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a:t>
              </a:r>
              <a:endParaRPr lang="en-US" dirty="0"/>
            </a:p>
          </p:txBody>
        </p:sp>
        <p:sp>
          <p:nvSpPr>
            <p:cNvPr id="12" name="6-Point Star 11"/>
            <p:cNvSpPr/>
            <p:nvPr/>
          </p:nvSpPr>
          <p:spPr>
            <a:xfrm>
              <a:off x="4191000" y="4191000"/>
              <a:ext cx="2209800" cy="838200"/>
            </a:xfrm>
            <a:prstGeom prst="star6">
              <a:avLst/>
            </a:prstGeom>
            <a:solidFill>
              <a:schemeClr val="bg2">
                <a:lumMod val="50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Collaboration</a:t>
              </a:r>
              <a:endParaRPr lang="en-US" dirty="0"/>
            </a:p>
          </p:txBody>
        </p:sp>
        <p:sp>
          <p:nvSpPr>
            <p:cNvPr id="13" name="Oval 12"/>
            <p:cNvSpPr/>
            <p:nvPr/>
          </p:nvSpPr>
          <p:spPr>
            <a:xfrm>
              <a:off x="2895600" y="2438400"/>
              <a:ext cx="1524000" cy="1371600"/>
            </a:xfrm>
            <a:prstGeom prst="ellipse">
              <a:avLst/>
            </a:prstGeom>
            <a:solidFill>
              <a:schemeClr val="accent1">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Software</a:t>
              </a:r>
              <a:endParaRPr lang="en-US" dirty="0"/>
            </a:p>
          </p:txBody>
        </p:sp>
      </p:grpSp>
    </p:spTree>
    <p:extLst>
      <p:ext uri="{BB962C8B-B14F-4D97-AF65-F5344CB8AC3E}">
        <p14:creationId xmlns="" xmlns:p14="http://schemas.microsoft.com/office/powerpoint/2010/main" val="11761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000"/>
                                  </p:stCondLst>
                                  <p:childTnLst>
                                    <p:animScale>
                                      <p:cBhvr>
                                        <p:cTn id="6" dur="1000" fill="hold"/>
                                        <p:tgtEl>
                                          <p:spTgt spid="4"/>
                                        </p:tgtEl>
                                      </p:cBhvr>
                                      <p:by x="25000" y="25000"/>
                                    </p:animScale>
                                  </p:childTnLst>
                                </p:cTn>
                              </p:par>
                              <p:par>
                                <p:cTn id="7" presetID="56" presetClass="path" presetSubtype="0" fill="hold" nodeType="withEffect">
                                  <p:stCondLst>
                                    <p:cond delay="1000"/>
                                  </p:stCondLst>
                                  <p:childTnLst>
                                    <p:animMotion origin="layout" path="M -1.11111E-6 4.44444E-6 L 0.36389 -0.25487 " pathEditMode="relative" rAng="0" ptsTypes="AA">
                                      <p:cBhvr>
                                        <p:cTn id="8" dur="1000" fill="hold"/>
                                        <p:tgtEl>
                                          <p:spTgt spid="4"/>
                                        </p:tgtEl>
                                        <p:attrNameLst>
                                          <p:attrName>ppt_x</p:attrName>
                                          <p:attrName>ppt_y</p:attrName>
                                        </p:attrNameLst>
                                      </p:cBhvr>
                                      <p:rCtr x="18194" y="-12755"/>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HPCRC</a:t>
            </a:r>
            <a:endParaRPr lang="en-US" dirty="0"/>
          </a:p>
        </p:txBody>
      </p:sp>
      <p:sp>
        <p:nvSpPr>
          <p:cNvPr id="3" name="Content Placeholder 2"/>
          <p:cNvSpPr>
            <a:spLocks noGrp="1"/>
          </p:cNvSpPr>
          <p:nvPr>
            <p:ph idx="1"/>
          </p:nvPr>
        </p:nvSpPr>
        <p:spPr/>
        <p:txBody>
          <a:bodyPr/>
          <a:lstStyle/>
          <a:p>
            <a:r>
              <a:rPr lang="en-US" dirty="0"/>
              <a:t>High Performance Computing Research </a:t>
            </a:r>
            <a:r>
              <a:rPr lang="en-US" dirty="0" smtClean="0"/>
              <a:t>Center</a:t>
            </a:r>
          </a:p>
          <a:p>
            <a:r>
              <a:rPr lang="en-US" dirty="0" smtClean="0"/>
              <a:t>OIT</a:t>
            </a:r>
          </a:p>
          <a:p>
            <a:r>
              <a:rPr lang="en-US" dirty="0" err="1" smtClean="0"/>
              <a:t>PICSciE</a:t>
            </a:r>
            <a:endParaRPr lang="en-US" dirty="0" smtClean="0"/>
          </a:p>
          <a:p>
            <a:r>
              <a:rPr lang="en-US" dirty="0" smtClean="0"/>
              <a:t>Provost</a:t>
            </a:r>
          </a:p>
          <a:p>
            <a:r>
              <a:rPr lang="en-US" dirty="0" smtClean="0"/>
              <a:t>Facilities</a:t>
            </a:r>
          </a:p>
          <a:p>
            <a:r>
              <a:rPr lang="en-US" dirty="0" smtClean="0"/>
              <a:t>RCAG</a:t>
            </a:r>
            <a:endParaRPr lang="en-US" dirty="0"/>
          </a:p>
          <a:p>
            <a:endParaRPr lang="en-US" dirty="0"/>
          </a:p>
        </p:txBody>
      </p:sp>
      <p:grpSp>
        <p:nvGrpSpPr>
          <p:cNvPr id="4" name="Group 3"/>
          <p:cNvGrpSpPr/>
          <p:nvPr/>
        </p:nvGrpSpPr>
        <p:grpSpPr>
          <a:xfrm>
            <a:off x="480060" y="1981200"/>
            <a:ext cx="7932420" cy="4259580"/>
            <a:chOff x="480060" y="1981200"/>
            <a:chExt cx="7932420" cy="4259580"/>
          </a:xfrm>
        </p:grpSpPr>
        <p:sp>
          <p:nvSpPr>
            <p:cNvPr id="5" name="Rectangle 4"/>
            <p:cNvSpPr/>
            <p:nvPr/>
          </p:nvSpPr>
          <p:spPr>
            <a:xfrm>
              <a:off x="1981200" y="2286000"/>
              <a:ext cx="5257800" cy="3352800"/>
            </a:xfrm>
            <a:prstGeom prst="rect">
              <a:avLst/>
            </a:prstGeom>
            <a:solidFill>
              <a:schemeClr val="accent6">
                <a:lumMod val="75000"/>
                <a:alpha val="10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 Computing Base</a:t>
              </a:r>
              <a:endParaRPr lang="en-US" dirty="0"/>
            </a:p>
          </p:txBody>
        </p:sp>
        <p:sp>
          <p:nvSpPr>
            <p:cNvPr id="6" name="Oval 5"/>
            <p:cNvSpPr/>
            <p:nvPr/>
          </p:nvSpPr>
          <p:spPr>
            <a:xfrm>
              <a:off x="4724400" y="2362200"/>
              <a:ext cx="2362200" cy="1371600"/>
            </a:xfrm>
            <a:prstGeom prst="ellipse">
              <a:avLst/>
            </a:prstGeom>
            <a:solidFill>
              <a:schemeClr val="accent5">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HPC Hardware</a:t>
              </a:r>
              <a:endParaRPr lang="en-US" dirty="0"/>
            </a:p>
          </p:txBody>
        </p:sp>
        <p:sp>
          <p:nvSpPr>
            <p:cNvPr id="7" name="Rounded Rectangle 6"/>
            <p:cNvSpPr/>
            <p:nvPr/>
          </p:nvSpPr>
          <p:spPr>
            <a:xfrm>
              <a:off x="2057400" y="4343400"/>
              <a:ext cx="1524000" cy="1219200"/>
            </a:xfrm>
            <a:prstGeom prst="roundRect">
              <a:avLst/>
            </a:prstGeom>
            <a:solidFill>
              <a:schemeClr val="accent2">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Storage</a:t>
              </a:r>
              <a:endParaRPr lang="en-US" dirty="0"/>
            </a:p>
          </p:txBody>
        </p:sp>
        <p:sp>
          <p:nvSpPr>
            <p:cNvPr id="8" name="Isosceles Triangle 7"/>
            <p:cNvSpPr>
              <a:spLocks noChangeAspect="1"/>
            </p:cNvSpPr>
            <p:nvPr/>
          </p:nvSpPr>
          <p:spPr>
            <a:xfrm>
              <a:off x="5943600" y="4114800"/>
              <a:ext cx="2468880" cy="2125980"/>
            </a:xfrm>
            <a:prstGeom prst="triangle">
              <a:avLst>
                <a:gd name="adj" fmla="val 50000"/>
              </a:avLst>
            </a:prstGeom>
            <a:solidFill>
              <a:schemeClr val="tx2">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Visualization</a:t>
              </a:r>
              <a:endParaRPr lang="en-US" dirty="0"/>
            </a:p>
          </p:txBody>
        </p:sp>
        <p:sp>
          <p:nvSpPr>
            <p:cNvPr id="9" name="Hexagon 8"/>
            <p:cNvSpPr>
              <a:spLocks noChangeAspect="1"/>
            </p:cNvSpPr>
            <p:nvPr/>
          </p:nvSpPr>
          <p:spPr>
            <a:xfrm>
              <a:off x="480060" y="1981200"/>
              <a:ext cx="2263140" cy="1234440"/>
            </a:xfrm>
            <a:prstGeom prst="hexagon">
              <a:avLst/>
            </a:prstGeom>
            <a:solidFill>
              <a:schemeClr val="accent3">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Programming Support</a:t>
              </a:r>
              <a:endParaRPr lang="en-US" dirty="0"/>
            </a:p>
          </p:txBody>
        </p:sp>
        <p:sp>
          <p:nvSpPr>
            <p:cNvPr id="10" name="Left-Right Arrow 9"/>
            <p:cNvSpPr/>
            <p:nvPr/>
          </p:nvSpPr>
          <p:spPr>
            <a:xfrm>
              <a:off x="3276600" y="5105400"/>
              <a:ext cx="3581400" cy="381000"/>
            </a:xfrm>
            <a:prstGeom prst="leftRightArrow">
              <a:avLst/>
            </a:prstGeom>
            <a:solidFill>
              <a:schemeClr val="tx1">
                <a:lumMod val="65000"/>
                <a:lumOff val="35000"/>
              </a:schemeClr>
            </a:solidFill>
            <a:ln>
              <a:solidFill>
                <a:schemeClr val="accent1">
                  <a:shade val="50000"/>
                </a:schemeClr>
              </a:solid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a:t>
              </a:r>
              <a:endParaRPr lang="en-US" dirty="0"/>
            </a:p>
          </p:txBody>
        </p:sp>
        <p:sp>
          <p:nvSpPr>
            <p:cNvPr id="11" name="Left-Right Arrow 10"/>
            <p:cNvSpPr/>
            <p:nvPr/>
          </p:nvSpPr>
          <p:spPr>
            <a:xfrm rot="3656510">
              <a:off x="5736215" y="3960961"/>
              <a:ext cx="1776291" cy="381000"/>
            </a:xfrm>
            <a:prstGeom prst="leftRightArrow">
              <a:avLst/>
            </a:prstGeom>
            <a:solidFill>
              <a:schemeClr val="tx1">
                <a:lumMod val="65000"/>
                <a:lumOff val="35000"/>
              </a:schemeClr>
            </a:solidFill>
            <a:ln>
              <a:solidFill>
                <a:schemeClr val="accent1">
                  <a:shade val="50000"/>
                </a:schemeClr>
              </a:solid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a:t>
              </a:r>
              <a:endParaRPr lang="en-US" dirty="0"/>
            </a:p>
          </p:txBody>
        </p:sp>
        <p:sp>
          <p:nvSpPr>
            <p:cNvPr id="12" name="6-Point Star 11"/>
            <p:cNvSpPr/>
            <p:nvPr/>
          </p:nvSpPr>
          <p:spPr>
            <a:xfrm>
              <a:off x="4191000" y="4191000"/>
              <a:ext cx="2209800" cy="838200"/>
            </a:xfrm>
            <a:prstGeom prst="star6">
              <a:avLst/>
            </a:prstGeom>
            <a:solidFill>
              <a:schemeClr val="bg2">
                <a:lumMod val="50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Collaboration</a:t>
              </a:r>
              <a:endParaRPr lang="en-US" dirty="0"/>
            </a:p>
          </p:txBody>
        </p:sp>
        <p:sp>
          <p:nvSpPr>
            <p:cNvPr id="13" name="Oval 12"/>
            <p:cNvSpPr/>
            <p:nvPr/>
          </p:nvSpPr>
          <p:spPr>
            <a:xfrm>
              <a:off x="2895600" y="2438400"/>
              <a:ext cx="1524000" cy="1371600"/>
            </a:xfrm>
            <a:prstGeom prst="ellipse">
              <a:avLst/>
            </a:prstGeom>
            <a:solidFill>
              <a:schemeClr val="accent1">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Software</a:t>
              </a:r>
              <a:endParaRPr lang="en-US" dirty="0"/>
            </a:p>
          </p:txBody>
        </p:sp>
      </p:grpSp>
      <p:pic>
        <p:nvPicPr>
          <p:cNvPr id="14" name="Picture 13" descr="HPCRC-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000"/>
                                  </p:stCondLst>
                                  <p:childTnLst>
                                    <p:animScale>
                                      <p:cBhvr>
                                        <p:cTn id="6" dur="1000" fill="hold"/>
                                        <p:tgtEl>
                                          <p:spTgt spid="4"/>
                                        </p:tgtEl>
                                      </p:cBhvr>
                                      <p:by x="25000" y="25000"/>
                                    </p:animScale>
                                  </p:childTnLst>
                                </p:cTn>
                              </p:par>
                              <p:par>
                                <p:cTn id="7" presetID="56" presetClass="path" presetSubtype="0" fill="hold" nodeType="withEffect">
                                  <p:stCondLst>
                                    <p:cond delay="1000"/>
                                  </p:stCondLst>
                                  <p:childTnLst>
                                    <p:animMotion origin="layout" path="M -1.11111E-6 4.44444E-6 L 0.36389 -0.25487 " pathEditMode="relative" rAng="0" ptsTypes="AA">
                                      <p:cBhvr>
                                        <p:cTn id="8" dur="1000" fill="hold"/>
                                        <p:tgtEl>
                                          <p:spTgt spid="4"/>
                                        </p:tgtEl>
                                        <p:attrNameLst>
                                          <p:attrName>ppt_x</p:attrName>
                                          <p:attrName>ppt_y</p:attrName>
                                        </p:attrNameLst>
                                      </p:cBhvr>
                                      <p:rCtr x="18194" y="-12755"/>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p:txBody>
          <a:bodyPr/>
          <a:lstStyle/>
          <a:p>
            <a:r>
              <a:rPr lang="en-US" dirty="0" err="1" smtClean="0"/>
              <a:t>PICSciE</a:t>
            </a:r>
            <a:endParaRPr lang="en-US" dirty="0" smtClean="0"/>
          </a:p>
          <a:p>
            <a:r>
              <a:rPr lang="en-US" dirty="0" smtClean="0"/>
              <a:t>RCAG</a:t>
            </a:r>
          </a:p>
          <a:p>
            <a:r>
              <a:rPr lang="en-US" dirty="0" smtClean="0"/>
              <a:t>TIGRESS Steering Committee</a:t>
            </a:r>
          </a:p>
          <a:p>
            <a:r>
              <a:rPr lang="en-US" dirty="0" smtClean="0"/>
              <a:t>TIGRESS Users</a:t>
            </a:r>
          </a:p>
          <a:p>
            <a:r>
              <a:rPr lang="en-US" dirty="0" smtClean="0"/>
              <a:t>SCAM</a:t>
            </a:r>
          </a:p>
          <a:p>
            <a:r>
              <a:rPr lang="en-US" dirty="0" smtClean="0"/>
              <a:t>PLUG</a:t>
            </a:r>
          </a:p>
          <a:p>
            <a:endParaRPr lang="en-US" dirty="0"/>
          </a:p>
        </p:txBody>
      </p:sp>
      <p:grpSp>
        <p:nvGrpSpPr>
          <p:cNvPr id="4" name="Group 3"/>
          <p:cNvGrpSpPr/>
          <p:nvPr/>
        </p:nvGrpSpPr>
        <p:grpSpPr>
          <a:xfrm>
            <a:off x="480060" y="1981200"/>
            <a:ext cx="7932420" cy="4259580"/>
            <a:chOff x="480060" y="1981200"/>
            <a:chExt cx="7932420" cy="4259580"/>
          </a:xfrm>
        </p:grpSpPr>
        <p:sp>
          <p:nvSpPr>
            <p:cNvPr id="5" name="Rectangle 4"/>
            <p:cNvSpPr/>
            <p:nvPr/>
          </p:nvSpPr>
          <p:spPr>
            <a:xfrm>
              <a:off x="1981200" y="2286000"/>
              <a:ext cx="5257800" cy="3352800"/>
            </a:xfrm>
            <a:prstGeom prst="rect">
              <a:avLst/>
            </a:prstGeom>
            <a:solidFill>
              <a:schemeClr val="accent6">
                <a:lumMod val="75000"/>
                <a:alpha val="10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 Computing Base</a:t>
              </a:r>
              <a:endParaRPr lang="en-US" dirty="0"/>
            </a:p>
          </p:txBody>
        </p:sp>
        <p:sp>
          <p:nvSpPr>
            <p:cNvPr id="6" name="Oval 5"/>
            <p:cNvSpPr/>
            <p:nvPr/>
          </p:nvSpPr>
          <p:spPr>
            <a:xfrm>
              <a:off x="4724400" y="2362200"/>
              <a:ext cx="2362200" cy="1371600"/>
            </a:xfrm>
            <a:prstGeom prst="ellipse">
              <a:avLst/>
            </a:prstGeom>
            <a:solidFill>
              <a:schemeClr val="accent5">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HPC Hardware</a:t>
              </a:r>
              <a:endParaRPr lang="en-US" dirty="0"/>
            </a:p>
          </p:txBody>
        </p:sp>
        <p:sp>
          <p:nvSpPr>
            <p:cNvPr id="7" name="Rounded Rectangle 6"/>
            <p:cNvSpPr/>
            <p:nvPr/>
          </p:nvSpPr>
          <p:spPr>
            <a:xfrm>
              <a:off x="2057400" y="4343400"/>
              <a:ext cx="1524000" cy="1219200"/>
            </a:xfrm>
            <a:prstGeom prst="roundRect">
              <a:avLst/>
            </a:prstGeom>
            <a:solidFill>
              <a:schemeClr val="accent2">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Storage</a:t>
              </a:r>
              <a:endParaRPr lang="en-US" dirty="0"/>
            </a:p>
          </p:txBody>
        </p:sp>
        <p:sp>
          <p:nvSpPr>
            <p:cNvPr id="8" name="Isosceles Triangle 7"/>
            <p:cNvSpPr>
              <a:spLocks noChangeAspect="1"/>
            </p:cNvSpPr>
            <p:nvPr/>
          </p:nvSpPr>
          <p:spPr>
            <a:xfrm>
              <a:off x="5943600" y="4114800"/>
              <a:ext cx="2468880" cy="2125980"/>
            </a:xfrm>
            <a:prstGeom prst="triangle">
              <a:avLst>
                <a:gd name="adj" fmla="val 50000"/>
              </a:avLst>
            </a:prstGeom>
            <a:solidFill>
              <a:schemeClr val="tx2">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Visualization</a:t>
              </a:r>
              <a:endParaRPr lang="en-US" dirty="0"/>
            </a:p>
          </p:txBody>
        </p:sp>
        <p:sp>
          <p:nvSpPr>
            <p:cNvPr id="9" name="Hexagon 8"/>
            <p:cNvSpPr>
              <a:spLocks noChangeAspect="1"/>
            </p:cNvSpPr>
            <p:nvPr/>
          </p:nvSpPr>
          <p:spPr>
            <a:xfrm>
              <a:off x="480060" y="1981200"/>
              <a:ext cx="2263140" cy="1234440"/>
            </a:xfrm>
            <a:prstGeom prst="hexagon">
              <a:avLst/>
            </a:prstGeom>
            <a:solidFill>
              <a:schemeClr val="accent3">
                <a:lumMod val="75000"/>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Programming Support</a:t>
              </a:r>
              <a:endParaRPr lang="en-US" dirty="0"/>
            </a:p>
          </p:txBody>
        </p:sp>
        <p:sp>
          <p:nvSpPr>
            <p:cNvPr id="10" name="Left-Right Arrow 9"/>
            <p:cNvSpPr/>
            <p:nvPr/>
          </p:nvSpPr>
          <p:spPr>
            <a:xfrm>
              <a:off x="3276600" y="5105400"/>
              <a:ext cx="3581400" cy="381000"/>
            </a:xfrm>
            <a:prstGeom prst="leftRightArrow">
              <a:avLst/>
            </a:prstGeom>
            <a:solidFill>
              <a:schemeClr val="tx1">
                <a:lumMod val="65000"/>
                <a:lumOff val="35000"/>
                <a:alpha val="25000"/>
              </a:schemeClr>
            </a:solidFill>
            <a:ln>
              <a:solidFill>
                <a:schemeClr val="accent1">
                  <a:shade val="50000"/>
                  <a:alpha val="25000"/>
                </a:schemeClr>
              </a:solid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a:t>
              </a:r>
              <a:endParaRPr lang="en-US" dirty="0"/>
            </a:p>
          </p:txBody>
        </p:sp>
        <p:sp>
          <p:nvSpPr>
            <p:cNvPr id="11" name="Left-Right Arrow 10"/>
            <p:cNvSpPr/>
            <p:nvPr/>
          </p:nvSpPr>
          <p:spPr>
            <a:xfrm rot="3656510">
              <a:off x="5736215" y="3960961"/>
              <a:ext cx="1776291" cy="381000"/>
            </a:xfrm>
            <a:prstGeom prst="leftRightArrow">
              <a:avLst/>
            </a:prstGeom>
            <a:solidFill>
              <a:schemeClr val="tx1">
                <a:lumMod val="65000"/>
                <a:lumOff val="35000"/>
                <a:alpha val="25000"/>
              </a:schemeClr>
            </a:solidFill>
            <a:ln>
              <a:solidFill>
                <a:schemeClr val="accent1">
                  <a:shade val="50000"/>
                  <a:alpha val="25000"/>
                </a:schemeClr>
              </a:solidFill>
            </a:ln>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Infrastructure</a:t>
              </a:r>
              <a:endParaRPr lang="en-US" dirty="0"/>
            </a:p>
          </p:txBody>
        </p:sp>
        <p:sp>
          <p:nvSpPr>
            <p:cNvPr id="12" name="6-Point Star 11"/>
            <p:cNvSpPr/>
            <p:nvPr/>
          </p:nvSpPr>
          <p:spPr>
            <a:xfrm>
              <a:off x="4191000" y="4191000"/>
              <a:ext cx="2209800" cy="838200"/>
            </a:xfrm>
            <a:prstGeom prst="star6">
              <a:avLst/>
            </a:prstGeom>
            <a:solidFill>
              <a:schemeClr val="bg2">
                <a:lumMod val="50000"/>
              </a:schemeClr>
            </a:solidFill>
            <a:ln>
              <a:solidFill>
                <a:schemeClr val="accent1">
                  <a:shade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Collaboration</a:t>
              </a:r>
              <a:endParaRPr lang="en-US" dirty="0"/>
            </a:p>
          </p:txBody>
        </p:sp>
        <p:sp>
          <p:nvSpPr>
            <p:cNvPr id="13" name="Oval 12"/>
            <p:cNvSpPr/>
            <p:nvPr/>
          </p:nvSpPr>
          <p:spPr>
            <a:xfrm>
              <a:off x="2895600" y="2438400"/>
              <a:ext cx="1524000" cy="1371600"/>
            </a:xfrm>
            <a:prstGeom prst="ellipse">
              <a:avLst/>
            </a:prstGeom>
            <a:solidFill>
              <a:schemeClr val="accent1">
                <a:alpha val="25000"/>
              </a:schemeClr>
            </a:solidFill>
            <a:ln>
              <a:solidFill>
                <a:schemeClr val="accent1">
                  <a:shade val="50000"/>
                  <a:alpha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Software</a:t>
              </a:r>
              <a:endParaRPr lang="en-US" dirty="0"/>
            </a:p>
          </p:txBody>
        </p:sp>
      </p:grpSp>
    </p:spTree>
    <p:extLst>
      <p:ext uri="{BB962C8B-B14F-4D97-AF65-F5344CB8AC3E}">
        <p14:creationId xmlns="" xmlns:p14="http://schemas.microsoft.com/office/powerpoint/2010/main" val="24099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1000"/>
                                  </p:stCondLst>
                                  <p:childTnLst>
                                    <p:animScale>
                                      <p:cBhvr>
                                        <p:cTn id="6" dur="1000" fill="hold"/>
                                        <p:tgtEl>
                                          <p:spTgt spid="4"/>
                                        </p:tgtEl>
                                      </p:cBhvr>
                                      <p:by x="25000" y="25000"/>
                                    </p:animScale>
                                  </p:childTnLst>
                                </p:cTn>
                              </p:par>
                              <p:par>
                                <p:cTn id="7" presetID="56" presetClass="path" presetSubtype="0" fill="hold" nodeType="withEffect">
                                  <p:stCondLst>
                                    <p:cond delay="1000"/>
                                  </p:stCondLst>
                                  <p:childTnLst>
                                    <p:animMotion origin="layout" path="M -1.11111E-6 4.44444E-6 L 0.36389 -0.25487 " pathEditMode="relative" rAng="0" ptsTypes="AA">
                                      <p:cBhvr>
                                        <p:cTn id="8" dur="1000" fill="hold"/>
                                        <p:tgtEl>
                                          <p:spTgt spid="4"/>
                                        </p:tgtEl>
                                        <p:attrNameLst>
                                          <p:attrName>ppt_x</p:attrName>
                                          <p:attrName>ppt_y</p:attrName>
                                        </p:attrNameLst>
                                      </p:cBhvr>
                                      <p:rCtr x="18194" y="-12755"/>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p:txBody>
          <a:bodyPr/>
          <a:lstStyle/>
          <a:p>
            <a:r>
              <a:rPr lang="en-US" sz="2400" dirty="0" smtClean="0"/>
              <a:t>Coordinated supervision of departmental scientific/Linux system administrators</a:t>
            </a:r>
          </a:p>
          <a:p>
            <a:r>
              <a:rPr lang="en-US" sz="2400" dirty="0" smtClean="0"/>
              <a:t>Collaboration with the Library</a:t>
            </a:r>
          </a:p>
          <a:p>
            <a:r>
              <a:rPr lang="en-US" sz="2400" dirty="0" smtClean="0"/>
              <a:t>Lifecycle management</a:t>
            </a:r>
          </a:p>
          <a:p>
            <a:r>
              <a:rPr lang="en-US" sz="2400" dirty="0" smtClean="0"/>
              <a:t>New technologies</a:t>
            </a:r>
          </a:p>
          <a:p>
            <a:pPr lvl="1"/>
            <a:r>
              <a:rPr lang="en-US" sz="2000" dirty="0" smtClean="0"/>
              <a:t>GPGPU</a:t>
            </a:r>
          </a:p>
          <a:p>
            <a:pPr lvl="1"/>
            <a:r>
              <a:rPr lang="en-US" sz="2000" dirty="0" smtClean="0"/>
              <a:t>Power7</a:t>
            </a:r>
          </a:p>
          <a:p>
            <a:pPr lvl="1"/>
            <a:r>
              <a:rPr lang="en-US" sz="2000" dirty="0" smtClean="0"/>
              <a:t>X86_64 based single image</a:t>
            </a:r>
          </a:p>
          <a:p>
            <a:r>
              <a:rPr lang="en-US" sz="2400" dirty="0" smtClean="0"/>
              <a:t>Participation in Virtual Organizations</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800" dirty="0" smtClean="0"/>
              <a:t>Research is driven by the faculty</a:t>
            </a:r>
          </a:p>
          <a:p>
            <a:r>
              <a:rPr lang="en-US" sz="2800" dirty="0" smtClean="0"/>
              <a:t>Trust, relationships, and partnerships are essential to success</a:t>
            </a:r>
          </a:p>
          <a:p>
            <a:r>
              <a:rPr lang="en-US" sz="2800" dirty="0" smtClean="0"/>
              <a:t>Research computing relies on the complete </a:t>
            </a:r>
            <a:r>
              <a:rPr lang="en-US" sz="2800" dirty="0" err="1" smtClean="0"/>
              <a:t>cyberinfrastructure</a:t>
            </a:r>
            <a:r>
              <a:rPr lang="en-US" sz="2800" dirty="0" smtClean="0"/>
              <a:t> of the University</a:t>
            </a:r>
          </a:p>
          <a:p>
            <a:r>
              <a:rPr lang="en-US" sz="2800" dirty="0" smtClean="0"/>
              <a:t>Avoid fees</a:t>
            </a:r>
          </a:p>
          <a:p>
            <a:r>
              <a:rPr lang="en-US" sz="2800" dirty="0" smtClean="0"/>
              <a:t>Change is a constant</a:t>
            </a:r>
          </a:p>
          <a:p>
            <a:r>
              <a:rPr lang="en-US" sz="2800" dirty="0" smtClean="0"/>
              <a:t>Start small, do things well, and growth will follow</a:t>
            </a:r>
          </a:p>
          <a:p>
            <a:r>
              <a:rPr lang="en-US" sz="2800" dirty="0" smtClean="0"/>
              <a:t>It’s all about the people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Cyberinfrastructure</a:t>
            </a:r>
            <a:endParaRPr lang="en-US" dirty="0"/>
          </a:p>
        </p:txBody>
      </p:sp>
      <p:sp>
        <p:nvSpPr>
          <p:cNvPr id="3" name="Content Placeholder 2"/>
          <p:cNvSpPr>
            <a:spLocks noGrp="1"/>
          </p:cNvSpPr>
          <p:nvPr>
            <p:ph idx="1"/>
          </p:nvPr>
        </p:nvSpPr>
        <p:spPr/>
        <p:txBody>
          <a:bodyPr/>
          <a:lstStyle/>
          <a:p>
            <a:pPr marL="0" indent="0">
              <a:buNone/>
            </a:pPr>
            <a:r>
              <a:rPr lang="en-US" sz="2800" dirty="0" err="1" smtClean="0"/>
              <a:t>Cyberinfrastructure</a:t>
            </a:r>
            <a:r>
              <a:rPr lang="en-US" sz="2800" dirty="0" smtClean="0"/>
              <a:t> consists of computational systems, data and information management, advanced instruments, visualization environments, and people, all linked together by software and advanced networks to improve scholarly productivity and enable knowledge breakthroughs and discoveries not otherwise possible. </a:t>
            </a:r>
          </a:p>
          <a:p>
            <a:pPr marL="0" indent="0">
              <a:buNone/>
            </a:pPr>
            <a:endParaRPr lang="en-US" sz="2800" dirty="0" smtClean="0"/>
          </a:p>
          <a:p>
            <a:pPr marL="0" indent="0">
              <a:buNone/>
            </a:pPr>
            <a:r>
              <a:rPr lang="en-US" sz="1800" dirty="0" smtClean="0"/>
              <a:t>Developing a Coherent </a:t>
            </a:r>
            <a:r>
              <a:rPr lang="en-US" sz="1800" dirty="0" err="1" smtClean="0"/>
              <a:t>Cyberinfrastructure</a:t>
            </a:r>
            <a:r>
              <a:rPr lang="en-US" sz="1800" dirty="0" smtClean="0"/>
              <a:t> from Local Campus to National Facilities: Challenges and Strategies A Workshop Report and Recommendations</a:t>
            </a:r>
          </a:p>
          <a:p>
            <a:pPr marL="0" indent="0">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Building a CI Program</a:t>
            </a:r>
          </a:p>
          <a:p>
            <a:r>
              <a:rPr lang="en-US" dirty="0" smtClean="0"/>
              <a:t>Current Successes and Challenges</a:t>
            </a:r>
          </a:p>
          <a:p>
            <a:r>
              <a:rPr lang="en-US" dirty="0" smtClean="0"/>
              <a:t>Opportunities for Continued Growth</a:t>
            </a:r>
          </a:p>
          <a:p>
            <a:r>
              <a:rPr lang="en-US" dirty="0" smtClean="0"/>
              <a:t>Summary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Beginning</a:t>
            </a:r>
            <a:endParaRPr lang="en-US" dirty="0"/>
          </a:p>
        </p:txBody>
      </p:sp>
      <p:sp>
        <p:nvSpPr>
          <p:cNvPr id="3" name="Content Placeholder 2"/>
          <p:cNvSpPr>
            <a:spLocks noGrp="1"/>
          </p:cNvSpPr>
          <p:nvPr>
            <p:ph idx="1"/>
          </p:nvPr>
        </p:nvSpPr>
        <p:spPr/>
        <p:txBody>
          <a:bodyPr/>
          <a:lstStyle/>
          <a:p>
            <a:pPr>
              <a:spcAft>
                <a:spcPts val="3600"/>
              </a:spcAft>
            </a:pPr>
            <a:r>
              <a:rPr lang="en-US" dirty="0" smtClean="0"/>
              <a:t>CSES: </a:t>
            </a:r>
            <a:r>
              <a:rPr lang="en-US" dirty="0" smtClean="0">
                <a:solidFill>
                  <a:schemeClr val="tx1">
                    <a:lumMod val="50000"/>
                    <a:lumOff val="50000"/>
                  </a:schemeClr>
                </a:solidFill>
              </a:rPr>
              <a:t>Computational Science and Engineering Support group - OIT</a:t>
            </a:r>
            <a:r>
              <a:rPr lang="en-US" dirty="0">
                <a:solidFill>
                  <a:schemeClr val="tx1">
                    <a:lumMod val="50000"/>
                    <a:lumOff val="50000"/>
                  </a:schemeClr>
                </a:solidFill>
              </a:rPr>
              <a:t>, Academic </a:t>
            </a:r>
            <a:r>
              <a:rPr lang="en-US" dirty="0" smtClean="0">
                <a:solidFill>
                  <a:schemeClr val="tx1">
                    <a:lumMod val="50000"/>
                    <a:lumOff val="50000"/>
                  </a:schemeClr>
                </a:solidFill>
              </a:rPr>
              <a:t>Services</a:t>
            </a:r>
          </a:p>
          <a:p>
            <a:pPr>
              <a:spcAft>
                <a:spcPts val="3600"/>
              </a:spcAft>
            </a:pPr>
            <a:r>
              <a:rPr lang="en-US" dirty="0" err="1" smtClean="0"/>
              <a:t>PICSciE</a:t>
            </a:r>
            <a:r>
              <a:rPr lang="en-US" dirty="0" smtClean="0"/>
              <a:t>: </a:t>
            </a:r>
            <a:r>
              <a:rPr lang="en-US" dirty="0" smtClean="0">
                <a:solidFill>
                  <a:schemeClr val="tx1">
                    <a:lumMod val="50000"/>
                    <a:lumOff val="50000"/>
                  </a:schemeClr>
                </a:solidFill>
              </a:rPr>
              <a:t>Princeton Institute for Computational Science and Engineering</a:t>
            </a:r>
          </a:p>
          <a:p>
            <a:pPr>
              <a:spcAft>
                <a:spcPts val="3600"/>
              </a:spcAft>
            </a:pPr>
            <a:r>
              <a:rPr lang="en-US" dirty="0" smtClean="0"/>
              <a:t>RCAG: </a:t>
            </a:r>
            <a:r>
              <a:rPr lang="en-US" dirty="0" smtClean="0">
                <a:solidFill>
                  <a:schemeClr val="tx1">
                    <a:lumMod val="50000"/>
                    <a:lumOff val="50000"/>
                  </a:schemeClr>
                </a:solidFill>
              </a:rPr>
              <a:t>Research Computing Advisory Group</a:t>
            </a:r>
            <a:endParaRPr lang="en-US"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Trust</a:t>
            </a:r>
            <a:endParaRPr lang="en-US" dirty="0"/>
          </a:p>
        </p:txBody>
      </p:sp>
      <p:sp>
        <p:nvSpPr>
          <p:cNvPr id="3" name="Content Placeholder 2"/>
          <p:cNvSpPr>
            <a:spLocks noGrp="1"/>
          </p:cNvSpPr>
          <p:nvPr>
            <p:ph idx="1"/>
          </p:nvPr>
        </p:nvSpPr>
        <p:spPr/>
        <p:txBody>
          <a:bodyPr/>
          <a:lstStyle/>
          <a:p>
            <a:r>
              <a:rPr lang="en-US" dirty="0" err="1" smtClean="0"/>
              <a:t>AdrOIT</a:t>
            </a:r>
            <a:r>
              <a:rPr lang="en-US" dirty="0" smtClean="0"/>
              <a:t> – small Beowulf cluster</a:t>
            </a:r>
          </a:p>
          <a:p>
            <a:r>
              <a:rPr lang="en-US" dirty="0" smtClean="0"/>
              <a:t>Princeton Software Repository</a:t>
            </a:r>
          </a:p>
          <a:p>
            <a:r>
              <a:rPr lang="en-US" dirty="0" smtClean="0"/>
              <a:t>University Internet connectivity</a:t>
            </a:r>
          </a:p>
          <a:p>
            <a:r>
              <a:rPr lang="en-US" dirty="0" smtClean="0"/>
              <a:t>Maintenance of old systems</a:t>
            </a:r>
          </a:p>
          <a:p>
            <a:r>
              <a:rPr lang="en-US" dirty="0" smtClean="0"/>
              <a:t>Elders image – rebuilt RHEL distribution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Relationships</a:t>
            </a:r>
            <a:endParaRPr lang="en-US" dirty="0"/>
          </a:p>
        </p:txBody>
      </p:sp>
      <p:sp>
        <p:nvSpPr>
          <p:cNvPr id="3" name="Content Placeholder 2"/>
          <p:cNvSpPr>
            <a:spLocks noGrp="1"/>
          </p:cNvSpPr>
          <p:nvPr>
            <p:ph idx="1"/>
          </p:nvPr>
        </p:nvSpPr>
        <p:spPr/>
        <p:txBody>
          <a:bodyPr/>
          <a:lstStyle/>
          <a:p>
            <a:r>
              <a:rPr lang="en-US" dirty="0" smtClean="0"/>
              <a:t>Hire new faculty</a:t>
            </a:r>
          </a:p>
          <a:p>
            <a:r>
              <a:rPr lang="en-US" dirty="0" smtClean="0"/>
              <a:t>1</a:t>
            </a:r>
            <a:r>
              <a:rPr lang="en-US" baseline="30000" dirty="0" smtClean="0"/>
              <a:t>st</a:t>
            </a:r>
            <a:r>
              <a:rPr lang="en-US" dirty="0" smtClean="0"/>
              <a:t> annual RCAG Presentation</a:t>
            </a:r>
          </a:p>
          <a:p>
            <a:r>
              <a:rPr lang="en-US" dirty="0" smtClean="0"/>
              <a:t>Wow!!!</a:t>
            </a:r>
          </a:p>
          <a:p>
            <a:r>
              <a:rPr lang="en-US" dirty="0" smtClean="0"/>
              <a:t>Let’s buy something big together</a:t>
            </a:r>
          </a:p>
          <a:p>
            <a:pPr lvl="1"/>
            <a:r>
              <a:rPr lang="en-US" dirty="0" smtClean="0"/>
              <a:t>Collaborative selection process</a:t>
            </a:r>
          </a:p>
          <a:p>
            <a:pPr lvl="1"/>
            <a:r>
              <a:rPr lang="en-US" dirty="0" smtClean="0"/>
              <a:t>Cobble together funding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Partnerships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64 processor SGI </a:t>
            </a:r>
            <a:r>
              <a:rPr lang="en-US" dirty="0" err="1" smtClean="0"/>
              <a:t>Altix</a:t>
            </a:r>
            <a:r>
              <a:rPr lang="en-US" dirty="0" smtClean="0"/>
              <a:t> BX2, Hecate</a:t>
            </a:r>
          </a:p>
          <a:p>
            <a:r>
              <a:rPr lang="en-US" dirty="0" smtClean="0"/>
              <a:t>1024 node IBM </a:t>
            </a:r>
            <a:r>
              <a:rPr lang="en-US" dirty="0" err="1" smtClean="0"/>
              <a:t>BlueGene</a:t>
            </a:r>
            <a:r>
              <a:rPr lang="en-US" dirty="0" smtClean="0"/>
              <a:t>/L, </a:t>
            </a:r>
            <a:r>
              <a:rPr lang="en-US" dirty="0" err="1" smtClean="0"/>
              <a:t>Orangena</a:t>
            </a:r>
            <a:endParaRPr lang="en-US" dirty="0" smtClean="0"/>
          </a:p>
          <a:p>
            <a:pPr lvl="1"/>
            <a:r>
              <a:rPr lang="en-US" dirty="0" smtClean="0"/>
              <a:t>Faculty</a:t>
            </a:r>
          </a:p>
          <a:p>
            <a:pPr lvl="1"/>
            <a:r>
              <a:rPr lang="en-US" dirty="0" smtClean="0"/>
              <a:t>OIT</a:t>
            </a:r>
          </a:p>
          <a:p>
            <a:pPr lvl="1"/>
            <a:r>
              <a:rPr lang="en-US" dirty="0" smtClean="0"/>
              <a:t>Development</a:t>
            </a:r>
          </a:p>
          <a:p>
            <a:pPr lvl="1"/>
            <a:r>
              <a:rPr lang="en-US" dirty="0" smtClean="0"/>
              <a:t>Facilities</a:t>
            </a:r>
          </a:p>
          <a:p>
            <a:r>
              <a:rPr lang="en-US" dirty="0" smtClean="0"/>
              <a:t>Collaborative administration (without fees)</a:t>
            </a:r>
          </a:p>
          <a:p>
            <a:r>
              <a:rPr lang="en-US" dirty="0" smtClean="0"/>
              <a:t>Housed in central Data Center (without fees)</a:t>
            </a:r>
          </a:p>
          <a:p>
            <a:r>
              <a:rPr lang="en-US" dirty="0" smtClean="0"/>
              <a:t>256 node Dell Beowulf cluster, Della</a:t>
            </a:r>
          </a:p>
          <a:p>
            <a:r>
              <a:rPr lang="en-US" dirty="0" smtClean="0"/>
              <a:t>HPC Steering Committee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idx="1"/>
          </p:nvPr>
        </p:nvSpPr>
        <p:spPr/>
        <p:txBody>
          <a:bodyPr/>
          <a:lstStyle/>
          <a:p>
            <a:r>
              <a:rPr lang="en-US" dirty="0" smtClean="0"/>
              <a:t>Hire a pair of junior faculty</a:t>
            </a:r>
          </a:p>
          <a:p>
            <a:r>
              <a:rPr lang="en-US" dirty="0" smtClean="0"/>
              <a:t>35 TB GPFS Storage System</a:t>
            </a:r>
          </a:p>
          <a:p>
            <a:r>
              <a:rPr lang="en-US" sz="2800" dirty="0" smtClean="0"/>
              <a:t>96 </a:t>
            </a:r>
            <a:r>
              <a:rPr lang="en-US" sz="2800" dirty="0"/>
              <a:t>node SGI </a:t>
            </a:r>
            <a:r>
              <a:rPr lang="en-US" sz="2800" dirty="0" err="1"/>
              <a:t>Altix</a:t>
            </a:r>
            <a:r>
              <a:rPr lang="en-US" sz="2800" dirty="0"/>
              <a:t> ICE, Artemis</a:t>
            </a:r>
          </a:p>
          <a:p>
            <a:r>
              <a:rPr lang="en-US" sz="2800" dirty="0"/>
              <a:t>RCAG – Need a scalable storage system that provides appropriate performance and availability for aging data</a:t>
            </a:r>
          </a:p>
          <a:p>
            <a:pPr marL="342900" lvl="1" indent="-342900">
              <a:buFont typeface="Arial" charset="0"/>
              <a:buChar char="•"/>
            </a:pPr>
            <a:r>
              <a:rPr lang="en-US" dirty="0" smtClean="0"/>
              <a:t>Hierarchical Storage Management System</a:t>
            </a:r>
            <a:endParaRPr lang="en-US" sz="2400" dirty="0"/>
          </a:p>
        </p:txBody>
      </p:sp>
      <p:pic>
        <p:nvPicPr>
          <p:cNvPr id="4" name="Picture 3" descr="TIGRESS usage-2008-01-29.png"/>
          <p:cNvPicPr>
            <a:picLocks noChangeAspect="1"/>
          </p:cNvPicPr>
          <p:nvPr/>
        </p:nvPicPr>
        <p:blipFill>
          <a:blip r:embed="rId3" cstate="print"/>
          <a:stretch>
            <a:fillRect/>
          </a:stretch>
        </p:blipFill>
        <p:spPr>
          <a:xfrm>
            <a:off x="1005840" y="1554480"/>
            <a:ext cx="7201579" cy="5120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Brings New Challenges</a:t>
            </a:r>
            <a:endParaRPr lang="en-US" dirty="0"/>
          </a:p>
        </p:txBody>
      </p:sp>
      <p:sp>
        <p:nvSpPr>
          <p:cNvPr id="3" name="Content Placeholder 2"/>
          <p:cNvSpPr>
            <a:spLocks noGrp="1"/>
          </p:cNvSpPr>
          <p:nvPr>
            <p:ph idx="1"/>
          </p:nvPr>
        </p:nvSpPr>
        <p:spPr/>
        <p:txBody>
          <a:bodyPr/>
          <a:lstStyle/>
          <a:p>
            <a:r>
              <a:rPr lang="en-US" dirty="0" smtClean="0"/>
              <a:t>Senior faculty hire</a:t>
            </a:r>
          </a:p>
          <a:p>
            <a:r>
              <a:rPr lang="en-US" dirty="0" smtClean="0"/>
              <a:t>448 node Dell cluster</a:t>
            </a:r>
          </a:p>
          <a:p>
            <a:r>
              <a:rPr lang="en-US" dirty="0" smtClean="0"/>
              <a:t>New scheduling policies</a:t>
            </a:r>
          </a:p>
          <a:p>
            <a:r>
              <a:rPr lang="en-US" dirty="0" smtClean="0"/>
              <a:t>(</a:t>
            </a:r>
            <a:r>
              <a:rPr lang="en-US" dirty="0" err="1" smtClean="0"/>
              <a:t>Supercomputing|Scientific</a:t>
            </a:r>
            <a:r>
              <a:rPr lang="en-US" dirty="0" smtClean="0"/>
              <a:t> Computing) Administrators Meeting – SCAM</a:t>
            </a:r>
          </a:p>
          <a:p>
            <a:r>
              <a:rPr lang="en-US" dirty="0" err="1" smtClean="0"/>
              <a:t>DataSpace</a:t>
            </a:r>
            <a:endParaRPr lang="en-US" dirty="0" smtClean="0"/>
          </a:p>
        </p:txBody>
      </p:sp>
    </p:spTree>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IT_Presentation1">
  <a:themeElements>
    <a:clrScheme name="OI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IT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I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I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I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I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I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I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I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I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I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I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I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I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spect">
  <a:themeElements>
    <a:clrScheme name="Custom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B26B02"/>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55D98C25E61C4BAD24A181BBA7A7CF" ma:contentTypeVersion="0" ma:contentTypeDescription="Create a new document." ma:contentTypeScope="" ma:versionID="0db70c05c1724ac1f38d375e92d8074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A601EC2-DB49-482A-915B-D0888CC00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958CCFD-CE64-4767-9BC2-A68396F0B8E5}">
  <ds:schemaRefs>
    <ds:schemaRef ds:uri="http://schemas.microsoft.com/sharepoint/v3/contenttype/forms"/>
  </ds:schemaRefs>
</ds:datastoreItem>
</file>

<file path=customXml/itemProps3.xml><?xml version="1.0" encoding="utf-8"?>
<ds:datastoreItem xmlns:ds="http://schemas.openxmlformats.org/officeDocument/2006/customXml" ds:itemID="{7F4D60AC-D4F2-43FB-B2F7-E8BEA5D58ABC}">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8194</TotalTime>
  <Words>817</Words>
  <Application>Microsoft Office PowerPoint</Application>
  <PresentationFormat>On-screen Show (4:3)</PresentationFormat>
  <Paragraphs>193</Paragraphs>
  <Slides>16</Slides>
  <Notes>16</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Office Theme</vt:lpstr>
      <vt:lpstr>1_Custom Design</vt:lpstr>
      <vt:lpstr>OIT_Presentation1</vt:lpstr>
      <vt:lpstr>Custom Design</vt:lpstr>
      <vt:lpstr>Aspect</vt:lpstr>
      <vt:lpstr>2_Custom Design</vt:lpstr>
      <vt:lpstr>Building a Cyberinfrastructure Culture: IT as a Partner in Research</vt:lpstr>
      <vt:lpstr>Cyberinfrastructure</vt:lpstr>
      <vt:lpstr>Contents</vt:lpstr>
      <vt:lpstr>The Beginning</vt:lpstr>
      <vt:lpstr>Building Trust</vt:lpstr>
      <vt:lpstr>Building Relationships</vt:lpstr>
      <vt:lpstr>Building Partnerships</vt:lpstr>
      <vt:lpstr>Storage</vt:lpstr>
      <vt:lpstr>Success Brings New Challenges</vt:lpstr>
      <vt:lpstr>Cyberinfrastructure at Princeton</vt:lpstr>
      <vt:lpstr>HPC Hardware</vt:lpstr>
      <vt:lpstr>Visualization</vt:lpstr>
      <vt:lpstr>HPCRC</vt:lpstr>
      <vt:lpstr>Collaboration</vt:lpstr>
      <vt:lpstr>Future</vt:lpstr>
      <vt:lpstr>Summary</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Computing Advisory Group Presentation</dc:title>
  <dc:creator>curt</dc:creator>
  <cp:lastModifiedBy>Princeton Affiliate</cp:lastModifiedBy>
  <cp:revision>120</cp:revision>
  <dcterms:created xsi:type="dcterms:W3CDTF">2007-04-17T19:11:14Z</dcterms:created>
  <dcterms:modified xsi:type="dcterms:W3CDTF">2010-10-14T18:37:45Z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0x0101009755D98C25E61C4BAD24A181BBA7A7CF</vt:lpwstr>
  </property>
</Properties>
</file>