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257" r:id="rId3"/>
    <p:sldId id="258" r:id="rId4"/>
    <p:sldId id="259" r:id="rId5"/>
    <p:sldId id="262" r:id="rId6"/>
    <p:sldId id="260" r:id="rId7"/>
    <p:sldId id="303" r:id="rId8"/>
    <p:sldId id="261" r:id="rId9"/>
    <p:sldId id="263" r:id="rId10"/>
    <p:sldId id="264" r:id="rId11"/>
    <p:sldId id="265" r:id="rId12"/>
    <p:sldId id="266" r:id="rId13"/>
    <p:sldId id="304" r:id="rId14"/>
    <p:sldId id="267" r:id="rId15"/>
    <p:sldId id="268" r:id="rId16"/>
    <p:sldId id="269" r:id="rId17"/>
    <p:sldId id="270" r:id="rId18"/>
    <p:sldId id="271" r:id="rId19"/>
    <p:sldId id="310" r:id="rId20"/>
    <p:sldId id="305" r:id="rId21"/>
    <p:sldId id="273" r:id="rId22"/>
    <p:sldId id="274" r:id="rId23"/>
    <p:sldId id="275" r:id="rId24"/>
    <p:sldId id="276" r:id="rId25"/>
    <p:sldId id="277" r:id="rId26"/>
    <p:sldId id="278" r:id="rId27"/>
    <p:sldId id="306" r:id="rId28"/>
    <p:sldId id="280" r:id="rId29"/>
    <p:sldId id="281" r:id="rId30"/>
    <p:sldId id="282" r:id="rId31"/>
    <p:sldId id="283" r:id="rId32"/>
    <p:sldId id="284" r:id="rId33"/>
    <p:sldId id="285" r:id="rId34"/>
    <p:sldId id="286" r:id="rId35"/>
    <p:sldId id="287" r:id="rId36"/>
    <p:sldId id="288" r:id="rId37"/>
    <p:sldId id="307" r:id="rId38"/>
    <p:sldId id="289" r:id="rId39"/>
    <p:sldId id="290" r:id="rId40"/>
    <p:sldId id="291" r:id="rId41"/>
    <p:sldId id="292" r:id="rId42"/>
    <p:sldId id="293" r:id="rId43"/>
    <p:sldId id="294" r:id="rId44"/>
    <p:sldId id="295" r:id="rId45"/>
    <p:sldId id="296" r:id="rId46"/>
    <p:sldId id="297" r:id="rId47"/>
    <p:sldId id="308" r:id="rId48"/>
    <p:sldId id="298" r:id="rId49"/>
    <p:sldId id="302" r:id="rId50"/>
    <p:sldId id="299" r:id="rId51"/>
    <p:sldId id="300" r:id="rId52"/>
    <p:sldId id="301" r:id="rId53"/>
    <p:sldId id="309" r:id="rId5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74" autoAdjust="0"/>
  </p:normalViewPr>
  <p:slideViewPr>
    <p:cSldViewPr>
      <p:cViewPr varScale="1">
        <p:scale>
          <a:sx n="70" d="100"/>
          <a:sy n="70" d="100"/>
        </p:scale>
        <p:origin x="-924" y="-9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232" y="-7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405944-A23D-441D-AC1E-B105DDDBCA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F85E1E2-DC1D-43ED-9439-D9FDBD5A1537}">
      <dgm:prSet phldrT="[Text]"/>
      <dgm:spPr/>
      <dgm:t>
        <a:bodyPr/>
        <a:lstStyle/>
        <a:p>
          <a:r>
            <a:rPr lang="en-US" dirty="0" smtClean="0"/>
            <a:t>IT Organization, Staffing and Planning</a:t>
          </a:r>
          <a:endParaRPr lang="en-US" dirty="0"/>
        </a:p>
      </dgm:t>
    </dgm:pt>
    <dgm:pt modelId="{ABF47260-846A-4E98-901F-2CEDEEB55EED}" type="parTrans" cxnId="{127767DE-7EBB-43C7-9609-F873515A7120}">
      <dgm:prSet/>
      <dgm:spPr/>
      <dgm:t>
        <a:bodyPr/>
        <a:lstStyle/>
        <a:p>
          <a:endParaRPr lang="en-US"/>
        </a:p>
      </dgm:t>
    </dgm:pt>
    <dgm:pt modelId="{D9380754-B806-438C-85EC-0DFE6B27D248}" type="sibTrans" cxnId="{127767DE-7EBB-43C7-9609-F873515A7120}">
      <dgm:prSet/>
      <dgm:spPr/>
      <dgm:t>
        <a:bodyPr/>
        <a:lstStyle/>
        <a:p>
          <a:endParaRPr lang="en-US"/>
        </a:p>
      </dgm:t>
    </dgm:pt>
    <dgm:pt modelId="{B91D7C26-E84F-47AF-9340-090F339970B6}">
      <dgm:prSet phldrT="[Text]"/>
      <dgm:spPr/>
      <dgm:t>
        <a:bodyPr/>
        <a:lstStyle/>
        <a:p>
          <a:r>
            <a:rPr lang="en-US" dirty="0" smtClean="0"/>
            <a:t>IT Financing and Management</a:t>
          </a:r>
          <a:endParaRPr lang="en-US" dirty="0"/>
        </a:p>
      </dgm:t>
    </dgm:pt>
    <dgm:pt modelId="{05B46A17-0775-455E-9A67-F54515D7C7FD}" type="parTrans" cxnId="{B6D4A616-1EA1-4217-96FA-79F43474C822}">
      <dgm:prSet/>
      <dgm:spPr/>
      <dgm:t>
        <a:bodyPr/>
        <a:lstStyle/>
        <a:p>
          <a:endParaRPr lang="en-US"/>
        </a:p>
      </dgm:t>
    </dgm:pt>
    <dgm:pt modelId="{EB27A97C-8FEB-4E34-AD1E-BDB2791A8FFA}" type="sibTrans" cxnId="{B6D4A616-1EA1-4217-96FA-79F43474C822}">
      <dgm:prSet/>
      <dgm:spPr/>
      <dgm:t>
        <a:bodyPr/>
        <a:lstStyle/>
        <a:p>
          <a:endParaRPr lang="en-US"/>
        </a:p>
      </dgm:t>
    </dgm:pt>
    <dgm:pt modelId="{19DAFE2F-72A0-4322-BE14-A8B7D375EE56}">
      <dgm:prSet phldrT="[Text]"/>
      <dgm:spPr/>
      <dgm:t>
        <a:bodyPr/>
        <a:lstStyle/>
        <a:p>
          <a:r>
            <a:rPr lang="en-US" dirty="0" smtClean="0"/>
            <a:t>Faculty and Student Computing</a:t>
          </a:r>
          <a:endParaRPr lang="en-US" dirty="0"/>
        </a:p>
      </dgm:t>
    </dgm:pt>
    <dgm:pt modelId="{27E0D63B-60C8-4C27-9A39-1D56B3C2AAC8}" type="parTrans" cxnId="{50DC2A30-6915-4C30-9E76-D470151DDF75}">
      <dgm:prSet/>
      <dgm:spPr/>
      <dgm:t>
        <a:bodyPr/>
        <a:lstStyle/>
        <a:p>
          <a:endParaRPr lang="en-US"/>
        </a:p>
      </dgm:t>
    </dgm:pt>
    <dgm:pt modelId="{944F8788-8425-443F-A664-7BF14194FC4E}" type="sibTrans" cxnId="{50DC2A30-6915-4C30-9E76-D470151DDF75}">
      <dgm:prSet/>
      <dgm:spPr/>
      <dgm:t>
        <a:bodyPr/>
        <a:lstStyle/>
        <a:p>
          <a:endParaRPr lang="en-US"/>
        </a:p>
      </dgm:t>
    </dgm:pt>
    <dgm:pt modelId="{B2A8EC7D-9CD3-4439-BFE8-81016E582D9E}">
      <dgm:prSet phldrT="[Text]"/>
      <dgm:spPr/>
      <dgm:t>
        <a:bodyPr/>
        <a:lstStyle/>
        <a:p>
          <a:r>
            <a:rPr lang="en-US" dirty="0" smtClean="0"/>
            <a:t>Networking and Security</a:t>
          </a:r>
          <a:endParaRPr lang="en-US" dirty="0"/>
        </a:p>
      </dgm:t>
    </dgm:pt>
    <dgm:pt modelId="{986561B6-8773-4275-B5F6-7274949558B8}" type="parTrans" cxnId="{A4FF496C-6544-4A02-ADFB-7105903D6AB4}">
      <dgm:prSet/>
      <dgm:spPr/>
      <dgm:t>
        <a:bodyPr/>
        <a:lstStyle/>
        <a:p>
          <a:endParaRPr lang="en-US"/>
        </a:p>
      </dgm:t>
    </dgm:pt>
    <dgm:pt modelId="{C8C2D01D-B1A5-449D-A77B-FCB8F14623B7}" type="sibTrans" cxnId="{A4FF496C-6544-4A02-ADFB-7105903D6AB4}">
      <dgm:prSet/>
      <dgm:spPr/>
      <dgm:t>
        <a:bodyPr/>
        <a:lstStyle/>
        <a:p>
          <a:endParaRPr lang="en-US"/>
        </a:p>
      </dgm:t>
    </dgm:pt>
    <dgm:pt modelId="{3CE3CD51-911B-4FD2-A31B-CFA2C6ED5396}">
      <dgm:prSet phldrT="[Text]"/>
      <dgm:spPr/>
      <dgm:t>
        <a:bodyPr/>
        <a:lstStyle/>
        <a:p>
          <a:r>
            <a:rPr lang="en-US" dirty="0" smtClean="0"/>
            <a:t>Information Systems</a:t>
          </a:r>
          <a:endParaRPr lang="en-US" dirty="0"/>
        </a:p>
      </dgm:t>
    </dgm:pt>
    <dgm:pt modelId="{6245A79D-AC2C-4D8D-9644-79729F3152DC}" type="parTrans" cxnId="{911D7AF6-0165-48FE-86E0-668AEA105C95}">
      <dgm:prSet/>
      <dgm:spPr/>
      <dgm:t>
        <a:bodyPr/>
        <a:lstStyle/>
        <a:p>
          <a:endParaRPr lang="en-US"/>
        </a:p>
      </dgm:t>
    </dgm:pt>
    <dgm:pt modelId="{5D7DE9FA-A261-4B94-A844-665B378BD098}" type="sibTrans" cxnId="{911D7AF6-0165-48FE-86E0-668AEA105C95}">
      <dgm:prSet/>
      <dgm:spPr/>
      <dgm:t>
        <a:bodyPr/>
        <a:lstStyle/>
        <a:p>
          <a:endParaRPr lang="en-US"/>
        </a:p>
      </dgm:t>
    </dgm:pt>
    <dgm:pt modelId="{4D5EA4DB-861F-4E7B-B1A9-28A6D6AA5FB5}" type="pres">
      <dgm:prSet presAssocID="{1F405944-A23D-441D-AC1E-B105DDDBCA18}" presName="diagram" presStyleCnt="0">
        <dgm:presLayoutVars>
          <dgm:dir/>
          <dgm:resizeHandles val="exact"/>
        </dgm:presLayoutVars>
      </dgm:prSet>
      <dgm:spPr/>
      <dgm:t>
        <a:bodyPr/>
        <a:lstStyle/>
        <a:p>
          <a:endParaRPr lang="en-US"/>
        </a:p>
      </dgm:t>
    </dgm:pt>
    <dgm:pt modelId="{0E2E7307-5FEB-40E4-8F47-09F417A4B275}" type="pres">
      <dgm:prSet presAssocID="{2F85E1E2-DC1D-43ED-9439-D9FDBD5A1537}" presName="node" presStyleLbl="node1" presStyleIdx="0" presStyleCnt="5">
        <dgm:presLayoutVars>
          <dgm:bulletEnabled val="1"/>
        </dgm:presLayoutVars>
      </dgm:prSet>
      <dgm:spPr/>
      <dgm:t>
        <a:bodyPr/>
        <a:lstStyle/>
        <a:p>
          <a:endParaRPr lang="en-US"/>
        </a:p>
      </dgm:t>
    </dgm:pt>
    <dgm:pt modelId="{BB40BC94-3BFB-45BB-9608-9E99D32FFB3F}" type="pres">
      <dgm:prSet presAssocID="{D9380754-B806-438C-85EC-0DFE6B27D248}" presName="sibTrans" presStyleCnt="0"/>
      <dgm:spPr/>
    </dgm:pt>
    <dgm:pt modelId="{86299DDB-23AF-47A0-848D-C8A5870F9CFF}" type="pres">
      <dgm:prSet presAssocID="{B91D7C26-E84F-47AF-9340-090F339970B6}" presName="node" presStyleLbl="node1" presStyleIdx="1" presStyleCnt="5">
        <dgm:presLayoutVars>
          <dgm:bulletEnabled val="1"/>
        </dgm:presLayoutVars>
      </dgm:prSet>
      <dgm:spPr/>
      <dgm:t>
        <a:bodyPr/>
        <a:lstStyle/>
        <a:p>
          <a:endParaRPr lang="en-US"/>
        </a:p>
      </dgm:t>
    </dgm:pt>
    <dgm:pt modelId="{B11A987B-13C0-4233-8D89-5A8F4C4B61F7}" type="pres">
      <dgm:prSet presAssocID="{EB27A97C-8FEB-4E34-AD1E-BDB2791A8FFA}" presName="sibTrans" presStyleCnt="0"/>
      <dgm:spPr/>
    </dgm:pt>
    <dgm:pt modelId="{B103AD07-C939-4DAB-9CDF-6E6AEEBF2F9E}" type="pres">
      <dgm:prSet presAssocID="{19DAFE2F-72A0-4322-BE14-A8B7D375EE56}" presName="node" presStyleLbl="node1" presStyleIdx="2" presStyleCnt="5">
        <dgm:presLayoutVars>
          <dgm:bulletEnabled val="1"/>
        </dgm:presLayoutVars>
      </dgm:prSet>
      <dgm:spPr/>
      <dgm:t>
        <a:bodyPr/>
        <a:lstStyle/>
        <a:p>
          <a:endParaRPr lang="en-US"/>
        </a:p>
      </dgm:t>
    </dgm:pt>
    <dgm:pt modelId="{565F1241-5667-4202-B7BA-90B5831CF35E}" type="pres">
      <dgm:prSet presAssocID="{944F8788-8425-443F-A664-7BF14194FC4E}" presName="sibTrans" presStyleCnt="0"/>
      <dgm:spPr/>
    </dgm:pt>
    <dgm:pt modelId="{4D6EA829-BEE3-4AD5-835F-C6CE58BB5F8C}" type="pres">
      <dgm:prSet presAssocID="{B2A8EC7D-9CD3-4439-BFE8-81016E582D9E}" presName="node" presStyleLbl="node1" presStyleIdx="3" presStyleCnt="5">
        <dgm:presLayoutVars>
          <dgm:bulletEnabled val="1"/>
        </dgm:presLayoutVars>
      </dgm:prSet>
      <dgm:spPr/>
      <dgm:t>
        <a:bodyPr/>
        <a:lstStyle/>
        <a:p>
          <a:endParaRPr lang="en-US"/>
        </a:p>
      </dgm:t>
    </dgm:pt>
    <dgm:pt modelId="{6BA7863E-E762-4FB8-AAF2-9429AF01FCE1}" type="pres">
      <dgm:prSet presAssocID="{C8C2D01D-B1A5-449D-A77B-FCB8F14623B7}" presName="sibTrans" presStyleCnt="0"/>
      <dgm:spPr/>
    </dgm:pt>
    <dgm:pt modelId="{3AE16308-244E-45C7-90D0-44C5D3D397A7}" type="pres">
      <dgm:prSet presAssocID="{3CE3CD51-911B-4FD2-A31B-CFA2C6ED5396}" presName="node" presStyleLbl="node1" presStyleIdx="4" presStyleCnt="5">
        <dgm:presLayoutVars>
          <dgm:bulletEnabled val="1"/>
        </dgm:presLayoutVars>
      </dgm:prSet>
      <dgm:spPr/>
      <dgm:t>
        <a:bodyPr/>
        <a:lstStyle/>
        <a:p>
          <a:endParaRPr lang="en-US"/>
        </a:p>
      </dgm:t>
    </dgm:pt>
  </dgm:ptLst>
  <dgm:cxnLst>
    <dgm:cxn modelId="{554BCFB7-442A-4F0F-84AA-96E7FA9E162B}" type="presOf" srcId="{19DAFE2F-72A0-4322-BE14-A8B7D375EE56}" destId="{B103AD07-C939-4DAB-9CDF-6E6AEEBF2F9E}" srcOrd="0" destOrd="0" presId="urn:microsoft.com/office/officeart/2005/8/layout/default"/>
    <dgm:cxn modelId="{AFA888D4-179D-4260-8618-43E8F5E8D53A}" type="presOf" srcId="{2F85E1E2-DC1D-43ED-9439-D9FDBD5A1537}" destId="{0E2E7307-5FEB-40E4-8F47-09F417A4B275}" srcOrd="0" destOrd="0" presId="urn:microsoft.com/office/officeart/2005/8/layout/default"/>
    <dgm:cxn modelId="{911D7AF6-0165-48FE-86E0-668AEA105C95}" srcId="{1F405944-A23D-441D-AC1E-B105DDDBCA18}" destId="{3CE3CD51-911B-4FD2-A31B-CFA2C6ED5396}" srcOrd="4" destOrd="0" parTransId="{6245A79D-AC2C-4D8D-9644-79729F3152DC}" sibTransId="{5D7DE9FA-A261-4B94-A844-665B378BD098}"/>
    <dgm:cxn modelId="{B6D4A616-1EA1-4217-96FA-79F43474C822}" srcId="{1F405944-A23D-441D-AC1E-B105DDDBCA18}" destId="{B91D7C26-E84F-47AF-9340-090F339970B6}" srcOrd="1" destOrd="0" parTransId="{05B46A17-0775-455E-9A67-F54515D7C7FD}" sibTransId="{EB27A97C-8FEB-4E34-AD1E-BDB2791A8FFA}"/>
    <dgm:cxn modelId="{A4FF496C-6544-4A02-ADFB-7105903D6AB4}" srcId="{1F405944-A23D-441D-AC1E-B105DDDBCA18}" destId="{B2A8EC7D-9CD3-4439-BFE8-81016E582D9E}" srcOrd="3" destOrd="0" parTransId="{986561B6-8773-4275-B5F6-7274949558B8}" sibTransId="{C8C2D01D-B1A5-449D-A77B-FCB8F14623B7}"/>
    <dgm:cxn modelId="{50DC2A30-6915-4C30-9E76-D470151DDF75}" srcId="{1F405944-A23D-441D-AC1E-B105DDDBCA18}" destId="{19DAFE2F-72A0-4322-BE14-A8B7D375EE56}" srcOrd="2" destOrd="0" parTransId="{27E0D63B-60C8-4C27-9A39-1D56B3C2AAC8}" sibTransId="{944F8788-8425-443F-A664-7BF14194FC4E}"/>
    <dgm:cxn modelId="{23511B4C-FDD4-4119-90FA-5E643D68F84A}" type="presOf" srcId="{B91D7C26-E84F-47AF-9340-090F339970B6}" destId="{86299DDB-23AF-47A0-848D-C8A5870F9CFF}" srcOrd="0" destOrd="0" presId="urn:microsoft.com/office/officeart/2005/8/layout/default"/>
    <dgm:cxn modelId="{878E1F99-DED8-45C0-AD1C-E9D920C60112}" type="presOf" srcId="{3CE3CD51-911B-4FD2-A31B-CFA2C6ED5396}" destId="{3AE16308-244E-45C7-90D0-44C5D3D397A7}" srcOrd="0" destOrd="0" presId="urn:microsoft.com/office/officeart/2005/8/layout/default"/>
    <dgm:cxn modelId="{127767DE-7EBB-43C7-9609-F873515A7120}" srcId="{1F405944-A23D-441D-AC1E-B105DDDBCA18}" destId="{2F85E1E2-DC1D-43ED-9439-D9FDBD5A1537}" srcOrd="0" destOrd="0" parTransId="{ABF47260-846A-4E98-901F-2CEDEEB55EED}" sibTransId="{D9380754-B806-438C-85EC-0DFE6B27D248}"/>
    <dgm:cxn modelId="{0674A3D2-290F-4824-94D4-588F8D171F72}" type="presOf" srcId="{1F405944-A23D-441D-AC1E-B105DDDBCA18}" destId="{4D5EA4DB-861F-4E7B-B1A9-28A6D6AA5FB5}" srcOrd="0" destOrd="0" presId="urn:microsoft.com/office/officeart/2005/8/layout/default"/>
    <dgm:cxn modelId="{12D69C0E-0FFD-4D5D-96EA-1556C2E43FC4}" type="presOf" srcId="{B2A8EC7D-9CD3-4439-BFE8-81016E582D9E}" destId="{4D6EA829-BEE3-4AD5-835F-C6CE58BB5F8C}" srcOrd="0" destOrd="0" presId="urn:microsoft.com/office/officeart/2005/8/layout/default"/>
    <dgm:cxn modelId="{D9309C08-A8BC-46A2-9DD6-4E43A60846E5}" type="presParOf" srcId="{4D5EA4DB-861F-4E7B-B1A9-28A6D6AA5FB5}" destId="{0E2E7307-5FEB-40E4-8F47-09F417A4B275}" srcOrd="0" destOrd="0" presId="urn:microsoft.com/office/officeart/2005/8/layout/default"/>
    <dgm:cxn modelId="{82FACDCE-4A24-4531-B93F-6EB92084E58C}" type="presParOf" srcId="{4D5EA4DB-861F-4E7B-B1A9-28A6D6AA5FB5}" destId="{BB40BC94-3BFB-45BB-9608-9E99D32FFB3F}" srcOrd="1" destOrd="0" presId="urn:microsoft.com/office/officeart/2005/8/layout/default"/>
    <dgm:cxn modelId="{05647A0C-02F0-497A-903A-373874C70ACE}" type="presParOf" srcId="{4D5EA4DB-861F-4E7B-B1A9-28A6D6AA5FB5}" destId="{86299DDB-23AF-47A0-848D-C8A5870F9CFF}" srcOrd="2" destOrd="0" presId="urn:microsoft.com/office/officeart/2005/8/layout/default"/>
    <dgm:cxn modelId="{7143C05D-6B3F-46A7-B6B1-8BE6B9D2B741}" type="presParOf" srcId="{4D5EA4DB-861F-4E7B-B1A9-28A6D6AA5FB5}" destId="{B11A987B-13C0-4233-8D89-5A8F4C4B61F7}" srcOrd="3" destOrd="0" presId="urn:microsoft.com/office/officeart/2005/8/layout/default"/>
    <dgm:cxn modelId="{5347CB18-B496-4FD4-85A4-BF62371C8383}" type="presParOf" srcId="{4D5EA4DB-861F-4E7B-B1A9-28A6D6AA5FB5}" destId="{B103AD07-C939-4DAB-9CDF-6E6AEEBF2F9E}" srcOrd="4" destOrd="0" presId="urn:microsoft.com/office/officeart/2005/8/layout/default"/>
    <dgm:cxn modelId="{720263FF-840C-40A1-B4D5-C814CBF036A2}" type="presParOf" srcId="{4D5EA4DB-861F-4E7B-B1A9-28A6D6AA5FB5}" destId="{565F1241-5667-4202-B7BA-90B5831CF35E}" srcOrd="5" destOrd="0" presId="urn:microsoft.com/office/officeart/2005/8/layout/default"/>
    <dgm:cxn modelId="{8114CC72-6E1F-4CC7-95C5-D6BDB801610C}" type="presParOf" srcId="{4D5EA4DB-861F-4E7B-B1A9-28A6D6AA5FB5}" destId="{4D6EA829-BEE3-4AD5-835F-C6CE58BB5F8C}" srcOrd="6" destOrd="0" presId="urn:microsoft.com/office/officeart/2005/8/layout/default"/>
    <dgm:cxn modelId="{3BD23683-FC3D-4B8B-ACD2-3C621643409C}" type="presParOf" srcId="{4D5EA4DB-861F-4E7B-B1A9-28A6D6AA5FB5}" destId="{6BA7863E-E762-4FB8-AAF2-9429AF01FCE1}" srcOrd="7" destOrd="0" presId="urn:microsoft.com/office/officeart/2005/8/layout/default"/>
    <dgm:cxn modelId="{A9AA59C7-5B2C-447D-959A-2DBB3DCDE3DE}" type="presParOf" srcId="{4D5EA4DB-861F-4E7B-B1A9-28A6D6AA5FB5}" destId="{3AE16308-244E-45C7-90D0-44C5D3D397A7}"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405944-A23D-441D-AC1E-B105DDDBCA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F85E1E2-DC1D-43ED-9439-D9FDBD5A1537}">
      <dgm:prSet phldrT="[Text]"/>
      <dgm:spPr>
        <a:ln w="92075">
          <a:solidFill>
            <a:srgbClr val="C00000"/>
          </a:solidFill>
        </a:ln>
      </dgm:spPr>
      <dgm:t>
        <a:bodyPr/>
        <a:lstStyle/>
        <a:p>
          <a:r>
            <a:rPr lang="en-US" dirty="0" smtClean="0"/>
            <a:t>IT Organization, Staffing and Planning</a:t>
          </a:r>
          <a:endParaRPr lang="en-US" dirty="0"/>
        </a:p>
      </dgm:t>
    </dgm:pt>
    <dgm:pt modelId="{ABF47260-846A-4E98-901F-2CEDEEB55EED}" type="parTrans" cxnId="{127767DE-7EBB-43C7-9609-F873515A7120}">
      <dgm:prSet/>
      <dgm:spPr/>
      <dgm:t>
        <a:bodyPr/>
        <a:lstStyle/>
        <a:p>
          <a:endParaRPr lang="en-US"/>
        </a:p>
      </dgm:t>
    </dgm:pt>
    <dgm:pt modelId="{D9380754-B806-438C-85EC-0DFE6B27D248}" type="sibTrans" cxnId="{127767DE-7EBB-43C7-9609-F873515A7120}">
      <dgm:prSet/>
      <dgm:spPr/>
      <dgm:t>
        <a:bodyPr/>
        <a:lstStyle/>
        <a:p>
          <a:endParaRPr lang="en-US"/>
        </a:p>
      </dgm:t>
    </dgm:pt>
    <dgm:pt modelId="{B91D7C26-E84F-47AF-9340-090F339970B6}">
      <dgm:prSet phldrT="[Text]"/>
      <dgm:spPr/>
      <dgm:t>
        <a:bodyPr/>
        <a:lstStyle/>
        <a:p>
          <a:r>
            <a:rPr lang="en-US" dirty="0" smtClean="0"/>
            <a:t>IT Financing and Management</a:t>
          </a:r>
          <a:endParaRPr lang="en-US" dirty="0"/>
        </a:p>
      </dgm:t>
    </dgm:pt>
    <dgm:pt modelId="{05B46A17-0775-455E-9A67-F54515D7C7FD}" type="parTrans" cxnId="{B6D4A616-1EA1-4217-96FA-79F43474C822}">
      <dgm:prSet/>
      <dgm:spPr/>
      <dgm:t>
        <a:bodyPr/>
        <a:lstStyle/>
        <a:p>
          <a:endParaRPr lang="en-US"/>
        </a:p>
      </dgm:t>
    </dgm:pt>
    <dgm:pt modelId="{EB27A97C-8FEB-4E34-AD1E-BDB2791A8FFA}" type="sibTrans" cxnId="{B6D4A616-1EA1-4217-96FA-79F43474C822}">
      <dgm:prSet/>
      <dgm:spPr/>
      <dgm:t>
        <a:bodyPr/>
        <a:lstStyle/>
        <a:p>
          <a:endParaRPr lang="en-US"/>
        </a:p>
      </dgm:t>
    </dgm:pt>
    <dgm:pt modelId="{19DAFE2F-72A0-4322-BE14-A8B7D375EE56}">
      <dgm:prSet phldrT="[Text]"/>
      <dgm:spPr/>
      <dgm:t>
        <a:bodyPr/>
        <a:lstStyle/>
        <a:p>
          <a:r>
            <a:rPr lang="en-US" dirty="0" smtClean="0"/>
            <a:t>Faculty and Student Computing</a:t>
          </a:r>
          <a:endParaRPr lang="en-US" dirty="0"/>
        </a:p>
      </dgm:t>
    </dgm:pt>
    <dgm:pt modelId="{27E0D63B-60C8-4C27-9A39-1D56B3C2AAC8}" type="parTrans" cxnId="{50DC2A30-6915-4C30-9E76-D470151DDF75}">
      <dgm:prSet/>
      <dgm:spPr/>
      <dgm:t>
        <a:bodyPr/>
        <a:lstStyle/>
        <a:p>
          <a:endParaRPr lang="en-US"/>
        </a:p>
      </dgm:t>
    </dgm:pt>
    <dgm:pt modelId="{944F8788-8425-443F-A664-7BF14194FC4E}" type="sibTrans" cxnId="{50DC2A30-6915-4C30-9E76-D470151DDF75}">
      <dgm:prSet/>
      <dgm:spPr/>
      <dgm:t>
        <a:bodyPr/>
        <a:lstStyle/>
        <a:p>
          <a:endParaRPr lang="en-US"/>
        </a:p>
      </dgm:t>
    </dgm:pt>
    <dgm:pt modelId="{B2A8EC7D-9CD3-4439-BFE8-81016E582D9E}">
      <dgm:prSet phldrT="[Text]"/>
      <dgm:spPr/>
      <dgm:t>
        <a:bodyPr/>
        <a:lstStyle/>
        <a:p>
          <a:r>
            <a:rPr lang="en-US" dirty="0" smtClean="0"/>
            <a:t>Networking and Security</a:t>
          </a:r>
          <a:endParaRPr lang="en-US" dirty="0"/>
        </a:p>
      </dgm:t>
    </dgm:pt>
    <dgm:pt modelId="{986561B6-8773-4275-B5F6-7274949558B8}" type="parTrans" cxnId="{A4FF496C-6544-4A02-ADFB-7105903D6AB4}">
      <dgm:prSet/>
      <dgm:spPr/>
      <dgm:t>
        <a:bodyPr/>
        <a:lstStyle/>
        <a:p>
          <a:endParaRPr lang="en-US"/>
        </a:p>
      </dgm:t>
    </dgm:pt>
    <dgm:pt modelId="{C8C2D01D-B1A5-449D-A77B-FCB8F14623B7}" type="sibTrans" cxnId="{A4FF496C-6544-4A02-ADFB-7105903D6AB4}">
      <dgm:prSet/>
      <dgm:spPr/>
      <dgm:t>
        <a:bodyPr/>
        <a:lstStyle/>
        <a:p>
          <a:endParaRPr lang="en-US"/>
        </a:p>
      </dgm:t>
    </dgm:pt>
    <dgm:pt modelId="{3CE3CD51-911B-4FD2-A31B-CFA2C6ED5396}">
      <dgm:prSet phldrT="[Text]"/>
      <dgm:spPr/>
      <dgm:t>
        <a:bodyPr/>
        <a:lstStyle/>
        <a:p>
          <a:r>
            <a:rPr lang="en-US" dirty="0" smtClean="0"/>
            <a:t>Information Systems</a:t>
          </a:r>
          <a:endParaRPr lang="en-US" dirty="0"/>
        </a:p>
      </dgm:t>
    </dgm:pt>
    <dgm:pt modelId="{6245A79D-AC2C-4D8D-9644-79729F3152DC}" type="parTrans" cxnId="{911D7AF6-0165-48FE-86E0-668AEA105C95}">
      <dgm:prSet/>
      <dgm:spPr/>
      <dgm:t>
        <a:bodyPr/>
        <a:lstStyle/>
        <a:p>
          <a:endParaRPr lang="en-US"/>
        </a:p>
      </dgm:t>
    </dgm:pt>
    <dgm:pt modelId="{5D7DE9FA-A261-4B94-A844-665B378BD098}" type="sibTrans" cxnId="{911D7AF6-0165-48FE-86E0-668AEA105C95}">
      <dgm:prSet/>
      <dgm:spPr/>
      <dgm:t>
        <a:bodyPr/>
        <a:lstStyle/>
        <a:p>
          <a:endParaRPr lang="en-US"/>
        </a:p>
      </dgm:t>
    </dgm:pt>
    <dgm:pt modelId="{4D5EA4DB-861F-4E7B-B1A9-28A6D6AA5FB5}" type="pres">
      <dgm:prSet presAssocID="{1F405944-A23D-441D-AC1E-B105DDDBCA18}" presName="diagram" presStyleCnt="0">
        <dgm:presLayoutVars>
          <dgm:dir/>
          <dgm:resizeHandles val="exact"/>
        </dgm:presLayoutVars>
      </dgm:prSet>
      <dgm:spPr/>
      <dgm:t>
        <a:bodyPr/>
        <a:lstStyle/>
        <a:p>
          <a:endParaRPr lang="en-US"/>
        </a:p>
      </dgm:t>
    </dgm:pt>
    <dgm:pt modelId="{0E2E7307-5FEB-40E4-8F47-09F417A4B275}" type="pres">
      <dgm:prSet presAssocID="{2F85E1E2-DC1D-43ED-9439-D9FDBD5A1537}" presName="node" presStyleLbl="node1" presStyleIdx="0" presStyleCnt="5">
        <dgm:presLayoutVars>
          <dgm:bulletEnabled val="1"/>
        </dgm:presLayoutVars>
      </dgm:prSet>
      <dgm:spPr/>
      <dgm:t>
        <a:bodyPr/>
        <a:lstStyle/>
        <a:p>
          <a:endParaRPr lang="en-US"/>
        </a:p>
      </dgm:t>
    </dgm:pt>
    <dgm:pt modelId="{BB40BC94-3BFB-45BB-9608-9E99D32FFB3F}" type="pres">
      <dgm:prSet presAssocID="{D9380754-B806-438C-85EC-0DFE6B27D248}" presName="sibTrans" presStyleCnt="0"/>
      <dgm:spPr/>
    </dgm:pt>
    <dgm:pt modelId="{86299DDB-23AF-47A0-848D-C8A5870F9CFF}" type="pres">
      <dgm:prSet presAssocID="{B91D7C26-E84F-47AF-9340-090F339970B6}" presName="node" presStyleLbl="node1" presStyleIdx="1" presStyleCnt="5">
        <dgm:presLayoutVars>
          <dgm:bulletEnabled val="1"/>
        </dgm:presLayoutVars>
      </dgm:prSet>
      <dgm:spPr/>
      <dgm:t>
        <a:bodyPr/>
        <a:lstStyle/>
        <a:p>
          <a:endParaRPr lang="en-US"/>
        </a:p>
      </dgm:t>
    </dgm:pt>
    <dgm:pt modelId="{B11A987B-13C0-4233-8D89-5A8F4C4B61F7}" type="pres">
      <dgm:prSet presAssocID="{EB27A97C-8FEB-4E34-AD1E-BDB2791A8FFA}" presName="sibTrans" presStyleCnt="0"/>
      <dgm:spPr/>
    </dgm:pt>
    <dgm:pt modelId="{B103AD07-C939-4DAB-9CDF-6E6AEEBF2F9E}" type="pres">
      <dgm:prSet presAssocID="{19DAFE2F-72A0-4322-BE14-A8B7D375EE56}" presName="node" presStyleLbl="node1" presStyleIdx="2" presStyleCnt="5">
        <dgm:presLayoutVars>
          <dgm:bulletEnabled val="1"/>
        </dgm:presLayoutVars>
      </dgm:prSet>
      <dgm:spPr/>
      <dgm:t>
        <a:bodyPr/>
        <a:lstStyle/>
        <a:p>
          <a:endParaRPr lang="en-US"/>
        </a:p>
      </dgm:t>
    </dgm:pt>
    <dgm:pt modelId="{565F1241-5667-4202-B7BA-90B5831CF35E}" type="pres">
      <dgm:prSet presAssocID="{944F8788-8425-443F-A664-7BF14194FC4E}" presName="sibTrans" presStyleCnt="0"/>
      <dgm:spPr/>
    </dgm:pt>
    <dgm:pt modelId="{4D6EA829-BEE3-4AD5-835F-C6CE58BB5F8C}" type="pres">
      <dgm:prSet presAssocID="{B2A8EC7D-9CD3-4439-BFE8-81016E582D9E}" presName="node" presStyleLbl="node1" presStyleIdx="3" presStyleCnt="5">
        <dgm:presLayoutVars>
          <dgm:bulletEnabled val="1"/>
        </dgm:presLayoutVars>
      </dgm:prSet>
      <dgm:spPr/>
      <dgm:t>
        <a:bodyPr/>
        <a:lstStyle/>
        <a:p>
          <a:endParaRPr lang="en-US"/>
        </a:p>
      </dgm:t>
    </dgm:pt>
    <dgm:pt modelId="{6BA7863E-E762-4FB8-AAF2-9429AF01FCE1}" type="pres">
      <dgm:prSet presAssocID="{C8C2D01D-B1A5-449D-A77B-FCB8F14623B7}" presName="sibTrans" presStyleCnt="0"/>
      <dgm:spPr/>
    </dgm:pt>
    <dgm:pt modelId="{3AE16308-244E-45C7-90D0-44C5D3D397A7}" type="pres">
      <dgm:prSet presAssocID="{3CE3CD51-911B-4FD2-A31B-CFA2C6ED5396}" presName="node" presStyleLbl="node1" presStyleIdx="4" presStyleCnt="5">
        <dgm:presLayoutVars>
          <dgm:bulletEnabled val="1"/>
        </dgm:presLayoutVars>
      </dgm:prSet>
      <dgm:spPr/>
      <dgm:t>
        <a:bodyPr/>
        <a:lstStyle/>
        <a:p>
          <a:endParaRPr lang="en-US"/>
        </a:p>
      </dgm:t>
    </dgm:pt>
  </dgm:ptLst>
  <dgm:cxnLst>
    <dgm:cxn modelId="{1EFABB0E-500B-42B5-AD0F-90F5A7FE4AC9}" type="presOf" srcId="{1F405944-A23D-441D-AC1E-B105DDDBCA18}" destId="{4D5EA4DB-861F-4E7B-B1A9-28A6D6AA5FB5}" srcOrd="0" destOrd="0" presId="urn:microsoft.com/office/officeart/2005/8/layout/default"/>
    <dgm:cxn modelId="{911D7AF6-0165-48FE-86E0-668AEA105C95}" srcId="{1F405944-A23D-441D-AC1E-B105DDDBCA18}" destId="{3CE3CD51-911B-4FD2-A31B-CFA2C6ED5396}" srcOrd="4" destOrd="0" parTransId="{6245A79D-AC2C-4D8D-9644-79729F3152DC}" sibTransId="{5D7DE9FA-A261-4B94-A844-665B378BD098}"/>
    <dgm:cxn modelId="{91A76259-6B7C-4203-8737-BB5E32B379B3}" type="presOf" srcId="{19DAFE2F-72A0-4322-BE14-A8B7D375EE56}" destId="{B103AD07-C939-4DAB-9CDF-6E6AEEBF2F9E}" srcOrd="0" destOrd="0" presId="urn:microsoft.com/office/officeart/2005/8/layout/default"/>
    <dgm:cxn modelId="{103DCD6F-8333-4789-8DAF-AFA6AD26A95D}" type="presOf" srcId="{2F85E1E2-DC1D-43ED-9439-D9FDBD5A1537}" destId="{0E2E7307-5FEB-40E4-8F47-09F417A4B275}" srcOrd="0" destOrd="0" presId="urn:microsoft.com/office/officeart/2005/8/layout/default"/>
    <dgm:cxn modelId="{B6D4A616-1EA1-4217-96FA-79F43474C822}" srcId="{1F405944-A23D-441D-AC1E-B105DDDBCA18}" destId="{B91D7C26-E84F-47AF-9340-090F339970B6}" srcOrd="1" destOrd="0" parTransId="{05B46A17-0775-455E-9A67-F54515D7C7FD}" sibTransId="{EB27A97C-8FEB-4E34-AD1E-BDB2791A8FFA}"/>
    <dgm:cxn modelId="{149464A0-4B7B-4A95-B163-F764B14D36F5}" type="presOf" srcId="{B91D7C26-E84F-47AF-9340-090F339970B6}" destId="{86299DDB-23AF-47A0-848D-C8A5870F9CFF}" srcOrd="0" destOrd="0" presId="urn:microsoft.com/office/officeart/2005/8/layout/default"/>
    <dgm:cxn modelId="{5B6EAA37-D4A9-4669-BFD1-5DA1C83F3F1C}" type="presOf" srcId="{B2A8EC7D-9CD3-4439-BFE8-81016E582D9E}" destId="{4D6EA829-BEE3-4AD5-835F-C6CE58BB5F8C}" srcOrd="0" destOrd="0" presId="urn:microsoft.com/office/officeart/2005/8/layout/default"/>
    <dgm:cxn modelId="{A4FF496C-6544-4A02-ADFB-7105903D6AB4}" srcId="{1F405944-A23D-441D-AC1E-B105DDDBCA18}" destId="{B2A8EC7D-9CD3-4439-BFE8-81016E582D9E}" srcOrd="3" destOrd="0" parTransId="{986561B6-8773-4275-B5F6-7274949558B8}" sibTransId="{C8C2D01D-B1A5-449D-A77B-FCB8F14623B7}"/>
    <dgm:cxn modelId="{50DC2A30-6915-4C30-9E76-D470151DDF75}" srcId="{1F405944-A23D-441D-AC1E-B105DDDBCA18}" destId="{19DAFE2F-72A0-4322-BE14-A8B7D375EE56}" srcOrd="2" destOrd="0" parTransId="{27E0D63B-60C8-4C27-9A39-1D56B3C2AAC8}" sibTransId="{944F8788-8425-443F-A664-7BF14194FC4E}"/>
    <dgm:cxn modelId="{39340DC8-8272-4B68-A9FB-3C62DA4FFF9D}" type="presOf" srcId="{3CE3CD51-911B-4FD2-A31B-CFA2C6ED5396}" destId="{3AE16308-244E-45C7-90D0-44C5D3D397A7}" srcOrd="0" destOrd="0" presId="urn:microsoft.com/office/officeart/2005/8/layout/default"/>
    <dgm:cxn modelId="{127767DE-7EBB-43C7-9609-F873515A7120}" srcId="{1F405944-A23D-441D-AC1E-B105DDDBCA18}" destId="{2F85E1E2-DC1D-43ED-9439-D9FDBD5A1537}" srcOrd="0" destOrd="0" parTransId="{ABF47260-846A-4E98-901F-2CEDEEB55EED}" sibTransId="{D9380754-B806-438C-85EC-0DFE6B27D248}"/>
    <dgm:cxn modelId="{E349D671-3CA0-4306-BA4E-0B74485E218C}" type="presParOf" srcId="{4D5EA4DB-861F-4E7B-B1A9-28A6D6AA5FB5}" destId="{0E2E7307-5FEB-40E4-8F47-09F417A4B275}" srcOrd="0" destOrd="0" presId="urn:microsoft.com/office/officeart/2005/8/layout/default"/>
    <dgm:cxn modelId="{BA87F5C1-39DF-4F6C-AE5B-20C1C2226B03}" type="presParOf" srcId="{4D5EA4DB-861F-4E7B-B1A9-28A6D6AA5FB5}" destId="{BB40BC94-3BFB-45BB-9608-9E99D32FFB3F}" srcOrd="1" destOrd="0" presId="urn:microsoft.com/office/officeart/2005/8/layout/default"/>
    <dgm:cxn modelId="{527D3FC7-F7E2-4690-84BA-793A9B52E167}" type="presParOf" srcId="{4D5EA4DB-861F-4E7B-B1A9-28A6D6AA5FB5}" destId="{86299DDB-23AF-47A0-848D-C8A5870F9CFF}" srcOrd="2" destOrd="0" presId="urn:microsoft.com/office/officeart/2005/8/layout/default"/>
    <dgm:cxn modelId="{94C41579-3764-4BBA-A848-F67BAA26777B}" type="presParOf" srcId="{4D5EA4DB-861F-4E7B-B1A9-28A6D6AA5FB5}" destId="{B11A987B-13C0-4233-8D89-5A8F4C4B61F7}" srcOrd="3" destOrd="0" presId="urn:microsoft.com/office/officeart/2005/8/layout/default"/>
    <dgm:cxn modelId="{43443E1E-DE3E-4BB3-B936-F1067855AAB2}" type="presParOf" srcId="{4D5EA4DB-861F-4E7B-B1A9-28A6D6AA5FB5}" destId="{B103AD07-C939-4DAB-9CDF-6E6AEEBF2F9E}" srcOrd="4" destOrd="0" presId="urn:microsoft.com/office/officeart/2005/8/layout/default"/>
    <dgm:cxn modelId="{4BAB6724-9924-4F03-AC14-102144D49AB7}" type="presParOf" srcId="{4D5EA4DB-861F-4E7B-B1A9-28A6D6AA5FB5}" destId="{565F1241-5667-4202-B7BA-90B5831CF35E}" srcOrd="5" destOrd="0" presId="urn:microsoft.com/office/officeart/2005/8/layout/default"/>
    <dgm:cxn modelId="{5D0B9578-615F-458B-AB2C-DEFA7FFB0C79}" type="presParOf" srcId="{4D5EA4DB-861F-4E7B-B1A9-28A6D6AA5FB5}" destId="{4D6EA829-BEE3-4AD5-835F-C6CE58BB5F8C}" srcOrd="6" destOrd="0" presId="urn:microsoft.com/office/officeart/2005/8/layout/default"/>
    <dgm:cxn modelId="{9A2E4651-BEBE-4417-8AD4-5616DB565FE8}" type="presParOf" srcId="{4D5EA4DB-861F-4E7B-B1A9-28A6D6AA5FB5}" destId="{6BA7863E-E762-4FB8-AAF2-9429AF01FCE1}" srcOrd="7" destOrd="0" presId="urn:microsoft.com/office/officeart/2005/8/layout/default"/>
    <dgm:cxn modelId="{06CC0511-4B5E-4791-8104-C6770CEB7B4A}" type="presParOf" srcId="{4D5EA4DB-861F-4E7B-B1A9-28A6D6AA5FB5}" destId="{3AE16308-244E-45C7-90D0-44C5D3D397A7}"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405944-A23D-441D-AC1E-B105DDDBCA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F85E1E2-DC1D-43ED-9439-D9FDBD5A1537}">
      <dgm:prSet phldrT="[Text]"/>
      <dgm:spPr>
        <a:ln w="92075">
          <a:solidFill>
            <a:srgbClr val="C00000"/>
          </a:solidFill>
        </a:ln>
      </dgm:spPr>
      <dgm:t>
        <a:bodyPr/>
        <a:lstStyle/>
        <a:p>
          <a:r>
            <a:rPr lang="en-US" dirty="0" smtClean="0"/>
            <a:t>IT Organization, Staffing and Planning</a:t>
          </a:r>
          <a:endParaRPr lang="en-US" dirty="0"/>
        </a:p>
      </dgm:t>
    </dgm:pt>
    <dgm:pt modelId="{ABF47260-846A-4E98-901F-2CEDEEB55EED}" type="parTrans" cxnId="{127767DE-7EBB-43C7-9609-F873515A7120}">
      <dgm:prSet/>
      <dgm:spPr/>
      <dgm:t>
        <a:bodyPr/>
        <a:lstStyle/>
        <a:p>
          <a:endParaRPr lang="en-US"/>
        </a:p>
      </dgm:t>
    </dgm:pt>
    <dgm:pt modelId="{D9380754-B806-438C-85EC-0DFE6B27D248}" type="sibTrans" cxnId="{127767DE-7EBB-43C7-9609-F873515A7120}">
      <dgm:prSet/>
      <dgm:spPr/>
      <dgm:t>
        <a:bodyPr/>
        <a:lstStyle/>
        <a:p>
          <a:endParaRPr lang="en-US"/>
        </a:p>
      </dgm:t>
    </dgm:pt>
    <dgm:pt modelId="{B91D7C26-E84F-47AF-9340-090F339970B6}">
      <dgm:prSet phldrT="[Text]"/>
      <dgm:spPr>
        <a:ln w="92075">
          <a:solidFill>
            <a:srgbClr val="C00000"/>
          </a:solidFill>
        </a:ln>
      </dgm:spPr>
      <dgm:t>
        <a:bodyPr/>
        <a:lstStyle/>
        <a:p>
          <a:r>
            <a:rPr lang="en-US" dirty="0" smtClean="0"/>
            <a:t>IT Financing and Management</a:t>
          </a:r>
          <a:endParaRPr lang="en-US" dirty="0"/>
        </a:p>
      </dgm:t>
    </dgm:pt>
    <dgm:pt modelId="{05B46A17-0775-455E-9A67-F54515D7C7FD}" type="parTrans" cxnId="{B6D4A616-1EA1-4217-96FA-79F43474C822}">
      <dgm:prSet/>
      <dgm:spPr/>
      <dgm:t>
        <a:bodyPr/>
        <a:lstStyle/>
        <a:p>
          <a:endParaRPr lang="en-US"/>
        </a:p>
      </dgm:t>
    </dgm:pt>
    <dgm:pt modelId="{EB27A97C-8FEB-4E34-AD1E-BDB2791A8FFA}" type="sibTrans" cxnId="{B6D4A616-1EA1-4217-96FA-79F43474C822}">
      <dgm:prSet/>
      <dgm:spPr/>
      <dgm:t>
        <a:bodyPr/>
        <a:lstStyle/>
        <a:p>
          <a:endParaRPr lang="en-US"/>
        </a:p>
      </dgm:t>
    </dgm:pt>
    <dgm:pt modelId="{19DAFE2F-72A0-4322-BE14-A8B7D375EE56}">
      <dgm:prSet phldrT="[Text]"/>
      <dgm:spPr/>
      <dgm:t>
        <a:bodyPr/>
        <a:lstStyle/>
        <a:p>
          <a:r>
            <a:rPr lang="en-US" dirty="0" smtClean="0"/>
            <a:t>Faculty and Student Computing</a:t>
          </a:r>
          <a:endParaRPr lang="en-US" dirty="0"/>
        </a:p>
      </dgm:t>
    </dgm:pt>
    <dgm:pt modelId="{27E0D63B-60C8-4C27-9A39-1D56B3C2AAC8}" type="parTrans" cxnId="{50DC2A30-6915-4C30-9E76-D470151DDF75}">
      <dgm:prSet/>
      <dgm:spPr/>
      <dgm:t>
        <a:bodyPr/>
        <a:lstStyle/>
        <a:p>
          <a:endParaRPr lang="en-US"/>
        </a:p>
      </dgm:t>
    </dgm:pt>
    <dgm:pt modelId="{944F8788-8425-443F-A664-7BF14194FC4E}" type="sibTrans" cxnId="{50DC2A30-6915-4C30-9E76-D470151DDF75}">
      <dgm:prSet/>
      <dgm:spPr/>
      <dgm:t>
        <a:bodyPr/>
        <a:lstStyle/>
        <a:p>
          <a:endParaRPr lang="en-US"/>
        </a:p>
      </dgm:t>
    </dgm:pt>
    <dgm:pt modelId="{B2A8EC7D-9CD3-4439-BFE8-81016E582D9E}">
      <dgm:prSet phldrT="[Text]"/>
      <dgm:spPr/>
      <dgm:t>
        <a:bodyPr/>
        <a:lstStyle/>
        <a:p>
          <a:r>
            <a:rPr lang="en-US" dirty="0" smtClean="0"/>
            <a:t>Networking and Security</a:t>
          </a:r>
          <a:endParaRPr lang="en-US" dirty="0"/>
        </a:p>
      </dgm:t>
    </dgm:pt>
    <dgm:pt modelId="{986561B6-8773-4275-B5F6-7274949558B8}" type="parTrans" cxnId="{A4FF496C-6544-4A02-ADFB-7105903D6AB4}">
      <dgm:prSet/>
      <dgm:spPr/>
      <dgm:t>
        <a:bodyPr/>
        <a:lstStyle/>
        <a:p>
          <a:endParaRPr lang="en-US"/>
        </a:p>
      </dgm:t>
    </dgm:pt>
    <dgm:pt modelId="{C8C2D01D-B1A5-449D-A77B-FCB8F14623B7}" type="sibTrans" cxnId="{A4FF496C-6544-4A02-ADFB-7105903D6AB4}">
      <dgm:prSet/>
      <dgm:spPr/>
      <dgm:t>
        <a:bodyPr/>
        <a:lstStyle/>
        <a:p>
          <a:endParaRPr lang="en-US"/>
        </a:p>
      </dgm:t>
    </dgm:pt>
    <dgm:pt modelId="{3CE3CD51-911B-4FD2-A31B-CFA2C6ED5396}">
      <dgm:prSet phldrT="[Text]"/>
      <dgm:spPr/>
      <dgm:t>
        <a:bodyPr/>
        <a:lstStyle/>
        <a:p>
          <a:r>
            <a:rPr lang="en-US" dirty="0" smtClean="0"/>
            <a:t>Information Systems</a:t>
          </a:r>
          <a:endParaRPr lang="en-US" dirty="0"/>
        </a:p>
      </dgm:t>
    </dgm:pt>
    <dgm:pt modelId="{6245A79D-AC2C-4D8D-9644-79729F3152DC}" type="parTrans" cxnId="{911D7AF6-0165-48FE-86E0-668AEA105C95}">
      <dgm:prSet/>
      <dgm:spPr/>
      <dgm:t>
        <a:bodyPr/>
        <a:lstStyle/>
        <a:p>
          <a:endParaRPr lang="en-US"/>
        </a:p>
      </dgm:t>
    </dgm:pt>
    <dgm:pt modelId="{5D7DE9FA-A261-4B94-A844-665B378BD098}" type="sibTrans" cxnId="{911D7AF6-0165-48FE-86E0-668AEA105C95}">
      <dgm:prSet/>
      <dgm:spPr/>
      <dgm:t>
        <a:bodyPr/>
        <a:lstStyle/>
        <a:p>
          <a:endParaRPr lang="en-US"/>
        </a:p>
      </dgm:t>
    </dgm:pt>
    <dgm:pt modelId="{4D5EA4DB-861F-4E7B-B1A9-28A6D6AA5FB5}" type="pres">
      <dgm:prSet presAssocID="{1F405944-A23D-441D-AC1E-B105DDDBCA18}" presName="diagram" presStyleCnt="0">
        <dgm:presLayoutVars>
          <dgm:dir/>
          <dgm:resizeHandles val="exact"/>
        </dgm:presLayoutVars>
      </dgm:prSet>
      <dgm:spPr/>
      <dgm:t>
        <a:bodyPr/>
        <a:lstStyle/>
        <a:p>
          <a:endParaRPr lang="en-US"/>
        </a:p>
      </dgm:t>
    </dgm:pt>
    <dgm:pt modelId="{0E2E7307-5FEB-40E4-8F47-09F417A4B275}" type="pres">
      <dgm:prSet presAssocID="{2F85E1E2-DC1D-43ED-9439-D9FDBD5A1537}" presName="node" presStyleLbl="node1" presStyleIdx="0" presStyleCnt="5">
        <dgm:presLayoutVars>
          <dgm:bulletEnabled val="1"/>
        </dgm:presLayoutVars>
      </dgm:prSet>
      <dgm:spPr/>
      <dgm:t>
        <a:bodyPr/>
        <a:lstStyle/>
        <a:p>
          <a:endParaRPr lang="en-US"/>
        </a:p>
      </dgm:t>
    </dgm:pt>
    <dgm:pt modelId="{BB40BC94-3BFB-45BB-9608-9E99D32FFB3F}" type="pres">
      <dgm:prSet presAssocID="{D9380754-B806-438C-85EC-0DFE6B27D248}" presName="sibTrans" presStyleCnt="0"/>
      <dgm:spPr/>
    </dgm:pt>
    <dgm:pt modelId="{86299DDB-23AF-47A0-848D-C8A5870F9CFF}" type="pres">
      <dgm:prSet presAssocID="{B91D7C26-E84F-47AF-9340-090F339970B6}" presName="node" presStyleLbl="node1" presStyleIdx="1" presStyleCnt="5">
        <dgm:presLayoutVars>
          <dgm:bulletEnabled val="1"/>
        </dgm:presLayoutVars>
      </dgm:prSet>
      <dgm:spPr/>
      <dgm:t>
        <a:bodyPr/>
        <a:lstStyle/>
        <a:p>
          <a:endParaRPr lang="en-US"/>
        </a:p>
      </dgm:t>
    </dgm:pt>
    <dgm:pt modelId="{B11A987B-13C0-4233-8D89-5A8F4C4B61F7}" type="pres">
      <dgm:prSet presAssocID="{EB27A97C-8FEB-4E34-AD1E-BDB2791A8FFA}" presName="sibTrans" presStyleCnt="0"/>
      <dgm:spPr/>
    </dgm:pt>
    <dgm:pt modelId="{B103AD07-C939-4DAB-9CDF-6E6AEEBF2F9E}" type="pres">
      <dgm:prSet presAssocID="{19DAFE2F-72A0-4322-BE14-A8B7D375EE56}" presName="node" presStyleLbl="node1" presStyleIdx="2" presStyleCnt="5">
        <dgm:presLayoutVars>
          <dgm:bulletEnabled val="1"/>
        </dgm:presLayoutVars>
      </dgm:prSet>
      <dgm:spPr/>
      <dgm:t>
        <a:bodyPr/>
        <a:lstStyle/>
        <a:p>
          <a:endParaRPr lang="en-US"/>
        </a:p>
      </dgm:t>
    </dgm:pt>
    <dgm:pt modelId="{565F1241-5667-4202-B7BA-90B5831CF35E}" type="pres">
      <dgm:prSet presAssocID="{944F8788-8425-443F-A664-7BF14194FC4E}" presName="sibTrans" presStyleCnt="0"/>
      <dgm:spPr/>
    </dgm:pt>
    <dgm:pt modelId="{4D6EA829-BEE3-4AD5-835F-C6CE58BB5F8C}" type="pres">
      <dgm:prSet presAssocID="{B2A8EC7D-9CD3-4439-BFE8-81016E582D9E}" presName="node" presStyleLbl="node1" presStyleIdx="3" presStyleCnt="5">
        <dgm:presLayoutVars>
          <dgm:bulletEnabled val="1"/>
        </dgm:presLayoutVars>
      </dgm:prSet>
      <dgm:spPr/>
      <dgm:t>
        <a:bodyPr/>
        <a:lstStyle/>
        <a:p>
          <a:endParaRPr lang="en-US"/>
        </a:p>
      </dgm:t>
    </dgm:pt>
    <dgm:pt modelId="{6BA7863E-E762-4FB8-AAF2-9429AF01FCE1}" type="pres">
      <dgm:prSet presAssocID="{C8C2D01D-B1A5-449D-A77B-FCB8F14623B7}" presName="sibTrans" presStyleCnt="0"/>
      <dgm:spPr/>
    </dgm:pt>
    <dgm:pt modelId="{3AE16308-244E-45C7-90D0-44C5D3D397A7}" type="pres">
      <dgm:prSet presAssocID="{3CE3CD51-911B-4FD2-A31B-CFA2C6ED5396}" presName="node" presStyleLbl="node1" presStyleIdx="4" presStyleCnt="5">
        <dgm:presLayoutVars>
          <dgm:bulletEnabled val="1"/>
        </dgm:presLayoutVars>
      </dgm:prSet>
      <dgm:spPr/>
      <dgm:t>
        <a:bodyPr/>
        <a:lstStyle/>
        <a:p>
          <a:endParaRPr lang="en-US"/>
        </a:p>
      </dgm:t>
    </dgm:pt>
  </dgm:ptLst>
  <dgm:cxnLst>
    <dgm:cxn modelId="{94268D48-83C8-450B-9C7E-7A0130560315}" type="presOf" srcId="{B2A8EC7D-9CD3-4439-BFE8-81016E582D9E}" destId="{4D6EA829-BEE3-4AD5-835F-C6CE58BB5F8C}" srcOrd="0" destOrd="0" presId="urn:microsoft.com/office/officeart/2005/8/layout/default"/>
    <dgm:cxn modelId="{0AAAEEE3-5210-4C39-A3E1-F42264789358}" type="presOf" srcId="{19DAFE2F-72A0-4322-BE14-A8B7D375EE56}" destId="{B103AD07-C939-4DAB-9CDF-6E6AEEBF2F9E}" srcOrd="0" destOrd="0" presId="urn:microsoft.com/office/officeart/2005/8/layout/default"/>
    <dgm:cxn modelId="{911D7AF6-0165-48FE-86E0-668AEA105C95}" srcId="{1F405944-A23D-441D-AC1E-B105DDDBCA18}" destId="{3CE3CD51-911B-4FD2-A31B-CFA2C6ED5396}" srcOrd="4" destOrd="0" parTransId="{6245A79D-AC2C-4D8D-9644-79729F3152DC}" sibTransId="{5D7DE9FA-A261-4B94-A844-665B378BD098}"/>
    <dgm:cxn modelId="{AECB1AD1-6D65-4AB0-8971-A0455A5D3682}" type="presOf" srcId="{3CE3CD51-911B-4FD2-A31B-CFA2C6ED5396}" destId="{3AE16308-244E-45C7-90D0-44C5D3D397A7}" srcOrd="0" destOrd="0" presId="urn:microsoft.com/office/officeart/2005/8/layout/default"/>
    <dgm:cxn modelId="{2CB889B1-B358-47A6-88B0-AC03FD06DD73}" type="presOf" srcId="{1F405944-A23D-441D-AC1E-B105DDDBCA18}" destId="{4D5EA4DB-861F-4E7B-B1A9-28A6D6AA5FB5}" srcOrd="0" destOrd="0" presId="urn:microsoft.com/office/officeart/2005/8/layout/default"/>
    <dgm:cxn modelId="{B6D4A616-1EA1-4217-96FA-79F43474C822}" srcId="{1F405944-A23D-441D-AC1E-B105DDDBCA18}" destId="{B91D7C26-E84F-47AF-9340-090F339970B6}" srcOrd="1" destOrd="0" parTransId="{05B46A17-0775-455E-9A67-F54515D7C7FD}" sibTransId="{EB27A97C-8FEB-4E34-AD1E-BDB2791A8FFA}"/>
    <dgm:cxn modelId="{A0182299-3490-4ECA-A77D-DD61ADA719D4}" type="presOf" srcId="{B91D7C26-E84F-47AF-9340-090F339970B6}" destId="{86299DDB-23AF-47A0-848D-C8A5870F9CFF}" srcOrd="0" destOrd="0" presId="urn:microsoft.com/office/officeart/2005/8/layout/default"/>
    <dgm:cxn modelId="{15692A31-8CF8-4B80-8C5A-4E5F4C327C13}" type="presOf" srcId="{2F85E1E2-DC1D-43ED-9439-D9FDBD5A1537}" destId="{0E2E7307-5FEB-40E4-8F47-09F417A4B275}" srcOrd="0" destOrd="0" presId="urn:microsoft.com/office/officeart/2005/8/layout/default"/>
    <dgm:cxn modelId="{A4FF496C-6544-4A02-ADFB-7105903D6AB4}" srcId="{1F405944-A23D-441D-AC1E-B105DDDBCA18}" destId="{B2A8EC7D-9CD3-4439-BFE8-81016E582D9E}" srcOrd="3" destOrd="0" parTransId="{986561B6-8773-4275-B5F6-7274949558B8}" sibTransId="{C8C2D01D-B1A5-449D-A77B-FCB8F14623B7}"/>
    <dgm:cxn modelId="{50DC2A30-6915-4C30-9E76-D470151DDF75}" srcId="{1F405944-A23D-441D-AC1E-B105DDDBCA18}" destId="{19DAFE2F-72A0-4322-BE14-A8B7D375EE56}" srcOrd="2" destOrd="0" parTransId="{27E0D63B-60C8-4C27-9A39-1D56B3C2AAC8}" sibTransId="{944F8788-8425-443F-A664-7BF14194FC4E}"/>
    <dgm:cxn modelId="{127767DE-7EBB-43C7-9609-F873515A7120}" srcId="{1F405944-A23D-441D-AC1E-B105DDDBCA18}" destId="{2F85E1E2-DC1D-43ED-9439-D9FDBD5A1537}" srcOrd="0" destOrd="0" parTransId="{ABF47260-846A-4E98-901F-2CEDEEB55EED}" sibTransId="{D9380754-B806-438C-85EC-0DFE6B27D248}"/>
    <dgm:cxn modelId="{1B99DB7E-715A-40C5-A4EC-EB3D33CFEE0F}" type="presParOf" srcId="{4D5EA4DB-861F-4E7B-B1A9-28A6D6AA5FB5}" destId="{0E2E7307-5FEB-40E4-8F47-09F417A4B275}" srcOrd="0" destOrd="0" presId="urn:microsoft.com/office/officeart/2005/8/layout/default"/>
    <dgm:cxn modelId="{DA2FF00C-EC22-4FF6-B674-6168D153F1E5}" type="presParOf" srcId="{4D5EA4DB-861F-4E7B-B1A9-28A6D6AA5FB5}" destId="{BB40BC94-3BFB-45BB-9608-9E99D32FFB3F}" srcOrd="1" destOrd="0" presId="urn:microsoft.com/office/officeart/2005/8/layout/default"/>
    <dgm:cxn modelId="{FEE8C9B9-4A04-4334-990F-E7DC05F74DEF}" type="presParOf" srcId="{4D5EA4DB-861F-4E7B-B1A9-28A6D6AA5FB5}" destId="{86299DDB-23AF-47A0-848D-C8A5870F9CFF}" srcOrd="2" destOrd="0" presId="urn:microsoft.com/office/officeart/2005/8/layout/default"/>
    <dgm:cxn modelId="{533E856F-E329-4129-9E8D-651D2A8542F2}" type="presParOf" srcId="{4D5EA4DB-861F-4E7B-B1A9-28A6D6AA5FB5}" destId="{B11A987B-13C0-4233-8D89-5A8F4C4B61F7}" srcOrd="3" destOrd="0" presId="urn:microsoft.com/office/officeart/2005/8/layout/default"/>
    <dgm:cxn modelId="{1001B9B8-F028-401D-B49F-5809CD94C594}" type="presParOf" srcId="{4D5EA4DB-861F-4E7B-B1A9-28A6D6AA5FB5}" destId="{B103AD07-C939-4DAB-9CDF-6E6AEEBF2F9E}" srcOrd="4" destOrd="0" presId="urn:microsoft.com/office/officeart/2005/8/layout/default"/>
    <dgm:cxn modelId="{E73E161B-9411-4397-8EC6-B331A42716EA}" type="presParOf" srcId="{4D5EA4DB-861F-4E7B-B1A9-28A6D6AA5FB5}" destId="{565F1241-5667-4202-B7BA-90B5831CF35E}" srcOrd="5" destOrd="0" presId="urn:microsoft.com/office/officeart/2005/8/layout/default"/>
    <dgm:cxn modelId="{18D6444C-23FD-41A1-9AC2-62CD9643652F}" type="presParOf" srcId="{4D5EA4DB-861F-4E7B-B1A9-28A6D6AA5FB5}" destId="{4D6EA829-BEE3-4AD5-835F-C6CE58BB5F8C}" srcOrd="6" destOrd="0" presId="urn:microsoft.com/office/officeart/2005/8/layout/default"/>
    <dgm:cxn modelId="{0B5EDBFA-6B24-4C8D-8CCC-2E380ED9A03B}" type="presParOf" srcId="{4D5EA4DB-861F-4E7B-B1A9-28A6D6AA5FB5}" destId="{6BA7863E-E762-4FB8-AAF2-9429AF01FCE1}" srcOrd="7" destOrd="0" presId="urn:microsoft.com/office/officeart/2005/8/layout/default"/>
    <dgm:cxn modelId="{B084D51D-40F6-4482-BA0A-5E82C0EDBF81}" type="presParOf" srcId="{4D5EA4DB-861F-4E7B-B1A9-28A6D6AA5FB5}" destId="{3AE16308-244E-45C7-90D0-44C5D3D397A7}"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405944-A23D-441D-AC1E-B105DDDBCA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F85E1E2-DC1D-43ED-9439-D9FDBD5A1537}">
      <dgm:prSet phldrT="[Text]"/>
      <dgm:spPr>
        <a:ln w="92075">
          <a:solidFill>
            <a:srgbClr val="C00000"/>
          </a:solidFill>
        </a:ln>
      </dgm:spPr>
      <dgm:t>
        <a:bodyPr/>
        <a:lstStyle/>
        <a:p>
          <a:r>
            <a:rPr lang="en-US" dirty="0" smtClean="0"/>
            <a:t>IT Organization, Staffing and Planning</a:t>
          </a:r>
          <a:endParaRPr lang="en-US" dirty="0"/>
        </a:p>
      </dgm:t>
    </dgm:pt>
    <dgm:pt modelId="{ABF47260-846A-4E98-901F-2CEDEEB55EED}" type="parTrans" cxnId="{127767DE-7EBB-43C7-9609-F873515A7120}">
      <dgm:prSet/>
      <dgm:spPr/>
      <dgm:t>
        <a:bodyPr/>
        <a:lstStyle/>
        <a:p>
          <a:endParaRPr lang="en-US"/>
        </a:p>
      </dgm:t>
    </dgm:pt>
    <dgm:pt modelId="{D9380754-B806-438C-85EC-0DFE6B27D248}" type="sibTrans" cxnId="{127767DE-7EBB-43C7-9609-F873515A7120}">
      <dgm:prSet/>
      <dgm:spPr/>
      <dgm:t>
        <a:bodyPr/>
        <a:lstStyle/>
        <a:p>
          <a:endParaRPr lang="en-US"/>
        </a:p>
      </dgm:t>
    </dgm:pt>
    <dgm:pt modelId="{B91D7C26-E84F-47AF-9340-090F339970B6}">
      <dgm:prSet phldrT="[Text]"/>
      <dgm:spPr>
        <a:ln w="92075">
          <a:solidFill>
            <a:srgbClr val="C00000"/>
          </a:solidFill>
        </a:ln>
      </dgm:spPr>
      <dgm:t>
        <a:bodyPr/>
        <a:lstStyle/>
        <a:p>
          <a:r>
            <a:rPr lang="en-US" dirty="0" smtClean="0"/>
            <a:t>IT Financing and Management</a:t>
          </a:r>
          <a:endParaRPr lang="en-US" dirty="0"/>
        </a:p>
      </dgm:t>
    </dgm:pt>
    <dgm:pt modelId="{05B46A17-0775-455E-9A67-F54515D7C7FD}" type="parTrans" cxnId="{B6D4A616-1EA1-4217-96FA-79F43474C822}">
      <dgm:prSet/>
      <dgm:spPr/>
      <dgm:t>
        <a:bodyPr/>
        <a:lstStyle/>
        <a:p>
          <a:endParaRPr lang="en-US"/>
        </a:p>
      </dgm:t>
    </dgm:pt>
    <dgm:pt modelId="{EB27A97C-8FEB-4E34-AD1E-BDB2791A8FFA}" type="sibTrans" cxnId="{B6D4A616-1EA1-4217-96FA-79F43474C822}">
      <dgm:prSet/>
      <dgm:spPr/>
      <dgm:t>
        <a:bodyPr/>
        <a:lstStyle/>
        <a:p>
          <a:endParaRPr lang="en-US"/>
        </a:p>
      </dgm:t>
    </dgm:pt>
    <dgm:pt modelId="{19DAFE2F-72A0-4322-BE14-A8B7D375EE56}">
      <dgm:prSet phldrT="[Text]"/>
      <dgm:spPr>
        <a:ln w="92075">
          <a:solidFill>
            <a:srgbClr val="C00000"/>
          </a:solidFill>
        </a:ln>
      </dgm:spPr>
      <dgm:t>
        <a:bodyPr/>
        <a:lstStyle/>
        <a:p>
          <a:r>
            <a:rPr lang="en-US" dirty="0" smtClean="0"/>
            <a:t>Faculty and Student Computing</a:t>
          </a:r>
          <a:endParaRPr lang="en-US" dirty="0"/>
        </a:p>
      </dgm:t>
    </dgm:pt>
    <dgm:pt modelId="{27E0D63B-60C8-4C27-9A39-1D56B3C2AAC8}" type="parTrans" cxnId="{50DC2A30-6915-4C30-9E76-D470151DDF75}">
      <dgm:prSet/>
      <dgm:spPr/>
      <dgm:t>
        <a:bodyPr/>
        <a:lstStyle/>
        <a:p>
          <a:endParaRPr lang="en-US"/>
        </a:p>
      </dgm:t>
    </dgm:pt>
    <dgm:pt modelId="{944F8788-8425-443F-A664-7BF14194FC4E}" type="sibTrans" cxnId="{50DC2A30-6915-4C30-9E76-D470151DDF75}">
      <dgm:prSet/>
      <dgm:spPr/>
      <dgm:t>
        <a:bodyPr/>
        <a:lstStyle/>
        <a:p>
          <a:endParaRPr lang="en-US"/>
        </a:p>
      </dgm:t>
    </dgm:pt>
    <dgm:pt modelId="{B2A8EC7D-9CD3-4439-BFE8-81016E582D9E}">
      <dgm:prSet phldrT="[Text]"/>
      <dgm:spPr/>
      <dgm:t>
        <a:bodyPr/>
        <a:lstStyle/>
        <a:p>
          <a:r>
            <a:rPr lang="en-US" dirty="0" smtClean="0"/>
            <a:t>Networking and Security</a:t>
          </a:r>
          <a:endParaRPr lang="en-US" dirty="0"/>
        </a:p>
      </dgm:t>
    </dgm:pt>
    <dgm:pt modelId="{986561B6-8773-4275-B5F6-7274949558B8}" type="parTrans" cxnId="{A4FF496C-6544-4A02-ADFB-7105903D6AB4}">
      <dgm:prSet/>
      <dgm:spPr/>
      <dgm:t>
        <a:bodyPr/>
        <a:lstStyle/>
        <a:p>
          <a:endParaRPr lang="en-US"/>
        </a:p>
      </dgm:t>
    </dgm:pt>
    <dgm:pt modelId="{C8C2D01D-B1A5-449D-A77B-FCB8F14623B7}" type="sibTrans" cxnId="{A4FF496C-6544-4A02-ADFB-7105903D6AB4}">
      <dgm:prSet/>
      <dgm:spPr/>
      <dgm:t>
        <a:bodyPr/>
        <a:lstStyle/>
        <a:p>
          <a:endParaRPr lang="en-US"/>
        </a:p>
      </dgm:t>
    </dgm:pt>
    <dgm:pt modelId="{3CE3CD51-911B-4FD2-A31B-CFA2C6ED5396}">
      <dgm:prSet phldrT="[Text]"/>
      <dgm:spPr/>
      <dgm:t>
        <a:bodyPr/>
        <a:lstStyle/>
        <a:p>
          <a:r>
            <a:rPr lang="en-US" dirty="0" smtClean="0"/>
            <a:t>Information Systems</a:t>
          </a:r>
          <a:endParaRPr lang="en-US" dirty="0"/>
        </a:p>
      </dgm:t>
    </dgm:pt>
    <dgm:pt modelId="{6245A79D-AC2C-4D8D-9644-79729F3152DC}" type="parTrans" cxnId="{911D7AF6-0165-48FE-86E0-668AEA105C95}">
      <dgm:prSet/>
      <dgm:spPr/>
      <dgm:t>
        <a:bodyPr/>
        <a:lstStyle/>
        <a:p>
          <a:endParaRPr lang="en-US"/>
        </a:p>
      </dgm:t>
    </dgm:pt>
    <dgm:pt modelId="{5D7DE9FA-A261-4B94-A844-665B378BD098}" type="sibTrans" cxnId="{911D7AF6-0165-48FE-86E0-668AEA105C95}">
      <dgm:prSet/>
      <dgm:spPr/>
      <dgm:t>
        <a:bodyPr/>
        <a:lstStyle/>
        <a:p>
          <a:endParaRPr lang="en-US"/>
        </a:p>
      </dgm:t>
    </dgm:pt>
    <dgm:pt modelId="{4D5EA4DB-861F-4E7B-B1A9-28A6D6AA5FB5}" type="pres">
      <dgm:prSet presAssocID="{1F405944-A23D-441D-AC1E-B105DDDBCA18}" presName="diagram" presStyleCnt="0">
        <dgm:presLayoutVars>
          <dgm:dir/>
          <dgm:resizeHandles val="exact"/>
        </dgm:presLayoutVars>
      </dgm:prSet>
      <dgm:spPr/>
      <dgm:t>
        <a:bodyPr/>
        <a:lstStyle/>
        <a:p>
          <a:endParaRPr lang="en-US"/>
        </a:p>
      </dgm:t>
    </dgm:pt>
    <dgm:pt modelId="{0E2E7307-5FEB-40E4-8F47-09F417A4B275}" type="pres">
      <dgm:prSet presAssocID="{2F85E1E2-DC1D-43ED-9439-D9FDBD5A1537}" presName="node" presStyleLbl="node1" presStyleIdx="0" presStyleCnt="5">
        <dgm:presLayoutVars>
          <dgm:bulletEnabled val="1"/>
        </dgm:presLayoutVars>
      </dgm:prSet>
      <dgm:spPr/>
      <dgm:t>
        <a:bodyPr/>
        <a:lstStyle/>
        <a:p>
          <a:endParaRPr lang="en-US"/>
        </a:p>
      </dgm:t>
    </dgm:pt>
    <dgm:pt modelId="{BB40BC94-3BFB-45BB-9608-9E99D32FFB3F}" type="pres">
      <dgm:prSet presAssocID="{D9380754-B806-438C-85EC-0DFE6B27D248}" presName="sibTrans" presStyleCnt="0"/>
      <dgm:spPr/>
    </dgm:pt>
    <dgm:pt modelId="{86299DDB-23AF-47A0-848D-C8A5870F9CFF}" type="pres">
      <dgm:prSet presAssocID="{B91D7C26-E84F-47AF-9340-090F339970B6}" presName="node" presStyleLbl="node1" presStyleIdx="1" presStyleCnt="5">
        <dgm:presLayoutVars>
          <dgm:bulletEnabled val="1"/>
        </dgm:presLayoutVars>
      </dgm:prSet>
      <dgm:spPr/>
      <dgm:t>
        <a:bodyPr/>
        <a:lstStyle/>
        <a:p>
          <a:endParaRPr lang="en-US"/>
        </a:p>
      </dgm:t>
    </dgm:pt>
    <dgm:pt modelId="{B11A987B-13C0-4233-8D89-5A8F4C4B61F7}" type="pres">
      <dgm:prSet presAssocID="{EB27A97C-8FEB-4E34-AD1E-BDB2791A8FFA}" presName="sibTrans" presStyleCnt="0"/>
      <dgm:spPr/>
    </dgm:pt>
    <dgm:pt modelId="{B103AD07-C939-4DAB-9CDF-6E6AEEBF2F9E}" type="pres">
      <dgm:prSet presAssocID="{19DAFE2F-72A0-4322-BE14-A8B7D375EE56}" presName="node" presStyleLbl="node1" presStyleIdx="2" presStyleCnt="5">
        <dgm:presLayoutVars>
          <dgm:bulletEnabled val="1"/>
        </dgm:presLayoutVars>
      </dgm:prSet>
      <dgm:spPr/>
      <dgm:t>
        <a:bodyPr/>
        <a:lstStyle/>
        <a:p>
          <a:endParaRPr lang="en-US"/>
        </a:p>
      </dgm:t>
    </dgm:pt>
    <dgm:pt modelId="{565F1241-5667-4202-B7BA-90B5831CF35E}" type="pres">
      <dgm:prSet presAssocID="{944F8788-8425-443F-A664-7BF14194FC4E}" presName="sibTrans" presStyleCnt="0"/>
      <dgm:spPr/>
    </dgm:pt>
    <dgm:pt modelId="{4D6EA829-BEE3-4AD5-835F-C6CE58BB5F8C}" type="pres">
      <dgm:prSet presAssocID="{B2A8EC7D-9CD3-4439-BFE8-81016E582D9E}" presName="node" presStyleLbl="node1" presStyleIdx="3" presStyleCnt="5">
        <dgm:presLayoutVars>
          <dgm:bulletEnabled val="1"/>
        </dgm:presLayoutVars>
      </dgm:prSet>
      <dgm:spPr/>
      <dgm:t>
        <a:bodyPr/>
        <a:lstStyle/>
        <a:p>
          <a:endParaRPr lang="en-US"/>
        </a:p>
      </dgm:t>
    </dgm:pt>
    <dgm:pt modelId="{6BA7863E-E762-4FB8-AAF2-9429AF01FCE1}" type="pres">
      <dgm:prSet presAssocID="{C8C2D01D-B1A5-449D-A77B-FCB8F14623B7}" presName="sibTrans" presStyleCnt="0"/>
      <dgm:spPr/>
    </dgm:pt>
    <dgm:pt modelId="{3AE16308-244E-45C7-90D0-44C5D3D397A7}" type="pres">
      <dgm:prSet presAssocID="{3CE3CD51-911B-4FD2-A31B-CFA2C6ED5396}" presName="node" presStyleLbl="node1" presStyleIdx="4" presStyleCnt="5">
        <dgm:presLayoutVars>
          <dgm:bulletEnabled val="1"/>
        </dgm:presLayoutVars>
      </dgm:prSet>
      <dgm:spPr/>
      <dgm:t>
        <a:bodyPr/>
        <a:lstStyle/>
        <a:p>
          <a:endParaRPr lang="en-US"/>
        </a:p>
      </dgm:t>
    </dgm:pt>
  </dgm:ptLst>
  <dgm:cxnLst>
    <dgm:cxn modelId="{0032C3D0-3560-4F4E-AF6D-B639C8D53A8B}" type="presOf" srcId="{B91D7C26-E84F-47AF-9340-090F339970B6}" destId="{86299DDB-23AF-47A0-848D-C8A5870F9CFF}" srcOrd="0" destOrd="0" presId="urn:microsoft.com/office/officeart/2005/8/layout/default"/>
    <dgm:cxn modelId="{88F4F589-2823-4412-98E6-A3C71FE8A590}" type="presOf" srcId="{B2A8EC7D-9CD3-4439-BFE8-81016E582D9E}" destId="{4D6EA829-BEE3-4AD5-835F-C6CE58BB5F8C}" srcOrd="0" destOrd="0" presId="urn:microsoft.com/office/officeart/2005/8/layout/default"/>
    <dgm:cxn modelId="{911D7AF6-0165-48FE-86E0-668AEA105C95}" srcId="{1F405944-A23D-441D-AC1E-B105DDDBCA18}" destId="{3CE3CD51-911B-4FD2-A31B-CFA2C6ED5396}" srcOrd="4" destOrd="0" parTransId="{6245A79D-AC2C-4D8D-9644-79729F3152DC}" sibTransId="{5D7DE9FA-A261-4B94-A844-665B378BD098}"/>
    <dgm:cxn modelId="{B6D4A616-1EA1-4217-96FA-79F43474C822}" srcId="{1F405944-A23D-441D-AC1E-B105DDDBCA18}" destId="{B91D7C26-E84F-47AF-9340-090F339970B6}" srcOrd="1" destOrd="0" parTransId="{05B46A17-0775-455E-9A67-F54515D7C7FD}" sibTransId="{EB27A97C-8FEB-4E34-AD1E-BDB2791A8FFA}"/>
    <dgm:cxn modelId="{AA46FE78-9994-4580-A856-6BEA8871C657}" type="presOf" srcId="{1F405944-A23D-441D-AC1E-B105DDDBCA18}" destId="{4D5EA4DB-861F-4E7B-B1A9-28A6D6AA5FB5}" srcOrd="0" destOrd="0" presId="urn:microsoft.com/office/officeart/2005/8/layout/default"/>
    <dgm:cxn modelId="{A4FF496C-6544-4A02-ADFB-7105903D6AB4}" srcId="{1F405944-A23D-441D-AC1E-B105DDDBCA18}" destId="{B2A8EC7D-9CD3-4439-BFE8-81016E582D9E}" srcOrd="3" destOrd="0" parTransId="{986561B6-8773-4275-B5F6-7274949558B8}" sibTransId="{C8C2D01D-B1A5-449D-A77B-FCB8F14623B7}"/>
    <dgm:cxn modelId="{50DC2A30-6915-4C30-9E76-D470151DDF75}" srcId="{1F405944-A23D-441D-AC1E-B105DDDBCA18}" destId="{19DAFE2F-72A0-4322-BE14-A8B7D375EE56}" srcOrd="2" destOrd="0" parTransId="{27E0D63B-60C8-4C27-9A39-1D56B3C2AAC8}" sibTransId="{944F8788-8425-443F-A664-7BF14194FC4E}"/>
    <dgm:cxn modelId="{127767DE-7EBB-43C7-9609-F873515A7120}" srcId="{1F405944-A23D-441D-AC1E-B105DDDBCA18}" destId="{2F85E1E2-DC1D-43ED-9439-D9FDBD5A1537}" srcOrd="0" destOrd="0" parTransId="{ABF47260-846A-4E98-901F-2CEDEEB55EED}" sibTransId="{D9380754-B806-438C-85EC-0DFE6B27D248}"/>
    <dgm:cxn modelId="{98976267-9C71-4455-BD46-C295BD97AB36}" type="presOf" srcId="{19DAFE2F-72A0-4322-BE14-A8B7D375EE56}" destId="{B103AD07-C939-4DAB-9CDF-6E6AEEBF2F9E}" srcOrd="0" destOrd="0" presId="urn:microsoft.com/office/officeart/2005/8/layout/default"/>
    <dgm:cxn modelId="{34FB5900-85FF-445D-8039-D117216CD2DC}" type="presOf" srcId="{2F85E1E2-DC1D-43ED-9439-D9FDBD5A1537}" destId="{0E2E7307-5FEB-40E4-8F47-09F417A4B275}" srcOrd="0" destOrd="0" presId="urn:microsoft.com/office/officeart/2005/8/layout/default"/>
    <dgm:cxn modelId="{BC073B6E-0590-4465-86A2-D4CCB5321BE9}" type="presOf" srcId="{3CE3CD51-911B-4FD2-A31B-CFA2C6ED5396}" destId="{3AE16308-244E-45C7-90D0-44C5D3D397A7}" srcOrd="0" destOrd="0" presId="urn:microsoft.com/office/officeart/2005/8/layout/default"/>
    <dgm:cxn modelId="{BE5C05F6-8E2E-450A-B0FA-1CB4F3051BF4}" type="presParOf" srcId="{4D5EA4DB-861F-4E7B-B1A9-28A6D6AA5FB5}" destId="{0E2E7307-5FEB-40E4-8F47-09F417A4B275}" srcOrd="0" destOrd="0" presId="urn:microsoft.com/office/officeart/2005/8/layout/default"/>
    <dgm:cxn modelId="{52E630D7-6BDA-41FE-B8F2-655ABC1B0FF0}" type="presParOf" srcId="{4D5EA4DB-861F-4E7B-B1A9-28A6D6AA5FB5}" destId="{BB40BC94-3BFB-45BB-9608-9E99D32FFB3F}" srcOrd="1" destOrd="0" presId="urn:microsoft.com/office/officeart/2005/8/layout/default"/>
    <dgm:cxn modelId="{38C5BB47-FED5-4E03-B566-5793A1D25C4C}" type="presParOf" srcId="{4D5EA4DB-861F-4E7B-B1A9-28A6D6AA5FB5}" destId="{86299DDB-23AF-47A0-848D-C8A5870F9CFF}" srcOrd="2" destOrd="0" presId="urn:microsoft.com/office/officeart/2005/8/layout/default"/>
    <dgm:cxn modelId="{2ED2D611-9837-4D32-9CD6-9DA769DD3EC0}" type="presParOf" srcId="{4D5EA4DB-861F-4E7B-B1A9-28A6D6AA5FB5}" destId="{B11A987B-13C0-4233-8D89-5A8F4C4B61F7}" srcOrd="3" destOrd="0" presId="urn:microsoft.com/office/officeart/2005/8/layout/default"/>
    <dgm:cxn modelId="{BADD4480-DD1A-4595-A2FD-ACC527F33AD8}" type="presParOf" srcId="{4D5EA4DB-861F-4E7B-B1A9-28A6D6AA5FB5}" destId="{B103AD07-C939-4DAB-9CDF-6E6AEEBF2F9E}" srcOrd="4" destOrd="0" presId="urn:microsoft.com/office/officeart/2005/8/layout/default"/>
    <dgm:cxn modelId="{04806B46-6033-4B3C-B222-8A0AB6C4ED6B}" type="presParOf" srcId="{4D5EA4DB-861F-4E7B-B1A9-28A6D6AA5FB5}" destId="{565F1241-5667-4202-B7BA-90B5831CF35E}" srcOrd="5" destOrd="0" presId="urn:microsoft.com/office/officeart/2005/8/layout/default"/>
    <dgm:cxn modelId="{0A7DC391-9A6D-4F38-80B0-90277230AF8D}" type="presParOf" srcId="{4D5EA4DB-861F-4E7B-B1A9-28A6D6AA5FB5}" destId="{4D6EA829-BEE3-4AD5-835F-C6CE58BB5F8C}" srcOrd="6" destOrd="0" presId="urn:microsoft.com/office/officeart/2005/8/layout/default"/>
    <dgm:cxn modelId="{D21CE132-3DF9-4E60-8E1E-BFF84F22D080}" type="presParOf" srcId="{4D5EA4DB-861F-4E7B-B1A9-28A6D6AA5FB5}" destId="{6BA7863E-E762-4FB8-AAF2-9429AF01FCE1}" srcOrd="7" destOrd="0" presId="urn:microsoft.com/office/officeart/2005/8/layout/default"/>
    <dgm:cxn modelId="{ED1B33DD-1008-466E-8557-DEECCB2C4182}" type="presParOf" srcId="{4D5EA4DB-861F-4E7B-B1A9-28A6D6AA5FB5}" destId="{3AE16308-244E-45C7-90D0-44C5D3D397A7}"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405944-A23D-441D-AC1E-B105DDDBCA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F85E1E2-DC1D-43ED-9439-D9FDBD5A1537}">
      <dgm:prSet phldrT="[Text]"/>
      <dgm:spPr>
        <a:ln w="92075">
          <a:solidFill>
            <a:srgbClr val="C00000"/>
          </a:solidFill>
        </a:ln>
      </dgm:spPr>
      <dgm:t>
        <a:bodyPr/>
        <a:lstStyle/>
        <a:p>
          <a:r>
            <a:rPr lang="en-US" dirty="0" smtClean="0"/>
            <a:t>IT Organization, Staffing and Planning</a:t>
          </a:r>
          <a:endParaRPr lang="en-US" dirty="0"/>
        </a:p>
      </dgm:t>
    </dgm:pt>
    <dgm:pt modelId="{ABF47260-846A-4E98-901F-2CEDEEB55EED}" type="parTrans" cxnId="{127767DE-7EBB-43C7-9609-F873515A7120}">
      <dgm:prSet/>
      <dgm:spPr/>
      <dgm:t>
        <a:bodyPr/>
        <a:lstStyle/>
        <a:p>
          <a:endParaRPr lang="en-US"/>
        </a:p>
      </dgm:t>
    </dgm:pt>
    <dgm:pt modelId="{D9380754-B806-438C-85EC-0DFE6B27D248}" type="sibTrans" cxnId="{127767DE-7EBB-43C7-9609-F873515A7120}">
      <dgm:prSet/>
      <dgm:spPr/>
      <dgm:t>
        <a:bodyPr/>
        <a:lstStyle/>
        <a:p>
          <a:endParaRPr lang="en-US"/>
        </a:p>
      </dgm:t>
    </dgm:pt>
    <dgm:pt modelId="{B91D7C26-E84F-47AF-9340-090F339970B6}">
      <dgm:prSet phldrT="[Text]"/>
      <dgm:spPr>
        <a:ln w="92075">
          <a:solidFill>
            <a:srgbClr val="C00000"/>
          </a:solidFill>
        </a:ln>
      </dgm:spPr>
      <dgm:t>
        <a:bodyPr/>
        <a:lstStyle/>
        <a:p>
          <a:r>
            <a:rPr lang="en-US" dirty="0" smtClean="0"/>
            <a:t>IT Financing and Management</a:t>
          </a:r>
          <a:endParaRPr lang="en-US" dirty="0"/>
        </a:p>
      </dgm:t>
    </dgm:pt>
    <dgm:pt modelId="{05B46A17-0775-455E-9A67-F54515D7C7FD}" type="parTrans" cxnId="{B6D4A616-1EA1-4217-96FA-79F43474C822}">
      <dgm:prSet/>
      <dgm:spPr/>
      <dgm:t>
        <a:bodyPr/>
        <a:lstStyle/>
        <a:p>
          <a:endParaRPr lang="en-US"/>
        </a:p>
      </dgm:t>
    </dgm:pt>
    <dgm:pt modelId="{EB27A97C-8FEB-4E34-AD1E-BDB2791A8FFA}" type="sibTrans" cxnId="{B6D4A616-1EA1-4217-96FA-79F43474C822}">
      <dgm:prSet/>
      <dgm:spPr/>
      <dgm:t>
        <a:bodyPr/>
        <a:lstStyle/>
        <a:p>
          <a:endParaRPr lang="en-US"/>
        </a:p>
      </dgm:t>
    </dgm:pt>
    <dgm:pt modelId="{19DAFE2F-72A0-4322-BE14-A8B7D375EE56}">
      <dgm:prSet phldrT="[Text]"/>
      <dgm:spPr>
        <a:ln w="92075">
          <a:solidFill>
            <a:srgbClr val="C00000"/>
          </a:solidFill>
        </a:ln>
      </dgm:spPr>
      <dgm:t>
        <a:bodyPr/>
        <a:lstStyle/>
        <a:p>
          <a:r>
            <a:rPr lang="en-US" dirty="0" smtClean="0"/>
            <a:t>Faculty and Student Computing</a:t>
          </a:r>
          <a:endParaRPr lang="en-US" dirty="0"/>
        </a:p>
      </dgm:t>
    </dgm:pt>
    <dgm:pt modelId="{27E0D63B-60C8-4C27-9A39-1D56B3C2AAC8}" type="parTrans" cxnId="{50DC2A30-6915-4C30-9E76-D470151DDF75}">
      <dgm:prSet/>
      <dgm:spPr/>
      <dgm:t>
        <a:bodyPr/>
        <a:lstStyle/>
        <a:p>
          <a:endParaRPr lang="en-US"/>
        </a:p>
      </dgm:t>
    </dgm:pt>
    <dgm:pt modelId="{944F8788-8425-443F-A664-7BF14194FC4E}" type="sibTrans" cxnId="{50DC2A30-6915-4C30-9E76-D470151DDF75}">
      <dgm:prSet/>
      <dgm:spPr/>
      <dgm:t>
        <a:bodyPr/>
        <a:lstStyle/>
        <a:p>
          <a:endParaRPr lang="en-US"/>
        </a:p>
      </dgm:t>
    </dgm:pt>
    <dgm:pt modelId="{B2A8EC7D-9CD3-4439-BFE8-81016E582D9E}">
      <dgm:prSet phldrT="[Text]"/>
      <dgm:spPr>
        <a:ln w="92075">
          <a:solidFill>
            <a:srgbClr val="C00000"/>
          </a:solidFill>
        </a:ln>
      </dgm:spPr>
      <dgm:t>
        <a:bodyPr/>
        <a:lstStyle/>
        <a:p>
          <a:r>
            <a:rPr lang="en-US" dirty="0" smtClean="0"/>
            <a:t>Networking and Security</a:t>
          </a:r>
          <a:endParaRPr lang="en-US" dirty="0"/>
        </a:p>
      </dgm:t>
    </dgm:pt>
    <dgm:pt modelId="{986561B6-8773-4275-B5F6-7274949558B8}" type="parTrans" cxnId="{A4FF496C-6544-4A02-ADFB-7105903D6AB4}">
      <dgm:prSet/>
      <dgm:spPr/>
      <dgm:t>
        <a:bodyPr/>
        <a:lstStyle/>
        <a:p>
          <a:endParaRPr lang="en-US"/>
        </a:p>
      </dgm:t>
    </dgm:pt>
    <dgm:pt modelId="{C8C2D01D-B1A5-449D-A77B-FCB8F14623B7}" type="sibTrans" cxnId="{A4FF496C-6544-4A02-ADFB-7105903D6AB4}">
      <dgm:prSet/>
      <dgm:spPr/>
      <dgm:t>
        <a:bodyPr/>
        <a:lstStyle/>
        <a:p>
          <a:endParaRPr lang="en-US"/>
        </a:p>
      </dgm:t>
    </dgm:pt>
    <dgm:pt modelId="{3CE3CD51-911B-4FD2-A31B-CFA2C6ED5396}">
      <dgm:prSet phldrT="[Text]"/>
      <dgm:spPr/>
      <dgm:t>
        <a:bodyPr/>
        <a:lstStyle/>
        <a:p>
          <a:r>
            <a:rPr lang="en-US" dirty="0" smtClean="0"/>
            <a:t>Information Systems</a:t>
          </a:r>
          <a:endParaRPr lang="en-US" dirty="0"/>
        </a:p>
      </dgm:t>
    </dgm:pt>
    <dgm:pt modelId="{6245A79D-AC2C-4D8D-9644-79729F3152DC}" type="parTrans" cxnId="{911D7AF6-0165-48FE-86E0-668AEA105C95}">
      <dgm:prSet/>
      <dgm:spPr/>
      <dgm:t>
        <a:bodyPr/>
        <a:lstStyle/>
        <a:p>
          <a:endParaRPr lang="en-US"/>
        </a:p>
      </dgm:t>
    </dgm:pt>
    <dgm:pt modelId="{5D7DE9FA-A261-4B94-A844-665B378BD098}" type="sibTrans" cxnId="{911D7AF6-0165-48FE-86E0-668AEA105C95}">
      <dgm:prSet/>
      <dgm:spPr/>
      <dgm:t>
        <a:bodyPr/>
        <a:lstStyle/>
        <a:p>
          <a:endParaRPr lang="en-US"/>
        </a:p>
      </dgm:t>
    </dgm:pt>
    <dgm:pt modelId="{4D5EA4DB-861F-4E7B-B1A9-28A6D6AA5FB5}" type="pres">
      <dgm:prSet presAssocID="{1F405944-A23D-441D-AC1E-B105DDDBCA18}" presName="diagram" presStyleCnt="0">
        <dgm:presLayoutVars>
          <dgm:dir/>
          <dgm:resizeHandles val="exact"/>
        </dgm:presLayoutVars>
      </dgm:prSet>
      <dgm:spPr/>
      <dgm:t>
        <a:bodyPr/>
        <a:lstStyle/>
        <a:p>
          <a:endParaRPr lang="en-US"/>
        </a:p>
      </dgm:t>
    </dgm:pt>
    <dgm:pt modelId="{0E2E7307-5FEB-40E4-8F47-09F417A4B275}" type="pres">
      <dgm:prSet presAssocID="{2F85E1E2-DC1D-43ED-9439-D9FDBD5A1537}" presName="node" presStyleLbl="node1" presStyleIdx="0" presStyleCnt="5">
        <dgm:presLayoutVars>
          <dgm:bulletEnabled val="1"/>
        </dgm:presLayoutVars>
      </dgm:prSet>
      <dgm:spPr/>
      <dgm:t>
        <a:bodyPr/>
        <a:lstStyle/>
        <a:p>
          <a:endParaRPr lang="en-US"/>
        </a:p>
      </dgm:t>
    </dgm:pt>
    <dgm:pt modelId="{BB40BC94-3BFB-45BB-9608-9E99D32FFB3F}" type="pres">
      <dgm:prSet presAssocID="{D9380754-B806-438C-85EC-0DFE6B27D248}" presName="sibTrans" presStyleCnt="0"/>
      <dgm:spPr/>
    </dgm:pt>
    <dgm:pt modelId="{86299DDB-23AF-47A0-848D-C8A5870F9CFF}" type="pres">
      <dgm:prSet presAssocID="{B91D7C26-E84F-47AF-9340-090F339970B6}" presName="node" presStyleLbl="node1" presStyleIdx="1" presStyleCnt="5">
        <dgm:presLayoutVars>
          <dgm:bulletEnabled val="1"/>
        </dgm:presLayoutVars>
      </dgm:prSet>
      <dgm:spPr/>
      <dgm:t>
        <a:bodyPr/>
        <a:lstStyle/>
        <a:p>
          <a:endParaRPr lang="en-US"/>
        </a:p>
      </dgm:t>
    </dgm:pt>
    <dgm:pt modelId="{B11A987B-13C0-4233-8D89-5A8F4C4B61F7}" type="pres">
      <dgm:prSet presAssocID="{EB27A97C-8FEB-4E34-AD1E-BDB2791A8FFA}" presName="sibTrans" presStyleCnt="0"/>
      <dgm:spPr/>
    </dgm:pt>
    <dgm:pt modelId="{B103AD07-C939-4DAB-9CDF-6E6AEEBF2F9E}" type="pres">
      <dgm:prSet presAssocID="{19DAFE2F-72A0-4322-BE14-A8B7D375EE56}" presName="node" presStyleLbl="node1" presStyleIdx="2" presStyleCnt="5">
        <dgm:presLayoutVars>
          <dgm:bulletEnabled val="1"/>
        </dgm:presLayoutVars>
      </dgm:prSet>
      <dgm:spPr/>
      <dgm:t>
        <a:bodyPr/>
        <a:lstStyle/>
        <a:p>
          <a:endParaRPr lang="en-US"/>
        </a:p>
      </dgm:t>
    </dgm:pt>
    <dgm:pt modelId="{565F1241-5667-4202-B7BA-90B5831CF35E}" type="pres">
      <dgm:prSet presAssocID="{944F8788-8425-443F-A664-7BF14194FC4E}" presName="sibTrans" presStyleCnt="0"/>
      <dgm:spPr/>
    </dgm:pt>
    <dgm:pt modelId="{4D6EA829-BEE3-4AD5-835F-C6CE58BB5F8C}" type="pres">
      <dgm:prSet presAssocID="{B2A8EC7D-9CD3-4439-BFE8-81016E582D9E}" presName="node" presStyleLbl="node1" presStyleIdx="3" presStyleCnt="5">
        <dgm:presLayoutVars>
          <dgm:bulletEnabled val="1"/>
        </dgm:presLayoutVars>
      </dgm:prSet>
      <dgm:spPr/>
      <dgm:t>
        <a:bodyPr/>
        <a:lstStyle/>
        <a:p>
          <a:endParaRPr lang="en-US"/>
        </a:p>
      </dgm:t>
    </dgm:pt>
    <dgm:pt modelId="{6BA7863E-E762-4FB8-AAF2-9429AF01FCE1}" type="pres">
      <dgm:prSet presAssocID="{C8C2D01D-B1A5-449D-A77B-FCB8F14623B7}" presName="sibTrans" presStyleCnt="0"/>
      <dgm:spPr/>
    </dgm:pt>
    <dgm:pt modelId="{3AE16308-244E-45C7-90D0-44C5D3D397A7}" type="pres">
      <dgm:prSet presAssocID="{3CE3CD51-911B-4FD2-A31B-CFA2C6ED5396}" presName="node" presStyleLbl="node1" presStyleIdx="4" presStyleCnt="5">
        <dgm:presLayoutVars>
          <dgm:bulletEnabled val="1"/>
        </dgm:presLayoutVars>
      </dgm:prSet>
      <dgm:spPr/>
      <dgm:t>
        <a:bodyPr/>
        <a:lstStyle/>
        <a:p>
          <a:endParaRPr lang="en-US"/>
        </a:p>
      </dgm:t>
    </dgm:pt>
  </dgm:ptLst>
  <dgm:cxnLst>
    <dgm:cxn modelId="{911D7AF6-0165-48FE-86E0-668AEA105C95}" srcId="{1F405944-A23D-441D-AC1E-B105DDDBCA18}" destId="{3CE3CD51-911B-4FD2-A31B-CFA2C6ED5396}" srcOrd="4" destOrd="0" parTransId="{6245A79D-AC2C-4D8D-9644-79729F3152DC}" sibTransId="{5D7DE9FA-A261-4B94-A844-665B378BD098}"/>
    <dgm:cxn modelId="{B6D4A616-1EA1-4217-96FA-79F43474C822}" srcId="{1F405944-A23D-441D-AC1E-B105DDDBCA18}" destId="{B91D7C26-E84F-47AF-9340-090F339970B6}" srcOrd="1" destOrd="0" parTransId="{05B46A17-0775-455E-9A67-F54515D7C7FD}" sibTransId="{EB27A97C-8FEB-4E34-AD1E-BDB2791A8FFA}"/>
    <dgm:cxn modelId="{749E883D-5F50-49D8-8921-9789653D02AC}" type="presOf" srcId="{B91D7C26-E84F-47AF-9340-090F339970B6}" destId="{86299DDB-23AF-47A0-848D-C8A5870F9CFF}" srcOrd="0" destOrd="0" presId="urn:microsoft.com/office/officeart/2005/8/layout/default"/>
    <dgm:cxn modelId="{A4FF496C-6544-4A02-ADFB-7105903D6AB4}" srcId="{1F405944-A23D-441D-AC1E-B105DDDBCA18}" destId="{B2A8EC7D-9CD3-4439-BFE8-81016E582D9E}" srcOrd="3" destOrd="0" parTransId="{986561B6-8773-4275-B5F6-7274949558B8}" sibTransId="{C8C2D01D-B1A5-449D-A77B-FCB8F14623B7}"/>
    <dgm:cxn modelId="{C284B39D-C8D7-4B22-8472-B3D4DF07C1FD}" type="presOf" srcId="{2F85E1E2-DC1D-43ED-9439-D9FDBD5A1537}" destId="{0E2E7307-5FEB-40E4-8F47-09F417A4B275}" srcOrd="0" destOrd="0" presId="urn:microsoft.com/office/officeart/2005/8/layout/default"/>
    <dgm:cxn modelId="{50DC2A30-6915-4C30-9E76-D470151DDF75}" srcId="{1F405944-A23D-441D-AC1E-B105DDDBCA18}" destId="{19DAFE2F-72A0-4322-BE14-A8B7D375EE56}" srcOrd="2" destOrd="0" parTransId="{27E0D63B-60C8-4C27-9A39-1D56B3C2AAC8}" sibTransId="{944F8788-8425-443F-A664-7BF14194FC4E}"/>
    <dgm:cxn modelId="{9EE29158-5BC9-4E96-BB7A-C0D05FC47C57}" type="presOf" srcId="{19DAFE2F-72A0-4322-BE14-A8B7D375EE56}" destId="{B103AD07-C939-4DAB-9CDF-6E6AEEBF2F9E}" srcOrd="0" destOrd="0" presId="urn:microsoft.com/office/officeart/2005/8/layout/default"/>
    <dgm:cxn modelId="{46BA2543-5121-4AD3-A18B-22155F7822FC}" type="presOf" srcId="{B2A8EC7D-9CD3-4439-BFE8-81016E582D9E}" destId="{4D6EA829-BEE3-4AD5-835F-C6CE58BB5F8C}" srcOrd="0" destOrd="0" presId="urn:microsoft.com/office/officeart/2005/8/layout/default"/>
    <dgm:cxn modelId="{127767DE-7EBB-43C7-9609-F873515A7120}" srcId="{1F405944-A23D-441D-AC1E-B105DDDBCA18}" destId="{2F85E1E2-DC1D-43ED-9439-D9FDBD5A1537}" srcOrd="0" destOrd="0" parTransId="{ABF47260-846A-4E98-901F-2CEDEEB55EED}" sibTransId="{D9380754-B806-438C-85EC-0DFE6B27D248}"/>
    <dgm:cxn modelId="{6A86DCED-EC93-4FB0-83F4-DD67ED183F3F}" type="presOf" srcId="{3CE3CD51-911B-4FD2-A31B-CFA2C6ED5396}" destId="{3AE16308-244E-45C7-90D0-44C5D3D397A7}" srcOrd="0" destOrd="0" presId="urn:microsoft.com/office/officeart/2005/8/layout/default"/>
    <dgm:cxn modelId="{3BD9C41B-505A-4704-BC0D-F29EE8454F61}" type="presOf" srcId="{1F405944-A23D-441D-AC1E-B105DDDBCA18}" destId="{4D5EA4DB-861F-4E7B-B1A9-28A6D6AA5FB5}" srcOrd="0" destOrd="0" presId="urn:microsoft.com/office/officeart/2005/8/layout/default"/>
    <dgm:cxn modelId="{A2ED5191-1027-4311-AC01-C5FF7B8D0056}" type="presParOf" srcId="{4D5EA4DB-861F-4E7B-B1A9-28A6D6AA5FB5}" destId="{0E2E7307-5FEB-40E4-8F47-09F417A4B275}" srcOrd="0" destOrd="0" presId="urn:microsoft.com/office/officeart/2005/8/layout/default"/>
    <dgm:cxn modelId="{2718830F-5AEC-4665-9425-82F755205F3B}" type="presParOf" srcId="{4D5EA4DB-861F-4E7B-B1A9-28A6D6AA5FB5}" destId="{BB40BC94-3BFB-45BB-9608-9E99D32FFB3F}" srcOrd="1" destOrd="0" presId="urn:microsoft.com/office/officeart/2005/8/layout/default"/>
    <dgm:cxn modelId="{A5FED7A7-0CA7-4E10-B8A8-40A0E59FD19F}" type="presParOf" srcId="{4D5EA4DB-861F-4E7B-B1A9-28A6D6AA5FB5}" destId="{86299DDB-23AF-47A0-848D-C8A5870F9CFF}" srcOrd="2" destOrd="0" presId="urn:microsoft.com/office/officeart/2005/8/layout/default"/>
    <dgm:cxn modelId="{DB87878E-A0DA-4981-BDAD-E997C63DA7A0}" type="presParOf" srcId="{4D5EA4DB-861F-4E7B-B1A9-28A6D6AA5FB5}" destId="{B11A987B-13C0-4233-8D89-5A8F4C4B61F7}" srcOrd="3" destOrd="0" presId="urn:microsoft.com/office/officeart/2005/8/layout/default"/>
    <dgm:cxn modelId="{08EAB451-FBE0-4B51-A2F4-B84E80D9AD87}" type="presParOf" srcId="{4D5EA4DB-861F-4E7B-B1A9-28A6D6AA5FB5}" destId="{B103AD07-C939-4DAB-9CDF-6E6AEEBF2F9E}" srcOrd="4" destOrd="0" presId="urn:microsoft.com/office/officeart/2005/8/layout/default"/>
    <dgm:cxn modelId="{AE45003F-341E-4444-AFDB-38741A071B4A}" type="presParOf" srcId="{4D5EA4DB-861F-4E7B-B1A9-28A6D6AA5FB5}" destId="{565F1241-5667-4202-B7BA-90B5831CF35E}" srcOrd="5" destOrd="0" presId="urn:microsoft.com/office/officeart/2005/8/layout/default"/>
    <dgm:cxn modelId="{A0D0BECB-25D9-46FC-B04B-AAB2F0FCC84A}" type="presParOf" srcId="{4D5EA4DB-861F-4E7B-B1A9-28A6D6AA5FB5}" destId="{4D6EA829-BEE3-4AD5-835F-C6CE58BB5F8C}" srcOrd="6" destOrd="0" presId="urn:microsoft.com/office/officeart/2005/8/layout/default"/>
    <dgm:cxn modelId="{1833C361-69B5-4D7C-A39C-0B466CCCD2A7}" type="presParOf" srcId="{4D5EA4DB-861F-4E7B-B1A9-28A6D6AA5FB5}" destId="{6BA7863E-E762-4FB8-AAF2-9429AF01FCE1}" srcOrd="7" destOrd="0" presId="urn:microsoft.com/office/officeart/2005/8/layout/default"/>
    <dgm:cxn modelId="{EF3B70EC-3F31-47C2-B8D4-3E33D1B9B28F}" type="presParOf" srcId="{4D5EA4DB-861F-4E7B-B1A9-28A6D6AA5FB5}" destId="{3AE16308-244E-45C7-90D0-44C5D3D397A7}"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405944-A23D-441D-AC1E-B105DDDBCA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F85E1E2-DC1D-43ED-9439-D9FDBD5A1537}">
      <dgm:prSet phldrT="[Text]"/>
      <dgm:spPr>
        <a:ln w="92075">
          <a:solidFill>
            <a:srgbClr val="C00000"/>
          </a:solidFill>
        </a:ln>
      </dgm:spPr>
      <dgm:t>
        <a:bodyPr/>
        <a:lstStyle/>
        <a:p>
          <a:r>
            <a:rPr lang="en-US" dirty="0" smtClean="0"/>
            <a:t>IT Organization, Staffing and Planning</a:t>
          </a:r>
          <a:endParaRPr lang="en-US" dirty="0"/>
        </a:p>
      </dgm:t>
    </dgm:pt>
    <dgm:pt modelId="{ABF47260-846A-4E98-901F-2CEDEEB55EED}" type="parTrans" cxnId="{127767DE-7EBB-43C7-9609-F873515A7120}">
      <dgm:prSet/>
      <dgm:spPr/>
      <dgm:t>
        <a:bodyPr/>
        <a:lstStyle/>
        <a:p>
          <a:endParaRPr lang="en-US"/>
        </a:p>
      </dgm:t>
    </dgm:pt>
    <dgm:pt modelId="{D9380754-B806-438C-85EC-0DFE6B27D248}" type="sibTrans" cxnId="{127767DE-7EBB-43C7-9609-F873515A7120}">
      <dgm:prSet/>
      <dgm:spPr/>
      <dgm:t>
        <a:bodyPr/>
        <a:lstStyle/>
        <a:p>
          <a:endParaRPr lang="en-US"/>
        </a:p>
      </dgm:t>
    </dgm:pt>
    <dgm:pt modelId="{B91D7C26-E84F-47AF-9340-090F339970B6}">
      <dgm:prSet phldrT="[Text]"/>
      <dgm:spPr>
        <a:ln w="92075">
          <a:solidFill>
            <a:srgbClr val="C00000"/>
          </a:solidFill>
        </a:ln>
      </dgm:spPr>
      <dgm:t>
        <a:bodyPr/>
        <a:lstStyle/>
        <a:p>
          <a:r>
            <a:rPr lang="en-US" dirty="0" smtClean="0"/>
            <a:t>IT Financing and Management</a:t>
          </a:r>
          <a:endParaRPr lang="en-US" dirty="0"/>
        </a:p>
      </dgm:t>
    </dgm:pt>
    <dgm:pt modelId="{05B46A17-0775-455E-9A67-F54515D7C7FD}" type="parTrans" cxnId="{B6D4A616-1EA1-4217-96FA-79F43474C822}">
      <dgm:prSet/>
      <dgm:spPr/>
      <dgm:t>
        <a:bodyPr/>
        <a:lstStyle/>
        <a:p>
          <a:endParaRPr lang="en-US"/>
        </a:p>
      </dgm:t>
    </dgm:pt>
    <dgm:pt modelId="{EB27A97C-8FEB-4E34-AD1E-BDB2791A8FFA}" type="sibTrans" cxnId="{B6D4A616-1EA1-4217-96FA-79F43474C822}">
      <dgm:prSet/>
      <dgm:spPr/>
      <dgm:t>
        <a:bodyPr/>
        <a:lstStyle/>
        <a:p>
          <a:endParaRPr lang="en-US"/>
        </a:p>
      </dgm:t>
    </dgm:pt>
    <dgm:pt modelId="{19DAFE2F-72A0-4322-BE14-A8B7D375EE56}">
      <dgm:prSet phldrT="[Text]"/>
      <dgm:spPr>
        <a:ln w="92075">
          <a:solidFill>
            <a:srgbClr val="C00000"/>
          </a:solidFill>
        </a:ln>
      </dgm:spPr>
      <dgm:t>
        <a:bodyPr/>
        <a:lstStyle/>
        <a:p>
          <a:r>
            <a:rPr lang="en-US" dirty="0" smtClean="0"/>
            <a:t>Faculty and Student Computing</a:t>
          </a:r>
          <a:endParaRPr lang="en-US" dirty="0"/>
        </a:p>
      </dgm:t>
    </dgm:pt>
    <dgm:pt modelId="{27E0D63B-60C8-4C27-9A39-1D56B3C2AAC8}" type="parTrans" cxnId="{50DC2A30-6915-4C30-9E76-D470151DDF75}">
      <dgm:prSet/>
      <dgm:spPr/>
      <dgm:t>
        <a:bodyPr/>
        <a:lstStyle/>
        <a:p>
          <a:endParaRPr lang="en-US"/>
        </a:p>
      </dgm:t>
    </dgm:pt>
    <dgm:pt modelId="{944F8788-8425-443F-A664-7BF14194FC4E}" type="sibTrans" cxnId="{50DC2A30-6915-4C30-9E76-D470151DDF75}">
      <dgm:prSet/>
      <dgm:spPr/>
      <dgm:t>
        <a:bodyPr/>
        <a:lstStyle/>
        <a:p>
          <a:endParaRPr lang="en-US"/>
        </a:p>
      </dgm:t>
    </dgm:pt>
    <dgm:pt modelId="{B2A8EC7D-9CD3-4439-BFE8-81016E582D9E}">
      <dgm:prSet phldrT="[Text]"/>
      <dgm:spPr>
        <a:ln w="92075">
          <a:solidFill>
            <a:srgbClr val="C00000"/>
          </a:solidFill>
        </a:ln>
      </dgm:spPr>
      <dgm:t>
        <a:bodyPr/>
        <a:lstStyle/>
        <a:p>
          <a:r>
            <a:rPr lang="en-US" dirty="0" smtClean="0"/>
            <a:t>Networking and Security</a:t>
          </a:r>
          <a:endParaRPr lang="en-US" dirty="0"/>
        </a:p>
      </dgm:t>
    </dgm:pt>
    <dgm:pt modelId="{986561B6-8773-4275-B5F6-7274949558B8}" type="parTrans" cxnId="{A4FF496C-6544-4A02-ADFB-7105903D6AB4}">
      <dgm:prSet/>
      <dgm:spPr/>
      <dgm:t>
        <a:bodyPr/>
        <a:lstStyle/>
        <a:p>
          <a:endParaRPr lang="en-US"/>
        </a:p>
      </dgm:t>
    </dgm:pt>
    <dgm:pt modelId="{C8C2D01D-B1A5-449D-A77B-FCB8F14623B7}" type="sibTrans" cxnId="{A4FF496C-6544-4A02-ADFB-7105903D6AB4}">
      <dgm:prSet/>
      <dgm:spPr/>
      <dgm:t>
        <a:bodyPr/>
        <a:lstStyle/>
        <a:p>
          <a:endParaRPr lang="en-US"/>
        </a:p>
      </dgm:t>
    </dgm:pt>
    <dgm:pt modelId="{3CE3CD51-911B-4FD2-A31B-CFA2C6ED5396}">
      <dgm:prSet phldrT="[Text]"/>
      <dgm:spPr>
        <a:ln w="92075">
          <a:solidFill>
            <a:srgbClr val="C00000"/>
          </a:solidFill>
        </a:ln>
      </dgm:spPr>
      <dgm:t>
        <a:bodyPr/>
        <a:lstStyle/>
        <a:p>
          <a:r>
            <a:rPr lang="en-US" dirty="0" smtClean="0"/>
            <a:t>Information Systems</a:t>
          </a:r>
          <a:endParaRPr lang="en-US" dirty="0"/>
        </a:p>
      </dgm:t>
    </dgm:pt>
    <dgm:pt modelId="{6245A79D-AC2C-4D8D-9644-79729F3152DC}" type="parTrans" cxnId="{911D7AF6-0165-48FE-86E0-668AEA105C95}">
      <dgm:prSet/>
      <dgm:spPr/>
      <dgm:t>
        <a:bodyPr/>
        <a:lstStyle/>
        <a:p>
          <a:endParaRPr lang="en-US"/>
        </a:p>
      </dgm:t>
    </dgm:pt>
    <dgm:pt modelId="{5D7DE9FA-A261-4B94-A844-665B378BD098}" type="sibTrans" cxnId="{911D7AF6-0165-48FE-86E0-668AEA105C95}">
      <dgm:prSet/>
      <dgm:spPr/>
      <dgm:t>
        <a:bodyPr/>
        <a:lstStyle/>
        <a:p>
          <a:endParaRPr lang="en-US"/>
        </a:p>
      </dgm:t>
    </dgm:pt>
    <dgm:pt modelId="{4D5EA4DB-861F-4E7B-B1A9-28A6D6AA5FB5}" type="pres">
      <dgm:prSet presAssocID="{1F405944-A23D-441D-AC1E-B105DDDBCA18}" presName="diagram" presStyleCnt="0">
        <dgm:presLayoutVars>
          <dgm:dir/>
          <dgm:resizeHandles val="exact"/>
        </dgm:presLayoutVars>
      </dgm:prSet>
      <dgm:spPr/>
      <dgm:t>
        <a:bodyPr/>
        <a:lstStyle/>
        <a:p>
          <a:endParaRPr lang="en-US"/>
        </a:p>
      </dgm:t>
    </dgm:pt>
    <dgm:pt modelId="{0E2E7307-5FEB-40E4-8F47-09F417A4B275}" type="pres">
      <dgm:prSet presAssocID="{2F85E1E2-DC1D-43ED-9439-D9FDBD5A1537}" presName="node" presStyleLbl="node1" presStyleIdx="0" presStyleCnt="5">
        <dgm:presLayoutVars>
          <dgm:bulletEnabled val="1"/>
        </dgm:presLayoutVars>
      </dgm:prSet>
      <dgm:spPr/>
      <dgm:t>
        <a:bodyPr/>
        <a:lstStyle/>
        <a:p>
          <a:endParaRPr lang="en-US"/>
        </a:p>
      </dgm:t>
    </dgm:pt>
    <dgm:pt modelId="{BB40BC94-3BFB-45BB-9608-9E99D32FFB3F}" type="pres">
      <dgm:prSet presAssocID="{D9380754-B806-438C-85EC-0DFE6B27D248}" presName="sibTrans" presStyleCnt="0"/>
      <dgm:spPr/>
    </dgm:pt>
    <dgm:pt modelId="{86299DDB-23AF-47A0-848D-C8A5870F9CFF}" type="pres">
      <dgm:prSet presAssocID="{B91D7C26-E84F-47AF-9340-090F339970B6}" presName="node" presStyleLbl="node1" presStyleIdx="1" presStyleCnt="5">
        <dgm:presLayoutVars>
          <dgm:bulletEnabled val="1"/>
        </dgm:presLayoutVars>
      </dgm:prSet>
      <dgm:spPr/>
      <dgm:t>
        <a:bodyPr/>
        <a:lstStyle/>
        <a:p>
          <a:endParaRPr lang="en-US"/>
        </a:p>
      </dgm:t>
    </dgm:pt>
    <dgm:pt modelId="{B11A987B-13C0-4233-8D89-5A8F4C4B61F7}" type="pres">
      <dgm:prSet presAssocID="{EB27A97C-8FEB-4E34-AD1E-BDB2791A8FFA}" presName="sibTrans" presStyleCnt="0"/>
      <dgm:spPr/>
    </dgm:pt>
    <dgm:pt modelId="{B103AD07-C939-4DAB-9CDF-6E6AEEBF2F9E}" type="pres">
      <dgm:prSet presAssocID="{19DAFE2F-72A0-4322-BE14-A8B7D375EE56}" presName="node" presStyleLbl="node1" presStyleIdx="2" presStyleCnt="5">
        <dgm:presLayoutVars>
          <dgm:bulletEnabled val="1"/>
        </dgm:presLayoutVars>
      </dgm:prSet>
      <dgm:spPr/>
      <dgm:t>
        <a:bodyPr/>
        <a:lstStyle/>
        <a:p>
          <a:endParaRPr lang="en-US"/>
        </a:p>
      </dgm:t>
    </dgm:pt>
    <dgm:pt modelId="{565F1241-5667-4202-B7BA-90B5831CF35E}" type="pres">
      <dgm:prSet presAssocID="{944F8788-8425-443F-A664-7BF14194FC4E}" presName="sibTrans" presStyleCnt="0"/>
      <dgm:spPr/>
    </dgm:pt>
    <dgm:pt modelId="{4D6EA829-BEE3-4AD5-835F-C6CE58BB5F8C}" type="pres">
      <dgm:prSet presAssocID="{B2A8EC7D-9CD3-4439-BFE8-81016E582D9E}" presName="node" presStyleLbl="node1" presStyleIdx="3" presStyleCnt="5">
        <dgm:presLayoutVars>
          <dgm:bulletEnabled val="1"/>
        </dgm:presLayoutVars>
      </dgm:prSet>
      <dgm:spPr/>
      <dgm:t>
        <a:bodyPr/>
        <a:lstStyle/>
        <a:p>
          <a:endParaRPr lang="en-US"/>
        </a:p>
      </dgm:t>
    </dgm:pt>
    <dgm:pt modelId="{6BA7863E-E762-4FB8-AAF2-9429AF01FCE1}" type="pres">
      <dgm:prSet presAssocID="{C8C2D01D-B1A5-449D-A77B-FCB8F14623B7}" presName="sibTrans" presStyleCnt="0"/>
      <dgm:spPr/>
    </dgm:pt>
    <dgm:pt modelId="{3AE16308-244E-45C7-90D0-44C5D3D397A7}" type="pres">
      <dgm:prSet presAssocID="{3CE3CD51-911B-4FD2-A31B-CFA2C6ED5396}" presName="node" presStyleLbl="node1" presStyleIdx="4" presStyleCnt="5">
        <dgm:presLayoutVars>
          <dgm:bulletEnabled val="1"/>
        </dgm:presLayoutVars>
      </dgm:prSet>
      <dgm:spPr/>
      <dgm:t>
        <a:bodyPr/>
        <a:lstStyle/>
        <a:p>
          <a:endParaRPr lang="en-US"/>
        </a:p>
      </dgm:t>
    </dgm:pt>
  </dgm:ptLst>
  <dgm:cxnLst>
    <dgm:cxn modelId="{DF2DEC88-27E7-45F5-ACF1-98ED31DE9A96}" type="presOf" srcId="{2F85E1E2-DC1D-43ED-9439-D9FDBD5A1537}" destId="{0E2E7307-5FEB-40E4-8F47-09F417A4B275}" srcOrd="0" destOrd="0" presId="urn:microsoft.com/office/officeart/2005/8/layout/default"/>
    <dgm:cxn modelId="{911D7AF6-0165-48FE-86E0-668AEA105C95}" srcId="{1F405944-A23D-441D-AC1E-B105DDDBCA18}" destId="{3CE3CD51-911B-4FD2-A31B-CFA2C6ED5396}" srcOrd="4" destOrd="0" parTransId="{6245A79D-AC2C-4D8D-9644-79729F3152DC}" sibTransId="{5D7DE9FA-A261-4B94-A844-665B378BD098}"/>
    <dgm:cxn modelId="{B6D4A616-1EA1-4217-96FA-79F43474C822}" srcId="{1F405944-A23D-441D-AC1E-B105DDDBCA18}" destId="{B91D7C26-E84F-47AF-9340-090F339970B6}" srcOrd="1" destOrd="0" parTransId="{05B46A17-0775-455E-9A67-F54515D7C7FD}" sibTransId="{EB27A97C-8FEB-4E34-AD1E-BDB2791A8FFA}"/>
    <dgm:cxn modelId="{FFD3A0DA-A75E-42BE-BF9C-999E05E46901}" type="presOf" srcId="{19DAFE2F-72A0-4322-BE14-A8B7D375EE56}" destId="{B103AD07-C939-4DAB-9CDF-6E6AEEBF2F9E}" srcOrd="0" destOrd="0" presId="urn:microsoft.com/office/officeart/2005/8/layout/default"/>
    <dgm:cxn modelId="{F4379589-43DA-4B8E-955D-04776D41A40D}" type="presOf" srcId="{B2A8EC7D-9CD3-4439-BFE8-81016E582D9E}" destId="{4D6EA829-BEE3-4AD5-835F-C6CE58BB5F8C}" srcOrd="0" destOrd="0" presId="urn:microsoft.com/office/officeart/2005/8/layout/default"/>
    <dgm:cxn modelId="{A4FF496C-6544-4A02-ADFB-7105903D6AB4}" srcId="{1F405944-A23D-441D-AC1E-B105DDDBCA18}" destId="{B2A8EC7D-9CD3-4439-BFE8-81016E582D9E}" srcOrd="3" destOrd="0" parTransId="{986561B6-8773-4275-B5F6-7274949558B8}" sibTransId="{C8C2D01D-B1A5-449D-A77B-FCB8F14623B7}"/>
    <dgm:cxn modelId="{50DC2A30-6915-4C30-9E76-D470151DDF75}" srcId="{1F405944-A23D-441D-AC1E-B105DDDBCA18}" destId="{19DAFE2F-72A0-4322-BE14-A8B7D375EE56}" srcOrd="2" destOrd="0" parTransId="{27E0D63B-60C8-4C27-9A39-1D56B3C2AAC8}" sibTransId="{944F8788-8425-443F-A664-7BF14194FC4E}"/>
    <dgm:cxn modelId="{127767DE-7EBB-43C7-9609-F873515A7120}" srcId="{1F405944-A23D-441D-AC1E-B105DDDBCA18}" destId="{2F85E1E2-DC1D-43ED-9439-D9FDBD5A1537}" srcOrd="0" destOrd="0" parTransId="{ABF47260-846A-4E98-901F-2CEDEEB55EED}" sibTransId="{D9380754-B806-438C-85EC-0DFE6B27D248}"/>
    <dgm:cxn modelId="{457AFB08-8D95-4709-AB6B-3EC0A5B888E2}" type="presOf" srcId="{3CE3CD51-911B-4FD2-A31B-CFA2C6ED5396}" destId="{3AE16308-244E-45C7-90D0-44C5D3D397A7}" srcOrd="0" destOrd="0" presId="urn:microsoft.com/office/officeart/2005/8/layout/default"/>
    <dgm:cxn modelId="{C7A37FB5-5265-4500-B977-5DB2192B09F8}" type="presOf" srcId="{1F405944-A23D-441D-AC1E-B105DDDBCA18}" destId="{4D5EA4DB-861F-4E7B-B1A9-28A6D6AA5FB5}" srcOrd="0" destOrd="0" presId="urn:microsoft.com/office/officeart/2005/8/layout/default"/>
    <dgm:cxn modelId="{8883A243-776D-455A-A3C1-5F3094FD9FA8}" type="presOf" srcId="{B91D7C26-E84F-47AF-9340-090F339970B6}" destId="{86299DDB-23AF-47A0-848D-C8A5870F9CFF}" srcOrd="0" destOrd="0" presId="urn:microsoft.com/office/officeart/2005/8/layout/default"/>
    <dgm:cxn modelId="{FB72AF79-9D3E-4515-9706-7F04F63969D2}" type="presParOf" srcId="{4D5EA4DB-861F-4E7B-B1A9-28A6D6AA5FB5}" destId="{0E2E7307-5FEB-40E4-8F47-09F417A4B275}" srcOrd="0" destOrd="0" presId="urn:microsoft.com/office/officeart/2005/8/layout/default"/>
    <dgm:cxn modelId="{80F61E75-B03F-4DB0-94B9-1747CBEEB5D4}" type="presParOf" srcId="{4D5EA4DB-861F-4E7B-B1A9-28A6D6AA5FB5}" destId="{BB40BC94-3BFB-45BB-9608-9E99D32FFB3F}" srcOrd="1" destOrd="0" presId="urn:microsoft.com/office/officeart/2005/8/layout/default"/>
    <dgm:cxn modelId="{02258D3D-DB14-4955-9F0C-B8248DA35AA5}" type="presParOf" srcId="{4D5EA4DB-861F-4E7B-B1A9-28A6D6AA5FB5}" destId="{86299DDB-23AF-47A0-848D-C8A5870F9CFF}" srcOrd="2" destOrd="0" presId="urn:microsoft.com/office/officeart/2005/8/layout/default"/>
    <dgm:cxn modelId="{9AFAC6AE-BC92-4268-8CFA-DCBC9147D505}" type="presParOf" srcId="{4D5EA4DB-861F-4E7B-B1A9-28A6D6AA5FB5}" destId="{B11A987B-13C0-4233-8D89-5A8F4C4B61F7}" srcOrd="3" destOrd="0" presId="urn:microsoft.com/office/officeart/2005/8/layout/default"/>
    <dgm:cxn modelId="{93A2D3ED-9FD7-4B09-9E78-9F66EBC2B0E1}" type="presParOf" srcId="{4D5EA4DB-861F-4E7B-B1A9-28A6D6AA5FB5}" destId="{B103AD07-C939-4DAB-9CDF-6E6AEEBF2F9E}" srcOrd="4" destOrd="0" presId="urn:microsoft.com/office/officeart/2005/8/layout/default"/>
    <dgm:cxn modelId="{C90FF06D-D312-466A-9C7B-21C55139BAE6}" type="presParOf" srcId="{4D5EA4DB-861F-4E7B-B1A9-28A6D6AA5FB5}" destId="{565F1241-5667-4202-B7BA-90B5831CF35E}" srcOrd="5" destOrd="0" presId="urn:microsoft.com/office/officeart/2005/8/layout/default"/>
    <dgm:cxn modelId="{959AF921-4072-453B-B030-5E62A5B4486D}" type="presParOf" srcId="{4D5EA4DB-861F-4E7B-B1A9-28A6D6AA5FB5}" destId="{4D6EA829-BEE3-4AD5-835F-C6CE58BB5F8C}" srcOrd="6" destOrd="0" presId="urn:microsoft.com/office/officeart/2005/8/layout/default"/>
    <dgm:cxn modelId="{74C3E12A-DDE6-434C-B645-AAAF23AA9D9F}" type="presParOf" srcId="{4D5EA4DB-861F-4E7B-B1A9-28A6D6AA5FB5}" destId="{6BA7863E-E762-4FB8-AAF2-9429AF01FCE1}" srcOrd="7" destOrd="0" presId="urn:microsoft.com/office/officeart/2005/8/layout/default"/>
    <dgm:cxn modelId="{0A115AFC-022F-4357-A49A-321C0A12406D}" type="presParOf" srcId="{4D5EA4DB-861F-4E7B-B1A9-28A6D6AA5FB5}" destId="{3AE16308-244E-45C7-90D0-44C5D3D397A7}"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E7307-5FEB-40E4-8F47-09F417A4B275}">
      <dsp:nvSpPr>
        <dsp:cNvPr id="0" name=""/>
        <dsp:cNvSpPr/>
      </dsp:nvSpPr>
      <dsp:spPr>
        <a:xfrm>
          <a:off x="0" y="667940"/>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Organization, Staffing and Planning</a:t>
          </a:r>
          <a:endParaRPr lang="en-US" sz="2500" kern="1200" dirty="0"/>
        </a:p>
      </dsp:txBody>
      <dsp:txXfrm>
        <a:off x="0" y="667940"/>
        <a:ext cx="2547937" cy="1528762"/>
      </dsp:txXfrm>
    </dsp:sp>
    <dsp:sp modelId="{86299DDB-23AF-47A0-848D-C8A5870F9CFF}">
      <dsp:nvSpPr>
        <dsp:cNvPr id="0" name=""/>
        <dsp:cNvSpPr/>
      </dsp:nvSpPr>
      <dsp:spPr>
        <a:xfrm>
          <a:off x="2802731" y="667940"/>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Financing and Management</a:t>
          </a:r>
          <a:endParaRPr lang="en-US" sz="2500" kern="1200" dirty="0"/>
        </a:p>
      </dsp:txBody>
      <dsp:txXfrm>
        <a:off x="2802731" y="667940"/>
        <a:ext cx="2547937" cy="1528762"/>
      </dsp:txXfrm>
    </dsp:sp>
    <dsp:sp modelId="{B103AD07-C939-4DAB-9CDF-6E6AEEBF2F9E}">
      <dsp:nvSpPr>
        <dsp:cNvPr id="0" name=""/>
        <dsp:cNvSpPr/>
      </dsp:nvSpPr>
      <dsp:spPr>
        <a:xfrm>
          <a:off x="5605462" y="667940"/>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Faculty and Student Computing</a:t>
          </a:r>
          <a:endParaRPr lang="en-US" sz="2500" kern="1200" dirty="0"/>
        </a:p>
      </dsp:txBody>
      <dsp:txXfrm>
        <a:off x="5605462" y="667940"/>
        <a:ext cx="2547937" cy="1528762"/>
      </dsp:txXfrm>
    </dsp:sp>
    <dsp:sp modelId="{4D6EA829-BEE3-4AD5-835F-C6CE58BB5F8C}">
      <dsp:nvSpPr>
        <dsp:cNvPr id="0" name=""/>
        <dsp:cNvSpPr/>
      </dsp:nvSpPr>
      <dsp:spPr>
        <a:xfrm>
          <a:off x="1401365" y="2451496"/>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Networking and Security</a:t>
          </a:r>
          <a:endParaRPr lang="en-US" sz="2500" kern="1200" dirty="0"/>
        </a:p>
      </dsp:txBody>
      <dsp:txXfrm>
        <a:off x="1401365" y="2451496"/>
        <a:ext cx="2547937" cy="1528762"/>
      </dsp:txXfrm>
    </dsp:sp>
    <dsp:sp modelId="{3AE16308-244E-45C7-90D0-44C5D3D397A7}">
      <dsp:nvSpPr>
        <dsp:cNvPr id="0" name=""/>
        <dsp:cNvSpPr/>
      </dsp:nvSpPr>
      <dsp:spPr>
        <a:xfrm>
          <a:off x="4204096" y="2451496"/>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Information Systems</a:t>
          </a:r>
          <a:endParaRPr lang="en-US" sz="2500" kern="1200" dirty="0"/>
        </a:p>
      </dsp:txBody>
      <dsp:txXfrm>
        <a:off x="4204096" y="2451496"/>
        <a:ext cx="2547937" cy="152876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E7307-5FEB-40E4-8F47-09F417A4B275}">
      <dsp:nvSpPr>
        <dsp:cNvPr id="0" name=""/>
        <dsp:cNvSpPr/>
      </dsp:nvSpPr>
      <dsp:spPr>
        <a:xfrm>
          <a:off x="0"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Organization, Staffing and Planning</a:t>
          </a:r>
          <a:endParaRPr lang="en-US" sz="2500" kern="1200" dirty="0"/>
        </a:p>
      </dsp:txBody>
      <dsp:txXfrm>
        <a:off x="0" y="667940"/>
        <a:ext cx="2547937" cy="1528762"/>
      </dsp:txXfrm>
    </dsp:sp>
    <dsp:sp modelId="{86299DDB-23AF-47A0-848D-C8A5870F9CFF}">
      <dsp:nvSpPr>
        <dsp:cNvPr id="0" name=""/>
        <dsp:cNvSpPr/>
      </dsp:nvSpPr>
      <dsp:spPr>
        <a:xfrm>
          <a:off x="2802731" y="667940"/>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Financing and Management</a:t>
          </a:r>
          <a:endParaRPr lang="en-US" sz="2500" kern="1200" dirty="0"/>
        </a:p>
      </dsp:txBody>
      <dsp:txXfrm>
        <a:off x="2802731" y="667940"/>
        <a:ext cx="2547937" cy="1528762"/>
      </dsp:txXfrm>
    </dsp:sp>
    <dsp:sp modelId="{B103AD07-C939-4DAB-9CDF-6E6AEEBF2F9E}">
      <dsp:nvSpPr>
        <dsp:cNvPr id="0" name=""/>
        <dsp:cNvSpPr/>
      </dsp:nvSpPr>
      <dsp:spPr>
        <a:xfrm>
          <a:off x="5605462" y="667940"/>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Faculty and Student Computing</a:t>
          </a:r>
          <a:endParaRPr lang="en-US" sz="2500" kern="1200" dirty="0"/>
        </a:p>
      </dsp:txBody>
      <dsp:txXfrm>
        <a:off x="5605462" y="667940"/>
        <a:ext cx="2547937" cy="1528762"/>
      </dsp:txXfrm>
    </dsp:sp>
    <dsp:sp modelId="{4D6EA829-BEE3-4AD5-835F-C6CE58BB5F8C}">
      <dsp:nvSpPr>
        <dsp:cNvPr id="0" name=""/>
        <dsp:cNvSpPr/>
      </dsp:nvSpPr>
      <dsp:spPr>
        <a:xfrm>
          <a:off x="1401365" y="2451496"/>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Networking and Security</a:t>
          </a:r>
          <a:endParaRPr lang="en-US" sz="2500" kern="1200" dirty="0"/>
        </a:p>
      </dsp:txBody>
      <dsp:txXfrm>
        <a:off x="1401365" y="2451496"/>
        <a:ext cx="2547937" cy="1528762"/>
      </dsp:txXfrm>
    </dsp:sp>
    <dsp:sp modelId="{3AE16308-244E-45C7-90D0-44C5D3D397A7}">
      <dsp:nvSpPr>
        <dsp:cNvPr id="0" name=""/>
        <dsp:cNvSpPr/>
      </dsp:nvSpPr>
      <dsp:spPr>
        <a:xfrm>
          <a:off x="4204096" y="2451496"/>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Information Systems</a:t>
          </a:r>
          <a:endParaRPr lang="en-US" sz="2500" kern="1200" dirty="0"/>
        </a:p>
      </dsp:txBody>
      <dsp:txXfrm>
        <a:off x="4204096" y="2451496"/>
        <a:ext cx="2547937" cy="152876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E7307-5FEB-40E4-8F47-09F417A4B275}">
      <dsp:nvSpPr>
        <dsp:cNvPr id="0" name=""/>
        <dsp:cNvSpPr/>
      </dsp:nvSpPr>
      <dsp:spPr>
        <a:xfrm>
          <a:off x="0"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Organization, Staffing and Planning</a:t>
          </a:r>
          <a:endParaRPr lang="en-US" sz="2500" kern="1200" dirty="0"/>
        </a:p>
      </dsp:txBody>
      <dsp:txXfrm>
        <a:off x="0" y="667940"/>
        <a:ext cx="2547937" cy="1528762"/>
      </dsp:txXfrm>
    </dsp:sp>
    <dsp:sp modelId="{86299DDB-23AF-47A0-848D-C8A5870F9CFF}">
      <dsp:nvSpPr>
        <dsp:cNvPr id="0" name=""/>
        <dsp:cNvSpPr/>
      </dsp:nvSpPr>
      <dsp:spPr>
        <a:xfrm>
          <a:off x="2802731"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Financing and Management</a:t>
          </a:r>
          <a:endParaRPr lang="en-US" sz="2500" kern="1200" dirty="0"/>
        </a:p>
      </dsp:txBody>
      <dsp:txXfrm>
        <a:off x="2802731" y="667940"/>
        <a:ext cx="2547937" cy="1528762"/>
      </dsp:txXfrm>
    </dsp:sp>
    <dsp:sp modelId="{B103AD07-C939-4DAB-9CDF-6E6AEEBF2F9E}">
      <dsp:nvSpPr>
        <dsp:cNvPr id="0" name=""/>
        <dsp:cNvSpPr/>
      </dsp:nvSpPr>
      <dsp:spPr>
        <a:xfrm>
          <a:off x="5605462" y="667940"/>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Faculty and Student Computing</a:t>
          </a:r>
          <a:endParaRPr lang="en-US" sz="2500" kern="1200" dirty="0"/>
        </a:p>
      </dsp:txBody>
      <dsp:txXfrm>
        <a:off x="5605462" y="667940"/>
        <a:ext cx="2547937" cy="1528762"/>
      </dsp:txXfrm>
    </dsp:sp>
    <dsp:sp modelId="{4D6EA829-BEE3-4AD5-835F-C6CE58BB5F8C}">
      <dsp:nvSpPr>
        <dsp:cNvPr id="0" name=""/>
        <dsp:cNvSpPr/>
      </dsp:nvSpPr>
      <dsp:spPr>
        <a:xfrm>
          <a:off x="1401365" y="2451496"/>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Networking and Security</a:t>
          </a:r>
          <a:endParaRPr lang="en-US" sz="2500" kern="1200" dirty="0"/>
        </a:p>
      </dsp:txBody>
      <dsp:txXfrm>
        <a:off x="1401365" y="2451496"/>
        <a:ext cx="2547937" cy="1528762"/>
      </dsp:txXfrm>
    </dsp:sp>
    <dsp:sp modelId="{3AE16308-244E-45C7-90D0-44C5D3D397A7}">
      <dsp:nvSpPr>
        <dsp:cNvPr id="0" name=""/>
        <dsp:cNvSpPr/>
      </dsp:nvSpPr>
      <dsp:spPr>
        <a:xfrm>
          <a:off x="4204096" y="2451496"/>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Information Systems</a:t>
          </a:r>
          <a:endParaRPr lang="en-US" sz="2500" kern="1200" dirty="0"/>
        </a:p>
      </dsp:txBody>
      <dsp:txXfrm>
        <a:off x="4204096" y="2451496"/>
        <a:ext cx="2547937" cy="152876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E7307-5FEB-40E4-8F47-09F417A4B275}">
      <dsp:nvSpPr>
        <dsp:cNvPr id="0" name=""/>
        <dsp:cNvSpPr/>
      </dsp:nvSpPr>
      <dsp:spPr>
        <a:xfrm>
          <a:off x="0"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Organization, Staffing and Planning</a:t>
          </a:r>
          <a:endParaRPr lang="en-US" sz="2500" kern="1200" dirty="0"/>
        </a:p>
      </dsp:txBody>
      <dsp:txXfrm>
        <a:off x="0" y="667940"/>
        <a:ext cx="2547937" cy="1528762"/>
      </dsp:txXfrm>
    </dsp:sp>
    <dsp:sp modelId="{86299DDB-23AF-47A0-848D-C8A5870F9CFF}">
      <dsp:nvSpPr>
        <dsp:cNvPr id="0" name=""/>
        <dsp:cNvSpPr/>
      </dsp:nvSpPr>
      <dsp:spPr>
        <a:xfrm>
          <a:off x="2802731"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Financing and Management</a:t>
          </a:r>
          <a:endParaRPr lang="en-US" sz="2500" kern="1200" dirty="0"/>
        </a:p>
      </dsp:txBody>
      <dsp:txXfrm>
        <a:off x="2802731" y="667940"/>
        <a:ext cx="2547937" cy="1528762"/>
      </dsp:txXfrm>
    </dsp:sp>
    <dsp:sp modelId="{B103AD07-C939-4DAB-9CDF-6E6AEEBF2F9E}">
      <dsp:nvSpPr>
        <dsp:cNvPr id="0" name=""/>
        <dsp:cNvSpPr/>
      </dsp:nvSpPr>
      <dsp:spPr>
        <a:xfrm>
          <a:off x="5605462"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Faculty and Student Computing</a:t>
          </a:r>
          <a:endParaRPr lang="en-US" sz="2500" kern="1200" dirty="0"/>
        </a:p>
      </dsp:txBody>
      <dsp:txXfrm>
        <a:off x="5605462" y="667940"/>
        <a:ext cx="2547937" cy="1528762"/>
      </dsp:txXfrm>
    </dsp:sp>
    <dsp:sp modelId="{4D6EA829-BEE3-4AD5-835F-C6CE58BB5F8C}">
      <dsp:nvSpPr>
        <dsp:cNvPr id="0" name=""/>
        <dsp:cNvSpPr/>
      </dsp:nvSpPr>
      <dsp:spPr>
        <a:xfrm>
          <a:off x="1401365" y="2451496"/>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Networking and Security</a:t>
          </a:r>
          <a:endParaRPr lang="en-US" sz="2500" kern="1200" dirty="0"/>
        </a:p>
      </dsp:txBody>
      <dsp:txXfrm>
        <a:off x="1401365" y="2451496"/>
        <a:ext cx="2547937" cy="1528762"/>
      </dsp:txXfrm>
    </dsp:sp>
    <dsp:sp modelId="{3AE16308-244E-45C7-90D0-44C5D3D397A7}">
      <dsp:nvSpPr>
        <dsp:cNvPr id="0" name=""/>
        <dsp:cNvSpPr/>
      </dsp:nvSpPr>
      <dsp:spPr>
        <a:xfrm>
          <a:off x="4204096" y="2451496"/>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Information Systems</a:t>
          </a:r>
          <a:endParaRPr lang="en-US" sz="2500" kern="1200" dirty="0"/>
        </a:p>
      </dsp:txBody>
      <dsp:txXfrm>
        <a:off x="4204096" y="2451496"/>
        <a:ext cx="2547937" cy="152876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E7307-5FEB-40E4-8F47-09F417A4B275}">
      <dsp:nvSpPr>
        <dsp:cNvPr id="0" name=""/>
        <dsp:cNvSpPr/>
      </dsp:nvSpPr>
      <dsp:spPr>
        <a:xfrm>
          <a:off x="0"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Organization, Staffing and Planning</a:t>
          </a:r>
          <a:endParaRPr lang="en-US" sz="2500" kern="1200" dirty="0"/>
        </a:p>
      </dsp:txBody>
      <dsp:txXfrm>
        <a:off x="0" y="667940"/>
        <a:ext cx="2547937" cy="1528762"/>
      </dsp:txXfrm>
    </dsp:sp>
    <dsp:sp modelId="{86299DDB-23AF-47A0-848D-C8A5870F9CFF}">
      <dsp:nvSpPr>
        <dsp:cNvPr id="0" name=""/>
        <dsp:cNvSpPr/>
      </dsp:nvSpPr>
      <dsp:spPr>
        <a:xfrm>
          <a:off x="2802731"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Financing and Management</a:t>
          </a:r>
          <a:endParaRPr lang="en-US" sz="2500" kern="1200" dirty="0"/>
        </a:p>
      </dsp:txBody>
      <dsp:txXfrm>
        <a:off x="2802731" y="667940"/>
        <a:ext cx="2547937" cy="1528762"/>
      </dsp:txXfrm>
    </dsp:sp>
    <dsp:sp modelId="{B103AD07-C939-4DAB-9CDF-6E6AEEBF2F9E}">
      <dsp:nvSpPr>
        <dsp:cNvPr id="0" name=""/>
        <dsp:cNvSpPr/>
      </dsp:nvSpPr>
      <dsp:spPr>
        <a:xfrm>
          <a:off x="5605462"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Faculty and Student Computing</a:t>
          </a:r>
          <a:endParaRPr lang="en-US" sz="2500" kern="1200" dirty="0"/>
        </a:p>
      </dsp:txBody>
      <dsp:txXfrm>
        <a:off x="5605462" y="667940"/>
        <a:ext cx="2547937" cy="1528762"/>
      </dsp:txXfrm>
    </dsp:sp>
    <dsp:sp modelId="{4D6EA829-BEE3-4AD5-835F-C6CE58BB5F8C}">
      <dsp:nvSpPr>
        <dsp:cNvPr id="0" name=""/>
        <dsp:cNvSpPr/>
      </dsp:nvSpPr>
      <dsp:spPr>
        <a:xfrm>
          <a:off x="1401365" y="2451496"/>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Networking and Security</a:t>
          </a:r>
          <a:endParaRPr lang="en-US" sz="2500" kern="1200" dirty="0"/>
        </a:p>
      </dsp:txBody>
      <dsp:txXfrm>
        <a:off x="1401365" y="2451496"/>
        <a:ext cx="2547937" cy="1528762"/>
      </dsp:txXfrm>
    </dsp:sp>
    <dsp:sp modelId="{3AE16308-244E-45C7-90D0-44C5D3D397A7}">
      <dsp:nvSpPr>
        <dsp:cNvPr id="0" name=""/>
        <dsp:cNvSpPr/>
      </dsp:nvSpPr>
      <dsp:spPr>
        <a:xfrm>
          <a:off x="4204096" y="2451496"/>
          <a:ext cx="2547937" cy="15287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Information Systems</a:t>
          </a:r>
          <a:endParaRPr lang="en-US" sz="2500" kern="1200" dirty="0"/>
        </a:p>
      </dsp:txBody>
      <dsp:txXfrm>
        <a:off x="4204096" y="2451496"/>
        <a:ext cx="2547937" cy="152876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E7307-5FEB-40E4-8F47-09F417A4B275}">
      <dsp:nvSpPr>
        <dsp:cNvPr id="0" name=""/>
        <dsp:cNvSpPr/>
      </dsp:nvSpPr>
      <dsp:spPr>
        <a:xfrm>
          <a:off x="0"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Organization, Staffing and Planning</a:t>
          </a:r>
          <a:endParaRPr lang="en-US" sz="2500" kern="1200" dirty="0"/>
        </a:p>
      </dsp:txBody>
      <dsp:txXfrm>
        <a:off x="0" y="667940"/>
        <a:ext cx="2547937" cy="1528762"/>
      </dsp:txXfrm>
    </dsp:sp>
    <dsp:sp modelId="{86299DDB-23AF-47A0-848D-C8A5870F9CFF}">
      <dsp:nvSpPr>
        <dsp:cNvPr id="0" name=""/>
        <dsp:cNvSpPr/>
      </dsp:nvSpPr>
      <dsp:spPr>
        <a:xfrm>
          <a:off x="2802731"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IT Financing and Management</a:t>
          </a:r>
          <a:endParaRPr lang="en-US" sz="2500" kern="1200" dirty="0"/>
        </a:p>
      </dsp:txBody>
      <dsp:txXfrm>
        <a:off x="2802731" y="667940"/>
        <a:ext cx="2547937" cy="1528762"/>
      </dsp:txXfrm>
    </dsp:sp>
    <dsp:sp modelId="{B103AD07-C939-4DAB-9CDF-6E6AEEBF2F9E}">
      <dsp:nvSpPr>
        <dsp:cNvPr id="0" name=""/>
        <dsp:cNvSpPr/>
      </dsp:nvSpPr>
      <dsp:spPr>
        <a:xfrm>
          <a:off x="5605462" y="667940"/>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Faculty and Student Computing</a:t>
          </a:r>
          <a:endParaRPr lang="en-US" sz="2500" kern="1200" dirty="0"/>
        </a:p>
      </dsp:txBody>
      <dsp:txXfrm>
        <a:off x="5605462" y="667940"/>
        <a:ext cx="2547937" cy="1528762"/>
      </dsp:txXfrm>
    </dsp:sp>
    <dsp:sp modelId="{4D6EA829-BEE3-4AD5-835F-C6CE58BB5F8C}">
      <dsp:nvSpPr>
        <dsp:cNvPr id="0" name=""/>
        <dsp:cNvSpPr/>
      </dsp:nvSpPr>
      <dsp:spPr>
        <a:xfrm>
          <a:off x="1401365" y="2451496"/>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Networking and Security</a:t>
          </a:r>
          <a:endParaRPr lang="en-US" sz="2500" kern="1200" dirty="0"/>
        </a:p>
      </dsp:txBody>
      <dsp:txXfrm>
        <a:off x="1401365" y="2451496"/>
        <a:ext cx="2547937" cy="1528762"/>
      </dsp:txXfrm>
    </dsp:sp>
    <dsp:sp modelId="{3AE16308-244E-45C7-90D0-44C5D3D397A7}">
      <dsp:nvSpPr>
        <dsp:cNvPr id="0" name=""/>
        <dsp:cNvSpPr/>
      </dsp:nvSpPr>
      <dsp:spPr>
        <a:xfrm>
          <a:off x="4204096" y="2451496"/>
          <a:ext cx="2547937" cy="1528762"/>
        </a:xfrm>
        <a:prstGeom prst="rect">
          <a:avLst/>
        </a:prstGeom>
        <a:solidFill>
          <a:schemeClr val="accent1">
            <a:hueOff val="0"/>
            <a:satOff val="0"/>
            <a:lumOff val="0"/>
            <a:alphaOff val="0"/>
          </a:schemeClr>
        </a:solidFill>
        <a:ln w="92075"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Information Systems</a:t>
          </a:r>
          <a:endParaRPr lang="en-US" sz="2500" kern="1200" dirty="0"/>
        </a:p>
      </dsp:txBody>
      <dsp:txXfrm>
        <a:off x="4204096" y="2451496"/>
        <a:ext cx="2547937" cy="152876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4F072EE4-615A-4FF4-B2C2-BACB88C6F654}" type="datetimeFigureOut">
              <a:rPr lang="en-US" smtClean="0"/>
              <a:pPr/>
              <a:t>10/19/2010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1A63B78-D692-421D-9661-F9902DA2D5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a:t>
            </a:r>
            <a:r>
              <a:rPr lang="en-US" baseline="0" dirty="0" smtClean="0"/>
              <a:t> adjusting for inflation, centralized IT funding has not changed too much.  In each class, we see a slight up tick in the upper end of the distribution (some campuses stretching up a bit here).</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a:t>
            </a:r>
            <a:r>
              <a:rPr lang="en-US" baseline="0" dirty="0" smtClean="0"/>
              <a:t> shows that changes in funding have mostly kept pace with enrollment, maybe even outpacing enrollment a bit in 2009.</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Operating</a:t>
            </a:r>
            <a:r>
              <a:rPr lang="en-US" baseline="0" dirty="0" smtClean="0"/>
              <a:t> appropriation drives the shape of these distributions, and shows similar trends.</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Compensation for staff, including benefits, has not changed dramatically over the last 5 years.  Though,</a:t>
            </a:r>
            <a:r>
              <a:rPr lang="en-US" baseline="0" dirty="0" smtClean="0"/>
              <a:t> again, we see an uptick in distributions in 2009 (after adjusting for inflation)</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24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Turning to equipment, we</a:t>
            </a:r>
            <a:r>
              <a:rPr lang="en-US" baseline="0" dirty="0" smtClean="0"/>
              <a:t> see some predictable differences across classes with LA institutions having, in general, more computers per student FTE.  This distribution appears to be shifting upward over time.  DR EXT campuses are more variable than other classes in this respect. And about 25% of these campuses have just over one computer per student FTE.</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25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a:t>
            </a:r>
            <a:r>
              <a:rPr lang="en-US" dirty="0" smtClean="0"/>
              <a:t>is challenging for IT managers to assure</a:t>
            </a:r>
            <a:r>
              <a:rPr lang="en-US" baseline="0" dirty="0" smtClean="0"/>
              <a:t> that this equipment is replaced in a timely fashion. CDS collected data on plans and funding for computer replacement. This graphic shows actual percentage of computers that were replaced in a given year.  Most medians are in the 20-25% range.</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26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27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Nearly all institutions provide</a:t>
            </a:r>
            <a:r>
              <a:rPr lang="en-US" baseline="0" dirty="0" smtClean="0"/>
              <a:t> a central help desk.  The number of hours the help desk is open varies considerably across campuses.  Note that very few campuses report 24x7 service. Most campuses are offering 80 hours per week or less.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28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a:t>
            </a:r>
            <a:r>
              <a:rPr lang="en-US" baseline="0" dirty="0" smtClean="0"/>
              <a:t> and more students are coming to private institutions with their own computers. The graphic seems to show a lot of variability, but the sample size here is only 3 respondents in 2009, so it should be ignored. The sample size in DR INT is also a bit on the </a:t>
            </a:r>
            <a:r>
              <a:rPr lang="en-US" baseline="0" smtClean="0"/>
              <a:t>small side</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Predictably, percentages are lower for public institutions.</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13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Internet</a:t>
            </a:r>
            <a:r>
              <a:rPr lang="en-US" baseline="0" dirty="0" smtClean="0"/>
              <a:t> service in residence halls is nearly ubiquitous, with a growing percentage of institutions deploying wireless for this purpose.  Speeds have been increasing across time in all classes (see the creeping grey at the top of the graph and downward shift in all colors).  About 50-60% of institutions are offering 100 Mbps or higher. (blue + grey)</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32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Actual</a:t>
            </a:r>
            <a:r>
              <a:rPr lang="en-US" baseline="0" dirty="0" smtClean="0"/>
              <a:t> </a:t>
            </a:r>
            <a:r>
              <a:rPr lang="en-US" baseline="0" dirty="0" smtClean="0"/>
              <a:t>usage of university-provided email address varies widely, and was not capture in this survey. However, we can see that some institutions have discontinued issuing email or are considering the prospect. This percentage has gone up in the past 5 years.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33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surprisingly,</a:t>
            </a:r>
            <a:r>
              <a:rPr lang="en-US" baseline="0" dirty="0" smtClean="0"/>
              <a:t> most classrooms have wired connections, though the survey does not distinguish between a single connection for instructor use or multiple connections available for student use. These “hanging” box plots mean that the distribution is so stacked up at 100%, that it is the maximum, 75</a:t>
            </a:r>
            <a:r>
              <a:rPr lang="en-US" baseline="30000" dirty="0" smtClean="0"/>
              <a:t>th</a:t>
            </a:r>
            <a:r>
              <a:rPr lang="en-US" baseline="0" dirty="0" smtClean="0"/>
              <a:t> percentile and median in many classes.  In LA institutions, the boxes have slipped off the graphic, showing that almost all institutions report 100% availability of wired internet connections.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34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distributions are much lower than the wired connection plots.  However, clear increasing trends can be seen in all classes.  Most</a:t>
            </a:r>
            <a:r>
              <a:rPr lang="en-US" baseline="0" dirty="0" smtClean="0"/>
              <a:t> dramatically, LA campuses are now at the point where about ¾ report 80% of classrooms or more have wireless access.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35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each</a:t>
            </a:r>
            <a:r>
              <a:rPr lang="en-US" baseline="0" dirty="0" smtClean="0"/>
              <a:t> of the 7 Carnegie classes, the annual summary report provides a graphic similar to this one. This is for AA institutions.  The patterns are generally the same for each class: increasing availability of computers, doc projectors and LCD projectors; decreasing availability of televisions.  Smart Boards and Clickers are increasing, but still nowhere near ubiquitous.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36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37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a:t>
            </a:r>
            <a:r>
              <a:rPr lang="en-US" baseline="0" dirty="0" smtClean="0"/>
              <a:t> surprisingly, DR EXT institutions dominate in this category, but increases can be seen in </a:t>
            </a:r>
            <a:r>
              <a:rPr lang="en-US" baseline="0" smtClean="0"/>
              <a:t>all classes.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38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a:t>
            </a:r>
            <a:r>
              <a:rPr lang="en-US" baseline="0" dirty="0" smtClean="0"/>
              <a:t> doctoral institutions are the dominant subscribers to high-performance networks.  However, these networks have, in recent years, added commodity Internet transit and peering to their offerings, so this and the previous figure may have some ambiguity.  This will be handled differently in the redesigned CDS.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39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a:t>
            </a:r>
            <a:r>
              <a:rPr lang="en-US" baseline="0" dirty="0" smtClean="0"/>
              <a:t> doctoral institutions are the dominant subscribers to high-performance networks, such as Internet2 and National Lambda-Rail.  However, these networks have, in recent years, added commodity Internet transit and peering to their offerings, so this and the previous figure may have some ambiguity.  This will be handled differently in </a:t>
            </a:r>
            <a:r>
              <a:rPr lang="en-US" baseline="0" smtClean="0"/>
              <a:t>the redesigned CDS.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40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 of one of our quartile plots (or </a:t>
            </a:r>
            <a:r>
              <a:rPr lang="en-US" dirty="0" err="1" smtClean="0"/>
              <a:t>boxplots</a:t>
            </a:r>
            <a:r>
              <a:rPr lang="en-US" dirty="0" smtClean="0"/>
              <a:t>)</a:t>
            </a:r>
            <a:r>
              <a:rPr lang="en-US" baseline="0" dirty="0" smtClean="0"/>
              <a:t> you may remember from statistics class.</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14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survey asked about penetration for seven</a:t>
            </a:r>
            <a:r>
              <a:rPr lang="en-US" baseline="0" dirty="0" smtClean="0"/>
              <a:t> types of campus facilities and open spaces.  Graphics are provided for each Carnegie class.  These are for LA institutions.  The green represents campuses who reported less than 25% of that type of facility has wireless access.  Yellow is 25-50%; blue 50-75%; grey is over 75%.  The downward shift in the colors represents increasing penetration.  For example, in residence halls in 2005, about 50% of LA schools reported less than 25% of the area in the student union had wireless access. In 2009, the percentage is less than 20%.  Many more campuses are now reporting 75% or more of the residence halls have wireless access.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41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cross classes, we generally see that wireless access is least likely in residence halls and open spaces, but nearly ubiquitous in libraries.   Availability in research facilities varies greatly depending on the institution type, as we </a:t>
            </a:r>
            <a:r>
              <a:rPr lang="en-US" baseline="0" smtClean="0"/>
              <a:t>would expect.</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42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graphic</a:t>
            </a:r>
            <a:r>
              <a:rPr lang="en-US" baseline="0" dirty="0" smtClean="0"/>
              <a:t> is available for each Carnegie class. This one is for DR EXT. The green shows the percentage  of institutions who have already deployed this technology.  A color shift up represents an increase in deployment of these technologies.  Anti-spam and anti-virus software are givens  Antispyware is catching up.  </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43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Emergency</a:t>
            </a:r>
            <a:r>
              <a:rPr lang="en-US" baseline="0" dirty="0" smtClean="0"/>
              <a:t> notification was only added to the survey in 2007, but since then we see use of this technology increasing dramatically in all classes.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44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t>
            </a:r>
            <a:r>
              <a:rPr lang="en-US" dirty="0" smtClean="0"/>
              <a:t>is a lot more variability in use of Identity management technologies</a:t>
            </a:r>
          </a:p>
        </p:txBody>
      </p:sp>
      <p:sp>
        <p:nvSpPr>
          <p:cNvPr id="4" name="Slide Number Placeholder 3"/>
          <p:cNvSpPr>
            <a:spLocks noGrp="1"/>
          </p:cNvSpPr>
          <p:nvPr>
            <p:ph type="sldNum" sz="quarter" idx="10"/>
          </p:nvPr>
        </p:nvSpPr>
        <p:spPr/>
        <p:txBody>
          <a:bodyPr/>
          <a:lstStyle/>
          <a:p>
            <a:fld id="{A1A63B78-D692-421D-9661-F9902DA2D54F}" type="slidenum">
              <a:rPr lang="en-US" smtClean="0"/>
              <a:pPr/>
              <a:t>45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Firewalls</a:t>
            </a:r>
            <a:r>
              <a:rPr lang="en-US" baseline="0" dirty="0" smtClean="0"/>
              <a:t> are an important component of institutional security.  (Less than 1% of respondents said that no firewalls have been deployed.)  But one firewall is not adequate.  </a:t>
            </a:r>
            <a:r>
              <a:rPr lang="en-US" dirty="0" smtClean="0"/>
              <a:t>This graphic shows</a:t>
            </a:r>
            <a:r>
              <a:rPr lang="en-US" baseline="0" dirty="0" smtClean="0"/>
              <a:t> use of firewalls for BA GEN only.  But trends are similar in other classes.    Notice on the right side of the graph, the institutions who plan to implement additional firewalls.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46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47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a:t>
            </a:r>
            <a:r>
              <a:rPr lang="en-US" baseline="0" dirty="0" smtClean="0"/>
              <a:t> campuses are using vendors for most systems. This graphic shows the breakout by type of system for MA I institutions only.  This is typical of most classes, that most campuses are using vendors, but there are yellow “tips” in most categories indicating the use of “homegrown” solutions.  In course management systems, we see blue tips instead of yellow tips indicating use of open source solutions for course management systems.  LA institutions are leading the charge here with 60% of campuses reporting use of open source course management systems.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48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a:t>
            </a:r>
            <a:r>
              <a:rPr lang="en-US" baseline="0" dirty="0" smtClean="0"/>
              <a:t> campuses are using vendors for most systems. This graphic shows the breakout by type of system for MA I institutions only.  This is typical of most classes, that most campuses are using vendors, but there are yellow “tips” in most categories indicating the use of “homegrown” solutions.  In course management systems, we see blue tips instead of yellow tips indicating use of open source solutions for course management systems.  LA institutions are leading the charge here with 60% of campuses reporting use of open source course management systems.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49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Enterprise</a:t>
            </a:r>
            <a:r>
              <a:rPr lang="en-US" baseline="0" dirty="0" smtClean="0"/>
              <a:t> Resource Planning systems are becoming more common as replacements for legacy, stand-alone information systems. ERPs integrate a suite of systems based on a common database and user interface.  This figure shows the status of ERPs at campuses.  The green indicates those who have already implemented systems, and the yellow ones are in process.  A growing number of institutions reported having completed their ERP implementations with a large number in process.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50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quartile plot allows the user to see not only the middle (median) of the distribution, but also the first and third quartiles. The top of the box represents the 75</a:t>
            </a:r>
            <a:r>
              <a:rPr lang="en-US" baseline="30000" dirty="0" smtClean="0"/>
              <a:t>th</a:t>
            </a:r>
            <a:r>
              <a:rPr lang="en-US" baseline="0" dirty="0" smtClean="0"/>
              <a:t> percentile: only 25% of respondents are above this value.  The bottom of the box represents the 25</a:t>
            </a:r>
            <a:r>
              <a:rPr lang="en-US" baseline="30000" dirty="0" smtClean="0"/>
              <a:t>th</a:t>
            </a:r>
            <a:r>
              <a:rPr lang="en-US" baseline="0" dirty="0" smtClean="0"/>
              <a:t> percentile: only 25% of respondents are below this value. Thus the box covers the middle 50% of the distribution.</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15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a:t>
            </a:r>
            <a:r>
              <a:rPr lang="en-US" baseline="0" dirty="0" smtClean="0"/>
              <a:t> not a traditional “information system”, web portals are becoming ubiquitous.  Green shows those implemented with blue showing planning or in process.   LA schools are the least willing here, with current implementation around a little over 50% and about 20% of campuses reporting no plans to implement web portals.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51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 those who have already implemented or are planning web portals,</a:t>
            </a:r>
            <a:r>
              <a:rPr lang="en-US" baseline="0" dirty="0" smtClean="0"/>
              <a:t> commercial vendors (green) is the most common strategy, with open source and homegrown solutions being used at less than 1/3 of institutions.</a:t>
            </a:r>
            <a:endParaRPr lang="en-US" dirty="0" smtClean="0"/>
          </a:p>
        </p:txBody>
      </p:sp>
      <p:sp>
        <p:nvSpPr>
          <p:cNvPr id="4" name="Slide Number Placeholder 3"/>
          <p:cNvSpPr>
            <a:spLocks noGrp="1"/>
          </p:cNvSpPr>
          <p:nvPr>
            <p:ph type="sldNum" sz="quarter" idx="10"/>
          </p:nvPr>
        </p:nvSpPr>
        <p:spPr/>
        <p:txBody>
          <a:bodyPr/>
          <a:lstStyle/>
          <a:p>
            <a:fld id="{A1A63B78-D692-421D-9661-F9902DA2D54F}" type="slidenum">
              <a:rPr lang="en-US" smtClean="0"/>
              <a:pPr/>
              <a:t>52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53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Predictably</a:t>
            </a:r>
            <a:r>
              <a:rPr lang="en-US" baseline="0" dirty="0" smtClean="0"/>
              <a:t> DR EXT universities have the most Staff FTEs.  The distribution has moved only slightly across years, likely due to sampling error not real trends.  Notice that the MA II distribution bounces around a bit more, likely due to smaller sample sizes (36 in 2009). </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Much</a:t>
            </a:r>
            <a:r>
              <a:rPr lang="en-US" baseline="0" dirty="0" smtClean="0"/>
              <a:t> of the differences across classes may be accounted for by enrollment.  This graphic shows the distribution of student FTEs (IPEDS enrollment data) per centralized IT Staff FTEs.  The distributions are narrower (smaller range), but also more consistent over time.  While LA Institutions have the most centralized staff per student, doctoral institutions also tend to have more IT staff that are distributed to units.</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About</a:t>
            </a:r>
            <a:r>
              <a:rPr lang="en-US" baseline="0" dirty="0" smtClean="0"/>
              <a:t> half of DR EXT campuses report that only about half of their IT staff is in the central IT organization. While at liberal arts schools, the median is around 90%. One aspect of the redesign is to get more information about distributed IT staff and services.</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these staff doing?</a:t>
            </a:r>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A63B78-D692-421D-9661-F9902DA2D54F}"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6D6E2FF-C99C-4BD4-8BEB-CC19780281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6E2FF-C99C-4BD4-8BEB-CC19780281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6E2FF-C99C-4BD4-8BEB-CC19780281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6E2FF-C99C-4BD4-8BEB-CC19780281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6E2FF-C99C-4BD4-8BEB-CC19780281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6E2FF-C99C-4BD4-8BEB-CC19780281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D6E2FF-C99C-4BD4-8BEB-CC19780281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D6E2FF-C99C-4BD4-8BEB-CC19780281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D6E2FF-C99C-4BD4-8BEB-CC19780281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6E2FF-C99C-4BD4-8BEB-CC19780281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BF85D0-7DB4-41C7-B2DA-D52F1D39A0A1}" type="datetimeFigureOut">
              <a:rPr lang="en-US" smtClean="0"/>
              <a:pPr/>
              <a:t>10/19/2010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6D6E2FF-C99C-4BD4-8BEB-CC197802813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BF85D0-7DB4-41C7-B2DA-D52F1D39A0A1}" type="datetimeFigureOut">
              <a:rPr lang="en-US" smtClean="0"/>
              <a:pPr/>
              <a:t>10/19/2010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6D6E2FF-C99C-4BD4-8BEB-CC197802813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Core Data Service</a:t>
            </a:r>
            <a:br>
              <a:rPr lang="en-US" dirty="0" smtClean="0"/>
            </a:br>
            <a:r>
              <a:rPr lang="en-US" dirty="0" smtClean="0"/>
              <a:t>2009 Annual Summary Report</a:t>
            </a:r>
            <a:endParaRPr lang="en-US" dirty="0"/>
          </a:p>
        </p:txBody>
      </p:sp>
      <p:sp>
        <p:nvSpPr>
          <p:cNvPr id="3" name="Subtitle 2"/>
          <p:cNvSpPr>
            <a:spLocks noGrp="1"/>
          </p:cNvSpPr>
          <p:nvPr>
            <p:ph type="subTitle" idx="1"/>
          </p:nvPr>
        </p:nvSpPr>
        <p:spPr>
          <a:xfrm>
            <a:off x="1066800" y="3886200"/>
            <a:ext cx="7086600" cy="1752600"/>
          </a:xfrm>
        </p:spPr>
        <p:txBody>
          <a:bodyPr>
            <a:normAutofit/>
          </a:bodyPr>
          <a:lstStyle/>
          <a:p>
            <a:r>
              <a:rPr lang="en-US" dirty="0" smtClean="0"/>
              <a:t>Pam Arroway, Eric Davenport, </a:t>
            </a:r>
            <a:r>
              <a:rPr lang="en-US" dirty="0" err="1" smtClean="0"/>
              <a:t>Guangning</a:t>
            </a:r>
            <a:r>
              <a:rPr lang="en-US" dirty="0" smtClean="0"/>
              <a:t> </a:t>
            </a:r>
            <a:r>
              <a:rPr lang="en-US" dirty="0" err="1" smtClean="0"/>
              <a:t>Xu</a:t>
            </a:r>
            <a:endParaRPr lang="en-US" dirty="0" smtClean="0"/>
          </a:p>
          <a:p>
            <a:r>
              <a:rPr lang="en-US" dirty="0" smtClean="0"/>
              <a:t>and</a:t>
            </a:r>
          </a:p>
          <a:p>
            <a:r>
              <a:rPr lang="en-US" dirty="0" smtClean="0"/>
              <a:t>Dan </a:t>
            </a:r>
            <a:r>
              <a:rPr lang="en-US" dirty="0" err="1" smtClean="0"/>
              <a:t>Updegrove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Carnegie Classification</a:t>
            </a:r>
            <a:endParaRPr lang="en-US" dirty="0"/>
          </a:p>
        </p:txBody>
      </p:sp>
      <p:sp>
        <p:nvSpPr>
          <p:cNvPr id="3" name="Content Placeholder 2"/>
          <p:cNvSpPr>
            <a:spLocks noGrp="1"/>
          </p:cNvSpPr>
          <p:nvPr>
            <p:ph idx="1"/>
          </p:nvPr>
        </p:nvSpPr>
        <p:spPr>
          <a:xfrm>
            <a:off x="457200" y="1935480"/>
            <a:ext cx="8686800" cy="4922520"/>
          </a:xfrm>
        </p:spPr>
        <p:txBody>
          <a:bodyPr>
            <a:normAutofit/>
          </a:bodyPr>
          <a:lstStyle/>
          <a:p>
            <a:r>
              <a:rPr lang="en-US" dirty="0" smtClean="0"/>
              <a:t>Doctoral Extensive (DR EXT) </a:t>
            </a:r>
            <a:r>
              <a:rPr lang="en-US" b="1" dirty="0" smtClean="0">
                <a:solidFill>
                  <a:srgbClr val="C00000"/>
                </a:solidFill>
              </a:rPr>
              <a:t>50+ PhDs/yr</a:t>
            </a:r>
            <a:endParaRPr lang="en-US" b="1" dirty="0" smtClean="0"/>
          </a:p>
          <a:p>
            <a:r>
              <a:rPr lang="en-US" dirty="0" smtClean="0"/>
              <a:t>Doctoral Intensive (DR INT) </a:t>
            </a:r>
            <a:r>
              <a:rPr lang="en-US" b="1" dirty="0" smtClean="0">
                <a:solidFill>
                  <a:srgbClr val="C00000"/>
                </a:solidFill>
              </a:rPr>
              <a:t>20+ PhDs/yr</a:t>
            </a:r>
            <a:endParaRPr lang="en-US" b="1" dirty="0" smtClean="0"/>
          </a:p>
          <a:p>
            <a:r>
              <a:rPr lang="en-US" dirty="0" smtClean="0"/>
              <a:t>Master’s Institutions I (MA I) </a:t>
            </a:r>
            <a:r>
              <a:rPr lang="en-US" b="1" dirty="0" smtClean="0">
                <a:solidFill>
                  <a:srgbClr val="C00000"/>
                </a:solidFill>
              </a:rPr>
              <a:t>40+ MRs/yr</a:t>
            </a:r>
            <a:endParaRPr lang="en-US" b="1" dirty="0" smtClean="0"/>
          </a:p>
          <a:p>
            <a:r>
              <a:rPr lang="en-US" dirty="0" smtClean="0"/>
              <a:t>Master’s Institutions II (MA II) </a:t>
            </a:r>
            <a:r>
              <a:rPr lang="en-US" b="1" dirty="0" smtClean="0">
                <a:solidFill>
                  <a:srgbClr val="C00000"/>
                </a:solidFill>
              </a:rPr>
              <a:t>20+ MRs/yr</a:t>
            </a:r>
            <a:endParaRPr lang="en-US" b="1" dirty="0" smtClean="0"/>
          </a:p>
          <a:p>
            <a:r>
              <a:rPr lang="en-US" dirty="0" smtClean="0"/>
              <a:t>Baccalaureate Colleges—Liberal Arts (BA LA)</a:t>
            </a:r>
          </a:p>
          <a:p>
            <a:pPr lvl="1"/>
            <a:r>
              <a:rPr lang="en-US" b="1" dirty="0" smtClean="0">
                <a:solidFill>
                  <a:srgbClr val="C00000"/>
                </a:solidFill>
              </a:rPr>
              <a:t>At least half of Bachelor’s degrees in liberal arts</a:t>
            </a:r>
          </a:p>
          <a:p>
            <a:r>
              <a:rPr lang="en-US" dirty="0" smtClean="0"/>
              <a:t>Baccalaureate Colleges—General (BA GEN)</a:t>
            </a:r>
          </a:p>
          <a:p>
            <a:pPr lvl="1"/>
            <a:r>
              <a:rPr lang="en-US" b="1" dirty="0" smtClean="0">
                <a:solidFill>
                  <a:srgbClr val="C00000"/>
                </a:solidFill>
              </a:rPr>
              <a:t>Less than half of Bachelor’s degrees in liberal arts</a:t>
            </a:r>
          </a:p>
          <a:p>
            <a:r>
              <a:rPr lang="en-US" dirty="0" smtClean="0"/>
              <a:t>Associate’s Colleges (AA)</a:t>
            </a:r>
          </a:p>
          <a:p>
            <a:pPr lvl="1"/>
            <a:r>
              <a:rPr lang="en-US" b="1" dirty="0" smtClean="0">
                <a:solidFill>
                  <a:srgbClr val="C00000"/>
                </a:solidFill>
              </a:rPr>
              <a:t>Offer Associate’s degrees, but typically no BA degrees</a:t>
            </a:r>
            <a:endParaRPr lang="en-US"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Respondents by Carnegie Class</a:t>
            </a:r>
            <a:endParaRPr lang="en-US" dirty="0"/>
          </a:p>
        </p:txBody>
      </p:sp>
      <p:graphicFrame>
        <p:nvGraphicFramePr>
          <p:cNvPr id="5" name="Table 4"/>
          <p:cNvGraphicFramePr>
            <a:graphicFrameLocks noGrp="1"/>
          </p:cNvGraphicFramePr>
          <p:nvPr/>
        </p:nvGraphicFramePr>
        <p:xfrm>
          <a:off x="1828800" y="1981200"/>
          <a:ext cx="5562600" cy="3901440"/>
        </p:xfrm>
        <a:graphic>
          <a:graphicData uri="http://schemas.openxmlformats.org/drawingml/2006/table">
            <a:tbl>
              <a:tblPr>
                <a:tableStyleId>{69C7853C-536D-4A76-A0AE-DD22124D55A5}</a:tableStyleId>
              </a:tblPr>
              <a:tblGrid>
                <a:gridCol w="3200400"/>
                <a:gridCol w="2362200"/>
              </a:tblGrid>
              <a:tr h="485775">
                <a:tc>
                  <a:txBody>
                    <a:bodyPr/>
                    <a:lstStyle/>
                    <a:p>
                      <a:pPr marL="0" marR="0" algn="ctr">
                        <a:spcBef>
                          <a:spcPts val="300"/>
                        </a:spcBef>
                        <a:spcAft>
                          <a:spcPts val="300"/>
                        </a:spcAft>
                      </a:pPr>
                      <a:r>
                        <a:rPr lang="en-US" sz="3200" b="1" dirty="0" smtClean="0"/>
                        <a:t>Class</a:t>
                      </a:r>
                      <a:endParaRPr lang="en-US" sz="3200" b="1" dirty="0">
                        <a:latin typeface="Arial"/>
                        <a:ea typeface="Times New Roman"/>
                        <a:cs typeface="Times New Roman"/>
                      </a:endParaRPr>
                    </a:p>
                  </a:txBody>
                  <a:tcPr marL="38100" marR="38100" marT="0" marB="0" anchor="b"/>
                </a:tc>
                <a:tc>
                  <a:txBody>
                    <a:bodyPr/>
                    <a:lstStyle/>
                    <a:p>
                      <a:pPr marL="0" marR="0" algn="ctr">
                        <a:spcBef>
                          <a:spcPts val="300"/>
                        </a:spcBef>
                        <a:spcAft>
                          <a:spcPts val="300"/>
                        </a:spcAft>
                      </a:pPr>
                      <a:r>
                        <a:rPr lang="en-US" sz="3200" b="1" dirty="0" smtClean="0"/>
                        <a:t>Resp.</a:t>
                      </a:r>
                      <a:endParaRPr lang="en-US" sz="3200" b="1" dirty="0">
                        <a:latin typeface="Arial"/>
                        <a:ea typeface="Times New Roman"/>
                        <a:cs typeface="Times New Roman"/>
                      </a:endParaRPr>
                    </a:p>
                  </a:txBody>
                  <a:tcPr marL="38100" marR="38100" marT="0" marB="0" anchor="b"/>
                </a:tc>
              </a:tr>
              <a:tr h="485775">
                <a:tc>
                  <a:txBody>
                    <a:bodyPr/>
                    <a:lstStyle/>
                    <a:p>
                      <a:pPr marL="0" marR="0" algn="ctr">
                        <a:spcBef>
                          <a:spcPts val="300"/>
                        </a:spcBef>
                        <a:spcAft>
                          <a:spcPts val="300"/>
                        </a:spcAft>
                      </a:pPr>
                      <a:r>
                        <a:rPr lang="en-US" sz="3200" dirty="0" smtClean="0"/>
                        <a:t>DR EXT</a:t>
                      </a:r>
                      <a:endParaRPr lang="en-US" sz="3200" dirty="0">
                        <a:latin typeface="Arial"/>
                        <a:ea typeface="Times New Roman"/>
                        <a:cs typeface="Times New Roman"/>
                      </a:endParaRPr>
                    </a:p>
                  </a:txBody>
                  <a:tcPr marL="38100" marR="38100" marT="0" marB="0" anchor="ctr"/>
                </a:tc>
                <a:tc>
                  <a:txBody>
                    <a:bodyPr/>
                    <a:lstStyle/>
                    <a:p>
                      <a:pPr marL="0" marR="0" algn="ctr">
                        <a:spcBef>
                          <a:spcPts val="300"/>
                        </a:spcBef>
                        <a:spcAft>
                          <a:spcPts val="300"/>
                        </a:spcAft>
                      </a:pPr>
                      <a:r>
                        <a:rPr lang="en-US" sz="3200" dirty="0"/>
                        <a:t>108</a:t>
                      </a:r>
                      <a:endParaRPr lang="en-US" sz="3200" dirty="0">
                        <a:latin typeface="Arial"/>
                        <a:ea typeface="Times New Roman"/>
                        <a:cs typeface="Times New Roman"/>
                      </a:endParaRPr>
                    </a:p>
                  </a:txBody>
                  <a:tcPr marL="38100" marR="38100" marT="0" marB="0" anchor="ctr"/>
                </a:tc>
              </a:tr>
              <a:tr h="485775">
                <a:tc>
                  <a:txBody>
                    <a:bodyPr/>
                    <a:lstStyle/>
                    <a:p>
                      <a:pPr marL="0" marR="0" algn="ctr">
                        <a:spcBef>
                          <a:spcPts val="300"/>
                        </a:spcBef>
                        <a:spcAft>
                          <a:spcPts val="300"/>
                        </a:spcAft>
                      </a:pPr>
                      <a:r>
                        <a:rPr lang="en-US" sz="3200" dirty="0" smtClean="0"/>
                        <a:t>DR INT</a:t>
                      </a:r>
                      <a:endParaRPr lang="en-US" sz="3200" dirty="0">
                        <a:latin typeface="Arial"/>
                        <a:ea typeface="Times New Roman"/>
                        <a:cs typeface="Times New Roman"/>
                      </a:endParaRPr>
                    </a:p>
                  </a:txBody>
                  <a:tcPr marL="38100" marR="38100" marT="0" marB="0" anchor="ctr"/>
                </a:tc>
                <a:tc>
                  <a:txBody>
                    <a:bodyPr/>
                    <a:lstStyle/>
                    <a:p>
                      <a:pPr marL="0" marR="0" algn="ctr">
                        <a:spcBef>
                          <a:spcPts val="300"/>
                        </a:spcBef>
                        <a:spcAft>
                          <a:spcPts val="300"/>
                        </a:spcAft>
                      </a:pPr>
                      <a:r>
                        <a:rPr lang="en-US" sz="3200" dirty="0"/>
                        <a:t>57</a:t>
                      </a:r>
                      <a:endParaRPr lang="en-US" sz="3200" dirty="0">
                        <a:latin typeface="Arial"/>
                        <a:ea typeface="Times New Roman"/>
                        <a:cs typeface="Times New Roman"/>
                      </a:endParaRPr>
                    </a:p>
                  </a:txBody>
                  <a:tcPr marL="38100" marR="38100" marT="0" marB="0" anchor="ctr"/>
                </a:tc>
              </a:tr>
              <a:tr h="485775">
                <a:tc>
                  <a:txBody>
                    <a:bodyPr/>
                    <a:lstStyle/>
                    <a:p>
                      <a:pPr marL="0" marR="0" algn="ctr">
                        <a:spcBef>
                          <a:spcPts val="300"/>
                        </a:spcBef>
                        <a:spcAft>
                          <a:spcPts val="300"/>
                        </a:spcAft>
                      </a:pPr>
                      <a:r>
                        <a:rPr lang="en-US" sz="3200" dirty="0" smtClean="0"/>
                        <a:t>MA I</a:t>
                      </a:r>
                      <a:endParaRPr lang="en-US" sz="3200" dirty="0">
                        <a:latin typeface="Arial"/>
                        <a:ea typeface="Times New Roman"/>
                        <a:cs typeface="Times New Roman"/>
                      </a:endParaRPr>
                    </a:p>
                  </a:txBody>
                  <a:tcPr marL="38100" marR="38100" marT="0" marB="0" anchor="ctr"/>
                </a:tc>
                <a:tc>
                  <a:txBody>
                    <a:bodyPr/>
                    <a:lstStyle/>
                    <a:p>
                      <a:pPr marL="0" marR="0" algn="ctr">
                        <a:spcBef>
                          <a:spcPts val="300"/>
                        </a:spcBef>
                        <a:spcAft>
                          <a:spcPts val="300"/>
                        </a:spcAft>
                      </a:pPr>
                      <a:r>
                        <a:rPr lang="en-US" sz="3200" dirty="0"/>
                        <a:t>200</a:t>
                      </a:r>
                      <a:endParaRPr lang="en-US" sz="3200" dirty="0">
                        <a:latin typeface="Arial"/>
                        <a:ea typeface="Times New Roman"/>
                        <a:cs typeface="Times New Roman"/>
                      </a:endParaRPr>
                    </a:p>
                  </a:txBody>
                  <a:tcPr marL="38100" marR="38100" marT="0" marB="0" anchor="ctr"/>
                </a:tc>
              </a:tr>
              <a:tr h="485775">
                <a:tc>
                  <a:txBody>
                    <a:bodyPr/>
                    <a:lstStyle/>
                    <a:p>
                      <a:pPr marL="0" marR="0" algn="ctr">
                        <a:spcBef>
                          <a:spcPts val="300"/>
                        </a:spcBef>
                        <a:spcAft>
                          <a:spcPts val="300"/>
                        </a:spcAft>
                      </a:pPr>
                      <a:r>
                        <a:rPr lang="en-US" sz="3200" dirty="0" smtClean="0"/>
                        <a:t>MA II</a:t>
                      </a:r>
                      <a:endParaRPr lang="en-US" sz="3200" dirty="0">
                        <a:latin typeface="Arial"/>
                        <a:ea typeface="Times New Roman"/>
                        <a:cs typeface="Times New Roman"/>
                      </a:endParaRPr>
                    </a:p>
                  </a:txBody>
                  <a:tcPr marL="38100" marR="38100" marT="0" marB="0" anchor="ctr"/>
                </a:tc>
                <a:tc>
                  <a:txBody>
                    <a:bodyPr/>
                    <a:lstStyle/>
                    <a:p>
                      <a:pPr marL="0" marR="0" algn="ctr">
                        <a:spcBef>
                          <a:spcPts val="300"/>
                        </a:spcBef>
                        <a:spcAft>
                          <a:spcPts val="300"/>
                        </a:spcAft>
                      </a:pPr>
                      <a:r>
                        <a:rPr lang="en-US" sz="3200" dirty="0"/>
                        <a:t>36</a:t>
                      </a:r>
                      <a:endParaRPr lang="en-US" sz="3200" dirty="0">
                        <a:latin typeface="Arial"/>
                        <a:ea typeface="Times New Roman"/>
                        <a:cs typeface="Times New Roman"/>
                      </a:endParaRPr>
                    </a:p>
                  </a:txBody>
                  <a:tcPr marL="38100" marR="38100" marT="0" marB="0" anchor="ctr"/>
                </a:tc>
              </a:tr>
              <a:tr h="485775">
                <a:tc>
                  <a:txBody>
                    <a:bodyPr/>
                    <a:lstStyle/>
                    <a:p>
                      <a:pPr marL="0" marR="0" algn="ctr">
                        <a:spcBef>
                          <a:spcPts val="300"/>
                        </a:spcBef>
                        <a:spcAft>
                          <a:spcPts val="300"/>
                        </a:spcAft>
                      </a:pPr>
                      <a:r>
                        <a:rPr lang="en-US" sz="3200" dirty="0" smtClean="0"/>
                        <a:t>BA LA</a:t>
                      </a:r>
                      <a:endParaRPr lang="en-US" sz="3200" dirty="0">
                        <a:latin typeface="Arial"/>
                        <a:ea typeface="Times New Roman"/>
                        <a:cs typeface="Times New Roman"/>
                      </a:endParaRPr>
                    </a:p>
                  </a:txBody>
                  <a:tcPr marL="38100" marR="38100" marT="0" marB="0" anchor="ctr"/>
                </a:tc>
                <a:tc>
                  <a:txBody>
                    <a:bodyPr/>
                    <a:lstStyle/>
                    <a:p>
                      <a:pPr marL="0" marR="0" algn="ctr">
                        <a:spcBef>
                          <a:spcPts val="300"/>
                        </a:spcBef>
                        <a:spcAft>
                          <a:spcPts val="300"/>
                        </a:spcAft>
                      </a:pPr>
                      <a:r>
                        <a:rPr lang="en-US" sz="3200" dirty="0"/>
                        <a:t>113</a:t>
                      </a:r>
                      <a:endParaRPr lang="en-US" sz="3200" dirty="0">
                        <a:latin typeface="Arial"/>
                        <a:ea typeface="Times New Roman"/>
                        <a:cs typeface="Times New Roman"/>
                      </a:endParaRPr>
                    </a:p>
                  </a:txBody>
                  <a:tcPr marL="38100" marR="38100" marT="0" marB="0" anchor="ctr"/>
                </a:tc>
              </a:tr>
              <a:tr h="485775">
                <a:tc>
                  <a:txBody>
                    <a:bodyPr/>
                    <a:lstStyle/>
                    <a:p>
                      <a:pPr marL="0" marR="0" algn="ctr">
                        <a:spcBef>
                          <a:spcPts val="300"/>
                        </a:spcBef>
                        <a:spcAft>
                          <a:spcPts val="300"/>
                        </a:spcAft>
                      </a:pPr>
                      <a:r>
                        <a:rPr lang="en-US" sz="3200" dirty="0"/>
                        <a:t> </a:t>
                      </a:r>
                      <a:r>
                        <a:rPr lang="en-US" sz="3200" dirty="0" smtClean="0"/>
                        <a:t>BA GEN</a:t>
                      </a:r>
                      <a:endParaRPr lang="en-US" sz="3200" dirty="0">
                        <a:latin typeface="Arial"/>
                        <a:ea typeface="Times New Roman"/>
                        <a:cs typeface="Times New Roman"/>
                      </a:endParaRPr>
                    </a:p>
                  </a:txBody>
                  <a:tcPr marL="38100" marR="38100" marT="0" marB="0" anchor="ctr"/>
                </a:tc>
                <a:tc>
                  <a:txBody>
                    <a:bodyPr/>
                    <a:lstStyle/>
                    <a:p>
                      <a:pPr marL="0" marR="0" algn="ctr">
                        <a:spcBef>
                          <a:spcPts val="300"/>
                        </a:spcBef>
                        <a:spcAft>
                          <a:spcPts val="300"/>
                        </a:spcAft>
                      </a:pPr>
                      <a:r>
                        <a:rPr lang="en-US" sz="3200" dirty="0"/>
                        <a:t>73</a:t>
                      </a:r>
                      <a:endParaRPr lang="en-US" sz="3200" dirty="0">
                        <a:latin typeface="Arial"/>
                        <a:ea typeface="Times New Roman"/>
                        <a:cs typeface="Times New Roman"/>
                      </a:endParaRPr>
                    </a:p>
                  </a:txBody>
                  <a:tcPr marL="38100" marR="38100" marT="0" marB="0" anchor="ctr"/>
                </a:tc>
              </a:tr>
              <a:tr h="485775">
                <a:tc>
                  <a:txBody>
                    <a:bodyPr/>
                    <a:lstStyle/>
                    <a:p>
                      <a:pPr marL="0" marR="0" algn="ctr">
                        <a:spcBef>
                          <a:spcPts val="300"/>
                        </a:spcBef>
                        <a:spcAft>
                          <a:spcPts val="300"/>
                        </a:spcAft>
                      </a:pPr>
                      <a:r>
                        <a:rPr lang="en-US" sz="3200" dirty="0" smtClean="0"/>
                        <a:t>AA</a:t>
                      </a:r>
                      <a:endParaRPr lang="en-US" sz="3200" dirty="0">
                        <a:latin typeface="Arial"/>
                        <a:ea typeface="Times New Roman"/>
                        <a:cs typeface="Times New Roman"/>
                      </a:endParaRPr>
                    </a:p>
                  </a:txBody>
                  <a:tcPr marL="38100" marR="38100" marT="0" marB="0" anchor="ctr"/>
                </a:tc>
                <a:tc>
                  <a:txBody>
                    <a:bodyPr/>
                    <a:lstStyle/>
                    <a:p>
                      <a:pPr marL="0" marR="0" algn="ctr">
                        <a:spcBef>
                          <a:spcPts val="300"/>
                        </a:spcBef>
                        <a:spcAft>
                          <a:spcPts val="300"/>
                        </a:spcAft>
                      </a:pPr>
                      <a:r>
                        <a:rPr lang="en-US" sz="3200" dirty="0"/>
                        <a:t>144</a:t>
                      </a:r>
                      <a:endParaRPr lang="en-US" sz="3200" dirty="0">
                        <a:latin typeface="Arial"/>
                        <a:ea typeface="Times New Roman"/>
                        <a:cs typeface="Times New Roman"/>
                      </a:endParaRPr>
                    </a:p>
                  </a:txBody>
                  <a:tcPr marL="38100" marR="3810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Presentation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t>Toward graphics and away from tables</a:t>
            </a:r>
          </a:p>
          <a:p>
            <a:pPr lvl="1"/>
            <a:r>
              <a:rPr lang="en-US" dirty="0" smtClean="0"/>
              <a:t>Summary report, coarsely sliced</a:t>
            </a:r>
          </a:p>
          <a:p>
            <a:pPr lvl="1"/>
            <a:r>
              <a:rPr lang="en-US" dirty="0" smtClean="0"/>
              <a:t>Allows users of the report to see big picture</a:t>
            </a:r>
          </a:p>
          <a:p>
            <a:pPr lvl="1"/>
            <a:r>
              <a:rPr lang="en-US" dirty="0" smtClean="0"/>
              <a:t>More details available from CDS</a:t>
            </a:r>
          </a:p>
          <a:p>
            <a:r>
              <a:rPr lang="en-US" dirty="0" smtClean="0"/>
              <a:t>Time trends over five years</a:t>
            </a:r>
          </a:p>
          <a:p>
            <a:pPr lvl="1"/>
            <a:r>
              <a:rPr lang="en-US" dirty="0" smtClean="0"/>
              <a:t>Using all respondents in each year</a:t>
            </a:r>
          </a:p>
          <a:p>
            <a:pPr lvl="1"/>
            <a:r>
              <a:rPr lang="en-US" dirty="0" smtClean="0"/>
              <a:t>CDS currently only offers two years of data</a:t>
            </a:r>
          </a:p>
          <a:p>
            <a:r>
              <a:rPr lang="en-US" dirty="0" smtClean="0"/>
              <a:t>Quartiles</a:t>
            </a:r>
          </a:p>
          <a:p>
            <a:pPr lvl="1"/>
            <a:r>
              <a:rPr lang="en-US" dirty="0" smtClean="0"/>
              <a:t>Rather than mean or median, quartiles give a fuller picture of the distribution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Survey</a:t>
            </a:r>
            <a:endParaRPr lang="en-US" dirty="0"/>
          </a:p>
        </p:txBody>
      </p:sp>
      <p:graphicFrame>
        <p:nvGraphicFramePr>
          <p:cNvPr id="4" name="Diagram 3"/>
          <p:cNvGraphicFramePr/>
          <p:nvPr/>
        </p:nvGraphicFramePr>
        <p:xfrm>
          <a:off x="457200" y="17526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Centralized IT Staff FTEs</a:t>
            </a:r>
            <a:endParaRPr lang="en-US" dirty="0"/>
          </a:p>
        </p:txBody>
      </p:sp>
      <p:pic>
        <p:nvPicPr>
          <p:cNvPr id="4" name="Content Placeholder 3"/>
          <p:cNvPicPr>
            <a:picLocks noGrp="1"/>
          </p:cNvPicPr>
          <p:nvPr>
            <p:ph idx="1"/>
          </p:nvPr>
        </p:nvPicPr>
        <p:blipFill>
          <a:blip r:embed="rId3" cstate="print"/>
          <a:srcRect/>
          <a:stretch>
            <a:fillRect/>
          </a:stretch>
        </p:blipFill>
        <p:spPr bwMode="auto">
          <a:xfrm>
            <a:off x="973252" y="1935163"/>
            <a:ext cx="7197495" cy="4389437"/>
          </a:xfrm>
          <a:prstGeom prst="rect">
            <a:avLst/>
          </a:prstGeom>
          <a:noFill/>
          <a:ln w="9525">
            <a:noFill/>
            <a:miter lim="800000"/>
            <a:headEnd/>
            <a:tailEnd/>
          </a:ln>
        </p:spPr>
      </p:pic>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1 IT Organization, Staffing and Planning</a:t>
            </a:r>
            <a:endParaRPr lang="en-US" sz="2400" dirty="0">
              <a:solidFill>
                <a:schemeClr val="accent2">
                  <a:lumMod val="50000"/>
                </a:schemeClr>
              </a:solidFill>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Centralized IT Staff FTEs</a:t>
            </a:r>
            <a:endParaRPr lang="en-US" dirty="0"/>
          </a:p>
        </p:txBody>
      </p:sp>
      <p:pic>
        <p:nvPicPr>
          <p:cNvPr id="4" name="Content Placeholder 3"/>
          <p:cNvPicPr>
            <a:picLocks noGrp="1" noChangeAspect="1"/>
          </p:cNvPicPr>
          <p:nvPr>
            <p:ph idx="1"/>
          </p:nvPr>
        </p:nvPicPr>
        <p:blipFill>
          <a:blip r:embed="rId3" cstate="print"/>
          <a:srcRect r="57411" b="41664"/>
          <a:stretch>
            <a:fillRect/>
          </a:stretch>
        </p:blipFill>
        <p:spPr bwMode="auto">
          <a:xfrm>
            <a:off x="973252" y="1935162"/>
            <a:ext cx="4754880" cy="3971980"/>
          </a:xfrm>
          <a:prstGeom prst="rect">
            <a:avLst/>
          </a:prstGeom>
          <a:noFill/>
          <a:ln w="9525">
            <a:noFill/>
            <a:miter lim="800000"/>
            <a:headEnd/>
            <a:tailEnd/>
          </a:ln>
        </p:spPr>
      </p:pic>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1 IT Organization, Staffing and Planning</a:t>
            </a:r>
            <a:endParaRPr lang="en-US" sz="2400" dirty="0">
              <a:solidFill>
                <a:schemeClr val="accent2">
                  <a:lumMod val="50000"/>
                </a:schemeClr>
              </a:solidFill>
              <a:latin typeface="+mj-lt"/>
            </a:endParaRPr>
          </a:p>
        </p:txBody>
      </p:sp>
      <p:sp>
        <p:nvSpPr>
          <p:cNvPr id="5" name="TextBox 4"/>
          <p:cNvSpPr txBox="1"/>
          <p:nvPr/>
        </p:nvSpPr>
        <p:spPr>
          <a:xfrm>
            <a:off x="3657600" y="2831068"/>
            <a:ext cx="2209800" cy="461665"/>
          </a:xfrm>
          <a:prstGeom prst="rect">
            <a:avLst/>
          </a:prstGeom>
          <a:solidFill>
            <a:schemeClr val="bg1"/>
          </a:solidFill>
          <a:effectLst>
            <a:softEdge rad="63500"/>
          </a:effectLst>
        </p:spPr>
        <p:txBody>
          <a:bodyPr wrap="square" rtlCol="0">
            <a:spAutoFit/>
          </a:bodyPr>
          <a:lstStyle/>
          <a:p>
            <a:r>
              <a:rPr lang="en-US" sz="2400" b="1" dirty="0" smtClean="0">
                <a:solidFill>
                  <a:schemeClr val="accent2">
                    <a:lumMod val="50000"/>
                  </a:schemeClr>
                </a:solidFill>
                <a:latin typeface="+mj-lt"/>
              </a:rPr>
              <a:t>75</a:t>
            </a:r>
            <a:r>
              <a:rPr lang="en-US" sz="2400" b="1" baseline="30000" dirty="0" smtClean="0">
                <a:solidFill>
                  <a:schemeClr val="accent2">
                    <a:lumMod val="50000"/>
                  </a:schemeClr>
                </a:solidFill>
                <a:latin typeface="+mj-lt"/>
              </a:rPr>
              <a:t>th</a:t>
            </a:r>
            <a:r>
              <a:rPr lang="en-US" sz="2400" b="1" dirty="0" smtClean="0">
                <a:solidFill>
                  <a:schemeClr val="accent2">
                    <a:lumMod val="50000"/>
                  </a:schemeClr>
                </a:solidFill>
                <a:latin typeface="+mj-lt"/>
              </a:rPr>
              <a:t> percentile</a:t>
            </a:r>
            <a:endParaRPr lang="en-US" sz="2400" b="1" dirty="0">
              <a:solidFill>
                <a:schemeClr val="accent2">
                  <a:lumMod val="50000"/>
                </a:schemeClr>
              </a:solidFill>
              <a:latin typeface="+mj-lt"/>
            </a:endParaRPr>
          </a:p>
        </p:txBody>
      </p:sp>
      <p:cxnSp>
        <p:nvCxnSpPr>
          <p:cNvPr id="8" name="Straight Arrow Connector 7"/>
          <p:cNvCxnSpPr>
            <a:stCxn id="5" idx="1"/>
          </p:cNvCxnSpPr>
          <p:nvPr/>
        </p:nvCxnSpPr>
        <p:spPr>
          <a:xfrm rot="10800000">
            <a:off x="3352800" y="2819401"/>
            <a:ext cx="304800" cy="2425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10000" y="3886200"/>
            <a:ext cx="2209800" cy="461665"/>
          </a:xfrm>
          <a:prstGeom prst="rect">
            <a:avLst/>
          </a:prstGeom>
          <a:solidFill>
            <a:schemeClr val="bg1"/>
          </a:solidFill>
        </p:spPr>
        <p:txBody>
          <a:bodyPr wrap="square" rtlCol="0">
            <a:spAutoFit/>
          </a:bodyPr>
          <a:lstStyle/>
          <a:p>
            <a:r>
              <a:rPr lang="en-US" sz="2400" b="1" dirty="0" smtClean="0">
                <a:solidFill>
                  <a:schemeClr val="accent2">
                    <a:lumMod val="50000"/>
                  </a:schemeClr>
                </a:solidFill>
                <a:latin typeface="+mj-lt"/>
              </a:rPr>
              <a:t>Median</a:t>
            </a:r>
            <a:endParaRPr lang="en-US" sz="2400" b="1" dirty="0">
              <a:solidFill>
                <a:schemeClr val="accent2">
                  <a:lumMod val="50000"/>
                </a:schemeClr>
              </a:solidFill>
              <a:latin typeface="+mj-lt"/>
            </a:endParaRPr>
          </a:p>
        </p:txBody>
      </p:sp>
      <p:sp>
        <p:nvSpPr>
          <p:cNvPr id="10" name="TextBox 9"/>
          <p:cNvSpPr txBox="1"/>
          <p:nvPr/>
        </p:nvSpPr>
        <p:spPr>
          <a:xfrm>
            <a:off x="3886200" y="5029200"/>
            <a:ext cx="2209800" cy="461665"/>
          </a:xfrm>
          <a:prstGeom prst="rect">
            <a:avLst/>
          </a:prstGeom>
          <a:solidFill>
            <a:schemeClr val="bg1"/>
          </a:solidFill>
        </p:spPr>
        <p:txBody>
          <a:bodyPr wrap="square" rtlCol="0">
            <a:spAutoFit/>
          </a:bodyPr>
          <a:lstStyle/>
          <a:p>
            <a:r>
              <a:rPr lang="en-US" sz="2400" b="1" dirty="0">
                <a:solidFill>
                  <a:schemeClr val="accent2">
                    <a:lumMod val="50000"/>
                  </a:schemeClr>
                </a:solidFill>
                <a:latin typeface="+mj-lt"/>
              </a:rPr>
              <a:t>2</a:t>
            </a:r>
            <a:r>
              <a:rPr lang="en-US" sz="2400" b="1" dirty="0" smtClean="0">
                <a:solidFill>
                  <a:schemeClr val="accent2">
                    <a:lumMod val="50000"/>
                  </a:schemeClr>
                </a:solidFill>
                <a:latin typeface="+mj-lt"/>
              </a:rPr>
              <a:t>5</a:t>
            </a:r>
            <a:r>
              <a:rPr lang="en-US" sz="2400" b="1" baseline="30000" dirty="0" smtClean="0">
                <a:solidFill>
                  <a:schemeClr val="accent2">
                    <a:lumMod val="50000"/>
                  </a:schemeClr>
                </a:solidFill>
                <a:latin typeface="+mj-lt"/>
              </a:rPr>
              <a:t>th</a:t>
            </a:r>
            <a:r>
              <a:rPr lang="en-US" sz="2400" b="1" dirty="0" smtClean="0">
                <a:solidFill>
                  <a:schemeClr val="accent2">
                    <a:lumMod val="50000"/>
                  </a:schemeClr>
                </a:solidFill>
                <a:latin typeface="+mj-lt"/>
              </a:rPr>
              <a:t> percentile</a:t>
            </a:r>
            <a:endParaRPr lang="en-US" sz="2400" b="1" dirty="0">
              <a:solidFill>
                <a:schemeClr val="accent2">
                  <a:lumMod val="50000"/>
                </a:schemeClr>
              </a:solidFill>
              <a:latin typeface="+mj-lt"/>
            </a:endParaRPr>
          </a:p>
        </p:txBody>
      </p:sp>
      <p:cxnSp>
        <p:nvCxnSpPr>
          <p:cNvPr id="11" name="Straight Arrow Connector 10"/>
          <p:cNvCxnSpPr>
            <a:stCxn id="9" idx="1"/>
          </p:cNvCxnSpPr>
          <p:nvPr/>
        </p:nvCxnSpPr>
        <p:spPr>
          <a:xfrm rot="10800000" flipV="1">
            <a:off x="3429000" y="4117032"/>
            <a:ext cx="381000" cy="2263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0" idx="1"/>
          </p:cNvCxnSpPr>
          <p:nvPr/>
        </p:nvCxnSpPr>
        <p:spPr>
          <a:xfrm rot="10800000" flipV="1">
            <a:off x="3352800" y="5260032"/>
            <a:ext cx="533400" cy="2263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52800" y="2819400"/>
            <a:ext cx="4343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4343400"/>
            <a:ext cx="4343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52800" y="5486400"/>
            <a:ext cx="4343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5791200" y="1676400"/>
            <a:ext cx="1981200" cy="990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rPr>
              <a:t>25% of data up here</a:t>
            </a:r>
            <a:endParaRPr lang="en-US" b="1" dirty="0">
              <a:latin typeface="+mj-lt"/>
            </a:endParaRPr>
          </a:p>
        </p:txBody>
      </p:sp>
      <p:sp>
        <p:nvSpPr>
          <p:cNvPr id="26" name="Oval 25"/>
          <p:cNvSpPr/>
          <p:nvPr/>
        </p:nvSpPr>
        <p:spPr>
          <a:xfrm>
            <a:off x="5867400" y="2971800"/>
            <a:ext cx="1981200" cy="990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rPr>
              <a:t>25% of data in here</a:t>
            </a:r>
            <a:endParaRPr lang="en-US" b="1" dirty="0">
              <a:latin typeface="+mj-lt"/>
            </a:endParaRPr>
          </a:p>
        </p:txBody>
      </p:sp>
      <p:sp>
        <p:nvSpPr>
          <p:cNvPr id="27" name="Oval 26"/>
          <p:cNvSpPr/>
          <p:nvPr/>
        </p:nvSpPr>
        <p:spPr>
          <a:xfrm>
            <a:off x="5943600" y="4419600"/>
            <a:ext cx="1981200" cy="990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rPr>
              <a:t>25% of data in here</a:t>
            </a:r>
            <a:endParaRPr lang="en-US" b="1" dirty="0">
              <a:latin typeface="+mj-lt"/>
            </a:endParaRPr>
          </a:p>
        </p:txBody>
      </p:sp>
      <p:sp>
        <p:nvSpPr>
          <p:cNvPr id="28" name="Oval 27"/>
          <p:cNvSpPr/>
          <p:nvPr/>
        </p:nvSpPr>
        <p:spPr>
          <a:xfrm>
            <a:off x="5943600" y="5638800"/>
            <a:ext cx="1981200" cy="990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mj-lt"/>
              </a:rPr>
              <a:t>25% of data down here</a:t>
            </a:r>
            <a:endParaRPr lang="en-US"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linds(horizontal)">
                                      <p:cBhvr>
                                        <p:cTn id="23" dur="500"/>
                                        <p:tgtEl>
                                          <p:spTgt spid="1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blinds(horizontal)">
                                      <p:cBhvr>
                                        <p:cTn id="26" dur="50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linds(horizontal)">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blinds(horizontal)">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10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linds(horizontal)">
                                      <p:cBhvr>
                                        <p:cTn id="52" dur="10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blinds(horizontal)">
                                      <p:cBhvr>
                                        <p:cTn id="57"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23" grpId="0" animBg="1"/>
      <p:bldP spid="26" grpId="0" animBg="1"/>
      <p:bldP spid="27" grpId="0" animBg="1"/>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Centralized IT Staff FTEs</a:t>
            </a:r>
            <a:endParaRPr lang="en-US" dirty="0"/>
          </a:p>
        </p:txBody>
      </p:sp>
      <p:pic>
        <p:nvPicPr>
          <p:cNvPr id="4" name="Content Placeholder 3"/>
          <p:cNvPicPr>
            <a:picLocks noGrp="1"/>
          </p:cNvPicPr>
          <p:nvPr>
            <p:ph idx="1"/>
          </p:nvPr>
        </p:nvPicPr>
        <p:blipFill>
          <a:blip r:embed="rId3" cstate="print"/>
          <a:srcRect/>
          <a:stretch>
            <a:fillRect/>
          </a:stretch>
        </p:blipFill>
        <p:spPr bwMode="auto">
          <a:xfrm>
            <a:off x="973252" y="1935163"/>
            <a:ext cx="7197495" cy="4389437"/>
          </a:xfrm>
          <a:prstGeom prst="rect">
            <a:avLst/>
          </a:prstGeom>
          <a:noFill/>
          <a:ln w="9525">
            <a:noFill/>
            <a:miter lim="800000"/>
            <a:headEnd/>
            <a:tailEnd/>
          </a:ln>
        </p:spPr>
      </p:pic>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1 IT Organization, Staffing and Planning</a:t>
            </a:r>
            <a:endParaRPr lang="en-US" sz="2400" dirty="0">
              <a:solidFill>
                <a:schemeClr val="accent2">
                  <a:lumMod val="50000"/>
                </a:schemeClr>
              </a:solidFill>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a:bodyPr>
          <a:lstStyle/>
          <a:p>
            <a:r>
              <a:rPr lang="en-US" dirty="0" smtClean="0"/>
              <a:t>Student FTEs served by </a:t>
            </a:r>
            <a:br>
              <a:rPr lang="en-US" dirty="0" smtClean="0"/>
            </a:br>
            <a:r>
              <a:rPr lang="en-US" dirty="0" smtClean="0"/>
              <a:t>Centralized IT Staff FTEs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1 IT Organization, Staffing and Planning</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973210" y="1935163"/>
            <a:ext cx="7197580"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Centralized Staff / Total IT Staff</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1 IT Organization, Staffing and Planning</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926663" y="1935163"/>
            <a:ext cx="7290674"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Areas</a:t>
            </a:r>
            <a:endParaRPr lang="en-US" dirty="0"/>
          </a:p>
        </p:txBody>
      </p:sp>
      <p:sp>
        <p:nvSpPr>
          <p:cNvPr id="3" name="Content Placeholder 2"/>
          <p:cNvSpPr>
            <a:spLocks noGrp="1"/>
          </p:cNvSpPr>
          <p:nvPr>
            <p:ph idx="1"/>
          </p:nvPr>
        </p:nvSpPr>
        <p:spPr>
          <a:xfrm>
            <a:off x="457200" y="1935480"/>
            <a:ext cx="8229600" cy="4922520"/>
          </a:xfrm>
        </p:spPr>
        <p:txBody>
          <a:bodyPr>
            <a:normAutofit/>
          </a:bodyPr>
          <a:lstStyle/>
          <a:p>
            <a:r>
              <a:rPr lang="en-US" dirty="0" smtClean="0"/>
              <a:t>Enterprise Information Systems</a:t>
            </a:r>
          </a:p>
          <a:p>
            <a:pPr lvl="1"/>
            <a:r>
              <a:rPr lang="en-US" dirty="0" smtClean="0"/>
              <a:t>DR EXT: median=37 FTEs or 22% of FTEs, other medians are 17 or below.</a:t>
            </a:r>
          </a:p>
          <a:p>
            <a:pPr lvl="1"/>
            <a:r>
              <a:rPr lang="en-US" dirty="0" smtClean="0"/>
              <a:t>Not such a gap in other classes, but still at or near top.</a:t>
            </a:r>
          </a:p>
          <a:p>
            <a:r>
              <a:rPr lang="en-US" dirty="0" smtClean="0"/>
              <a:t>User Support (across all classes)</a:t>
            </a:r>
          </a:p>
          <a:p>
            <a:r>
              <a:rPr lang="en-US" dirty="0" smtClean="0"/>
              <a:t>Varies by class</a:t>
            </a:r>
          </a:p>
          <a:p>
            <a:pPr lvl="1"/>
            <a:r>
              <a:rPr lang="en-US" dirty="0" smtClean="0"/>
              <a:t>Instructional Technology</a:t>
            </a:r>
          </a:p>
          <a:p>
            <a:pPr lvl="1"/>
            <a:r>
              <a:rPr lang="en-US" dirty="0" smtClean="0"/>
              <a:t>Network Infrastructure</a:t>
            </a:r>
          </a:p>
          <a:p>
            <a:pPr lvl="1"/>
            <a:r>
              <a:rPr lang="en-US" dirty="0" smtClean="0"/>
              <a:t>IT Organization/Planning</a:t>
            </a:r>
          </a:p>
          <a:p>
            <a:pPr lvl="1"/>
            <a:r>
              <a:rPr lang="en-US" dirty="0" smtClean="0"/>
              <a:t>Identity Management</a:t>
            </a:r>
          </a:p>
          <a:p>
            <a:pPr lvl="1"/>
            <a:r>
              <a:rPr lang="en-US" dirty="0" smtClean="0"/>
              <a:t>Data Center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EDUCAUSE Core Data Service (CDS)</a:t>
            </a:r>
            <a:endParaRPr lang="en-US" dirty="0"/>
          </a:p>
        </p:txBody>
      </p:sp>
      <p:sp>
        <p:nvSpPr>
          <p:cNvPr id="3" name="Content Placeholder 2"/>
          <p:cNvSpPr>
            <a:spLocks noGrp="1"/>
          </p:cNvSpPr>
          <p:nvPr>
            <p:ph idx="1"/>
          </p:nvPr>
        </p:nvSpPr>
        <p:spPr/>
        <p:txBody>
          <a:bodyPr/>
          <a:lstStyle/>
          <a:p>
            <a:r>
              <a:rPr lang="en-US" dirty="0" smtClean="0"/>
              <a:t>Annual survey instrument	</a:t>
            </a:r>
          </a:p>
          <a:p>
            <a:pPr lvl="1"/>
            <a:r>
              <a:rPr lang="en-US" dirty="0" smtClean="0"/>
              <a:t>currently being redesigned for 2011</a:t>
            </a:r>
          </a:p>
          <a:p>
            <a:r>
              <a:rPr lang="en-US" dirty="0" smtClean="0"/>
              <a:t>Web-based interactive database </a:t>
            </a:r>
          </a:p>
          <a:p>
            <a:pPr lvl="1"/>
            <a:r>
              <a:rPr lang="en-US" dirty="0" smtClean="0"/>
              <a:t>currently being redesigned for 2011</a:t>
            </a:r>
          </a:p>
          <a:p>
            <a:r>
              <a:rPr lang="en-US" dirty="0" smtClean="0"/>
              <a:t>Annual, publicly available summary report based on data collected from the survey</a:t>
            </a:r>
          </a:p>
          <a:p>
            <a:r>
              <a:rPr lang="en-US" dirty="0" smtClean="0"/>
              <a:t>2009 Fiscal Year (2008-2009)</a:t>
            </a:r>
          </a:p>
          <a:p>
            <a:r>
              <a:rPr lang="en-US" dirty="0" smtClean="0"/>
              <a:t>Redesign well underway (Dan </a:t>
            </a:r>
            <a:r>
              <a:rPr lang="en-US" dirty="0" err="1" smtClean="0"/>
              <a:t>Updegrove</a:t>
            </a:r>
            <a:r>
              <a:rPr lang="en-US" dirty="0" smtClean="0"/>
              <a:t>)</a:t>
            </a:r>
          </a:p>
          <a:p>
            <a:r>
              <a:rPr lang="en-US" dirty="0" smtClean="0"/>
              <a:t>OPEN HOUSE—2:45-4:15pm in 201 B/C</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Survey</a:t>
            </a:r>
            <a:endParaRPr lang="en-US" dirty="0"/>
          </a:p>
        </p:txBody>
      </p:sp>
      <p:graphicFrame>
        <p:nvGraphicFramePr>
          <p:cNvPr id="4" name="Diagram 3"/>
          <p:cNvGraphicFramePr/>
          <p:nvPr/>
        </p:nvGraphicFramePr>
        <p:xfrm>
          <a:off x="457200" y="17526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Centralized IT funding</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2 IT Financing and Management</a:t>
            </a:r>
            <a:endParaRPr lang="en-US" sz="2400" dirty="0">
              <a:solidFill>
                <a:schemeClr val="accent2">
                  <a:lumMod val="50000"/>
                </a:schemeClr>
              </a:solidFill>
              <a:latin typeface="+mj-lt"/>
            </a:endParaRPr>
          </a:p>
        </p:txBody>
      </p:sp>
      <p:pic>
        <p:nvPicPr>
          <p:cNvPr id="9" name="Content Placeholder 8"/>
          <p:cNvPicPr>
            <a:picLocks noGrp="1"/>
          </p:cNvPicPr>
          <p:nvPr>
            <p:ph idx="1"/>
          </p:nvPr>
        </p:nvPicPr>
        <p:blipFill>
          <a:blip r:embed="rId3" cstate="print"/>
          <a:srcRect/>
          <a:stretch>
            <a:fillRect/>
          </a:stretch>
        </p:blipFill>
        <p:spPr bwMode="auto">
          <a:xfrm>
            <a:off x="915382" y="1935163"/>
            <a:ext cx="7313235"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funding per student FTE</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2 IT Financing and Management</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909376" y="1935163"/>
            <a:ext cx="7325247"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Operating appropriation per student FTE</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2 IT Financing and Management</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986002" y="1935163"/>
            <a:ext cx="7171996"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Staff Compensation per FTE</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2 IT Financing and Management</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946429" y="1935163"/>
            <a:ext cx="7251141"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Computers per student FTE</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2 IT Financing and Management</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971465" y="1935163"/>
            <a:ext cx="7201069"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Computers replaced</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2 IT Financing and Management</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963987" y="1935163"/>
            <a:ext cx="7216025"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Survey</a:t>
            </a:r>
            <a:endParaRPr lang="en-US" dirty="0"/>
          </a:p>
        </p:txBody>
      </p:sp>
      <p:graphicFrame>
        <p:nvGraphicFramePr>
          <p:cNvPr id="4" name="Diagram 3"/>
          <p:cNvGraphicFramePr/>
          <p:nvPr/>
        </p:nvGraphicFramePr>
        <p:xfrm>
          <a:off x="457200" y="17526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Help Desk Hours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3 Faculty and Student Computing</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971076" y="1935163"/>
            <a:ext cx="7201848" cy="4389437"/>
          </a:xfrm>
          <a:prstGeom prst="rect">
            <a:avLst/>
          </a:prstGeom>
          <a:noFill/>
          <a:ln w="9525">
            <a:noFill/>
            <a:miter lim="800000"/>
            <a:headEnd/>
            <a:tailEnd/>
          </a:ln>
        </p:spPr>
      </p:pic>
      <p:sp>
        <p:nvSpPr>
          <p:cNvPr id="9" name="Oval 8"/>
          <p:cNvSpPr/>
          <p:nvPr/>
        </p:nvSpPr>
        <p:spPr>
          <a:xfrm>
            <a:off x="5562600" y="1371600"/>
            <a:ext cx="2819400" cy="1676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24x7 = 168 hours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PC Ownership</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3 Student and Faculty Computing</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971076" y="1935163"/>
            <a:ext cx="7201848" cy="4389437"/>
          </a:xfrm>
          <a:prstGeom prst="rect">
            <a:avLst/>
          </a:prstGeom>
          <a:noFill/>
          <a:ln w="9525">
            <a:noFill/>
            <a:miter lim="800000"/>
            <a:headEnd/>
            <a:tailEnd/>
          </a:ln>
        </p:spPr>
      </p:pic>
      <p:sp>
        <p:nvSpPr>
          <p:cNvPr id="10" name="Rectangle 9"/>
          <p:cNvSpPr/>
          <p:nvPr/>
        </p:nvSpPr>
        <p:spPr>
          <a:xfrm>
            <a:off x="7162800" y="2286000"/>
            <a:ext cx="914400" cy="411480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rPr>
              <a:t>n=3</a:t>
            </a:r>
          </a:p>
        </p:txBody>
      </p:sp>
      <p:sp>
        <p:nvSpPr>
          <p:cNvPr id="11" name="Rectangle 10"/>
          <p:cNvSpPr/>
          <p:nvPr/>
        </p:nvSpPr>
        <p:spPr>
          <a:xfrm>
            <a:off x="2514600" y="1981200"/>
            <a:ext cx="914400" cy="411480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rPr>
              <a:t>n=19</a:t>
            </a:r>
          </a:p>
        </p:txBody>
      </p:sp>
      <p:sp>
        <p:nvSpPr>
          <p:cNvPr id="7" name="Oval 6"/>
          <p:cNvSpPr/>
          <p:nvPr/>
        </p:nvSpPr>
        <p:spPr>
          <a:xfrm>
            <a:off x="3886200" y="3810000"/>
            <a:ext cx="2819400" cy="1676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Private Only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11"/>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11"/>
                                        </p:tgtEl>
                                        <p:attrNameLst>
                                          <p:attrName>ppt_y</p:attrName>
                                        </p:attrNameLst>
                                      </p:cBhvr>
                                      <p:tavLst>
                                        <p:tav tm="0">
                                          <p:val>
                                            <p:strVal val="#ppt_y"/>
                                          </p:val>
                                        </p:tav>
                                        <p:tav tm="100000">
                                          <p:val>
                                            <p:strVal val="#ppt_y"/>
                                          </p:val>
                                        </p:tav>
                                      </p:tavLst>
                                    </p:anim>
                                    <p:animEffect transition="in" filter="fade">
                                      <p:cBhvr>
                                        <p:cTn id="2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Principles</a:t>
            </a:r>
            <a:endParaRPr lang="en-US" dirty="0"/>
          </a:p>
        </p:txBody>
      </p:sp>
      <p:sp>
        <p:nvSpPr>
          <p:cNvPr id="3" name="Content Placeholder 2"/>
          <p:cNvSpPr>
            <a:spLocks noGrp="1"/>
          </p:cNvSpPr>
          <p:nvPr>
            <p:ph idx="1"/>
          </p:nvPr>
        </p:nvSpPr>
        <p:spPr/>
        <p:txBody>
          <a:bodyPr>
            <a:normAutofit/>
          </a:bodyPr>
          <a:lstStyle/>
          <a:p>
            <a:r>
              <a:rPr lang="en-US" sz="3600" dirty="0" smtClean="0"/>
              <a:t>Data are identifiable by institution</a:t>
            </a:r>
          </a:p>
          <a:p>
            <a:r>
              <a:rPr lang="en-US" sz="3600" dirty="0" smtClean="0"/>
              <a:t>Only campuses that participate have access to the data</a:t>
            </a:r>
          </a:p>
          <a:p>
            <a:r>
              <a:rPr lang="en-US" sz="3600" dirty="0" smtClean="0"/>
              <a:t>Appropriate Use Policy </a:t>
            </a:r>
            <a:endParaRPr 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PC Ownership</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3 Student and Faculty Computing</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936646" y="1905000"/>
            <a:ext cx="7270708" cy="4389437"/>
          </a:xfrm>
          <a:prstGeom prst="rect">
            <a:avLst/>
          </a:prstGeom>
          <a:noFill/>
          <a:ln w="9525">
            <a:noFill/>
            <a:miter lim="800000"/>
            <a:headEnd/>
            <a:tailEnd/>
          </a:ln>
        </p:spPr>
      </p:pic>
      <p:sp>
        <p:nvSpPr>
          <p:cNvPr id="8" name="Rectangle 7"/>
          <p:cNvSpPr/>
          <p:nvPr/>
        </p:nvSpPr>
        <p:spPr>
          <a:xfrm>
            <a:off x="5334000" y="1981200"/>
            <a:ext cx="914400" cy="411480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rPr>
              <a:t>n=5</a:t>
            </a:r>
          </a:p>
        </p:txBody>
      </p:sp>
      <p:sp>
        <p:nvSpPr>
          <p:cNvPr id="9" name="Rectangle 8"/>
          <p:cNvSpPr/>
          <p:nvPr/>
        </p:nvSpPr>
        <p:spPr>
          <a:xfrm>
            <a:off x="4419600" y="1981200"/>
            <a:ext cx="914400" cy="411480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rPr>
              <a:t>n=8</a:t>
            </a:r>
          </a:p>
        </p:txBody>
      </p:sp>
      <p:sp>
        <p:nvSpPr>
          <p:cNvPr id="5" name="Oval 4"/>
          <p:cNvSpPr/>
          <p:nvPr/>
        </p:nvSpPr>
        <p:spPr>
          <a:xfrm>
            <a:off x="1752600" y="4343400"/>
            <a:ext cx="2819400" cy="1676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Public Only</a:t>
            </a:r>
            <a:endParaRPr lang="en-US" sz="3200" b="1" dirty="0"/>
          </a:p>
        </p:txBody>
      </p:sp>
      <p:sp>
        <p:nvSpPr>
          <p:cNvPr id="10" name="Rectangle 9"/>
          <p:cNvSpPr/>
          <p:nvPr/>
        </p:nvSpPr>
        <p:spPr>
          <a:xfrm>
            <a:off x="6248400" y="1981200"/>
            <a:ext cx="914400" cy="411480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2"/>
                </a:solidFill>
              </a:rPr>
              <a:t>n=12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fade">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8"/>
                                        </p:tgtEl>
                                        <p:attrNameLst>
                                          <p:attrName>ppt_y</p:attrName>
                                        </p:attrNameLst>
                                      </p:cBhvr>
                                      <p:tavLst>
                                        <p:tav tm="0">
                                          <p:val>
                                            <p:strVal val="#ppt_y"/>
                                          </p:val>
                                        </p:tav>
                                        <p:tav tm="100000">
                                          <p:val>
                                            <p:strVal val="#ppt_y"/>
                                          </p:val>
                                        </p:tav>
                                      </p:tavLst>
                                    </p:anim>
                                    <p:animEffect transition="in" filter="fade">
                                      <p:cBhvr>
                                        <p:cTn id="24" dur="1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48" presetClass="entr" presetSubtype="0" accel="5000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0"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31" dur="1000" fill="hold"/>
                                        <p:tgtEl>
                                          <p:spTgt spid="10"/>
                                        </p:tgtEl>
                                        <p:attrNameLst>
                                          <p:attrName>ppt_y</p:attrName>
                                        </p:attrNameLst>
                                      </p:cBhvr>
                                      <p:tavLst>
                                        <p:tav tm="0">
                                          <p:val>
                                            <p:strVal val="#ppt_y"/>
                                          </p:val>
                                        </p:tav>
                                        <p:tav tm="100000">
                                          <p:val>
                                            <p:strVal val="#ppt_y"/>
                                          </p:val>
                                        </p:tav>
                                      </p:tavLst>
                                    </p:anim>
                                    <p:animEffect transition="in" filter="fade">
                                      <p:cBhvr>
                                        <p:cTn id="3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5"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4800600" y="5486400"/>
            <a:ext cx="3886200" cy="990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Public</a:t>
            </a:r>
            <a:endParaRPr lang="en-US" sz="3200" b="1" dirty="0"/>
          </a:p>
        </p:txBody>
      </p:sp>
      <p:sp>
        <p:nvSpPr>
          <p:cNvPr id="8" name="Oval 7"/>
          <p:cNvSpPr/>
          <p:nvPr/>
        </p:nvSpPr>
        <p:spPr>
          <a:xfrm>
            <a:off x="685800" y="5486400"/>
            <a:ext cx="3886200" cy="990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Private</a:t>
            </a:r>
            <a:endParaRPr lang="en-US" sz="3200" b="1" dirty="0"/>
          </a:p>
        </p:txBody>
      </p:sp>
      <p:sp>
        <p:nvSpPr>
          <p:cNvPr id="2" name="Title 1"/>
          <p:cNvSpPr>
            <a:spLocks noGrp="1"/>
          </p:cNvSpPr>
          <p:nvPr>
            <p:ph type="title"/>
          </p:nvPr>
        </p:nvSpPr>
        <p:spPr/>
        <p:txBody>
          <a:bodyPr>
            <a:normAutofit/>
          </a:bodyPr>
          <a:lstStyle/>
          <a:p>
            <a:r>
              <a:rPr lang="en-US" dirty="0" smtClean="0"/>
              <a:t>Student PC Ownership</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3 Student and Faculty Computing</a:t>
            </a:r>
            <a:endParaRPr lang="en-US" sz="2400" dirty="0">
              <a:solidFill>
                <a:schemeClr val="accent2">
                  <a:lumMod val="50000"/>
                </a:schemeClr>
              </a:solidFill>
              <a:latin typeface="+mj-lt"/>
            </a:endParaRPr>
          </a:p>
        </p:txBody>
      </p:sp>
      <p:pic>
        <p:nvPicPr>
          <p:cNvPr id="17" name="Content Placeholder 13"/>
          <p:cNvPicPr>
            <a:picLocks noGrp="1"/>
          </p:cNvPicPr>
          <p:nvPr>
            <p:ph sz="half" idx="2"/>
          </p:nvPr>
        </p:nvPicPr>
        <p:blipFill>
          <a:blip r:embed="rId3" cstate="print"/>
          <a:srcRect/>
          <a:stretch>
            <a:fillRect/>
          </a:stretch>
        </p:blipFill>
        <p:spPr bwMode="auto">
          <a:xfrm>
            <a:off x="4648200" y="2918737"/>
            <a:ext cx="4038600" cy="2438164"/>
          </a:xfrm>
          <a:prstGeom prst="rect">
            <a:avLst/>
          </a:prstGeom>
          <a:noFill/>
          <a:ln w="9525">
            <a:noFill/>
            <a:miter lim="800000"/>
            <a:headEnd/>
            <a:tailEnd/>
          </a:ln>
        </p:spPr>
      </p:pic>
      <p:pic>
        <p:nvPicPr>
          <p:cNvPr id="18" name="Content Placeholder 7"/>
          <p:cNvPicPr>
            <a:picLocks noGrp="1"/>
          </p:cNvPicPr>
          <p:nvPr>
            <p:ph sz="half" idx="1"/>
          </p:nvPr>
        </p:nvPicPr>
        <p:blipFill>
          <a:blip r:embed="rId4" cstate="print"/>
          <a:srcRect/>
          <a:stretch>
            <a:fillRect/>
          </a:stretch>
        </p:blipFill>
        <p:spPr bwMode="auto">
          <a:xfrm>
            <a:off x="457200" y="2907080"/>
            <a:ext cx="4038600" cy="246147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Connection Speed (res halls)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3 Student and Faculty Computing</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1282651" y="1935163"/>
            <a:ext cx="6578698"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Issuing Student Email Accounts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3 Student and Faculty Computing</a:t>
            </a:r>
            <a:endParaRPr lang="en-US" sz="2400" dirty="0">
              <a:solidFill>
                <a:schemeClr val="accent2">
                  <a:lumMod val="50000"/>
                </a:schemeClr>
              </a:solidFill>
              <a:latin typeface="+mj-lt"/>
            </a:endParaRPr>
          </a:p>
        </p:txBody>
      </p:sp>
      <p:pic>
        <p:nvPicPr>
          <p:cNvPr id="9" name="Content Placeholder 8"/>
          <p:cNvPicPr>
            <a:picLocks noGrp="1"/>
          </p:cNvPicPr>
          <p:nvPr>
            <p:ph idx="1"/>
          </p:nvPr>
        </p:nvPicPr>
        <p:blipFill>
          <a:blip r:embed="rId3" cstate="print"/>
          <a:srcRect/>
          <a:stretch>
            <a:fillRect/>
          </a:stretch>
        </p:blipFill>
        <p:spPr bwMode="auto">
          <a:xfrm>
            <a:off x="1282651" y="1935163"/>
            <a:ext cx="6578698"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Wired Internet in Classrooms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3 Student and Faculty Computing</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930505" y="1935163"/>
            <a:ext cx="7282990"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Wireless Internet in Classrooms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3 Student and Faculty Computing</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906555" y="1935163"/>
            <a:ext cx="7330890"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Technology in Classrooms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3 Student and Faculty Computing</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1071333" y="1935163"/>
            <a:ext cx="7001334" cy="4389437"/>
          </a:xfrm>
          <a:prstGeom prst="rect">
            <a:avLst/>
          </a:prstGeom>
          <a:noFill/>
          <a:ln w="9525">
            <a:noFill/>
            <a:miter lim="800000"/>
            <a:headEnd/>
            <a:tailEnd/>
          </a:ln>
        </p:spPr>
      </p:pic>
      <p:sp>
        <p:nvSpPr>
          <p:cNvPr id="5" name="Oval 4"/>
          <p:cNvSpPr/>
          <p:nvPr/>
        </p:nvSpPr>
        <p:spPr>
          <a:xfrm>
            <a:off x="5791200" y="1905000"/>
            <a:ext cx="2819400" cy="16764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AA Only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Survey</a:t>
            </a:r>
            <a:endParaRPr lang="en-US" dirty="0"/>
          </a:p>
        </p:txBody>
      </p:sp>
      <p:graphicFrame>
        <p:nvGraphicFramePr>
          <p:cNvPr id="4" name="Diagram 3"/>
          <p:cNvGraphicFramePr/>
          <p:nvPr/>
        </p:nvGraphicFramePr>
        <p:xfrm>
          <a:off x="457200" y="17526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Bandwidth to Commodity Internet</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4 Networking and Security</a:t>
            </a:r>
            <a:endParaRPr lang="en-US" sz="2400" dirty="0">
              <a:solidFill>
                <a:schemeClr val="accent2">
                  <a:lumMod val="50000"/>
                </a:schemeClr>
              </a:solidFill>
              <a:latin typeface="+mj-lt"/>
            </a:endParaRPr>
          </a:p>
        </p:txBody>
      </p:sp>
      <p:pic>
        <p:nvPicPr>
          <p:cNvPr id="9" name="Content Placeholder 8" descr="\\stat.ad.ncsu.edu\Redirect\ekdavenp\Pictures\Bandwidth\commodity.png"/>
          <p:cNvPicPr>
            <a:picLocks noGrp="1"/>
          </p:cNvPicPr>
          <p:nvPr>
            <p:ph idx="1"/>
          </p:nvPr>
        </p:nvPicPr>
        <p:blipFill>
          <a:blip r:embed="rId3" cstate="print"/>
          <a:srcRect/>
          <a:stretch>
            <a:fillRect/>
          </a:stretch>
        </p:blipFill>
        <p:spPr bwMode="auto">
          <a:xfrm>
            <a:off x="1060450" y="1935163"/>
            <a:ext cx="7023099"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Bandwidth to High-Performance</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4 Networking and Security</a:t>
            </a:r>
            <a:endParaRPr lang="en-US" sz="2400" dirty="0">
              <a:solidFill>
                <a:schemeClr val="accent2">
                  <a:lumMod val="50000"/>
                </a:schemeClr>
              </a:solidFill>
              <a:latin typeface="+mj-lt"/>
            </a:endParaRPr>
          </a:p>
        </p:txBody>
      </p:sp>
      <p:pic>
        <p:nvPicPr>
          <p:cNvPr id="7" name="Content Placeholder 6" descr="\\stat.ad.ncsu.edu\Redirect\ekdavenp\Pictures\Bandwidth\HighNetwork.png"/>
          <p:cNvPicPr>
            <a:picLocks noGrp="1"/>
          </p:cNvPicPr>
          <p:nvPr>
            <p:ph idx="1"/>
          </p:nvPr>
        </p:nvPicPr>
        <p:blipFill>
          <a:blip r:embed="rId3" cstate="print"/>
          <a:srcRect/>
          <a:stretch>
            <a:fillRect/>
          </a:stretch>
        </p:blipFill>
        <p:spPr bwMode="auto">
          <a:xfrm>
            <a:off x="1060450" y="1935163"/>
            <a:ext cx="7023099"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All EDUCAUSE members (US and outside of the US) are invited to participate</a:t>
            </a:r>
          </a:p>
          <a:p>
            <a:r>
              <a:rPr lang="en-US" dirty="0" smtClean="0"/>
              <a:t>In addition, non-members may be invited to participate</a:t>
            </a:r>
          </a:p>
          <a:p>
            <a:r>
              <a:rPr lang="en-US" dirty="0" err="1" smtClean="0"/>
              <a:t>Multicampus</a:t>
            </a:r>
            <a:r>
              <a:rPr lang="en-US" dirty="0" smtClean="0"/>
              <a:t> systems and community college districts</a:t>
            </a:r>
          </a:p>
          <a:p>
            <a:pPr lvl="1"/>
            <a:r>
              <a:rPr lang="en-US" dirty="0" smtClean="0"/>
              <a:t>System offices can not enter data directly</a:t>
            </a:r>
          </a:p>
          <a:p>
            <a:pPr lvl="1"/>
            <a:r>
              <a:rPr lang="en-US" dirty="0" smtClean="0"/>
              <a:t>Component campuses enter data</a:t>
            </a:r>
          </a:p>
          <a:p>
            <a:pPr lvl="1"/>
            <a:r>
              <a:rPr lang="en-US" dirty="0" smtClean="0"/>
              <a:t>If 40% of campuses in a system complete the survey, system office gains access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Bandwidth to High-Performance</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4 Networking and Security</a:t>
            </a:r>
            <a:endParaRPr lang="en-US" sz="2400" dirty="0">
              <a:solidFill>
                <a:schemeClr val="accent2">
                  <a:lumMod val="50000"/>
                </a:schemeClr>
              </a:solidFill>
              <a:latin typeface="+mj-lt"/>
            </a:endParaRPr>
          </a:p>
        </p:txBody>
      </p:sp>
      <p:pic>
        <p:nvPicPr>
          <p:cNvPr id="7" name="Content Placeholder 6" descr="\\stat.ad.ncsu.edu\Redirect\ekdavenp\Pictures\Bandwidth\HighNetwork.png"/>
          <p:cNvPicPr>
            <a:picLocks noGrp="1"/>
          </p:cNvPicPr>
          <p:nvPr>
            <p:ph idx="1"/>
          </p:nvPr>
        </p:nvPicPr>
        <p:blipFill>
          <a:blip r:embed="rId3" cstate="print"/>
          <a:srcRect/>
          <a:stretch>
            <a:fillRect/>
          </a:stretch>
        </p:blipFill>
        <p:spPr bwMode="auto">
          <a:xfrm>
            <a:off x="1060450" y="1935163"/>
            <a:ext cx="7023099"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Wireless access on campus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4 Networking and Security</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
        <p:nvSpPr>
          <p:cNvPr id="5" name="Oval 4"/>
          <p:cNvSpPr/>
          <p:nvPr/>
        </p:nvSpPr>
        <p:spPr>
          <a:xfrm>
            <a:off x="3352800" y="2438400"/>
            <a:ext cx="2819400" cy="1676400"/>
          </a:xfrm>
          <a:prstGeom prst="ellipse">
            <a:avLst/>
          </a:prstGeom>
          <a:solidFill>
            <a:schemeClr val="accent3">
              <a:lumMod val="75000"/>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BA LA Only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Wireless access on campus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4 Networking and Security</a:t>
            </a:r>
            <a:endParaRPr lang="en-US" sz="2400" dirty="0">
              <a:solidFill>
                <a:schemeClr val="accent2">
                  <a:lumMod val="50000"/>
                </a:schemeClr>
              </a:solidFill>
              <a:latin typeface="+mj-lt"/>
            </a:endParaRPr>
          </a:p>
        </p:txBody>
      </p:sp>
      <p:pic>
        <p:nvPicPr>
          <p:cNvPr id="9" name="Content Placeholder 8"/>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
        <p:nvSpPr>
          <p:cNvPr id="5" name="Oval 4"/>
          <p:cNvSpPr/>
          <p:nvPr/>
        </p:nvSpPr>
        <p:spPr>
          <a:xfrm>
            <a:off x="3200400" y="3505200"/>
            <a:ext cx="2819400" cy="1676400"/>
          </a:xfrm>
          <a:prstGeom prst="ellipse">
            <a:avLst/>
          </a:prstGeom>
          <a:solidFill>
            <a:schemeClr val="accent3">
              <a:lumMod val="75000"/>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BA LA Only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Security Technologies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4 Networking and Security</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
        <p:nvSpPr>
          <p:cNvPr id="8" name="Oval 7"/>
          <p:cNvSpPr/>
          <p:nvPr/>
        </p:nvSpPr>
        <p:spPr>
          <a:xfrm>
            <a:off x="3352800" y="3810000"/>
            <a:ext cx="2819400" cy="1676400"/>
          </a:xfrm>
          <a:prstGeom prst="ellipse">
            <a:avLst/>
          </a:prstGeom>
          <a:solidFill>
            <a:schemeClr val="accent3">
              <a:lumMod val="75000"/>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DR EXT Only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Network Service Technologies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4 Networking and Security</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
        <p:nvSpPr>
          <p:cNvPr id="9" name="Oval 8"/>
          <p:cNvSpPr/>
          <p:nvPr/>
        </p:nvSpPr>
        <p:spPr>
          <a:xfrm>
            <a:off x="3352800" y="3810000"/>
            <a:ext cx="2819400" cy="1676400"/>
          </a:xfrm>
          <a:prstGeom prst="ellipse">
            <a:avLst/>
          </a:prstGeom>
          <a:solidFill>
            <a:schemeClr val="accent3">
              <a:lumMod val="75000"/>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DR EXT Only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Identity Management Technologies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4 Networking and Security</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
        <p:nvSpPr>
          <p:cNvPr id="9" name="Oval 8"/>
          <p:cNvSpPr/>
          <p:nvPr/>
        </p:nvSpPr>
        <p:spPr>
          <a:xfrm>
            <a:off x="3276600" y="4267200"/>
            <a:ext cx="2819400" cy="1676400"/>
          </a:xfrm>
          <a:prstGeom prst="ellipse">
            <a:avLst/>
          </a:prstGeom>
          <a:solidFill>
            <a:schemeClr val="accent3">
              <a:lumMod val="75000"/>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DR EXT Only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 of Firewalls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4 Networking and Security</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
        <p:nvSpPr>
          <p:cNvPr id="9" name="Oval 8"/>
          <p:cNvSpPr/>
          <p:nvPr/>
        </p:nvSpPr>
        <p:spPr>
          <a:xfrm>
            <a:off x="4953000" y="1524000"/>
            <a:ext cx="2819400" cy="1676400"/>
          </a:xfrm>
          <a:prstGeom prst="ellipse">
            <a:avLst/>
          </a:prstGeom>
          <a:solidFill>
            <a:schemeClr val="accent3">
              <a:lumMod val="75000"/>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t>BA GEN </a:t>
            </a:r>
            <a:r>
              <a:rPr lang="en-US" sz="3200" b="1" dirty="0" smtClean="0"/>
              <a:t>Only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Survey</a:t>
            </a:r>
            <a:endParaRPr lang="en-US" dirty="0"/>
          </a:p>
        </p:txBody>
      </p:sp>
      <p:graphicFrame>
        <p:nvGraphicFramePr>
          <p:cNvPr id="4" name="Diagram 3"/>
          <p:cNvGraphicFramePr/>
          <p:nvPr/>
        </p:nvGraphicFramePr>
        <p:xfrm>
          <a:off x="457200" y="17526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Information System Solutions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5 Information Systems</a:t>
            </a:r>
            <a:endParaRPr lang="en-US" sz="2400" dirty="0">
              <a:solidFill>
                <a:schemeClr val="accent2">
                  <a:lumMod val="50000"/>
                </a:schemeClr>
              </a:solidFill>
              <a:latin typeface="+mj-lt"/>
            </a:endParaRPr>
          </a:p>
        </p:txBody>
      </p:sp>
      <p:pic>
        <p:nvPicPr>
          <p:cNvPr id="11" name="Content Placeholder 10"/>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
        <p:nvSpPr>
          <p:cNvPr id="12" name="Oval 11"/>
          <p:cNvSpPr/>
          <p:nvPr/>
        </p:nvSpPr>
        <p:spPr>
          <a:xfrm>
            <a:off x="3048000" y="3124200"/>
            <a:ext cx="2819400" cy="1676400"/>
          </a:xfrm>
          <a:prstGeom prst="ellipse">
            <a:avLst/>
          </a:prstGeom>
          <a:solidFill>
            <a:schemeClr val="accent3">
              <a:lumMod val="75000"/>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MA I Only</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Course </a:t>
            </a:r>
            <a:r>
              <a:rPr lang="en-US" smtClean="0"/>
              <a:t>Management Systems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5 Information Systems</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1059722" y="1935163"/>
            <a:ext cx="7024556"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Respondents</a:t>
            </a:r>
            <a:endParaRPr lang="en-US" dirty="0"/>
          </a:p>
        </p:txBody>
      </p:sp>
      <p:sp>
        <p:nvSpPr>
          <p:cNvPr id="3" name="Content Placeholder 2"/>
          <p:cNvSpPr>
            <a:spLocks noGrp="1"/>
          </p:cNvSpPr>
          <p:nvPr>
            <p:ph idx="1"/>
          </p:nvPr>
        </p:nvSpPr>
        <p:spPr/>
        <p:txBody>
          <a:bodyPr/>
          <a:lstStyle/>
          <a:p>
            <a:r>
              <a:rPr lang="en-US" dirty="0" smtClean="0"/>
              <a:t>Nearly 900 respondents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Data can still be submitted until December 31, 2010!</a:t>
            </a:r>
          </a:p>
          <a:p>
            <a:endParaRPr lang="en-US" dirty="0"/>
          </a:p>
        </p:txBody>
      </p:sp>
      <p:graphicFrame>
        <p:nvGraphicFramePr>
          <p:cNvPr id="4" name="Table 3"/>
          <p:cNvGraphicFramePr>
            <a:graphicFrameLocks noGrp="1"/>
          </p:cNvGraphicFramePr>
          <p:nvPr/>
        </p:nvGraphicFramePr>
        <p:xfrm>
          <a:off x="1371600" y="2895600"/>
          <a:ext cx="6096000" cy="1737360"/>
        </p:xfrm>
        <a:graphic>
          <a:graphicData uri="http://schemas.openxmlformats.org/drawingml/2006/table">
            <a:tbl>
              <a:tblPr firstRow="1" bandRow="1">
                <a:tableStyleId>{E269D01E-BC32-4049-B463-5C60D7B0CCD2}</a:tableStyleId>
              </a:tblPr>
              <a:tblGrid>
                <a:gridCol w="3048000"/>
                <a:gridCol w="3048000"/>
              </a:tblGrid>
              <a:tr h="370840">
                <a:tc>
                  <a:txBody>
                    <a:bodyPr/>
                    <a:lstStyle/>
                    <a:p>
                      <a:pPr algn="ctr"/>
                      <a:r>
                        <a:rPr lang="en-US" sz="3200" dirty="0" smtClean="0">
                          <a:solidFill>
                            <a:schemeClr val="tx1"/>
                          </a:solidFill>
                        </a:rPr>
                        <a:t>Location</a:t>
                      </a:r>
                      <a:endParaRPr lang="en-US" sz="3200" dirty="0">
                        <a:solidFill>
                          <a:schemeClr val="tx1"/>
                        </a:solidFill>
                      </a:endParaRPr>
                    </a:p>
                  </a:txBody>
                  <a:tcPr/>
                </a:tc>
                <a:tc>
                  <a:txBody>
                    <a:bodyPr/>
                    <a:lstStyle/>
                    <a:p>
                      <a:pPr algn="ctr"/>
                      <a:r>
                        <a:rPr lang="en-US" sz="3200" dirty="0" smtClean="0">
                          <a:solidFill>
                            <a:schemeClr val="tx1"/>
                          </a:solidFill>
                        </a:rPr>
                        <a:t>Respondents</a:t>
                      </a:r>
                      <a:endParaRPr lang="en-US" sz="3200" dirty="0">
                        <a:solidFill>
                          <a:schemeClr val="tx1"/>
                        </a:solidFill>
                      </a:endParaRPr>
                    </a:p>
                  </a:txBody>
                  <a:tcPr/>
                </a:tc>
              </a:tr>
              <a:tr h="370840">
                <a:tc>
                  <a:txBody>
                    <a:bodyPr/>
                    <a:lstStyle/>
                    <a:p>
                      <a:pPr algn="ctr"/>
                      <a:r>
                        <a:rPr lang="en-US" sz="3200" dirty="0" smtClean="0">
                          <a:solidFill>
                            <a:schemeClr val="tx1"/>
                          </a:solidFill>
                        </a:rPr>
                        <a:t>US</a:t>
                      </a:r>
                      <a:endParaRPr lang="en-US" sz="3200" dirty="0">
                        <a:solidFill>
                          <a:schemeClr val="tx1"/>
                        </a:solidFill>
                      </a:endParaRPr>
                    </a:p>
                  </a:txBody>
                  <a:tcPr/>
                </a:tc>
                <a:tc>
                  <a:txBody>
                    <a:bodyPr/>
                    <a:lstStyle/>
                    <a:p>
                      <a:pPr algn="ctr"/>
                      <a:r>
                        <a:rPr lang="en-US" sz="3200" dirty="0" smtClean="0">
                          <a:solidFill>
                            <a:schemeClr val="tx1"/>
                          </a:solidFill>
                        </a:rPr>
                        <a:t>790</a:t>
                      </a:r>
                      <a:endParaRPr lang="en-US" sz="3200" dirty="0">
                        <a:solidFill>
                          <a:schemeClr val="tx1"/>
                        </a:solidFill>
                      </a:endParaRPr>
                    </a:p>
                  </a:txBody>
                  <a:tcPr/>
                </a:tc>
              </a:tr>
              <a:tr h="370840">
                <a:tc>
                  <a:txBody>
                    <a:bodyPr/>
                    <a:lstStyle/>
                    <a:p>
                      <a:pPr algn="ctr"/>
                      <a:r>
                        <a:rPr lang="en-US" sz="3200" dirty="0" smtClean="0">
                          <a:solidFill>
                            <a:schemeClr val="tx1"/>
                          </a:solidFill>
                        </a:rPr>
                        <a:t>Outside US</a:t>
                      </a:r>
                      <a:endParaRPr lang="en-US" sz="3200" dirty="0">
                        <a:solidFill>
                          <a:schemeClr val="tx1"/>
                        </a:solidFill>
                      </a:endParaRPr>
                    </a:p>
                  </a:txBody>
                  <a:tcPr/>
                </a:tc>
                <a:tc>
                  <a:txBody>
                    <a:bodyPr/>
                    <a:lstStyle/>
                    <a:p>
                      <a:pPr algn="ctr"/>
                      <a:r>
                        <a:rPr lang="en-US" sz="3200" dirty="0" smtClean="0">
                          <a:solidFill>
                            <a:schemeClr val="tx1"/>
                          </a:solidFill>
                        </a:rPr>
                        <a:t>90</a:t>
                      </a:r>
                      <a:endParaRPr lang="en-US" sz="3200" dirty="0">
                        <a:solidFill>
                          <a:schemeClr val="tx1"/>
                        </a:solidFill>
                      </a:endParaRPr>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Enterprise Resource Planning</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5 Information Systems</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 Portals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5 Information Systems</a:t>
            </a:r>
            <a:endParaRPr lang="en-US" sz="2400" dirty="0">
              <a:solidFill>
                <a:schemeClr val="accent2">
                  <a:lumMod val="50000"/>
                </a:schemeClr>
              </a:solidFill>
              <a:latin typeface="+mj-lt"/>
            </a:endParaRPr>
          </a:p>
        </p:txBody>
      </p:sp>
      <p:pic>
        <p:nvPicPr>
          <p:cNvPr id="7" name="Content Placeholder 6"/>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 Portal Strategies</a:t>
            </a:r>
            <a:endParaRPr lang="en-US" dirty="0"/>
          </a:p>
        </p:txBody>
      </p:sp>
      <p:sp>
        <p:nvSpPr>
          <p:cNvPr id="6" name="TextBox 5"/>
          <p:cNvSpPr txBox="1"/>
          <p:nvPr/>
        </p:nvSpPr>
        <p:spPr>
          <a:xfrm rot="5400000">
            <a:off x="5979468" y="3693468"/>
            <a:ext cx="5867400" cy="461665"/>
          </a:xfrm>
          <a:prstGeom prst="rect">
            <a:avLst/>
          </a:prstGeom>
          <a:solidFill>
            <a:schemeClr val="bg2">
              <a:lumMod val="90000"/>
            </a:schemeClr>
          </a:solidFill>
          <a:effectLst>
            <a:softEdge rad="63500"/>
          </a:effectLst>
        </p:spPr>
        <p:txBody>
          <a:bodyPr wrap="square" rtlCol="0">
            <a:spAutoFit/>
          </a:bodyPr>
          <a:lstStyle/>
          <a:p>
            <a:r>
              <a:rPr lang="en-US" sz="2400" dirty="0" smtClean="0">
                <a:solidFill>
                  <a:schemeClr val="accent2">
                    <a:lumMod val="50000"/>
                  </a:schemeClr>
                </a:solidFill>
                <a:latin typeface="+mj-lt"/>
              </a:rPr>
              <a:t>5 Information Systems</a:t>
            </a:r>
            <a:endParaRPr lang="en-US" sz="2400" dirty="0">
              <a:solidFill>
                <a:schemeClr val="accent2">
                  <a:lumMod val="50000"/>
                </a:schemeClr>
              </a:solidFill>
              <a:latin typeface="+mj-lt"/>
            </a:endParaRPr>
          </a:p>
        </p:txBody>
      </p:sp>
      <p:pic>
        <p:nvPicPr>
          <p:cNvPr id="8" name="Content Placeholder 7"/>
          <p:cNvPicPr>
            <a:picLocks noGrp="1"/>
          </p:cNvPicPr>
          <p:nvPr>
            <p:ph idx="1"/>
          </p:nvPr>
        </p:nvPicPr>
        <p:blipFill>
          <a:blip r:embed="rId3" cstate="print"/>
          <a:srcRect/>
          <a:stretch>
            <a:fillRect/>
          </a:stretch>
        </p:blipFill>
        <p:spPr bwMode="auto">
          <a:xfrm>
            <a:off x="1089060" y="1935163"/>
            <a:ext cx="6965879"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CDS</a:t>
            </a:r>
            <a:endParaRPr lang="en-US" dirty="0"/>
          </a:p>
        </p:txBody>
      </p:sp>
      <p:sp>
        <p:nvSpPr>
          <p:cNvPr id="3" name="Content Placeholder 2"/>
          <p:cNvSpPr>
            <a:spLocks noGrp="1"/>
          </p:cNvSpPr>
          <p:nvPr>
            <p:ph idx="1"/>
          </p:nvPr>
        </p:nvSpPr>
        <p:spPr/>
        <p:txBody>
          <a:bodyPr/>
          <a:lstStyle/>
          <a:p>
            <a:r>
              <a:rPr lang="en-US" dirty="0" smtClean="0"/>
              <a:t>This presentation gives only a flavor of the report</a:t>
            </a:r>
          </a:p>
          <a:p>
            <a:r>
              <a:rPr lang="en-US" dirty="0" smtClean="0"/>
              <a:t>The report gives only a taste of what you can do with CDS</a:t>
            </a:r>
          </a:p>
          <a:p>
            <a:pPr lvl="1"/>
            <a:r>
              <a:rPr lang="en-US" dirty="0" smtClean="0"/>
              <a:t>User-defined peer groups</a:t>
            </a:r>
          </a:p>
          <a:p>
            <a:pPr lvl="1"/>
            <a:r>
              <a:rPr lang="en-US" dirty="0" smtClean="0"/>
              <a:t>More data</a:t>
            </a:r>
          </a:p>
          <a:p>
            <a:r>
              <a:rPr lang="en-US" dirty="0" smtClean="0"/>
              <a:t>Respondents still welcome if you’d like to have access to these data</a:t>
            </a:r>
          </a:p>
          <a:p>
            <a:r>
              <a:rPr lang="en-US" dirty="0" smtClean="0"/>
              <a:t>Open House 2:45-4:15 201 B/C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(cont)</a:t>
            </a:r>
            <a:endParaRPr lang="en-US" dirty="0"/>
          </a:p>
        </p:txBody>
      </p:sp>
      <p:sp>
        <p:nvSpPr>
          <p:cNvPr id="3" name="Content Placeholder 2"/>
          <p:cNvSpPr>
            <a:spLocks noGrp="1"/>
          </p:cNvSpPr>
          <p:nvPr>
            <p:ph idx="1"/>
          </p:nvPr>
        </p:nvSpPr>
        <p:spPr/>
        <p:txBody>
          <a:bodyPr/>
          <a:lstStyle/>
          <a:p>
            <a:r>
              <a:rPr lang="en-US" dirty="0" smtClean="0"/>
              <a:t>All data are captured electronically</a:t>
            </a:r>
          </a:p>
          <a:p>
            <a:pPr lvl="1"/>
            <a:r>
              <a:rPr lang="en-US" dirty="0" smtClean="0"/>
              <a:t>And available electronically</a:t>
            </a:r>
          </a:p>
          <a:p>
            <a:r>
              <a:rPr lang="en-US" dirty="0" smtClean="0"/>
              <a:t>Embedded in the survey </a:t>
            </a:r>
          </a:p>
          <a:p>
            <a:pPr lvl="1"/>
            <a:r>
              <a:rPr lang="en-US" dirty="0" smtClean="0"/>
              <a:t>Numerous pop-ups and help links</a:t>
            </a:r>
          </a:p>
          <a:p>
            <a:pPr lvl="1"/>
            <a:r>
              <a:rPr lang="en-US" dirty="0" smtClean="0"/>
              <a:t>Navigation to a glossary</a:t>
            </a:r>
          </a:p>
          <a:p>
            <a:pPr lvl="1"/>
            <a:r>
              <a:rPr lang="en-US" dirty="0" smtClean="0"/>
              <a:t>Other aids</a:t>
            </a:r>
          </a:p>
          <a:p>
            <a:r>
              <a:rPr lang="en-US" dirty="0" smtClean="0"/>
              <a:t>Some basic data auditing is done in real time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Survey</a:t>
            </a:r>
            <a:endParaRPr lang="en-US" dirty="0"/>
          </a:p>
        </p:txBody>
      </p:sp>
      <p:graphicFrame>
        <p:nvGraphicFramePr>
          <p:cNvPr id="4" name="Diagram 3"/>
          <p:cNvGraphicFramePr/>
          <p:nvPr/>
        </p:nvGraphicFramePr>
        <p:xfrm>
          <a:off x="457200" y="1752600"/>
          <a:ext cx="8153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IPEDS Data</a:t>
            </a:r>
            <a:endParaRPr lang="en-US" dirty="0"/>
          </a:p>
        </p:txBody>
      </p:sp>
      <p:sp>
        <p:nvSpPr>
          <p:cNvPr id="3" name="Content Placeholder 2"/>
          <p:cNvSpPr>
            <a:spLocks noGrp="1"/>
          </p:cNvSpPr>
          <p:nvPr>
            <p:ph idx="1"/>
          </p:nvPr>
        </p:nvSpPr>
        <p:spPr/>
        <p:txBody>
          <a:bodyPr/>
          <a:lstStyle/>
          <a:p>
            <a:r>
              <a:rPr lang="en-US" dirty="0" smtClean="0"/>
              <a:t>Integrated Postsecondary Education Data Service (IPEDS) collects institutional  data from campuses</a:t>
            </a:r>
          </a:p>
          <a:p>
            <a:r>
              <a:rPr lang="en-US" dirty="0" smtClean="0"/>
              <a:t>Some variables from IPEDS are included in the CDS and the analysis</a:t>
            </a:r>
          </a:p>
          <a:p>
            <a:pPr lvl="1"/>
            <a:r>
              <a:rPr lang="en-US" dirty="0" smtClean="0"/>
              <a:t>Student enrollment FTEs</a:t>
            </a:r>
          </a:p>
          <a:p>
            <a:pPr lvl="1"/>
            <a:r>
              <a:rPr lang="en-US" dirty="0" smtClean="0"/>
              <a:t>Type of institutional control (public vs. private)</a:t>
            </a:r>
          </a:p>
          <a:p>
            <a:pPr lvl="1"/>
            <a:r>
              <a:rPr lang="en-US" dirty="0" smtClean="0"/>
              <a:t>Carnegie classification***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Carnegie Classification</a:t>
            </a:r>
            <a:endParaRPr lang="en-US" dirty="0"/>
          </a:p>
        </p:txBody>
      </p:sp>
      <p:sp>
        <p:nvSpPr>
          <p:cNvPr id="3" name="Content Placeholder 2"/>
          <p:cNvSpPr>
            <a:spLocks noGrp="1"/>
          </p:cNvSpPr>
          <p:nvPr>
            <p:ph idx="1"/>
          </p:nvPr>
        </p:nvSpPr>
        <p:spPr/>
        <p:txBody>
          <a:bodyPr/>
          <a:lstStyle/>
          <a:p>
            <a:r>
              <a:rPr lang="en-US" dirty="0" smtClean="0"/>
              <a:t>Analyses make extensive use of the “Basic Classification”</a:t>
            </a:r>
          </a:p>
          <a:p>
            <a:r>
              <a:rPr lang="en-US" dirty="0" smtClean="0"/>
              <a:t>Doctoral Extensive (DR EXT)</a:t>
            </a:r>
          </a:p>
          <a:p>
            <a:r>
              <a:rPr lang="en-US" dirty="0" smtClean="0"/>
              <a:t>Doctoral Intensive (DR INT)</a:t>
            </a:r>
          </a:p>
          <a:p>
            <a:r>
              <a:rPr lang="en-US" dirty="0" smtClean="0"/>
              <a:t>Master’s Institutions I (MA I)</a:t>
            </a:r>
          </a:p>
          <a:p>
            <a:r>
              <a:rPr lang="en-US" dirty="0" smtClean="0"/>
              <a:t>Master’s Institutions II (MA II)</a:t>
            </a:r>
          </a:p>
          <a:p>
            <a:r>
              <a:rPr lang="en-US" dirty="0" smtClean="0"/>
              <a:t>Baccalaureate Colleges—Liberal Arts (BA LA)</a:t>
            </a:r>
          </a:p>
          <a:p>
            <a:r>
              <a:rPr lang="en-US" dirty="0" smtClean="0"/>
              <a:t>Baccalaureate Colleges—General (BA GEN)</a:t>
            </a:r>
          </a:p>
          <a:p>
            <a:r>
              <a:rPr lang="en-US" dirty="0" smtClean="0"/>
              <a:t>Associate’s Colleges (AA)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627</TotalTime>
  <Words>2826</Words>
  <Application>Microsoft Office PowerPoint</Application>
  <PresentationFormat>On-screen Show (4:3)</PresentationFormat>
  <Paragraphs>323</Paragraphs>
  <Slides>53</Slides>
  <Notes>42</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Flow</vt:lpstr>
      <vt:lpstr>Core Data Service 2009 Annual Summary Report</vt:lpstr>
      <vt:lpstr>EDUCAUSE Core Data Service (CDS)</vt:lpstr>
      <vt:lpstr>Underlying Principles</vt:lpstr>
      <vt:lpstr>Methodology</vt:lpstr>
      <vt:lpstr>Respondents</vt:lpstr>
      <vt:lpstr>Methodology (cont)</vt:lpstr>
      <vt:lpstr>CDS Survey</vt:lpstr>
      <vt:lpstr>Use of IPEDS Data</vt:lpstr>
      <vt:lpstr>Carnegie Classification</vt:lpstr>
      <vt:lpstr>Carnegie Classification</vt:lpstr>
      <vt:lpstr>Respondents by Carnegie Class</vt:lpstr>
      <vt:lpstr>Data Presentation</vt:lpstr>
      <vt:lpstr>CDS Survey</vt:lpstr>
      <vt:lpstr>Centralized IT Staff FTEs</vt:lpstr>
      <vt:lpstr>Centralized IT Staff FTEs</vt:lpstr>
      <vt:lpstr>Centralized IT Staff FTEs</vt:lpstr>
      <vt:lpstr>Student FTEs served by  Centralized IT Staff FTEs</vt:lpstr>
      <vt:lpstr>Centralized Staff / Total IT Staff</vt:lpstr>
      <vt:lpstr>Functional Areas</vt:lpstr>
      <vt:lpstr>CDS Survey</vt:lpstr>
      <vt:lpstr>Centralized IT funding</vt:lpstr>
      <vt:lpstr>IT funding per student FTE</vt:lpstr>
      <vt:lpstr>Operating appropriation per student FTE</vt:lpstr>
      <vt:lpstr>Staff Compensation per FTE</vt:lpstr>
      <vt:lpstr>Computers per student FTE</vt:lpstr>
      <vt:lpstr>Computers replaced</vt:lpstr>
      <vt:lpstr>CDS Survey</vt:lpstr>
      <vt:lpstr>Help Desk Hours</vt:lpstr>
      <vt:lpstr>Student PC Ownership</vt:lpstr>
      <vt:lpstr>Student PC Ownership</vt:lpstr>
      <vt:lpstr>Student PC Ownership</vt:lpstr>
      <vt:lpstr>Connection Speed (res halls)</vt:lpstr>
      <vt:lpstr>Issuing Student Email Accounts</vt:lpstr>
      <vt:lpstr>Wired Internet in Classrooms</vt:lpstr>
      <vt:lpstr>Wireless Internet in Classrooms</vt:lpstr>
      <vt:lpstr>Technology in Classrooms</vt:lpstr>
      <vt:lpstr>CDS Survey</vt:lpstr>
      <vt:lpstr>Bandwidth to Commodity Internet</vt:lpstr>
      <vt:lpstr>Bandwidth to High-Performance</vt:lpstr>
      <vt:lpstr>Bandwidth to High-Performance</vt:lpstr>
      <vt:lpstr>Wireless access on campus</vt:lpstr>
      <vt:lpstr>Wireless access on campus</vt:lpstr>
      <vt:lpstr>Security Technologies</vt:lpstr>
      <vt:lpstr>Network Service Technologies</vt:lpstr>
      <vt:lpstr>Identity Management Technologies</vt:lpstr>
      <vt:lpstr>Use of Firewalls</vt:lpstr>
      <vt:lpstr>CDS Survey</vt:lpstr>
      <vt:lpstr>Information System Solutions</vt:lpstr>
      <vt:lpstr>Course Management Systems</vt:lpstr>
      <vt:lpstr>Enterprise Resource Planning</vt:lpstr>
      <vt:lpstr>Web Portals</vt:lpstr>
      <vt:lpstr>Web Portal Strategies</vt:lpstr>
      <vt:lpstr>Use of CDS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Data Service 2009 Annual Summary Report</dc:title>
  <dc:creator>ncsu</dc:creator>
  <cp:lastModifiedBy>Pam</cp:lastModifiedBy>
  <cp:revision>76</cp:revision>
  <dcterms:created xsi:type="dcterms:W3CDTF">2010-10-12T21:41:06Z</dcterms:created>
  <dcterms:modified xsi:type="dcterms:W3CDTF">2010-10-19T17:22:15Z</dcterms:modified>
</cp:coreProperties>
</file>