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51"/>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308" r:id="rId19"/>
    <p:sldId id="280" r:id="rId20"/>
    <p:sldId id="281" r:id="rId21"/>
    <p:sldId id="282" r:id="rId22"/>
    <p:sldId id="309" r:id="rId23"/>
    <p:sldId id="310" r:id="rId24"/>
    <p:sldId id="311" r:id="rId25"/>
    <p:sldId id="312" r:id="rId26"/>
    <p:sldId id="314" r:id="rId27"/>
    <p:sldId id="313" r:id="rId28"/>
    <p:sldId id="315" r:id="rId29"/>
    <p:sldId id="319" r:id="rId30"/>
    <p:sldId id="318" r:id="rId31"/>
    <p:sldId id="317" r:id="rId32"/>
    <p:sldId id="316" r:id="rId33"/>
    <p:sldId id="297" r:id="rId34"/>
    <p:sldId id="327" r:id="rId35"/>
    <p:sldId id="320" r:id="rId36"/>
    <p:sldId id="321" r:id="rId37"/>
    <p:sldId id="322" r:id="rId38"/>
    <p:sldId id="323" r:id="rId39"/>
    <p:sldId id="324" r:id="rId40"/>
    <p:sldId id="325" r:id="rId41"/>
    <p:sldId id="326" r:id="rId42"/>
    <p:sldId id="299" r:id="rId43"/>
    <p:sldId id="300" r:id="rId44"/>
    <p:sldId id="301" r:id="rId45"/>
    <p:sldId id="302" r:id="rId46"/>
    <p:sldId id="303" r:id="rId47"/>
    <p:sldId id="298" r:id="rId48"/>
    <p:sldId id="304" r:id="rId49"/>
    <p:sldId id="261"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11B"/>
    <a:srgbClr val="A90021"/>
    <a:srgbClr val="DDE8D5"/>
    <a:srgbClr val="FBC82B"/>
    <a:srgbClr val="7BA62B"/>
    <a:srgbClr val="8A8889"/>
    <a:srgbClr val="FD9712"/>
    <a:srgbClr val="006D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84"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E5739-EDD4-4846-A869-A2EB00437B1E}" type="datetimeFigureOut">
              <a:rPr lang="en-US" smtClean="0"/>
              <a:pPr/>
              <a:t>10/26/2010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86FE6-0B31-4CC8-B229-AEFBCB26C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Header Placeholder 3"/>
          <p:cNvSpPr>
            <a:spLocks noGrp="1"/>
          </p:cNvSpPr>
          <p:nvPr>
            <p:ph type="hdr" sz="quarter"/>
          </p:nvPr>
        </p:nvSpPr>
        <p:spPr>
          <a:noFill/>
        </p:spPr>
        <p:txBody>
          <a:bodyPr/>
          <a:lstStyle/>
          <a:p>
            <a:r>
              <a:rPr lang="en-US" dirty="0" smtClean="0"/>
              <a:t>*</a:t>
            </a:r>
            <a:endParaRPr lang="en-US" dirty="0"/>
          </a:p>
        </p:txBody>
      </p:sp>
      <p:sp>
        <p:nvSpPr>
          <p:cNvPr id="54277" name="Date Placeholder 4"/>
          <p:cNvSpPr>
            <a:spLocks noGrp="1"/>
          </p:cNvSpPr>
          <p:nvPr>
            <p:ph type="dt" sz="quarter" idx="1"/>
          </p:nvPr>
        </p:nvSpPr>
        <p:spPr>
          <a:noFill/>
        </p:spPr>
        <p:txBody>
          <a:bodyPr/>
          <a:lstStyle/>
          <a:p>
            <a:r>
              <a:rPr lang="en-US" dirty="0" smtClean="0"/>
              <a:t>07/16/96</a:t>
            </a:r>
            <a:endParaRPr lang="en-US" dirty="0"/>
          </a:p>
        </p:txBody>
      </p:sp>
      <p:sp>
        <p:nvSpPr>
          <p:cNvPr id="54278" name="Footer Placeholder 5"/>
          <p:cNvSpPr>
            <a:spLocks noGrp="1"/>
          </p:cNvSpPr>
          <p:nvPr>
            <p:ph type="ftr" sz="quarter" idx="4"/>
          </p:nvPr>
        </p:nvSpPr>
        <p:spPr>
          <a:noFill/>
        </p:spPr>
        <p:txBody>
          <a:bodyPr/>
          <a:lstStyle/>
          <a:p>
            <a:r>
              <a:rPr lang="en-US" dirty="0" smtClean="0"/>
              <a:t>*</a:t>
            </a:r>
            <a:endParaRPr lang="en-US" dirty="0"/>
          </a:p>
        </p:txBody>
      </p:sp>
      <p:sp>
        <p:nvSpPr>
          <p:cNvPr id="54279"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Header Placeholder 3"/>
          <p:cNvSpPr>
            <a:spLocks noGrp="1"/>
          </p:cNvSpPr>
          <p:nvPr>
            <p:ph type="hdr" sz="quarter"/>
          </p:nvPr>
        </p:nvSpPr>
        <p:spPr>
          <a:noFill/>
        </p:spPr>
        <p:txBody>
          <a:bodyPr/>
          <a:lstStyle/>
          <a:p>
            <a:r>
              <a:rPr lang="en-US" dirty="0" smtClean="0"/>
              <a:t>*</a:t>
            </a:r>
            <a:endParaRPr lang="en-US" dirty="0"/>
          </a:p>
        </p:txBody>
      </p:sp>
      <p:sp>
        <p:nvSpPr>
          <p:cNvPr id="63493" name="Date Placeholder 4"/>
          <p:cNvSpPr>
            <a:spLocks noGrp="1"/>
          </p:cNvSpPr>
          <p:nvPr>
            <p:ph type="dt" sz="quarter" idx="1"/>
          </p:nvPr>
        </p:nvSpPr>
        <p:spPr>
          <a:noFill/>
        </p:spPr>
        <p:txBody>
          <a:bodyPr/>
          <a:lstStyle/>
          <a:p>
            <a:r>
              <a:rPr lang="en-US" dirty="0" smtClean="0"/>
              <a:t>07/16/96</a:t>
            </a:r>
            <a:endParaRPr lang="en-US" dirty="0"/>
          </a:p>
        </p:txBody>
      </p:sp>
      <p:sp>
        <p:nvSpPr>
          <p:cNvPr id="63494" name="Footer Placeholder 5"/>
          <p:cNvSpPr>
            <a:spLocks noGrp="1"/>
          </p:cNvSpPr>
          <p:nvPr>
            <p:ph type="ftr" sz="quarter" idx="4"/>
          </p:nvPr>
        </p:nvSpPr>
        <p:spPr>
          <a:noFill/>
        </p:spPr>
        <p:txBody>
          <a:bodyPr/>
          <a:lstStyle/>
          <a:p>
            <a:r>
              <a:rPr lang="en-US" dirty="0" smtClean="0"/>
              <a:t>*</a:t>
            </a:r>
            <a:endParaRPr lang="en-US" dirty="0"/>
          </a:p>
        </p:txBody>
      </p:sp>
      <p:sp>
        <p:nvSpPr>
          <p:cNvPr id="63495"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Header Placeholder 3"/>
          <p:cNvSpPr>
            <a:spLocks noGrp="1"/>
          </p:cNvSpPr>
          <p:nvPr>
            <p:ph type="hdr" sz="quarter"/>
          </p:nvPr>
        </p:nvSpPr>
        <p:spPr>
          <a:noFill/>
        </p:spPr>
        <p:txBody>
          <a:bodyPr/>
          <a:lstStyle/>
          <a:p>
            <a:r>
              <a:rPr lang="en-US" dirty="0" smtClean="0"/>
              <a:t>*</a:t>
            </a:r>
            <a:endParaRPr lang="en-US" dirty="0"/>
          </a:p>
        </p:txBody>
      </p:sp>
      <p:sp>
        <p:nvSpPr>
          <p:cNvPr id="64517" name="Date Placeholder 4"/>
          <p:cNvSpPr>
            <a:spLocks noGrp="1"/>
          </p:cNvSpPr>
          <p:nvPr>
            <p:ph type="dt" sz="quarter" idx="1"/>
          </p:nvPr>
        </p:nvSpPr>
        <p:spPr>
          <a:noFill/>
        </p:spPr>
        <p:txBody>
          <a:bodyPr/>
          <a:lstStyle/>
          <a:p>
            <a:r>
              <a:rPr lang="en-US" dirty="0" smtClean="0"/>
              <a:t>07/16/96</a:t>
            </a:r>
            <a:endParaRPr lang="en-US" dirty="0"/>
          </a:p>
        </p:txBody>
      </p:sp>
      <p:sp>
        <p:nvSpPr>
          <p:cNvPr id="64518" name="Footer Placeholder 5"/>
          <p:cNvSpPr>
            <a:spLocks noGrp="1"/>
          </p:cNvSpPr>
          <p:nvPr>
            <p:ph type="ftr" sz="quarter" idx="4"/>
          </p:nvPr>
        </p:nvSpPr>
        <p:spPr>
          <a:noFill/>
        </p:spPr>
        <p:txBody>
          <a:bodyPr/>
          <a:lstStyle/>
          <a:p>
            <a:r>
              <a:rPr lang="en-US" dirty="0" smtClean="0"/>
              <a:t>*</a:t>
            </a:r>
            <a:endParaRPr lang="en-US" dirty="0"/>
          </a:p>
        </p:txBody>
      </p:sp>
      <p:sp>
        <p:nvSpPr>
          <p:cNvPr id="64519"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Header Placeholder 3"/>
          <p:cNvSpPr>
            <a:spLocks noGrp="1"/>
          </p:cNvSpPr>
          <p:nvPr>
            <p:ph type="hdr" sz="quarter"/>
          </p:nvPr>
        </p:nvSpPr>
        <p:spPr>
          <a:noFill/>
        </p:spPr>
        <p:txBody>
          <a:bodyPr/>
          <a:lstStyle/>
          <a:p>
            <a:r>
              <a:rPr lang="en-US" dirty="0" smtClean="0"/>
              <a:t>*</a:t>
            </a:r>
            <a:endParaRPr lang="en-US" dirty="0"/>
          </a:p>
        </p:txBody>
      </p:sp>
      <p:sp>
        <p:nvSpPr>
          <p:cNvPr id="65541" name="Date Placeholder 4"/>
          <p:cNvSpPr>
            <a:spLocks noGrp="1"/>
          </p:cNvSpPr>
          <p:nvPr>
            <p:ph type="dt" sz="quarter" idx="1"/>
          </p:nvPr>
        </p:nvSpPr>
        <p:spPr>
          <a:noFill/>
        </p:spPr>
        <p:txBody>
          <a:bodyPr/>
          <a:lstStyle/>
          <a:p>
            <a:r>
              <a:rPr lang="en-US" dirty="0" smtClean="0"/>
              <a:t>07/16/96</a:t>
            </a:r>
            <a:endParaRPr lang="en-US" dirty="0"/>
          </a:p>
        </p:txBody>
      </p:sp>
      <p:sp>
        <p:nvSpPr>
          <p:cNvPr id="65542" name="Footer Placeholder 5"/>
          <p:cNvSpPr>
            <a:spLocks noGrp="1"/>
          </p:cNvSpPr>
          <p:nvPr>
            <p:ph type="ftr" sz="quarter" idx="4"/>
          </p:nvPr>
        </p:nvSpPr>
        <p:spPr>
          <a:noFill/>
        </p:spPr>
        <p:txBody>
          <a:bodyPr/>
          <a:lstStyle/>
          <a:p>
            <a:r>
              <a:rPr lang="en-US" dirty="0" smtClean="0"/>
              <a:t>*</a:t>
            </a:r>
            <a:endParaRPr lang="en-US" dirty="0"/>
          </a:p>
        </p:txBody>
      </p:sp>
      <p:sp>
        <p:nvSpPr>
          <p:cNvPr id="65543"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Header Placeholder 3"/>
          <p:cNvSpPr>
            <a:spLocks noGrp="1"/>
          </p:cNvSpPr>
          <p:nvPr>
            <p:ph type="hdr" sz="quarter"/>
          </p:nvPr>
        </p:nvSpPr>
        <p:spPr>
          <a:noFill/>
        </p:spPr>
        <p:txBody>
          <a:bodyPr/>
          <a:lstStyle/>
          <a:p>
            <a:r>
              <a:rPr lang="en-US" dirty="0" smtClean="0"/>
              <a:t>*</a:t>
            </a:r>
            <a:endParaRPr lang="en-US" dirty="0"/>
          </a:p>
        </p:txBody>
      </p:sp>
      <p:sp>
        <p:nvSpPr>
          <p:cNvPr id="66565" name="Date Placeholder 4"/>
          <p:cNvSpPr>
            <a:spLocks noGrp="1"/>
          </p:cNvSpPr>
          <p:nvPr>
            <p:ph type="dt" sz="quarter" idx="1"/>
          </p:nvPr>
        </p:nvSpPr>
        <p:spPr>
          <a:noFill/>
        </p:spPr>
        <p:txBody>
          <a:bodyPr/>
          <a:lstStyle/>
          <a:p>
            <a:r>
              <a:rPr lang="en-US" dirty="0" smtClean="0"/>
              <a:t>07/16/96</a:t>
            </a:r>
            <a:endParaRPr lang="en-US" dirty="0"/>
          </a:p>
        </p:txBody>
      </p:sp>
      <p:sp>
        <p:nvSpPr>
          <p:cNvPr id="66566" name="Footer Placeholder 5"/>
          <p:cNvSpPr>
            <a:spLocks noGrp="1"/>
          </p:cNvSpPr>
          <p:nvPr>
            <p:ph type="ftr" sz="quarter" idx="4"/>
          </p:nvPr>
        </p:nvSpPr>
        <p:spPr>
          <a:noFill/>
        </p:spPr>
        <p:txBody>
          <a:bodyPr/>
          <a:lstStyle/>
          <a:p>
            <a:r>
              <a:rPr lang="en-US" dirty="0" smtClean="0"/>
              <a:t>*</a:t>
            </a:r>
            <a:endParaRPr lang="en-US" dirty="0"/>
          </a:p>
        </p:txBody>
      </p:sp>
      <p:sp>
        <p:nvSpPr>
          <p:cNvPr id="66567"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Header Placeholder 3"/>
          <p:cNvSpPr>
            <a:spLocks noGrp="1"/>
          </p:cNvSpPr>
          <p:nvPr>
            <p:ph type="hdr" sz="quarter"/>
          </p:nvPr>
        </p:nvSpPr>
        <p:spPr>
          <a:noFill/>
        </p:spPr>
        <p:txBody>
          <a:bodyPr/>
          <a:lstStyle/>
          <a:p>
            <a:r>
              <a:rPr lang="en-US" dirty="0" smtClean="0"/>
              <a:t>*</a:t>
            </a:r>
            <a:endParaRPr lang="en-US" dirty="0"/>
          </a:p>
        </p:txBody>
      </p:sp>
      <p:sp>
        <p:nvSpPr>
          <p:cNvPr id="67589" name="Date Placeholder 4"/>
          <p:cNvSpPr>
            <a:spLocks noGrp="1"/>
          </p:cNvSpPr>
          <p:nvPr>
            <p:ph type="dt" sz="quarter" idx="1"/>
          </p:nvPr>
        </p:nvSpPr>
        <p:spPr>
          <a:noFill/>
        </p:spPr>
        <p:txBody>
          <a:bodyPr/>
          <a:lstStyle/>
          <a:p>
            <a:r>
              <a:rPr lang="en-US" dirty="0" smtClean="0"/>
              <a:t>07/16/96</a:t>
            </a:r>
            <a:endParaRPr lang="en-US" dirty="0"/>
          </a:p>
        </p:txBody>
      </p:sp>
      <p:sp>
        <p:nvSpPr>
          <p:cNvPr id="67590" name="Footer Placeholder 5"/>
          <p:cNvSpPr>
            <a:spLocks noGrp="1"/>
          </p:cNvSpPr>
          <p:nvPr>
            <p:ph type="ftr" sz="quarter" idx="4"/>
          </p:nvPr>
        </p:nvSpPr>
        <p:spPr>
          <a:noFill/>
        </p:spPr>
        <p:txBody>
          <a:bodyPr/>
          <a:lstStyle/>
          <a:p>
            <a:r>
              <a:rPr lang="en-US" dirty="0" smtClean="0"/>
              <a:t>*</a:t>
            </a:r>
            <a:endParaRPr lang="en-US" dirty="0"/>
          </a:p>
        </p:txBody>
      </p:sp>
      <p:sp>
        <p:nvSpPr>
          <p:cNvPr id="67591"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Header Placeholder 3"/>
          <p:cNvSpPr>
            <a:spLocks noGrp="1"/>
          </p:cNvSpPr>
          <p:nvPr>
            <p:ph type="hdr" sz="quarter"/>
          </p:nvPr>
        </p:nvSpPr>
        <p:spPr>
          <a:noFill/>
        </p:spPr>
        <p:txBody>
          <a:bodyPr/>
          <a:lstStyle/>
          <a:p>
            <a:r>
              <a:rPr lang="en-US" dirty="0" smtClean="0"/>
              <a:t>*</a:t>
            </a:r>
            <a:endParaRPr lang="en-US" dirty="0"/>
          </a:p>
        </p:txBody>
      </p:sp>
      <p:sp>
        <p:nvSpPr>
          <p:cNvPr id="68613" name="Date Placeholder 4"/>
          <p:cNvSpPr>
            <a:spLocks noGrp="1"/>
          </p:cNvSpPr>
          <p:nvPr>
            <p:ph type="dt" sz="quarter" idx="1"/>
          </p:nvPr>
        </p:nvSpPr>
        <p:spPr>
          <a:noFill/>
        </p:spPr>
        <p:txBody>
          <a:bodyPr/>
          <a:lstStyle/>
          <a:p>
            <a:r>
              <a:rPr lang="en-US" dirty="0" smtClean="0"/>
              <a:t>07/16/96</a:t>
            </a:r>
            <a:endParaRPr lang="en-US" dirty="0"/>
          </a:p>
        </p:txBody>
      </p:sp>
      <p:sp>
        <p:nvSpPr>
          <p:cNvPr id="68614" name="Footer Placeholder 5"/>
          <p:cNvSpPr>
            <a:spLocks noGrp="1"/>
          </p:cNvSpPr>
          <p:nvPr>
            <p:ph type="ftr" sz="quarter" idx="4"/>
          </p:nvPr>
        </p:nvSpPr>
        <p:spPr>
          <a:noFill/>
        </p:spPr>
        <p:txBody>
          <a:bodyPr/>
          <a:lstStyle/>
          <a:p>
            <a:r>
              <a:rPr lang="en-US" dirty="0" smtClean="0"/>
              <a:t>*</a:t>
            </a:r>
            <a:endParaRPr lang="en-US" dirty="0"/>
          </a:p>
        </p:txBody>
      </p:sp>
      <p:sp>
        <p:nvSpPr>
          <p:cNvPr id="68615"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Header Placeholder 3"/>
          <p:cNvSpPr>
            <a:spLocks noGrp="1"/>
          </p:cNvSpPr>
          <p:nvPr>
            <p:ph type="hdr" sz="quarter"/>
          </p:nvPr>
        </p:nvSpPr>
        <p:spPr>
          <a:noFill/>
        </p:spPr>
        <p:txBody>
          <a:bodyPr/>
          <a:lstStyle/>
          <a:p>
            <a:r>
              <a:rPr lang="en-US" dirty="0" smtClean="0"/>
              <a:t>*</a:t>
            </a:r>
            <a:endParaRPr lang="en-US" dirty="0"/>
          </a:p>
        </p:txBody>
      </p:sp>
      <p:sp>
        <p:nvSpPr>
          <p:cNvPr id="84997" name="Date Placeholder 4"/>
          <p:cNvSpPr>
            <a:spLocks noGrp="1"/>
          </p:cNvSpPr>
          <p:nvPr>
            <p:ph type="dt" sz="quarter" idx="1"/>
          </p:nvPr>
        </p:nvSpPr>
        <p:spPr>
          <a:noFill/>
        </p:spPr>
        <p:txBody>
          <a:bodyPr/>
          <a:lstStyle/>
          <a:p>
            <a:r>
              <a:rPr lang="en-US" dirty="0" smtClean="0"/>
              <a:t>07/16/96</a:t>
            </a:r>
            <a:endParaRPr lang="en-US" dirty="0"/>
          </a:p>
        </p:txBody>
      </p:sp>
      <p:sp>
        <p:nvSpPr>
          <p:cNvPr id="84998" name="Footer Placeholder 5"/>
          <p:cNvSpPr>
            <a:spLocks noGrp="1"/>
          </p:cNvSpPr>
          <p:nvPr>
            <p:ph type="ftr" sz="quarter" idx="4"/>
          </p:nvPr>
        </p:nvSpPr>
        <p:spPr>
          <a:noFill/>
        </p:spPr>
        <p:txBody>
          <a:bodyPr/>
          <a:lstStyle/>
          <a:p>
            <a:r>
              <a:rPr lang="en-US" dirty="0" smtClean="0"/>
              <a:t>*</a:t>
            </a:r>
            <a:endParaRPr lang="en-US" dirty="0"/>
          </a:p>
        </p:txBody>
      </p:sp>
      <p:sp>
        <p:nvSpPr>
          <p:cNvPr id="84999"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US" dirty="0" smtClean="0"/>
              <a:t>*</a:t>
            </a:r>
            <a:endParaRPr lang="en-US" dirty="0"/>
          </a:p>
        </p:txBody>
      </p:sp>
      <p:sp>
        <p:nvSpPr>
          <p:cNvPr id="57347" name="Rectangle 3"/>
          <p:cNvSpPr>
            <a:spLocks noGrp="1" noChangeArrowheads="1"/>
          </p:cNvSpPr>
          <p:nvPr>
            <p:ph type="dt" sz="quarter" idx="1"/>
          </p:nvPr>
        </p:nvSpPr>
        <p:spPr>
          <a:noFill/>
        </p:spPr>
        <p:txBody>
          <a:bodyPr/>
          <a:lstStyle/>
          <a:p>
            <a:r>
              <a:rPr lang="en-US" dirty="0" smtClean="0"/>
              <a:t>07/16/96</a:t>
            </a:r>
            <a:endParaRPr lang="en-US" dirty="0"/>
          </a:p>
        </p:txBody>
      </p:sp>
      <p:sp>
        <p:nvSpPr>
          <p:cNvPr id="57348" name="Rectangle 6"/>
          <p:cNvSpPr>
            <a:spLocks noGrp="1" noChangeArrowheads="1"/>
          </p:cNvSpPr>
          <p:nvPr>
            <p:ph type="ftr" sz="quarter" idx="4"/>
          </p:nvPr>
        </p:nvSpPr>
        <p:spPr>
          <a:noFill/>
        </p:spPr>
        <p:txBody>
          <a:bodyPr/>
          <a:lstStyle/>
          <a:p>
            <a:r>
              <a:rPr lang="en-US" dirty="0" smtClean="0"/>
              <a:t>*</a:t>
            </a:r>
            <a:endParaRPr lang="en-US" dirty="0"/>
          </a:p>
        </p:txBody>
      </p:sp>
      <p:sp>
        <p:nvSpPr>
          <p:cNvPr id="57349" name="Rectangle 7"/>
          <p:cNvSpPr>
            <a:spLocks noGrp="1" noChangeArrowheads="1"/>
          </p:cNvSpPr>
          <p:nvPr>
            <p:ph type="sldNum" sz="quarter" idx="5"/>
          </p:nvPr>
        </p:nvSpPr>
        <p:spPr>
          <a:noFill/>
        </p:spPr>
        <p:txBody>
          <a:bodyPr/>
          <a:lstStyle/>
          <a:p>
            <a:r>
              <a:rPr lang="en-US" dirty="0" smtClean="0"/>
              <a:t>##</a:t>
            </a:r>
            <a:endParaRPr lang="en-US" dirty="0"/>
          </a:p>
        </p:txBody>
      </p:sp>
      <p:sp>
        <p:nvSpPr>
          <p:cNvPr id="57350" name="Rectangle 2"/>
          <p:cNvSpPr>
            <a:spLocks noGrp="1" noRot="1" noChangeAspect="1" noChangeArrowheads="1" noTextEdit="1"/>
          </p:cNvSpPr>
          <p:nvPr>
            <p:ph type="sldImg"/>
          </p:nvPr>
        </p:nvSpPr>
        <p:spPr>
          <a:xfrm>
            <a:off x="1143000" y="687388"/>
            <a:ext cx="4572000" cy="3429000"/>
          </a:xfrm>
          <a:ln/>
        </p:spPr>
      </p:sp>
      <p:sp>
        <p:nvSpPr>
          <p:cNvPr id="57351" name="Rectangle 3"/>
          <p:cNvSpPr>
            <a:spLocks noGrp="1" noChangeArrowheads="1"/>
          </p:cNvSpPr>
          <p:nvPr>
            <p:ph type="body" idx="1"/>
          </p:nvPr>
        </p:nvSpPr>
        <p:spPr>
          <a:xfrm>
            <a:off x="914711" y="4344025"/>
            <a:ext cx="5028579" cy="4112926"/>
          </a:xfrm>
          <a:noFill/>
          <a:ln/>
        </p:spPr>
        <p:txBody>
          <a:bodyPr/>
          <a:lstStyle/>
          <a:p>
            <a:r>
              <a:rPr lang="en-US" smtClean="0"/>
              <a:t>SPL - 0dB SPL = threshold of hearing 140dB SPL = irreparable hearing damage.</a:t>
            </a:r>
          </a:p>
          <a:p>
            <a:r>
              <a:rPr lang="en-US" smtClean="0"/>
              <a:t>inverse square law - doubling the distance quarters the sound energy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US" dirty="0" smtClean="0"/>
              <a:t>*</a:t>
            </a:r>
            <a:endParaRPr lang="en-US" dirty="0"/>
          </a:p>
        </p:txBody>
      </p:sp>
      <p:sp>
        <p:nvSpPr>
          <p:cNvPr id="58371" name="Rectangle 3"/>
          <p:cNvSpPr>
            <a:spLocks noGrp="1" noChangeArrowheads="1"/>
          </p:cNvSpPr>
          <p:nvPr>
            <p:ph type="dt" sz="quarter" idx="1"/>
          </p:nvPr>
        </p:nvSpPr>
        <p:spPr>
          <a:noFill/>
        </p:spPr>
        <p:txBody>
          <a:bodyPr/>
          <a:lstStyle/>
          <a:p>
            <a:r>
              <a:rPr lang="en-US" dirty="0" smtClean="0"/>
              <a:t>07/16/96</a:t>
            </a:r>
            <a:endParaRPr lang="en-US" dirty="0"/>
          </a:p>
        </p:txBody>
      </p:sp>
      <p:sp>
        <p:nvSpPr>
          <p:cNvPr id="58372" name="Rectangle 6"/>
          <p:cNvSpPr>
            <a:spLocks noGrp="1" noChangeArrowheads="1"/>
          </p:cNvSpPr>
          <p:nvPr>
            <p:ph type="ftr" sz="quarter" idx="4"/>
          </p:nvPr>
        </p:nvSpPr>
        <p:spPr>
          <a:noFill/>
        </p:spPr>
        <p:txBody>
          <a:bodyPr/>
          <a:lstStyle/>
          <a:p>
            <a:r>
              <a:rPr lang="en-US" dirty="0" smtClean="0"/>
              <a:t>*</a:t>
            </a:r>
            <a:endParaRPr lang="en-US" dirty="0"/>
          </a:p>
        </p:txBody>
      </p:sp>
      <p:sp>
        <p:nvSpPr>
          <p:cNvPr id="58373" name="Rectangle 7"/>
          <p:cNvSpPr>
            <a:spLocks noGrp="1" noChangeArrowheads="1"/>
          </p:cNvSpPr>
          <p:nvPr>
            <p:ph type="sldNum" sz="quarter" idx="5"/>
          </p:nvPr>
        </p:nvSpPr>
        <p:spPr>
          <a:noFill/>
        </p:spPr>
        <p:txBody>
          <a:bodyPr/>
          <a:lstStyle/>
          <a:p>
            <a:r>
              <a:rPr lang="en-US" dirty="0" smtClean="0"/>
              <a:t>##</a:t>
            </a:r>
            <a:endParaRPr lang="en-US" dirty="0"/>
          </a:p>
        </p:txBody>
      </p:sp>
      <p:sp>
        <p:nvSpPr>
          <p:cNvPr id="58374" name="Rectangle 2"/>
          <p:cNvSpPr>
            <a:spLocks noGrp="1" noRot="1" noChangeAspect="1" noChangeArrowheads="1" noTextEdit="1"/>
          </p:cNvSpPr>
          <p:nvPr>
            <p:ph type="sldImg"/>
          </p:nvPr>
        </p:nvSpPr>
        <p:spPr>
          <a:xfrm>
            <a:off x="1143000" y="687388"/>
            <a:ext cx="4572000" cy="3429000"/>
          </a:xfrm>
          <a:ln/>
        </p:spPr>
      </p:sp>
      <p:sp>
        <p:nvSpPr>
          <p:cNvPr id="58375" name="Rectangle 3"/>
          <p:cNvSpPr>
            <a:spLocks noGrp="1" noChangeArrowheads="1"/>
          </p:cNvSpPr>
          <p:nvPr>
            <p:ph type="body" idx="1"/>
          </p:nvPr>
        </p:nvSpPr>
        <p:spPr>
          <a:xfrm>
            <a:off x="914711" y="4344025"/>
            <a:ext cx="5028579" cy="4112926"/>
          </a:xfrm>
          <a:noFill/>
          <a:ln/>
        </p:spPr>
        <p:txBody>
          <a:bodyPr/>
          <a:lstStyle/>
          <a:p>
            <a:r>
              <a:rPr lang="en-US" smtClean="0"/>
              <a:t>SPL - 0dB SPL = threshold of hearing 140dB SPL = irreparable hearing damage.</a:t>
            </a:r>
          </a:p>
          <a:p>
            <a:r>
              <a:rPr lang="en-US" smtClean="0"/>
              <a:t>inverse square law - doubling the distance quarters the sound energy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US" dirty="0" smtClean="0"/>
              <a:t>*</a:t>
            </a:r>
            <a:endParaRPr lang="en-US" dirty="0"/>
          </a:p>
        </p:txBody>
      </p:sp>
      <p:sp>
        <p:nvSpPr>
          <p:cNvPr id="59395" name="Rectangle 3"/>
          <p:cNvSpPr>
            <a:spLocks noGrp="1" noChangeArrowheads="1"/>
          </p:cNvSpPr>
          <p:nvPr>
            <p:ph type="dt" sz="quarter" idx="1"/>
          </p:nvPr>
        </p:nvSpPr>
        <p:spPr>
          <a:noFill/>
        </p:spPr>
        <p:txBody>
          <a:bodyPr/>
          <a:lstStyle/>
          <a:p>
            <a:r>
              <a:rPr lang="en-US" dirty="0" smtClean="0"/>
              <a:t>07/16/96</a:t>
            </a:r>
            <a:endParaRPr lang="en-US" dirty="0"/>
          </a:p>
        </p:txBody>
      </p:sp>
      <p:sp>
        <p:nvSpPr>
          <p:cNvPr id="59396" name="Rectangle 6"/>
          <p:cNvSpPr>
            <a:spLocks noGrp="1" noChangeArrowheads="1"/>
          </p:cNvSpPr>
          <p:nvPr>
            <p:ph type="ftr" sz="quarter" idx="4"/>
          </p:nvPr>
        </p:nvSpPr>
        <p:spPr>
          <a:noFill/>
        </p:spPr>
        <p:txBody>
          <a:bodyPr/>
          <a:lstStyle/>
          <a:p>
            <a:r>
              <a:rPr lang="en-US" dirty="0" smtClean="0"/>
              <a:t>*</a:t>
            </a:r>
            <a:endParaRPr lang="en-US" dirty="0"/>
          </a:p>
        </p:txBody>
      </p:sp>
      <p:sp>
        <p:nvSpPr>
          <p:cNvPr id="59397" name="Rectangle 7"/>
          <p:cNvSpPr>
            <a:spLocks noGrp="1" noChangeArrowheads="1"/>
          </p:cNvSpPr>
          <p:nvPr>
            <p:ph type="sldNum" sz="quarter" idx="5"/>
          </p:nvPr>
        </p:nvSpPr>
        <p:spPr>
          <a:noFill/>
        </p:spPr>
        <p:txBody>
          <a:bodyPr/>
          <a:lstStyle/>
          <a:p>
            <a:r>
              <a:rPr lang="en-US" dirty="0" smtClean="0"/>
              <a:t>##</a:t>
            </a:r>
            <a:endParaRPr lang="en-US" dirty="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Header Placeholder 3"/>
          <p:cNvSpPr>
            <a:spLocks noGrp="1"/>
          </p:cNvSpPr>
          <p:nvPr>
            <p:ph type="hdr" sz="quarter"/>
          </p:nvPr>
        </p:nvSpPr>
        <p:spPr>
          <a:noFill/>
        </p:spPr>
        <p:txBody>
          <a:bodyPr/>
          <a:lstStyle/>
          <a:p>
            <a:r>
              <a:rPr lang="en-US" dirty="0" smtClean="0"/>
              <a:t>*</a:t>
            </a:r>
            <a:endParaRPr lang="en-US" dirty="0"/>
          </a:p>
        </p:txBody>
      </p:sp>
      <p:sp>
        <p:nvSpPr>
          <p:cNvPr id="55301" name="Date Placeholder 4"/>
          <p:cNvSpPr>
            <a:spLocks noGrp="1"/>
          </p:cNvSpPr>
          <p:nvPr>
            <p:ph type="dt" sz="quarter" idx="1"/>
          </p:nvPr>
        </p:nvSpPr>
        <p:spPr>
          <a:noFill/>
        </p:spPr>
        <p:txBody>
          <a:bodyPr/>
          <a:lstStyle/>
          <a:p>
            <a:r>
              <a:rPr lang="en-US" dirty="0" smtClean="0"/>
              <a:t>07/16/96</a:t>
            </a:r>
            <a:endParaRPr lang="en-US" dirty="0"/>
          </a:p>
        </p:txBody>
      </p:sp>
      <p:sp>
        <p:nvSpPr>
          <p:cNvPr id="55302" name="Footer Placeholder 5"/>
          <p:cNvSpPr>
            <a:spLocks noGrp="1"/>
          </p:cNvSpPr>
          <p:nvPr>
            <p:ph type="ftr" sz="quarter" idx="4"/>
          </p:nvPr>
        </p:nvSpPr>
        <p:spPr>
          <a:noFill/>
        </p:spPr>
        <p:txBody>
          <a:bodyPr/>
          <a:lstStyle/>
          <a:p>
            <a:r>
              <a:rPr lang="en-US" dirty="0" smtClean="0"/>
              <a:t>*</a:t>
            </a:r>
            <a:endParaRPr lang="en-US" dirty="0"/>
          </a:p>
        </p:txBody>
      </p:sp>
      <p:sp>
        <p:nvSpPr>
          <p:cNvPr id="55303"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Header Placeholder 3"/>
          <p:cNvSpPr>
            <a:spLocks noGrp="1"/>
          </p:cNvSpPr>
          <p:nvPr>
            <p:ph type="hdr" sz="quarter"/>
          </p:nvPr>
        </p:nvSpPr>
        <p:spPr>
          <a:noFill/>
        </p:spPr>
        <p:txBody>
          <a:bodyPr/>
          <a:lstStyle/>
          <a:p>
            <a:r>
              <a:rPr lang="en-US" dirty="0" smtClean="0"/>
              <a:t>*</a:t>
            </a:r>
            <a:endParaRPr lang="en-US" dirty="0"/>
          </a:p>
        </p:txBody>
      </p:sp>
      <p:sp>
        <p:nvSpPr>
          <p:cNvPr id="87045" name="Date Placeholder 4"/>
          <p:cNvSpPr>
            <a:spLocks noGrp="1"/>
          </p:cNvSpPr>
          <p:nvPr>
            <p:ph type="dt" sz="quarter" idx="1"/>
          </p:nvPr>
        </p:nvSpPr>
        <p:spPr>
          <a:noFill/>
        </p:spPr>
        <p:txBody>
          <a:bodyPr/>
          <a:lstStyle/>
          <a:p>
            <a:r>
              <a:rPr lang="en-US" dirty="0" smtClean="0"/>
              <a:t>07/16/96</a:t>
            </a:r>
            <a:endParaRPr lang="en-US" dirty="0"/>
          </a:p>
        </p:txBody>
      </p:sp>
      <p:sp>
        <p:nvSpPr>
          <p:cNvPr id="87046" name="Footer Placeholder 5"/>
          <p:cNvSpPr>
            <a:spLocks noGrp="1"/>
          </p:cNvSpPr>
          <p:nvPr>
            <p:ph type="ftr" sz="quarter" idx="4"/>
          </p:nvPr>
        </p:nvSpPr>
        <p:spPr>
          <a:noFill/>
        </p:spPr>
        <p:txBody>
          <a:bodyPr/>
          <a:lstStyle/>
          <a:p>
            <a:r>
              <a:rPr lang="en-US" dirty="0" smtClean="0"/>
              <a:t>*</a:t>
            </a:r>
            <a:endParaRPr lang="en-US" dirty="0"/>
          </a:p>
        </p:txBody>
      </p:sp>
      <p:sp>
        <p:nvSpPr>
          <p:cNvPr id="87047"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Header Placeholder 3"/>
          <p:cNvSpPr>
            <a:spLocks noGrp="1"/>
          </p:cNvSpPr>
          <p:nvPr>
            <p:ph type="hdr" sz="quarter"/>
          </p:nvPr>
        </p:nvSpPr>
        <p:spPr>
          <a:noFill/>
        </p:spPr>
        <p:txBody>
          <a:bodyPr/>
          <a:lstStyle/>
          <a:p>
            <a:r>
              <a:rPr lang="en-US" dirty="0" smtClean="0"/>
              <a:t>*</a:t>
            </a:r>
            <a:endParaRPr lang="en-US" dirty="0"/>
          </a:p>
        </p:txBody>
      </p:sp>
      <p:sp>
        <p:nvSpPr>
          <p:cNvPr id="88069" name="Date Placeholder 4"/>
          <p:cNvSpPr>
            <a:spLocks noGrp="1"/>
          </p:cNvSpPr>
          <p:nvPr>
            <p:ph type="dt" sz="quarter" idx="1"/>
          </p:nvPr>
        </p:nvSpPr>
        <p:spPr>
          <a:noFill/>
        </p:spPr>
        <p:txBody>
          <a:bodyPr/>
          <a:lstStyle/>
          <a:p>
            <a:r>
              <a:rPr lang="en-US" dirty="0" smtClean="0"/>
              <a:t>07/16/96</a:t>
            </a:r>
            <a:endParaRPr lang="en-US" dirty="0"/>
          </a:p>
        </p:txBody>
      </p:sp>
      <p:sp>
        <p:nvSpPr>
          <p:cNvPr id="88070" name="Footer Placeholder 5"/>
          <p:cNvSpPr>
            <a:spLocks noGrp="1"/>
          </p:cNvSpPr>
          <p:nvPr>
            <p:ph type="ftr" sz="quarter" idx="4"/>
          </p:nvPr>
        </p:nvSpPr>
        <p:spPr>
          <a:noFill/>
        </p:spPr>
        <p:txBody>
          <a:bodyPr/>
          <a:lstStyle/>
          <a:p>
            <a:r>
              <a:rPr lang="en-US" dirty="0" smtClean="0"/>
              <a:t>*</a:t>
            </a:r>
            <a:endParaRPr lang="en-US" dirty="0"/>
          </a:p>
        </p:txBody>
      </p:sp>
      <p:sp>
        <p:nvSpPr>
          <p:cNvPr id="88071"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Header Placeholder 3"/>
          <p:cNvSpPr>
            <a:spLocks noGrp="1"/>
          </p:cNvSpPr>
          <p:nvPr>
            <p:ph type="hdr" sz="quarter"/>
          </p:nvPr>
        </p:nvSpPr>
        <p:spPr>
          <a:noFill/>
        </p:spPr>
        <p:txBody>
          <a:bodyPr/>
          <a:lstStyle/>
          <a:p>
            <a:r>
              <a:rPr lang="en-US" dirty="0" smtClean="0"/>
              <a:t>*</a:t>
            </a:r>
            <a:endParaRPr lang="en-US" dirty="0"/>
          </a:p>
        </p:txBody>
      </p:sp>
      <p:sp>
        <p:nvSpPr>
          <p:cNvPr id="89093" name="Date Placeholder 4"/>
          <p:cNvSpPr>
            <a:spLocks noGrp="1"/>
          </p:cNvSpPr>
          <p:nvPr>
            <p:ph type="dt" sz="quarter" idx="1"/>
          </p:nvPr>
        </p:nvSpPr>
        <p:spPr>
          <a:noFill/>
        </p:spPr>
        <p:txBody>
          <a:bodyPr/>
          <a:lstStyle/>
          <a:p>
            <a:r>
              <a:rPr lang="en-US" dirty="0" smtClean="0"/>
              <a:t>07/16/96</a:t>
            </a:r>
            <a:endParaRPr lang="en-US" dirty="0"/>
          </a:p>
        </p:txBody>
      </p:sp>
      <p:sp>
        <p:nvSpPr>
          <p:cNvPr id="89094" name="Footer Placeholder 5"/>
          <p:cNvSpPr>
            <a:spLocks noGrp="1"/>
          </p:cNvSpPr>
          <p:nvPr>
            <p:ph type="ftr" sz="quarter" idx="4"/>
          </p:nvPr>
        </p:nvSpPr>
        <p:spPr>
          <a:noFill/>
        </p:spPr>
        <p:txBody>
          <a:bodyPr/>
          <a:lstStyle/>
          <a:p>
            <a:r>
              <a:rPr lang="en-US" dirty="0" smtClean="0"/>
              <a:t>*</a:t>
            </a:r>
            <a:endParaRPr lang="en-US" dirty="0"/>
          </a:p>
        </p:txBody>
      </p:sp>
      <p:sp>
        <p:nvSpPr>
          <p:cNvPr id="89095"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Header Placeholder 3"/>
          <p:cNvSpPr>
            <a:spLocks noGrp="1"/>
          </p:cNvSpPr>
          <p:nvPr>
            <p:ph type="hdr" sz="quarter"/>
          </p:nvPr>
        </p:nvSpPr>
        <p:spPr>
          <a:noFill/>
        </p:spPr>
        <p:txBody>
          <a:bodyPr/>
          <a:lstStyle/>
          <a:p>
            <a:r>
              <a:rPr lang="en-US" dirty="0" smtClean="0"/>
              <a:t>*</a:t>
            </a:r>
            <a:endParaRPr lang="en-US" dirty="0"/>
          </a:p>
        </p:txBody>
      </p:sp>
      <p:sp>
        <p:nvSpPr>
          <p:cNvPr id="90117" name="Date Placeholder 4"/>
          <p:cNvSpPr>
            <a:spLocks noGrp="1"/>
          </p:cNvSpPr>
          <p:nvPr>
            <p:ph type="dt" sz="quarter" idx="1"/>
          </p:nvPr>
        </p:nvSpPr>
        <p:spPr>
          <a:noFill/>
        </p:spPr>
        <p:txBody>
          <a:bodyPr/>
          <a:lstStyle/>
          <a:p>
            <a:r>
              <a:rPr lang="en-US" dirty="0" smtClean="0"/>
              <a:t>07/16/96</a:t>
            </a:r>
            <a:endParaRPr lang="en-US" dirty="0"/>
          </a:p>
        </p:txBody>
      </p:sp>
      <p:sp>
        <p:nvSpPr>
          <p:cNvPr id="90118" name="Footer Placeholder 5"/>
          <p:cNvSpPr>
            <a:spLocks noGrp="1"/>
          </p:cNvSpPr>
          <p:nvPr>
            <p:ph type="ftr" sz="quarter" idx="4"/>
          </p:nvPr>
        </p:nvSpPr>
        <p:spPr>
          <a:noFill/>
        </p:spPr>
        <p:txBody>
          <a:bodyPr/>
          <a:lstStyle/>
          <a:p>
            <a:r>
              <a:rPr lang="en-US" dirty="0" smtClean="0"/>
              <a:t>*</a:t>
            </a:r>
            <a:endParaRPr lang="en-US" dirty="0"/>
          </a:p>
        </p:txBody>
      </p:sp>
      <p:sp>
        <p:nvSpPr>
          <p:cNvPr id="90119"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Header Placeholder 3"/>
          <p:cNvSpPr>
            <a:spLocks noGrp="1"/>
          </p:cNvSpPr>
          <p:nvPr>
            <p:ph type="hdr" sz="quarter"/>
          </p:nvPr>
        </p:nvSpPr>
        <p:spPr>
          <a:noFill/>
        </p:spPr>
        <p:txBody>
          <a:bodyPr/>
          <a:lstStyle/>
          <a:p>
            <a:r>
              <a:rPr lang="en-US" dirty="0" smtClean="0"/>
              <a:t>*</a:t>
            </a:r>
            <a:endParaRPr lang="en-US" dirty="0"/>
          </a:p>
        </p:txBody>
      </p:sp>
      <p:sp>
        <p:nvSpPr>
          <p:cNvPr id="91141" name="Date Placeholder 4"/>
          <p:cNvSpPr>
            <a:spLocks noGrp="1"/>
          </p:cNvSpPr>
          <p:nvPr>
            <p:ph type="dt" sz="quarter" idx="1"/>
          </p:nvPr>
        </p:nvSpPr>
        <p:spPr>
          <a:noFill/>
        </p:spPr>
        <p:txBody>
          <a:bodyPr/>
          <a:lstStyle/>
          <a:p>
            <a:r>
              <a:rPr lang="en-US" dirty="0" smtClean="0"/>
              <a:t>07/16/96</a:t>
            </a:r>
            <a:endParaRPr lang="en-US" dirty="0"/>
          </a:p>
        </p:txBody>
      </p:sp>
      <p:sp>
        <p:nvSpPr>
          <p:cNvPr id="91142" name="Footer Placeholder 5"/>
          <p:cNvSpPr>
            <a:spLocks noGrp="1"/>
          </p:cNvSpPr>
          <p:nvPr>
            <p:ph type="ftr" sz="quarter" idx="4"/>
          </p:nvPr>
        </p:nvSpPr>
        <p:spPr>
          <a:noFill/>
        </p:spPr>
        <p:txBody>
          <a:bodyPr/>
          <a:lstStyle/>
          <a:p>
            <a:r>
              <a:rPr lang="en-US" dirty="0" smtClean="0"/>
              <a:t>*</a:t>
            </a:r>
            <a:endParaRPr lang="en-US" dirty="0"/>
          </a:p>
        </p:txBody>
      </p:sp>
      <p:sp>
        <p:nvSpPr>
          <p:cNvPr id="91143"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Header Placeholder 3"/>
          <p:cNvSpPr>
            <a:spLocks noGrp="1"/>
          </p:cNvSpPr>
          <p:nvPr>
            <p:ph type="hdr" sz="quarter"/>
          </p:nvPr>
        </p:nvSpPr>
        <p:spPr>
          <a:noFill/>
        </p:spPr>
        <p:txBody>
          <a:bodyPr/>
          <a:lstStyle/>
          <a:p>
            <a:r>
              <a:rPr lang="en-US" dirty="0" smtClean="0"/>
              <a:t>*</a:t>
            </a:r>
            <a:endParaRPr lang="en-US" dirty="0"/>
          </a:p>
        </p:txBody>
      </p:sp>
      <p:sp>
        <p:nvSpPr>
          <p:cNvPr id="86021" name="Date Placeholder 4"/>
          <p:cNvSpPr>
            <a:spLocks noGrp="1"/>
          </p:cNvSpPr>
          <p:nvPr>
            <p:ph type="dt" sz="quarter" idx="1"/>
          </p:nvPr>
        </p:nvSpPr>
        <p:spPr>
          <a:noFill/>
        </p:spPr>
        <p:txBody>
          <a:bodyPr/>
          <a:lstStyle/>
          <a:p>
            <a:r>
              <a:rPr lang="en-US" dirty="0" smtClean="0"/>
              <a:t>07/16/96</a:t>
            </a:r>
            <a:endParaRPr lang="en-US" dirty="0"/>
          </a:p>
        </p:txBody>
      </p:sp>
      <p:sp>
        <p:nvSpPr>
          <p:cNvPr id="86022" name="Footer Placeholder 5"/>
          <p:cNvSpPr>
            <a:spLocks noGrp="1"/>
          </p:cNvSpPr>
          <p:nvPr>
            <p:ph type="ftr" sz="quarter" idx="4"/>
          </p:nvPr>
        </p:nvSpPr>
        <p:spPr>
          <a:noFill/>
        </p:spPr>
        <p:txBody>
          <a:bodyPr/>
          <a:lstStyle/>
          <a:p>
            <a:r>
              <a:rPr lang="en-US" dirty="0" smtClean="0"/>
              <a:t>*</a:t>
            </a:r>
            <a:endParaRPr lang="en-US" dirty="0"/>
          </a:p>
        </p:txBody>
      </p:sp>
      <p:sp>
        <p:nvSpPr>
          <p:cNvPr id="86023"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Header Placeholder 3"/>
          <p:cNvSpPr>
            <a:spLocks noGrp="1"/>
          </p:cNvSpPr>
          <p:nvPr>
            <p:ph type="hdr" sz="quarter"/>
          </p:nvPr>
        </p:nvSpPr>
        <p:spPr>
          <a:noFill/>
        </p:spPr>
        <p:txBody>
          <a:bodyPr/>
          <a:lstStyle/>
          <a:p>
            <a:r>
              <a:rPr lang="en-US" dirty="0" smtClean="0"/>
              <a:t>*</a:t>
            </a:r>
            <a:endParaRPr lang="en-US" dirty="0"/>
          </a:p>
        </p:txBody>
      </p:sp>
      <p:sp>
        <p:nvSpPr>
          <p:cNvPr id="92165" name="Date Placeholder 4"/>
          <p:cNvSpPr>
            <a:spLocks noGrp="1"/>
          </p:cNvSpPr>
          <p:nvPr>
            <p:ph type="dt" sz="quarter" idx="1"/>
          </p:nvPr>
        </p:nvSpPr>
        <p:spPr>
          <a:noFill/>
        </p:spPr>
        <p:txBody>
          <a:bodyPr/>
          <a:lstStyle/>
          <a:p>
            <a:r>
              <a:rPr lang="en-US" dirty="0" smtClean="0"/>
              <a:t>07/16/96</a:t>
            </a:r>
            <a:endParaRPr lang="en-US" dirty="0"/>
          </a:p>
        </p:txBody>
      </p:sp>
      <p:sp>
        <p:nvSpPr>
          <p:cNvPr id="92166" name="Footer Placeholder 5"/>
          <p:cNvSpPr>
            <a:spLocks noGrp="1"/>
          </p:cNvSpPr>
          <p:nvPr>
            <p:ph type="ftr" sz="quarter" idx="4"/>
          </p:nvPr>
        </p:nvSpPr>
        <p:spPr>
          <a:noFill/>
        </p:spPr>
        <p:txBody>
          <a:bodyPr/>
          <a:lstStyle/>
          <a:p>
            <a:r>
              <a:rPr lang="en-US" dirty="0" smtClean="0"/>
              <a:t>*</a:t>
            </a:r>
            <a:endParaRPr lang="en-US" dirty="0"/>
          </a:p>
        </p:txBody>
      </p:sp>
      <p:sp>
        <p:nvSpPr>
          <p:cNvPr id="92167"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Header Placeholder 3"/>
          <p:cNvSpPr>
            <a:spLocks noGrp="1"/>
          </p:cNvSpPr>
          <p:nvPr>
            <p:ph type="hdr" sz="quarter"/>
          </p:nvPr>
        </p:nvSpPr>
        <p:spPr>
          <a:noFill/>
        </p:spPr>
        <p:txBody>
          <a:bodyPr/>
          <a:lstStyle/>
          <a:p>
            <a:r>
              <a:rPr lang="en-US" dirty="0" smtClean="0"/>
              <a:t>*</a:t>
            </a:r>
            <a:endParaRPr lang="en-US" dirty="0"/>
          </a:p>
        </p:txBody>
      </p:sp>
      <p:sp>
        <p:nvSpPr>
          <p:cNvPr id="56325" name="Date Placeholder 4"/>
          <p:cNvSpPr>
            <a:spLocks noGrp="1"/>
          </p:cNvSpPr>
          <p:nvPr>
            <p:ph type="dt" sz="quarter" idx="1"/>
          </p:nvPr>
        </p:nvSpPr>
        <p:spPr>
          <a:noFill/>
        </p:spPr>
        <p:txBody>
          <a:bodyPr/>
          <a:lstStyle/>
          <a:p>
            <a:r>
              <a:rPr lang="en-US" dirty="0" smtClean="0"/>
              <a:t>07/16/96</a:t>
            </a:r>
            <a:endParaRPr lang="en-US" dirty="0"/>
          </a:p>
        </p:txBody>
      </p:sp>
      <p:sp>
        <p:nvSpPr>
          <p:cNvPr id="56326" name="Footer Placeholder 5"/>
          <p:cNvSpPr>
            <a:spLocks noGrp="1"/>
          </p:cNvSpPr>
          <p:nvPr>
            <p:ph type="ftr" sz="quarter" idx="4"/>
          </p:nvPr>
        </p:nvSpPr>
        <p:spPr>
          <a:noFill/>
        </p:spPr>
        <p:txBody>
          <a:bodyPr/>
          <a:lstStyle/>
          <a:p>
            <a:r>
              <a:rPr lang="en-US" dirty="0" smtClean="0"/>
              <a:t>*</a:t>
            </a:r>
            <a:endParaRPr lang="en-US" dirty="0"/>
          </a:p>
        </p:txBody>
      </p:sp>
      <p:sp>
        <p:nvSpPr>
          <p:cNvPr id="56327"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Header Placeholder 3"/>
          <p:cNvSpPr>
            <a:spLocks noGrp="1"/>
          </p:cNvSpPr>
          <p:nvPr>
            <p:ph type="hdr" sz="quarter"/>
          </p:nvPr>
        </p:nvSpPr>
        <p:spPr>
          <a:noFill/>
        </p:spPr>
        <p:txBody>
          <a:bodyPr/>
          <a:lstStyle/>
          <a:p>
            <a:r>
              <a:rPr lang="en-US" dirty="0" smtClean="0"/>
              <a:t>*</a:t>
            </a:r>
            <a:endParaRPr lang="en-US" dirty="0"/>
          </a:p>
        </p:txBody>
      </p:sp>
      <p:sp>
        <p:nvSpPr>
          <p:cNvPr id="57349" name="Date Placeholder 4"/>
          <p:cNvSpPr>
            <a:spLocks noGrp="1"/>
          </p:cNvSpPr>
          <p:nvPr>
            <p:ph type="dt" sz="quarter" idx="1"/>
          </p:nvPr>
        </p:nvSpPr>
        <p:spPr>
          <a:noFill/>
        </p:spPr>
        <p:txBody>
          <a:bodyPr/>
          <a:lstStyle/>
          <a:p>
            <a:r>
              <a:rPr lang="en-US" dirty="0" smtClean="0"/>
              <a:t>07/16/96</a:t>
            </a:r>
            <a:endParaRPr lang="en-US" dirty="0"/>
          </a:p>
        </p:txBody>
      </p:sp>
      <p:sp>
        <p:nvSpPr>
          <p:cNvPr id="57350" name="Footer Placeholder 5"/>
          <p:cNvSpPr>
            <a:spLocks noGrp="1"/>
          </p:cNvSpPr>
          <p:nvPr>
            <p:ph type="ftr" sz="quarter" idx="4"/>
          </p:nvPr>
        </p:nvSpPr>
        <p:spPr>
          <a:noFill/>
        </p:spPr>
        <p:txBody>
          <a:bodyPr/>
          <a:lstStyle/>
          <a:p>
            <a:r>
              <a:rPr lang="en-US" dirty="0" smtClean="0"/>
              <a:t>*</a:t>
            </a:r>
            <a:endParaRPr lang="en-US" dirty="0"/>
          </a:p>
        </p:txBody>
      </p:sp>
      <p:sp>
        <p:nvSpPr>
          <p:cNvPr id="57351"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Header Placeholder 3"/>
          <p:cNvSpPr>
            <a:spLocks noGrp="1"/>
          </p:cNvSpPr>
          <p:nvPr>
            <p:ph type="hdr" sz="quarter"/>
          </p:nvPr>
        </p:nvSpPr>
        <p:spPr>
          <a:noFill/>
        </p:spPr>
        <p:txBody>
          <a:bodyPr/>
          <a:lstStyle/>
          <a:p>
            <a:r>
              <a:rPr lang="en-US" dirty="0" smtClean="0"/>
              <a:t>*</a:t>
            </a:r>
            <a:endParaRPr lang="en-US" dirty="0"/>
          </a:p>
        </p:txBody>
      </p:sp>
      <p:sp>
        <p:nvSpPr>
          <p:cNvPr id="58373" name="Date Placeholder 4"/>
          <p:cNvSpPr>
            <a:spLocks noGrp="1"/>
          </p:cNvSpPr>
          <p:nvPr>
            <p:ph type="dt" sz="quarter" idx="1"/>
          </p:nvPr>
        </p:nvSpPr>
        <p:spPr>
          <a:noFill/>
        </p:spPr>
        <p:txBody>
          <a:bodyPr/>
          <a:lstStyle/>
          <a:p>
            <a:r>
              <a:rPr lang="en-US" dirty="0" smtClean="0"/>
              <a:t>07/16/96</a:t>
            </a:r>
            <a:endParaRPr lang="en-US" dirty="0"/>
          </a:p>
        </p:txBody>
      </p:sp>
      <p:sp>
        <p:nvSpPr>
          <p:cNvPr id="58374" name="Footer Placeholder 5"/>
          <p:cNvSpPr>
            <a:spLocks noGrp="1"/>
          </p:cNvSpPr>
          <p:nvPr>
            <p:ph type="ftr" sz="quarter" idx="4"/>
          </p:nvPr>
        </p:nvSpPr>
        <p:spPr>
          <a:noFill/>
        </p:spPr>
        <p:txBody>
          <a:bodyPr/>
          <a:lstStyle/>
          <a:p>
            <a:r>
              <a:rPr lang="en-US" dirty="0" smtClean="0"/>
              <a:t>*</a:t>
            </a:r>
            <a:endParaRPr lang="en-US" dirty="0"/>
          </a:p>
        </p:txBody>
      </p:sp>
      <p:sp>
        <p:nvSpPr>
          <p:cNvPr id="58375"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Header Placeholder 3"/>
          <p:cNvSpPr>
            <a:spLocks noGrp="1"/>
          </p:cNvSpPr>
          <p:nvPr>
            <p:ph type="hdr" sz="quarter"/>
          </p:nvPr>
        </p:nvSpPr>
        <p:spPr>
          <a:noFill/>
        </p:spPr>
        <p:txBody>
          <a:bodyPr/>
          <a:lstStyle/>
          <a:p>
            <a:r>
              <a:rPr lang="en-US" dirty="0" smtClean="0"/>
              <a:t>*</a:t>
            </a:r>
            <a:endParaRPr lang="en-US" dirty="0"/>
          </a:p>
        </p:txBody>
      </p:sp>
      <p:sp>
        <p:nvSpPr>
          <p:cNvPr id="59397" name="Date Placeholder 4"/>
          <p:cNvSpPr>
            <a:spLocks noGrp="1"/>
          </p:cNvSpPr>
          <p:nvPr>
            <p:ph type="dt" sz="quarter" idx="1"/>
          </p:nvPr>
        </p:nvSpPr>
        <p:spPr>
          <a:noFill/>
        </p:spPr>
        <p:txBody>
          <a:bodyPr/>
          <a:lstStyle/>
          <a:p>
            <a:r>
              <a:rPr lang="en-US" dirty="0" smtClean="0"/>
              <a:t>07/16/96</a:t>
            </a:r>
            <a:endParaRPr lang="en-US" dirty="0"/>
          </a:p>
        </p:txBody>
      </p:sp>
      <p:sp>
        <p:nvSpPr>
          <p:cNvPr id="59398" name="Footer Placeholder 5"/>
          <p:cNvSpPr>
            <a:spLocks noGrp="1"/>
          </p:cNvSpPr>
          <p:nvPr>
            <p:ph type="ftr" sz="quarter" idx="4"/>
          </p:nvPr>
        </p:nvSpPr>
        <p:spPr>
          <a:noFill/>
        </p:spPr>
        <p:txBody>
          <a:bodyPr/>
          <a:lstStyle/>
          <a:p>
            <a:r>
              <a:rPr lang="en-US" dirty="0" smtClean="0"/>
              <a:t>*</a:t>
            </a:r>
            <a:endParaRPr lang="en-US" dirty="0"/>
          </a:p>
        </p:txBody>
      </p:sp>
      <p:sp>
        <p:nvSpPr>
          <p:cNvPr id="59399"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Header Placeholder 3"/>
          <p:cNvSpPr>
            <a:spLocks noGrp="1"/>
          </p:cNvSpPr>
          <p:nvPr>
            <p:ph type="hdr" sz="quarter"/>
          </p:nvPr>
        </p:nvSpPr>
        <p:spPr>
          <a:noFill/>
        </p:spPr>
        <p:txBody>
          <a:bodyPr/>
          <a:lstStyle/>
          <a:p>
            <a:r>
              <a:rPr lang="en-US" dirty="0" smtClean="0"/>
              <a:t>*</a:t>
            </a:r>
            <a:endParaRPr lang="en-US" dirty="0"/>
          </a:p>
        </p:txBody>
      </p:sp>
      <p:sp>
        <p:nvSpPr>
          <p:cNvPr id="60421" name="Date Placeholder 4"/>
          <p:cNvSpPr>
            <a:spLocks noGrp="1"/>
          </p:cNvSpPr>
          <p:nvPr>
            <p:ph type="dt" sz="quarter" idx="1"/>
          </p:nvPr>
        </p:nvSpPr>
        <p:spPr>
          <a:noFill/>
        </p:spPr>
        <p:txBody>
          <a:bodyPr/>
          <a:lstStyle/>
          <a:p>
            <a:r>
              <a:rPr lang="en-US" dirty="0" smtClean="0"/>
              <a:t>07/16/96</a:t>
            </a:r>
            <a:endParaRPr lang="en-US" dirty="0"/>
          </a:p>
        </p:txBody>
      </p:sp>
      <p:sp>
        <p:nvSpPr>
          <p:cNvPr id="60422" name="Footer Placeholder 5"/>
          <p:cNvSpPr>
            <a:spLocks noGrp="1"/>
          </p:cNvSpPr>
          <p:nvPr>
            <p:ph type="ftr" sz="quarter" idx="4"/>
          </p:nvPr>
        </p:nvSpPr>
        <p:spPr>
          <a:noFill/>
        </p:spPr>
        <p:txBody>
          <a:bodyPr/>
          <a:lstStyle/>
          <a:p>
            <a:r>
              <a:rPr lang="en-US" dirty="0" smtClean="0"/>
              <a:t>*</a:t>
            </a:r>
            <a:endParaRPr lang="en-US" dirty="0"/>
          </a:p>
        </p:txBody>
      </p:sp>
      <p:sp>
        <p:nvSpPr>
          <p:cNvPr id="60423"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Header Placeholder 3"/>
          <p:cNvSpPr>
            <a:spLocks noGrp="1"/>
          </p:cNvSpPr>
          <p:nvPr>
            <p:ph type="hdr" sz="quarter"/>
          </p:nvPr>
        </p:nvSpPr>
        <p:spPr>
          <a:noFill/>
        </p:spPr>
        <p:txBody>
          <a:bodyPr/>
          <a:lstStyle/>
          <a:p>
            <a:r>
              <a:rPr lang="en-US" dirty="0" smtClean="0"/>
              <a:t>*</a:t>
            </a:r>
            <a:endParaRPr lang="en-US" dirty="0"/>
          </a:p>
        </p:txBody>
      </p:sp>
      <p:sp>
        <p:nvSpPr>
          <p:cNvPr id="61445" name="Date Placeholder 4"/>
          <p:cNvSpPr>
            <a:spLocks noGrp="1"/>
          </p:cNvSpPr>
          <p:nvPr>
            <p:ph type="dt" sz="quarter" idx="1"/>
          </p:nvPr>
        </p:nvSpPr>
        <p:spPr>
          <a:noFill/>
        </p:spPr>
        <p:txBody>
          <a:bodyPr/>
          <a:lstStyle/>
          <a:p>
            <a:r>
              <a:rPr lang="en-US" dirty="0" smtClean="0"/>
              <a:t>07/16/96</a:t>
            </a:r>
            <a:endParaRPr lang="en-US" dirty="0"/>
          </a:p>
        </p:txBody>
      </p:sp>
      <p:sp>
        <p:nvSpPr>
          <p:cNvPr id="61446" name="Footer Placeholder 5"/>
          <p:cNvSpPr>
            <a:spLocks noGrp="1"/>
          </p:cNvSpPr>
          <p:nvPr>
            <p:ph type="ftr" sz="quarter" idx="4"/>
          </p:nvPr>
        </p:nvSpPr>
        <p:spPr>
          <a:noFill/>
        </p:spPr>
        <p:txBody>
          <a:bodyPr/>
          <a:lstStyle/>
          <a:p>
            <a:r>
              <a:rPr lang="en-US" dirty="0" smtClean="0"/>
              <a:t>*</a:t>
            </a:r>
            <a:endParaRPr lang="en-US" dirty="0"/>
          </a:p>
        </p:txBody>
      </p:sp>
      <p:sp>
        <p:nvSpPr>
          <p:cNvPr id="61447"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Header Placeholder 3"/>
          <p:cNvSpPr>
            <a:spLocks noGrp="1"/>
          </p:cNvSpPr>
          <p:nvPr>
            <p:ph type="hdr" sz="quarter"/>
          </p:nvPr>
        </p:nvSpPr>
        <p:spPr>
          <a:noFill/>
        </p:spPr>
        <p:txBody>
          <a:bodyPr/>
          <a:lstStyle/>
          <a:p>
            <a:r>
              <a:rPr lang="en-US" dirty="0" smtClean="0"/>
              <a:t>*</a:t>
            </a:r>
            <a:endParaRPr lang="en-US" dirty="0"/>
          </a:p>
        </p:txBody>
      </p:sp>
      <p:sp>
        <p:nvSpPr>
          <p:cNvPr id="62469" name="Date Placeholder 4"/>
          <p:cNvSpPr>
            <a:spLocks noGrp="1"/>
          </p:cNvSpPr>
          <p:nvPr>
            <p:ph type="dt" sz="quarter" idx="1"/>
          </p:nvPr>
        </p:nvSpPr>
        <p:spPr>
          <a:noFill/>
        </p:spPr>
        <p:txBody>
          <a:bodyPr/>
          <a:lstStyle/>
          <a:p>
            <a:r>
              <a:rPr lang="en-US" dirty="0" smtClean="0"/>
              <a:t>07/16/96</a:t>
            </a:r>
            <a:endParaRPr lang="en-US" dirty="0"/>
          </a:p>
        </p:txBody>
      </p:sp>
      <p:sp>
        <p:nvSpPr>
          <p:cNvPr id="62470" name="Footer Placeholder 5"/>
          <p:cNvSpPr>
            <a:spLocks noGrp="1"/>
          </p:cNvSpPr>
          <p:nvPr>
            <p:ph type="ftr" sz="quarter" idx="4"/>
          </p:nvPr>
        </p:nvSpPr>
        <p:spPr>
          <a:noFill/>
        </p:spPr>
        <p:txBody>
          <a:bodyPr/>
          <a:lstStyle/>
          <a:p>
            <a:r>
              <a:rPr lang="en-US" dirty="0" smtClean="0"/>
              <a:t>*</a:t>
            </a:r>
            <a:endParaRPr lang="en-US" dirty="0"/>
          </a:p>
        </p:txBody>
      </p:sp>
      <p:sp>
        <p:nvSpPr>
          <p:cNvPr id="62471" name="Slide Number Placeholder 6"/>
          <p:cNvSpPr>
            <a:spLocks noGrp="1"/>
          </p:cNvSpPr>
          <p:nvPr>
            <p:ph type="sldNum" sz="quarter" idx="5"/>
          </p:nvPr>
        </p:nvSpPr>
        <p:spPr>
          <a:noFill/>
        </p:spPr>
        <p:txBody>
          <a:bodyPr/>
          <a:lstStyle/>
          <a:p>
            <a:r>
              <a:rPr lang="en-US" dirty="0" smtClean="0"/>
              <a: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BA40B55-2017-413A-BB9F-6424C2619544}" type="datetime1">
              <a:rPr lang="en-US" smtClean="0"/>
              <a:pPr>
                <a:defRPr/>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BB93925-B2A2-463B-A406-7435A4CC81A3}" type="slidenum">
              <a:rPr lang="en-US" smtClean="0"/>
              <a:pPr>
                <a:defRPr/>
              </a:pPr>
              <a:t>‹#›</a:t>
            </a:fld>
            <a:endParaRPr lang="en-US"/>
          </a:p>
        </p:txBody>
      </p:sp>
      <p:sp>
        <p:nvSpPr>
          <p:cNvPr id="7" name="Rectangle 6"/>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8" name="Picture 14" descr="09Conferencelogo.png"/>
          <p:cNvPicPr>
            <a:picLocks noChangeAspect="1"/>
          </p:cNvPicPr>
          <p:nvPr userDrawn="1"/>
        </p:nvPicPr>
        <p:blipFill>
          <a:blip r:embed="rId2"/>
          <a:srcRect/>
          <a:stretch>
            <a:fillRect/>
          </a:stretch>
        </p:blipFill>
        <p:spPr bwMode="auto">
          <a:xfrm>
            <a:off x="2446338" y="990600"/>
            <a:ext cx="4373562" cy="1038225"/>
          </a:xfrm>
          <a:prstGeom prst="rect">
            <a:avLst/>
          </a:prstGeom>
          <a:noFill/>
          <a:ln w="9525">
            <a:noFill/>
            <a:miter lim="800000"/>
            <a:headEnd/>
            <a:tailEnd/>
          </a:ln>
        </p:spPr>
      </p:pic>
      <p:pic>
        <p:nvPicPr>
          <p:cNvPr id="9" name="Picture 14" descr="EDUCAUSEB&amp;W.jpg"/>
          <p:cNvPicPr>
            <a:picLocks noChangeAspect="1"/>
          </p:cNvPicPr>
          <p:nvPr userDrawn="1"/>
        </p:nvPicPr>
        <p:blipFill>
          <a:blip r:embed="rId3"/>
          <a:srcRect/>
          <a:stretch>
            <a:fillRect/>
          </a:stretch>
        </p:blipFill>
        <p:spPr bwMode="auto">
          <a:xfrm>
            <a:off x="4019550" y="6407150"/>
            <a:ext cx="1203325" cy="268288"/>
          </a:xfrm>
          <a:prstGeom prst="rect">
            <a:avLst/>
          </a:prstGeom>
          <a:noFill/>
          <a:ln w="9525">
            <a:noFill/>
            <a:miter lim="800000"/>
            <a:headEnd/>
            <a:tailEnd/>
          </a:ln>
        </p:spPr>
      </p:pic>
      <p:grpSp>
        <p:nvGrpSpPr>
          <p:cNvPr id="10" name="Group 12"/>
          <p:cNvGrpSpPr>
            <a:grpSpLocks noChangeAspect="1"/>
          </p:cNvGrpSpPr>
          <p:nvPr userDrawn="1"/>
        </p:nvGrpSpPr>
        <p:grpSpPr bwMode="auto">
          <a:xfrm>
            <a:off x="4173538" y="2717800"/>
            <a:ext cx="860425" cy="80963"/>
            <a:chOff x="546100" y="289687"/>
            <a:chExt cx="960374" cy="91313"/>
          </a:xfrm>
        </p:grpSpPr>
        <p:sp>
          <p:nvSpPr>
            <p:cNvPr id="11" name="Oval 10"/>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Oval 11"/>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Oval 12"/>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Oval 13"/>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096B2E0-07E2-47C0-A0CC-24C362EE5BF7}" type="datetime1">
              <a:rPr lang="en-US" smtClean="0"/>
              <a:pPr>
                <a:defRPr/>
              </a:pPr>
              <a:t>10/26/2010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724013-354B-4C64-BE13-1E6B0CE4F3D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0EA14FC-F002-4F3A-B9A0-37E77F13169C}" type="datetime1">
              <a:rPr lang="en-US" smtClean="0"/>
              <a:pPr>
                <a:defRPr/>
              </a:pPr>
              <a:t>10/26/2010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CFFFCC-E000-41F1-B8C7-64853D17420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C00FAB1-D647-4CBC-81A5-6E894B318FFB}" type="datetime1">
              <a:rPr lang="en-US" smtClean="0"/>
              <a:pPr>
                <a:defRPr/>
              </a:pPr>
              <a:t>10/26/2010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72135E-9382-4FC4-B550-CADA450C41F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699372B-B7FB-450E-9F6C-0B33A3DFC421}" type="datetime1">
              <a:rPr lang="en-US" smtClean="0"/>
              <a:pPr>
                <a:defRPr/>
              </a:pPr>
              <a:t>10/26/2010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4C8EEA-0800-4E5D-A345-8BBE93B505B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AC8B42A-E810-4E9A-AAA3-0B63E538123C}" type="datetime1">
              <a:rPr lang="en-US" smtClean="0"/>
              <a:pPr>
                <a:defRPr/>
              </a:pPr>
              <a:t>10/26/2010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44BB82-BBEF-444D-9444-E3A621784EE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C7D3F44-837F-4659-AACE-CB99B855CE34}" type="datetime1">
              <a:rPr lang="en-US" smtClean="0"/>
              <a:pPr>
                <a:defRPr/>
              </a:pPr>
              <a:t>10/26/2010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7EA152-FA05-4615-8EFD-28F262EA5FA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2476609-1C70-4A98-ADC5-E40DAF74A6F8}" type="datetime1">
              <a:rPr lang="en-US" smtClean="0"/>
              <a:pPr>
                <a:defRPr/>
              </a:pPr>
              <a:t>10/26/2010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FBB6E75-4EC4-46A8-B199-F02F4DB3F84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037B2F-FD7D-4C46-9F95-790B3B74F2F0}" type="datetime1">
              <a:rPr lang="en-US" smtClean="0"/>
              <a:pPr>
                <a:defRPr/>
              </a:pPr>
              <a:t>10/26/2010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1A6D659-9C9B-405F-8F1C-F2CAB5143511}" type="slidenum">
              <a:rPr lang="en-US" smtClean="0"/>
              <a:pPr>
                <a:defRPr/>
              </a:pPr>
              <a:t>‹#›</a:t>
            </a:fld>
            <a:endParaRPr lang="en-US"/>
          </a:p>
        </p:txBody>
      </p:sp>
      <p:sp>
        <p:nvSpPr>
          <p:cNvPr id="5" name="Rectangle 4"/>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8E9242-30A3-4AEF-AAB9-DAC482D60429}" type="datetime1">
              <a:rPr lang="en-US" smtClean="0"/>
              <a:pPr>
                <a:defRPr/>
              </a:pPr>
              <a:t>10/26/2010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BAD1FC-71FA-43B9-B7A7-9E43C357FC2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D30AC67-FDA4-4149-BE44-196B1AD51178}" type="datetime1">
              <a:rPr lang="en-US" smtClean="0"/>
              <a:pPr>
                <a:defRPr/>
              </a:pPr>
              <a:t>10/26/2010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D5A937-6EA9-4AAE-BBC5-83270406CD5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5C32BEC-A81F-4A20-A3FC-860815B08029}" type="datetime1">
              <a:rPr lang="en-US" smtClean="0"/>
              <a:pPr>
                <a:defRPr/>
              </a:pPr>
              <a:t>10/26/2010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2EE55E3-E28D-482F-B775-EC4B1969786C}" type="slidenum">
              <a:rPr lang="en-US" smtClean="0"/>
              <a:pPr>
                <a:defRPr/>
              </a:pPr>
              <a:t>‹#›</a:t>
            </a:fld>
            <a:endParaRPr lang="en-US"/>
          </a:p>
        </p:txBody>
      </p:sp>
      <p:pic>
        <p:nvPicPr>
          <p:cNvPr id="7" name="Picture 14" descr="Silverbar.jpg"/>
          <p:cNvPicPr>
            <a:picLocks noChangeAspect="1"/>
          </p:cNvPicPr>
          <p:nvPr userDrawn="1"/>
        </p:nvPicPr>
        <p:blipFill>
          <a:blip r:embed="rId13"/>
          <a:srcRect/>
          <a:stretch>
            <a:fillRect/>
          </a:stretch>
        </p:blipFill>
        <p:spPr bwMode="auto">
          <a:xfrm>
            <a:off x="0" y="6134100"/>
            <a:ext cx="9144000" cy="728663"/>
          </a:xfrm>
          <a:prstGeom prst="rect">
            <a:avLst/>
          </a:prstGeom>
          <a:noFill/>
          <a:ln w="9525">
            <a:noFill/>
            <a:miter lim="800000"/>
            <a:headEnd/>
            <a:tailEnd/>
          </a:ln>
        </p:spPr>
      </p:pic>
      <p:grpSp>
        <p:nvGrpSpPr>
          <p:cNvPr id="8" name="Group 13"/>
          <p:cNvGrpSpPr>
            <a:grpSpLocks noChangeAspect="1"/>
          </p:cNvGrpSpPr>
          <p:nvPr userDrawn="1"/>
        </p:nvGrpSpPr>
        <p:grpSpPr bwMode="auto">
          <a:xfrm>
            <a:off x="558800" y="193675"/>
            <a:ext cx="860425" cy="80963"/>
            <a:chOff x="546100" y="289687"/>
            <a:chExt cx="960374" cy="91313"/>
          </a:xfrm>
        </p:grpSpPr>
        <p:sp>
          <p:nvSpPr>
            <p:cNvPr id="9" name="Oval 8"/>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Oval 11"/>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hyperlink" Target="mailto:lgedemer@acentech.com" TargetMode="External"/><Relationship Id="rId2" Type="http://schemas.openxmlformats.org/officeDocument/2006/relationships/hyperlink" Target="http://www.acentech.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2893807"/>
            <a:ext cx="8229600" cy="1536551"/>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Smart design for distance </a:t>
            </a:r>
            <a:br>
              <a:rPr lang="en-US" b="1" dirty="0" smtClean="0">
                <a:solidFill>
                  <a:srgbClr val="45811B"/>
                </a:solidFill>
                <a:latin typeface="Arial" pitchFamily="34" charset="0"/>
                <a:cs typeface="Arial" pitchFamily="34" charset="0"/>
              </a:rPr>
            </a:br>
            <a:r>
              <a:rPr lang="en-US" b="1" dirty="0" smtClean="0">
                <a:solidFill>
                  <a:srgbClr val="45811B"/>
                </a:solidFill>
                <a:latin typeface="Arial" pitchFamily="34" charset="0"/>
                <a:cs typeface="Arial" pitchFamily="34" charset="0"/>
              </a:rPr>
              <a:t>learning environments  </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
        <p:nvSpPr>
          <p:cNvPr id="11267" name="Rectangle 3"/>
          <p:cNvSpPr>
            <a:spLocks noGrp="1" noChangeArrowheads="1"/>
          </p:cNvSpPr>
          <p:nvPr>
            <p:ph type="subTitle" idx="1"/>
          </p:nvPr>
        </p:nvSpPr>
        <p:spPr>
          <a:xfrm>
            <a:off x="1524000" y="4840941"/>
            <a:ext cx="6381750" cy="1030941"/>
          </a:xfrm>
        </p:spPr>
        <p:txBody>
          <a:bodyPr lIns="92075" tIns="46038" rIns="92075" bIns="46038"/>
          <a:lstStyle/>
          <a:p>
            <a:pPr eaLnBrk="1" hangingPunct="1">
              <a:lnSpc>
                <a:spcPct val="90000"/>
              </a:lnSpc>
              <a:defRPr/>
            </a:pPr>
            <a:r>
              <a:rPr lang="en-US" sz="2800" dirty="0" smtClean="0">
                <a:solidFill>
                  <a:srgbClr val="A90021"/>
                </a:solidFill>
              </a:rPr>
              <a:t>Linda A. </a:t>
            </a:r>
            <a:r>
              <a:rPr lang="en-US" sz="2800" dirty="0" err="1" smtClean="0">
                <a:solidFill>
                  <a:srgbClr val="A90021"/>
                </a:solidFill>
              </a:rPr>
              <a:t>Gedemer</a:t>
            </a:r>
            <a:r>
              <a:rPr lang="en-US" sz="2800" dirty="0" smtClean="0">
                <a:solidFill>
                  <a:srgbClr val="A90021"/>
                </a:solidFill>
              </a:rPr>
              <a:t>, LEED AP, CTS</a:t>
            </a:r>
          </a:p>
          <a:p>
            <a:pPr eaLnBrk="1" hangingPunct="1">
              <a:lnSpc>
                <a:spcPct val="90000"/>
              </a:lnSpc>
              <a:defRPr/>
            </a:pPr>
            <a:r>
              <a:rPr lang="en-US" sz="2800" dirty="0" smtClean="0">
                <a:solidFill>
                  <a:srgbClr val="A90021"/>
                </a:solidFill>
              </a:rPr>
              <a:t>Senior Consultant – Systems Group</a:t>
            </a:r>
          </a:p>
        </p:txBody>
      </p:sp>
      <p:sp>
        <p:nvSpPr>
          <p:cNvPr id="4101" name="Line 29"/>
          <p:cNvSpPr>
            <a:spLocks noChangeShapeType="1"/>
          </p:cNvSpPr>
          <p:nvPr/>
        </p:nvSpPr>
        <p:spPr bwMode="auto">
          <a:xfrm>
            <a:off x="152400" y="6705600"/>
            <a:ext cx="3124200" cy="0"/>
          </a:xfrm>
          <a:prstGeom prst="line">
            <a:avLst/>
          </a:prstGeom>
          <a:noFill/>
          <a:ln w="38100">
            <a:solidFill>
              <a:schemeClr val="tx2"/>
            </a:solidFill>
            <a:round/>
            <a:headEnd/>
            <a:tailEnd/>
          </a:ln>
        </p:spPr>
        <p:txBody>
          <a:bodyPr wrap="none" anchor="ctr"/>
          <a:lstStyle/>
          <a:p>
            <a:endParaRPr lang="en-US"/>
          </a:p>
        </p:txBody>
      </p:sp>
      <p:pic>
        <p:nvPicPr>
          <p:cNvPr id="6" name="Picture 28" descr="LogoTrsp"/>
          <p:cNvPicPr>
            <a:picLocks noChangeAspect="1" noChangeArrowheads="1"/>
          </p:cNvPicPr>
          <p:nvPr/>
        </p:nvPicPr>
        <p:blipFill>
          <a:blip r:embed="rId3"/>
          <a:srcRect/>
          <a:stretch>
            <a:fillRect/>
          </a:stretch>
        </p:blipFill>
        <p:spPr bwMode="auto">
          <a:xfrm>
            <a:off x="152400" y="6324600"/>
            <a:ext cx="1776413" cy="374650"/>
          </a:xfrm>
          <a:prstGeom prst="rect">
            <a:avLst/>
          </a:prstGeom>
          <a:solidFill>
            <a:srgbClr val="002060"/>
          </a:solidFill>
          <a:ln w="9525">
            <a:solidFill>
              <a:srgbClr val="00206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126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7" descr="Bowl 16 Rear"/>
          <p:cNvPicPr>
            <a:picLocks noChangeAspect="1" noChangeArrowheads="1"/>
          </p:cNvPicPr>
          <p:nvPr/>
        </p:nvPicPr>
        <p:blipFill>
          <a:blip r:embed="rId3">
            <a:lum bright="-20000"/>
          </a:blip>
          <a:srcRect/>
          <a:stretch>
            <a:fillRect/>
          </a:stretch>
        </p:blipFill>
        <p:spPr bwMode="auto">
          <a:xfrm>
            <a:off x="609600" y="762000"/>
            <a:ext cx="3581400" cy="2695575"/>
          </a:xfrm>
          <a:prstGeom prst="rect">
            <a:avLst/>
          </a:prstGeom>
          <a:noFill/>
          <a:ln w="9525">
            <a:noFill/>
            <a:miter lim="800000"/>
            <a:headEnd/>
            <a:tailEnd/>
          </a:ln>
        </p:spPr>
      </p:pic>
      <p:sp>
        <p:nvSpPr>
          <p:cNvPr id="65540" name="Rectangle 4"/>
          <p:cNvSpPr>
            <a:spLocks noGrp="1" noChangeArrowheads="1"/>
          </p:cNvSpPr>
          <p:nvPr>
            <p:ph type="title"/>
          </p:nvPr>
        </p:nvSpPr>
        <p:spPr>
          <a:xfrm>
            <a:off x="457200" y="334963"/>
            <a:ext cx="8229600" cy="523875"/>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Very Large Group Rooms</a:t>
            </a:r>
            <a:endParaRPr lang="en-US" dirty="0" smtClean="0">
              <a:solidFill>
                <a:srgbClr val="45811B"/>
              </a:solidFill>
              <a:latin typeface="Arial" pitchFamily="34" charset="0"/>
              <a:cs typeface="Arial" pitchFamily="34" charset="0"/>
            </a:endParaRPr>
          </a:p>
        </p:txBody>
      </p:sp>
      <p:sp>
        <p:nvSpPr>
          <p:cNvPr id="65541" name="Rectangle 5"/>
          <p:cNvSpPr>
            <a:spLocks noChangeArrowheads="1"/>
          </p:cNvSpPr>
          <p:nvPr/>
        </p:nvSpPr>
        <p:spPr bwMode="auto">
          <a:xfrm>
            <a:off x="4343400" y="1752600"/>
            <a:ext cx="35052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800" b="1" dirty="0">
                <a:solidFill>
                  <a:srgbClr val="A90021"/>
                </a:solidFill>
              </a:rPr>
              <a:t>60-90 participants</a:t>
            </a:r>
            <a:endParaRPr lang="en-US" sz="2800" dirty="0">
              <a:solidFill>
                <a:srgbClr val="A90021"/>
              </a:solidFill>
            </a:endParaRPr>
          </a:p>
        </p:txBody>
      </p:sp>
      <p:sp>
        <p:nvSpPr>
          <p:cNvPr id="65542" name="Rectangle 6"/>
          <p:cNvSpPr>
            <a:spLocks noChangeArrowheads="1"/>
          </p:cNvSpPr>
          <p:nvPr/>
        </p:nvSpPr>
        <p:spPr bwMode="auto">
          <a:xfrm>
            <a:off x="1371600" y="3352800"/>
            <a:ext cx="69342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Interactivity limited by room design, equipment and technical support:</a:t>
            </a:r>
          </a:p>
        </p:txBody>
      </p:sp>
      <p:sp>
        <p:nvSpPr>
          <p:cNvPr id="65545" name="Text Box 9"/>
          <p:cNvSpPr txBox="1">
            <a:spLocks noChangeArrowheads="1"/>
          </p:cNvSpPr>
          <p:nvPr/>
        </p:nvSpPr>
        <p:spPr bwMode="auto">
          <a:xfrm>
            <a:off x="4038600" y="4492625"/>
            <a:ext cx="4920578" cy="2603790"/>
          </a:xfrm>
          <a:prstGeom prst="rect">
            <a:avLst/>
          </a:prstGeom>
          <a:noFill/>
          <a:ln w="9525">
            <a:noFill/>
            <a:miter lim="800000"/>
            <a:headEnd/>
            <a:tailEnd/>
          </a:ln>
          <a:effectLst/>
        </p:spPr>
        <p:txBody>
          <a:bodyPr wrap="none">
            <a:spAutoFit/>
          </a:bodyPr>
          <a:lstStyle/>
          <a:p>
            <a:pPr lvl="1">
              <a:spcBef>
                <a:spcPct val="20000"/>
              </a:spcBef>
              <a:buFontTx/>
              <a:buBlip>
                <a:blip r:embed="rId4"/>
              </a:buBlip>
              <a:defRPr/>
            </a:pPr>
            <a:r>
              <a:rPr lang="en-US" sz="2400" dirty="0">
                <a:solidFill>
                  <a:srgbClr val="A90021"/>
                </a:solidFill>
              </a:rPr>
              <a:t> Many video and audio issues</a:t>
            </a:r>
          </a:p>
          <a:p>
            <a:pPr lvl="1">
              <a:spcBef>
                <a:spcPct val="20000"/>
              </a:spcBef>
              <a:buFontTx/>
              <a:buBlip>
                <a:blip r:embed="rId4"/>
              </a:buBlip>
              <a:defRPr/>
            </a:pPr>
            <a:r>
              <a:rPr lang="en-US" sz="2400" dirty="0">
                <a:solidFill>
                  <a:srgbClr val="A90021"/>
                </a:solidFill>
              </a:rPr>
              <a:t> Acoustical issues are </a:t>
            </a:r>
          </a:p>
          <a:p>
            <a:pPr lvl="1">
              <a:spcBef>
                <a:spcPct val="20000"/>
              </a:spcBef>
              <a:defRPr/>
            </a:pPr>
            <a:r>
              <a:rPr lang="en-US" sz="2400" dirty="0">
                <a:solidFill>
                  <a:srgbClr val="A90021"/>
                </a:solidFill>
              </a:rPr>
              <a:t>    paramount</a:t>
            </a:r>
          </a:p>
          <a:p>
            <a:pPr lvl="1">
              <a:spcBef>
                <a:spcPct val="20000"/>
              </a:spcBef>
              <a:buFontTx/>
              <a:buBlip>
                <a:blip r:embed="rId4"/>
              </a:buBlip>
              <a:defRPr/>
            </a:pPr>
            <a:r>
              <a:rPr lang="en-US" sz="2400" dirty="0">
                <a:solidFill>
                  <a:srgbClr val="A90021"/>
                </a:solidFill>
              </a:rPr>
              <a:t> Lighting for video is key</a:t>
            </a:r>
          </a:p>
          <a:p>
            <a:pPr lvl="1">
              <a:spcBef>
                <a:spcPct val="20000"/>
              </a:spcBef>
              <a:buFontTx/>
              <a:buBlip>
                <a:blip r:embed="rId4"/>
              </a:buBlip>
              <a:defRPr/>
            </a:pPr>
            <a:r>
              <a:rPr lang="en-US" sz="2400" dirty="0">
                <a:solidFill>
                  <a:srgbClr val="A90021"/>
                </a:solidFill>
              </a:rPr>
              <a:t> Infrastructure is intensive</a:t>
            </a:r>
          </a:p>
          <a:p>
            <a:pPr>
              <a:defRPr/>
            </a:pPr>
            <a:endParaRPr lang="en-US" sz="2400" dirty="0"/>
          </a:p>
        </p:txBody>
      </p:sp>
      <p:sp>
        <p:nvSpPr>
          <p:cNvPr id="65546" name="Text Box 10"/>
          <p:cNvSpPr txBox="1">
            <a:spLocks noChangeArrowheads="1"/>
          </p:cNvSpPr>
          <p:nvPr/>
        </p:nvSpPr>
        <p:spPr bwMode="auto">
          <a:xfrm>
            <a:off x="-152400" y="4495800"/>
            <a:ext cx="4267200" cy="2437590"/>
          </a:xfrm>
          <a:prstGeom prst="rect">
            <a:avLst/>
          </a:prstGeom>
          <a:noFill/>
          <a:ln w="9525">
            <a:noFill/>
            <a:miter lim="800000"/>
            <a:headEnd/>
            <a:tailEnd/>
          </a:ln>
          <a:effectLst/>
        </p:spPr>
        <p:txBody>
          <a:bodyPr>
            <a:spAutoFit/>
          </a:bodyPr>
          <a:lstStyle/>
          <a:p>
            <a:pPr lvl="1">
              <a:spcBef>
                <a:spcPct val="20000"/>
              </a:spcBef>
              <a:buFontTx/>
              <a:buBlip>
                <a:blip r:embed="rId4"/>
              </a:buBlip>
              <a:defRPr/>
            </a:pPr>
            <a:r>
              <a:rPr lang="en-US" sz="2400" dirty="0">
                <a:solidFill>
                  <a:srgbClr val="FFFF00"/>
                </a:solidFill>
                <a:effectLst>
                  <a:outerShdw blurRad="38100" dist="38100" dir="2700000" algn="tl">
                    <a:srgbClr val="000000"/>
                  </a:outerShdw>
                </a:effectLst>
              </a:rPr>
              <a:t> </a:t>
            </a:r>
            <a:r>
              <a:rPr lang="en-US" sz="2400" dirty="0">
                <a:solidFill>
                  <a:srgbClr val="A90021"/>
                </a:solidFill>
              </a:rPr>
              <a:t>Multiple cameras</a:t>
            </a:r>
          </a:p>
          <a:p>
            <a:pPr lvl="1">
              <a:spcBef>
                <a:spcPct val="20000"/>
              </a:spcBef>
              <a:buFontTx/>
              <a:buBlip>
                <a:blip r:embed="rId4"/>
              </a:buBlip>
              <a:defRPr/>
            </a:pPr>
            <a:r>
              <a:rPr lang="en-US" sz="2400" dirty="0">
                <a:solidFill>
                  <a:srgbClr val="A90021"/>
                </a:solidFill>
              </a:rPr>
              <a:t> Control booth required</a:t>
            </a:r>
          </a:p>
          <a:p>
            <a:pPr lvl="1">
              <a:spcBef>
                <a:spcPct val="20000"/>
              </a:spcBef>
              <a:buFontTx/>
              <a:buBlip>
                <a:blip r:embed="rId4"/>
              </a:buBlip>
              <a:defRPr/>
            </a:pPr>
            <a:r>
              <a:rPr lang="en-US" sz="2400" dirty="0">
                <a:solidFill>
                  <a:srgbClr val="A90021"/>
                </a:solidFill>
              </a:rPr>
              <a:t> Technician support required</a:t>
            </a:r>
          </a:p>
          <a:p>
            <a:pPr lvl="1">
              <a:spcBef>
                <a:spcPct val="20000"/>
              </a:spcBef>
              <a:buFontTx/>
              <a:buBlip>
                <a:blip r:embed="rId4"/>
              </a:buBlip>
              <a:defRPr/>
            </a:pPr>
            <a:r>
              <a:rPr lang="en-US" sz="2400" dirty="0">
                <a:solidFill>
                  <a:srgbClr val="A90021"/>
                </a:solidFill>
              </a:rPr>
              <a:t> 30-48 microphones</a:t>
            </a:r>
          </a:p>
          <a:p>
            <a:pPr>
              <a:defRPr/>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055657"/>
            <a:ext cx="8229600" cy="523875"/>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Videoconferencing versus </a:t>
            </a:r>
            <a:br>
              <a:rPr lang="en-US" b="1" dirty="0" smtClean="0">
                <a:solidFill>
                  <a:srgbClr val="45811B"/>
                </a:solidFill>
                <a:latin typeface="Arial" pitchFamily="34" charset="0"/>
                <a:cs typeface="Arial" pitchFamily="34" charset="0"/>
              </a:rPr>
            </a:br>
            <a:r>
              <a:rPr lang="en-US" b="1" dirty="0" smtClean="0">
                <a:solidFill>
                  <a:srgbClr val="45811B"/>
                </a:solidFill>
                <a:latin typeface="Arial" pitchFamily="34" charset="0"/>
                <a:cs typeface="Arial" pitchFamily="34" charset="0"/>
              </a:rPr>
              <a:t>Distance Learning</a:t>
            </a:r>
          </a:p>
        </p:txBody>
      </p:sp>
      <p:sp>
        <p:nvSpPr>
          <p:cNvPr id="82947" name="Rectangle 3"/>
          <p:cNvSpPr>
            <a:spLocks noChangeArrowheads="1"/>
          </p:cNvSpPr>
          <p:nvPr/>
        </p:nvSpPr>
        <p:spPr bwMode="auto">
          <a:xfrm>
            <a:off x="1066800" y="1676400"/>
            <a:ext cx="77724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Distance learning can take many forms:</a:t>
            </a:r>
          </a:p>
          <a:p>
            <a:pPr marL="742950" lvl="1" indent="-285750" eaLnBrk="1" hangingPunct="1">
              <a:spcBef>
                <a:spcPct val="20000"/>
              </a:spcBef>
              <a:buFontTx/>
              <a:buBlip>
                <a:blip r:embed="rId3"/>
              </a:buBlip>
              <a:defRPr/>
            </a:pPr>
            <a:r>
              <a:rPr lang="en-US" sz="2800" dirty="0">
                <a:solidFill>
                  <a:srgbClr val="A90021"/>
                </a:solidFill>
              </a:rPr>
              <a:t> Correspondence courses by mail</a:t>
            </a:r>
          </a:p>
          <a:p>
            <a:pPr marL="742950" lvl="1" indent="-285750" eaLnBrk="1" hangingPunct="1">
              <a:spcBef>
                <a:spcPct val="20000"/>
              </a:spcBef>
              <a:buFontTx/>
              <a:buBlip>
                <a:blip r:embed="rId3"/>
              </a:buBlip>
              <a:defRPr/>
            </a:pPr>
            <a:r>
              <a:rPr lang="en-US" sz="2800" dirty="0">
                <a:solidFill>
                  <a:srgbClr val="A90021"/>
                </a:solidFill>
              </a:rPr>
              <a:t> Web-based courses</a:t>
            </a:r>
          </a:p>
          <a:p>
            <a:pPr marL="742950" lvl="1" indent="-285750" eaLnBrk="1" hangingPunct="1">
              <a:spcBef>
                <a:spcPct val="20000"/>
              </a:spcBef>
              <a:buFontTx/>
              <a:buBlip>
                <a:blip r:embed="rId3"/>
              </a:buBlip>
              <a:defRPr/>
            </a:pPr>
            <a:r>
              <a:rPr lang="en-US" sz="2800" dirty="0">
                <a:solidFill>
                  <a:srgbClr val="A90021"/>
                </a:solidFill>
              </a:rPr>
              <a:t> Live web streaming</a:t>
            </a:r>
          </a:p>
          <a:p>
            <a:pPr marL="742950" lvl="1" indent="-285750" eaLnBrk="1" hangingPunct="1">
              <a:spcBef>
                <a:spcPct val="20000"/>
              </a:spcBef>
              <a:buFontTx/>
              <a:buBlip>
                <a:blip r:embed="rId3"/>
              </a:buBlip>
              <a:defRPr/>
            </a:pPr>
            <a:r>
              <a:rPr lang="en-US" sz="2800" dirty="0">
                <a:solidFill>
                  <a:srgbClr val="A90021"/>
                </a:solidFill>
              </a:rPr>
              <a:t> Live interactive video </a:t>
            </a:r>
            <a:r>
              <a:rPr lang="en-US" sz="2800" dirty="0" smtClean="0">
                <a:solidFill>
                  <a:srgbClr val="A90021"/>
                </a:solidFill>
              </a:rPr>
              <a:t>conferencing</a:t>
            </a:r>
          </a:p>
          <a:p>
            <a:pPr marL="742950" lvl="1" indent="-285750" eaLnBrk="1" hangingPunct="1">
              <a:spcBef>
                <a:spcPct val="20000"/>
              </a:spcBef>
              <a:buFontTx/>
              <a:buBlip>
                <a:blip r:embed="rId3"/>
              </a:buBlip>
              <a:defRPr/>
            </a:pPr>
            <a:endParaRPr lang="en-US" sz="1600" dirty="0">
              <a:solidFill>
                <a:srgbClr val="FFFF00"/>
              </a:solidFill>
              <a:effectLst>
                <a:outerShdw blurRad="38100" dist="38100" dir="2700000" algn="tl">
                  <a:srgbClr val="000000"/>
                </a:outerShdw>
              </a:effectLst>
            </a:endParaRPr>
          </a:p>
          <a:p>
            <a:pPr marL="342900" indent="-342900" eaLnBrk="1" hangingPunct="1">
              <a:spcBef>
                <a:spcPct val="20000"/>
              </a:spcBef>
              <a:buClr>
                <a:schemeClr val="hlink"/>
              </a:buClr>
              <a:buSzPct val="90000"/>
              <a:buFont typeface="Wingdings" pitchFamily="2" charset="2"/>
              <a:buNone/>
              <a:defRPr/>
            </a:pPr>
            <a:r>
              <a:rPr lang="en-US" sz="3200" dirty="0" smtClean="0">
                <a:solidFill>
                  <a:srgbClr val="A90021"/>
                </a:solidFill>
              </a:rPr>
              <a:t>“Distance </a:t>
            </a:r>
            <a:r>
              <a:rPr lang="en-US" sz="3200" dirty="0">
                <a:solidFill>
                  <a:srgbClr val="A90021"/>
                </a:solidFill>
              </a:rPr>
              <a:t>Learning” classroom refers to a facility where the </a:t>
            </a:r>
            <a:r>
              <a:rPr lang="en-US" sz="3200" i="1" u="sng" dirty="0">
                <a:solidFill>
                  <a:srgbClr val="A90021"/>
                </a:solidFill>
              </a:rPr>
              <a:t>instructor faces the audience.</a:t>
            </a:r>
            <a:endParaRPr lang="en-US" sz="3200" dirty="0">
              <a:solidFill>
                <a:srgbClr val="A90021"/>
              </a:solidFill>
            </a:endParaRPr>
          </a:p>
          <a:p>
            <a:pPr marL="742950" lvl="1" indent="-285750" eaLnBrk="1" hangingPunct="1">
              <a:spcBef>
                <a:spcPct val="20000"/>
              </a:spcBef>
              <a:buFontTx/>
              <a:buChar char="–"/>
              <a:defRPr/>
            </a:pPr>
            <a:endParaRPr lang="en-US" sz="2800" dirty="0">
              <a:solidFill>
                <a:srgbClr val="FFFF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7" name="Rectangle 9"/>
          <p:cNvSpPr>
            <a:spLocks noGrp="1" noChangeArrowheads="1"/>
          </p:cNvSpPr>
          <p:nvPr>
            <p:ph type="title"/>
          </p:nvPr>
        </p:nvSpPr>
        <p:spPr>
          <a:xfrm>
            <a:off x="457200" y="418900"/>
            <a:ext cx="8421688" cy="5699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Dimensions &amp; Seating</a:t>
            </a:r>
          </a:p>
        </p:txBody>
      </p:sp>
      <p:sp>
        <p:nvSpPr>
          <p:cNvPr id="17418" name="Rectangle 10"/>
          <p:cNvSpPr>
            <a:spLocks noGrp="1" noChangeArrowheads="1"/>
          </p:cNvSpPr>
          <p:nvPr>
            <p:ph idx="1"/>
          </p:nvPr>
        </p:nvSpPr>
        <p:spPr>
          <a:xfrm>
            <a:off x="990600" y="1219199"/>
            <a:ext cx="7797800" cy="4224169"/>
          </a:xfrm>
        </p:spPr>
        <p:txBody>
          <a:bodyPr lIns="92075" tIns="46038" rIns="92075" bIns="46038">
            <a:normAutofit fontScale="85000" lnSpcReduction="20000"/>
          </a:bodyPr>
          <a:lstStyle/>
          <a:p>
            <a:pPr eaLnBrk="1" hangingPunct="1">
              <a:lnSpc>
                <a:spcPct val="180000"/>
              </a:lnSpc>
              <a:buFont typeface="Wingdings" pitchFamily="2" charset="2"/>
              <a:buNone/>
              <a:defRPr/>
            </a:pPr>
            <a:r>
              <a:rPr lang="en-US" sz="3600" dirty="0" smtClean="0">
                <a:solidFill>
                  <a:srgbClr val="A90021"/>
                </a:solidFill>
              </a:rPr>
              <a:t>Is 100% interactivity expected?</a:t>
            </a:r>
            <a:endParaRPr lang="en-US" dirty="0" smtClean="0">
              <a:solidFill>
                <a:srgbClr val="A90021"/>
              </a:solidFill>
            </a:endParaRPr>
          </a:p>
          <a:p>
            <a:pPr lvl="1" eaLnBrk="1" hangingPunct="1">
              <a:lnSpc>
                <a:spcPct val="180000"/>
              </a:lnSpc>
              <a:buFontTx/>
              <a:buBlip>
                <a:blip r:embed="rId3"/>
              </a:buBlip>
              <a:defRPr/>
            </a:pPr>
            <a:r>
              <a:rPr lang="en-US" sz="3500" dirty="0" smtClean="0">
                <a:solidFill>
                  <a:srgbClr val="A90021"/>
                </a:solidFill>
              </a:rPr>
              <a:t> Does everyone need to be seen clearly?</a:t>
            </a:r>
          </a:p>
          <a:p>
            <a:pPr lvl="1" eaLnBrk="1" hangingPunct="1">
              <a:lnSpc>
                <a:spcPct val="180000"/>
              </a:lnSpc>
              <a:buFontTx/>
              <a:buBlip>
                <a:blip r:embed="rId3"/>
              </a:buBlip>
              <a:defRPr/>
            </a:pPr>
            <a:r>
              <a:rPr lang="en-US" sz="3500" dirty="0" smtClean="0">
                <a:solidFill>
                  <a:srgbClr val="A90021"/>
                </a:solidFill>
              </a:rPr>
              <a:t> Does everyone need to be heard clearly?</a:t>
            </a:r>
          </a:p>
          <a:p>
            <a:pPr lvl="1" eaLnBrk="1" hangingPunct="1">
              <a:lnSpc>
                <a:spcPct val="180000"/>
              </a:lnSpc>
              <a:buFontTx/>
              <a:buBlip>
                <a:blip r:embed="rId3"/>
              </a:buBlip>
              <a:defRPr/>
            </a:pPr>
            <a:r>
              <a:rPr lang="en-US" sz="3500" dirty="0" smtClean="0">
                <a:solidFill>
                  <a:srgbClr val="A90021"/>
                </a:solidFill>
              </a:rPr>
              <a:t> Will some participants be passive?</a:t>
            </a:r>
          </a:p>
          <a:p>
            <a:pPr lvl="1" eaLnBrk="1" hangingPunct="1">
              <a:lnSpc>
                <a:spcPct val="180000"/>
              </a:lnSpc>
              <a:buFontTx/>
              <a:buBlip>
                <a:blip r:embed="rId3"/>
              </a:buBlip>
              <a:defRPr/>
            </a:pPr>
            <a:r>
              <a:rPr lang="en-US" sz="3500" dirty="0" smtClean="0">
                <a:solidFill>
                  <a:srgbClr val="A90021"/>
                </a:solidFill>
              </a:rPr>
              <a:t> Will some participants be moderators?</a:t>
            </a:r>
          </a:p>
          <a:p>
            <a:pPr lvl="1" eaLnBrk="1" hangingPunct="1">
              <a:lnSpc>
                <a:spcPct val="180000"/>
              </a:lnSpc>
              <a:defRPr/>
            </a:pPr>
            <a:endParaRPr lang="en-US" dirty="0" smtClean="0">
              <a:solidFill>
                <a:srgbClr val="FFFF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srcRect/>
          <a:stretch>
            <a:fillRect/>
          </a:stretch>
        </p:blipFill>
        <p:spPr bwMode="auto">
          <a:xfrm>
            <a:off x="0" y="1600200"/>
            <a:ext cx="9144000" cy="3098800"/>
          </a:xfrm>
          <a:prstGeom prst="rect">
            <a:avLst/>
          </a:prstGeom>
          <a:noFill/>
          <a:ln w="9525">
            <a:noFill/>
            <a:miter lim="800000"/>
            <a:headEnd/>
            <a:tailEnd/>
          </a:ln>
        </p:spPr>
      </p:pic>
      <p:grpSp>
        <p:nvGrpSpPr>
          <p:cNvPr id="2" name="Group 23"/>
          <p:cNvGrpSpPr>
            <a:grpSpLocks/>
          </p:cNvGrpSpPr>
          <p:nvPr/>
        </p:nvGrpSpPr>
        <p:grpSpPr bwMode="auto">
          <a:xfrm>
            <a:off x="2286000" y="2438400"/>
            <a:ext cx="5867400" cy="914400"/>
            <a:chOff x="1440" y="1536"/>
            <a:chExt cx="3696" cy="576"/>
          </a:xfrm>
        </p:grpSpPr>
        <p:sp>
          <p:nvSpPr>
            <p:cNvPr id="16403" name="Line 8"/>
            <p:cNvSpPr>
              <a:spLocks noChangeShapeType="1"/>
            </p:cNvSpPr>
            <p:nvPr/>
          </p:nvSpPr>
          <p:spPr bwMode="auto">
            <a:xfrm flipV="1">
              <a:off x="1440" y="1536"/>
              <a:ext cx="3648" cy="576"/>
            </a:xfrm>
            <a:prstGeom prst="line">
              <a:avLst/>
            </a:prstGeom>
            <a:noFill/>
            <a:ln w="38100">
              <a:solidFill>
                <a:srgbClr val="FFFF00"/>
              </a:solidFill>
              <a:round/>
              <a:headEnd/>
              <a:tailEnd/>
            </a:ln>
          </p:spPr>
          <p:txBody>
            <a:bodyPr wrap="none" anchor="ctr"/>
            <a:lstStyle/>
            <a:p>
              <a:endParaRPr lang="en-US"/>
            </a:p>
          </p:txBody>
        </p:sp>
        <p:sp>
          <p:nvSpPr>
            <p:cNvPr id="16404" name="Line 9"/>
            <p:cNvSpPr>
              <a:spLocks noChangeShapeType="1"/>
            </p:cNvSpPr>
            <p:nvPr/>
          </p:nvSpPr>
          <p:spPr bwMode="auto">
            <a:xfrm flipV="1">
              <a:off x="1440" y="1872"/>
              <a:ext cx="3696" cy="240"/>
            </a:xfrm>
            <a:prstGeom prst="line">
              <a:avLst/>
            </a:prstGeom>
            <a:noFill/>
            <a:ln w="38100">
              <a:solidFill>
                <a:srgbClr val="FFFF00"/>
              </a:solidFill>
              <a:round/>
              <a:headEnd/>
              <a:tailEnd/>
            </a:ln>
          </p:spPr>
          <p:txBody>
            <a:bodyPr wrap="none" anchor="ctr"/>
            <a:lstStyle/>
            <a:p>
              <a:endParaRPr lang="en-US"/>
            </a:p>
          </p:txBody>
        </p:sp>
      </p:grpSp>
      <p:grpSp>
        <p:nvGrpSpPr>
          <p:cNvPr id="3" name="Group 22"/>
          <p:cNvGrpSpPr>
            <a:grpSpLocks/>
          </p:cNvGrpSpPr>
          <p:nvPr/>
        </p:nvGrpSpPr>
        <p:grpSpPr bwMode="auto">
          <a:xfrm>
            <a:off x="762000" y="2209800"/>
            <a:ext cx="7467600" cy="1600200"/>
            <a:chOff x="480" y="1392"/>
            <a:chExt cx="4704" cy="1008"/>
          </a:xfrm>
        </p:grpSpPr>
        <p:sp>
          <p:nvSpPr>
            <p:cNvPr id="16399" name="Line 14"/>
            <p:cNvSpPr>
              <a:spLocks noChangeShapeType="1"/>
            </p:cNvSpPr>
            <p:nvPr/>
          </p:nvSpPr>
          <p:spPr bwMode="auto">
            <a:xfrm flipH="1" flipV="1">
              <a:off x="480" y="1392"/>
              <a:ext cx="2640" cy="864"/>
            </a:xfrm>
            <a:prstGeom prst="line">
              <a:avLst/>
            </a:prstGeom>
            <a:noFill/>
            <a:ln w="38100">
              <a:solidFill>
                <a:srgbClr val="FFFF00"/>
              </a:solidFill>
              <a:round/>
              <a:headEnd/>
              <a:tailEnd/>
            </a:ln>
          </p:spPr>
          <p:txBody>
            <a:bodyPr wrap="none" anchor="ctr"/>
            <a:lstStyle/>
            <a:p>
              <a:endParaRPr lang="en-US"/>
            </a:p>
          </p:txBody>
        </p:sp>
        <p:sp>
          <p:nvSpPr>
            <p:cNvPr id="16400" name="Line 15"/>
            <p:cNvSpPr>
              <a:spLocks noChangeShapeType="1"/>
            </p:cNvSpPr>
            <p:nvPr/>
          </p:nvSpPr>
          <p:spPr bwMode="auto">
            <a:xfrm flipH="1">
              <a:off x="480" y="2256"/>
              <a:ext cx="2640" cy="144"/>
            </a:xfrm>
            <a:prstGeom prst="line">
              <a:avLst/>
            </a:prstGeom>
            <a:noFill/>
            <a:ln w="38100">
              <a:solidFill>
                <a:srgbClr val="FFFF00"/>
              </a:solidFill>
              <a:round/>
              <a:headEnd/>
              <a:tailEnd/>
            </a:ln>
          </p:spPr>
          <p:txBody>
            <a:bodyPr wrap="none" anchor="ctr"/>
            <a:lstStyle/>
            <a:p>
              <a:endParaRPr lang="en-US"/>
            </a:p>
          </p:txBody>
        </p:sp>
        <p:sp>
          <p:nvSpPr>
            <p:cNvPr id="16401" name="Line 16"/>
            <p:cNvSpPr>
              <a:spLocks noChangeShapeType="1"/>
            </p:cNvSpPr>
            <p:nvPr/>
          </p:nvSpPr>
          <p:spPr bwMode="auto">
            <a:xfrm flipH="1" flipV="1">
              <a:off x="480" y="1392"/>
              <a:ext cx="4704" cy="576"/>
            </a:xfrm>
            <a:prstGeom prst="line">
              <a:avLst/>
            </a:prstGeom>
            <a:noFill/>
            <a:ln w="38100">
              <a:solidFill>
                <a:srgbClr val="FFFF00"/>
              </a:solidFill>
              <a:round/>
              <a:headEnd/>
              <a:tailEnd/>
            </a:ln>
          </p:spPr>
          <p:txBody>
            <a:bodyPr wrap="none" anchor="ctr"/>
            <a:lstStyle/>
            <a:p>
              <a:endParaRPr lang="en-US"/>
            </a:p>
          </p:txBody>
        </p:sp>
        <p:sp>
          <p:nvSpPr>
            <p:cNvPr id="16402" name="Line 17"/>
            <p:cNvSpPr>
              <a:spLocks noChangeShapeType="1"/>
            </p:cNvSpPr>
            <p:nvPr/>
          </p:nvSpPr>
          <p:spPr bwMode="auto">
            <a:xfrm flipH="1">
              <a:off x="480" y="1968"/>
              <a:ext cx="4704" cy="432"/>
            </a:xfrm>
            <a:prstGeom prst="line">
              <a:avLst/>
            </a:prstGeom>
            <a:noFill/>
            <a:ln w="38100">
              <a:solidFill>
                <a:srgbClr val="FFFF00"/>
              </a:solidFill>
              <a:round/>
              <a:headEnd/>
              <a:tailEnd/>
            </a:ln>
          </p:spPr>
          <p:txBody>
            <a:bodyPr wrap="none" anchor="ctr"/>
            <a:lstStyle/>
            <a:p>
              <a:endParaRPr lang="en-US"/>
            </a:p>
          </p:txBody>
        </p:sp>
      </p:grpSp>
      <p:grpSp>
        <p:nvGrpSpPr>
          <p:cNvPr id="4" name="Group 20"/>
          <p:cNvGrpSpPr>
            <a:grpSpLocks/>
          </p:cNvGrpSpPr>
          <p:nvPr/>
        </p:nvGrpSpPr>
        <p:grpSpPr bwMode="auto">
          <a:xfrm>
            <a:off x="2133600" y="2438400"/>
            <a:ext cx="6172200" cy="1066800"/>
            <a:chOff x="1344" y="1536"/>
            <a:chExt cx="3888" cy="672"/>
          </a:xfrm>
        </p:grpSpPr>
        <p:sp>
          <p:nvSpPr>
            <p:cNvPr id="16397" name="Oval 6"/>
            <p:cNvSpPr>
              <a:spLocks noChangeArrowheads="1"/>
            </p:cNvSpPr>
            <p:nvPr/>
          </p:nvSpPr>
          <p:spPr bwMode="auto">
            <a:xfrm>
              <a:off x="1344" y="2064"/>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8" name="Line 7"/>
            <p:cNvSpPr>
              <a:spLocks noChangeShapeType="1"/>
            </p:cNvSpPr>
            <p:nvPr/>
          </p:nvSpPr>
          <p:spPr bwMode="auto">
            <a:xfrm flipH="1">
              <a:off x="1440" y="1536"/>
              <a:ext cx="3792" cy="576"/>
            </a:xfrm>
            <a:prstGeom prst="line">
              <a:avLst/>
            </a:prstGeom>
            <a:noFill/>
            <a:ln w="38100">
              <a:solidFill>
                <a:srgbClr val="FF0000"/>
              </a:solidFill>
              <a:round/>
              <a:headEnd/>
              <a:tailEnd type="stealth" w="med" len="med"/>
            </a:ln>
          </p:spPr>
          <p:txBody>
            <a:bodyPr wrap="none" anchor="ctr"/>
            <a:lstStyle/>
            <a:p>
              <a:endParaRPr lang="en-US"/>
            </a:p>
          </p:txBody>
        </p:sp>
      </p:grpSp>
      <p:grpSp>
        <p:nvGrpSpPr>
          <p:cNvPr id="5" name="Group 21"/>
          <p:cNvGrpSpPr>
            <a:grpSpLocks/>
          </p:cNvGrpSpPr>
          <p:nvPr/>
        </p:nvGrpSpPr>
        <p:grpSpPr bwMode="auto">
          <a:xfrm>
            <a:off x="609600" y="2971800"/>
            <a:ext cx="7772400" cy="762000"/>
            <a:chOff x="384" y="1872"/>
            <a:chExt cx="4896" cy="480"/>
          </a:xfrm>
        </p:grpSpPr>
        <p:sp>
          <p:nvSpPr>
            <p:cNvPr id="16393" name="Oval 10"/>
            <p:cNvSpPr>
              <a:spLocks noChangeArrowheads="1"/>
            </p:cNvSpPr>
            <p:nvPr/>
          </p:nvSpPr>
          <p:spPr bwMode="auto">
            <a:xfrm>
              <a:off x="3120" y="2208"/>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4" name="Oval 11"/>
            <p:cNvSpPr>
              <a:spLocks noChangeArrowheads="1"/>
            </p:cNvSpPr>
            <p:nvPr/>
          </p:nvSpPr>
          <p:spPr bwMode="auto">
            <a:xfrm>
              <a:off x="5184" y="1920"/>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5" name="Line 18"/>
            <p:cNvSpPr>
              <a:spLocks noChangeShapeType="1"/>
            </p:cNvSpPr>
            <p:nvPr/>
          </p:nvSpPr>
          <p:spPr bwMode="auto">
            <a:xfrm>
              <a:off x="384" y="1872"/>
              <a:ext cx="2736" cy="384"/>
            </a:xfrm>
            <a:prstGeom prst="line">
              <a:avLst/>
            </a:prstGeom>
            <a:noFill/>
            <a:ln w="38100">
              <a:solidFill>
                <a:srgbClr val="FF0000"/>
              </a:solidFill>
              <a:round/>
              <a:headEnd/>
              <a:tailEnd type="stealth" w="med" len="med"/>
            </a:ln>
          </p:spPr>
          <p:txBody>
            <a:bodyPr wrap="none" anchor="ctr"/>
            <a:lstStyle/>
            <a:p>
              <a:endParaRPr lang="en-US"/>
            </a:p>
          </p:txBody>
        </p:sp>
        <p:sp>
          <p:nvSpPr>
            <p:cNvPr id="16396" name="Line 19"/>
            <p:cNvSpPr>
              <a:spLocks noChangeShapeType="1"/>
            </p:cNvSpPr>
            <p:nvPr/>
          </p:nvSpPr>
          <p:spPr bwMode="auto">
            <a:xfrm>
              <a:off x="384" y="1872"/>
              <a:ext cx="4800" cy="96"/>
            </a:xfrm>
            <a:prstGeom prst="line">
              <a:avLst/>
            </a:prstGeom>
            <a:noFill/>
            <a:ln w="38100">
              <a:solidFill>
                <a:srgbClr val="FF0000"/>
              </a:solidFill>
              <a:round/>
              <a:headEnd/>
              <a:tailEnd type="stealth" w="med" len="med"/>
            </a:ln>
          </p:spPr>
          <p:txBody>
            <a:bodyPr wrap="none" anchor="ctr"/>
            <a:lstStyle/>
            <a:p>
              <a:endParaRPr lang="en-US"/>
            </a:p>
          </p:txBody>
        </p:sp>
      </p:grpSp>
      <p:sp>
        <p:nvSpPr>
          <p:cNvPr id="83992" name="Rectangle 24"/>
          <p:cNvSpPr>
            <a:spLocks noGrp="1" noChangeArrowheads="1"/>
          </p:cNvSpPr>
          <p:nvPr>
            <p:ph type="title"/>
          </p:nvPr>
        </p:nvSpPr>
        <p:spPr>
          <a:xfrm>
            <a:off x="457200" y="472690"/>
            <a:ext cx="8421688" cy="5699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Sight-line Considerations</a:t>
            </a:r>
          </a:p>
        </p:txBody>
      </p:sp>
      <p:sp>
        <p:nvSpPr>
          <p:cNvPr id="20" name="TextBox 19"/>
          <p:cNvSpPr txBox="1"/>
          <p:nvPr/>
        </p:nvSpPr>
        <p:spPr>
          <a:xfrm>
            <a:off x="904875" y="5334000"/>
            <a:ext cx="7477125" cy="461963"/>
          </a:xfrm>
          <a:prstGeom prst="rect">
            <a:avLst/>
          </a:prstGeom>
          <a:noFill/>
        </p:spPr>
        <p:txBody>
          <a:bodyPr wrap="none">
            <a:spAutoFit/>
          </a:bodyPr>
          <a:lstStyle/>
          <a:p>
            <a:pPr>
              <a:defRPr/>
            </a:pPr>
            <a:r>
              <a:rPr lang="en-US" sz="2400" dirty="0">
                <a:solidFill>
                  <a:srgbClr val="A90021"/>
                </a:solidFill>
              </a:rPr>
              <a:t>Both the people and the cameras need to clearly see.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2000"/>
                                        <p:tgtEl>
                                          <p:spTgt spid="3"/>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p:cNvPicPr>
            <a:picLocks noChangeAspect="1" noChangeArrowheads="1"/>
          </p:cNvPicPr>
          <p:nvPr/>
        </p:nvPicPr>
        <p:blipFill>
          <a:blip r:embed="rId2"/>
          <a:srcRect/>
          <a:stretch>
            <a:fillRect/>
          </a:stretch>
        </p:blipFill>
        <p:spPr bwMode="auto">
          <a:xfrm>
            <a:off x="762000" y="80963"/>
            <a:ext cx="7620000" cy="6696075"/>
          </a:xfrm>
          <a:prstGeom prst="rect">
            <a:avLst/>
          </a:prstGeom>
          <a:noFill/>
          <a:ln w="9525">
            <a:noFill/>
            <a:miter lim="800000"/>
            <a:headEnd/>
            <a:tailEnd/>
          </a:ln>
        </p:spPr>
      </p:pic>
      <p:grpSp>
        <p:nvGrpSpPr>
          <p:cNvPr id="2" name="Group 34"/>
          <p:cNvGrpSpPr>
            <a:grpSpLocks/>
          </p:cNvGrpSpPr>
          <p:nvPr/>
        </p:nvGrpSpPr>
        <p:grpSpPr bwMode="auto">
          <a:xfrm>
            <a:off x="762000" y="80963"/>
            <a:ext cx="7620000" cy="6696075"/>
            <a:chOff x="480" y="51"/>
            <a:chExt cx="4800" cy="4218"/>
          </a:xfrm>
        </p:grpSpPr>
        <p:pic>
          <p:nvPicPr>
            <p:cNvPr id="17432" name="Picture 8"/>
            <p:cNvPicPr>
              <a:picLocks noChangeAspect="1" noChangeArrowheads="1"/>
            </p:cNvPicPr>
            <p:nvPr/>
          </p:nvPicPr>
          <p:blipFill>
            <a:blip r:embed="rId3"/>
            <a:srcRect/>
            <a:stretch>
              <a:fillRect/>
            </a:stretch>
          </p:blipFill>
          <p:spPr bwMode="auto">
            <a:xfrm>
              <a:off x="480" y="51"/>
              <a:ext cx="4800" cy="4218"/>
            </a:xfrm>
            <a:prstGeom prst="rect">
              <a:avLst/>
            </a:prstGeom>
            <a:noFill/>
            <a:ln w="9525">
              <a:noFill/>
              <a:miter lim="800000"/>
              <a:headEnd/>
              <a:tailEnd/>
            </a:ln>
          </p:spPr>
        </p:pic>
        <p:sp>
          <p:nvSpPr>
            <p:cNvPr id="17433" name="Line 27"/>
            <p:cNvSpPr>
              <a:spLocks noChangeShapeType="1"/>
            </p:cNvSpPr>
            <p:nvPr/>
          </p:nvSpPr>
          <p:spPr bwMode="auto">
            <a:xfrm flipV="1">
              <a:off x="2880" y="1152"/>
              <a:ext cx="576" cy="2880"/>
            </a:xfrm>
            <a:prstGeom prst="line">
              <a:avLst/>
            </a:prstGeom>
            <a:noFill/>
            <a:ln w="38100">
              <a:solidFill>
                <a:srgbClr val="FF0000"/>
              </a:solidFill>
              <a:round/>
              <a:headEnd/>
              <a:tailEnd type="stealth" w="med" len="med"/>
            </a:ln>
          </p:spPr>
          <p:txBody>
            <a:bodyPr wrap="none" anchor="ctr"/>
            <a:lstStyle/>
            <a:p>
              <a:endParaRPr lang="en-US"/>
            </a:p>
          </p:txBody>
        </p:sp>
      </p:grpSp>
      <p:grpSp>
        <p:nvGrpSpPr>
          <p:cNvPr id="3" name="Group 12"/>
          <p:cNvGrpSpPr>
            <a:grpSpLocks/>
          </p:cNvGrpSpPr>
          <p:nvPr/>
        </p:nvGrpSpPr>
        <p:grpSpPr bwMode="auto">
          <a:xfrm>
            <a:off x="5410200" y="685800"/>
            <a:ext cx="3733800" cy="1143000"/>
            <a:chOff x="3408" y="432"/>
            <a:chExt cx="2352" cy="720"/>
          </a:xfrm>
        </p:grpSpPr>
        <p:sp>
          <p:nvSpPr>
            <p:cNvPr id="17429" name="Oval 9"/>
            <p:cNvSpPr>
              <a:spLocks noChangeArrowheads="1"/>
            </p:cNvSpPr>
            <p:nvPr/>
          </p:nvSpPr>
          <p:spPr bwMode="auto">
            <a:xfrm>
              <a:off x="3408" y="100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2" name="Text Box 10"/>
            <p:cNvSpPr txBox="1">
              <a:spLocks noChangeArrowheads="1"/>
            </p:cNvSpPr>
            <p:nvPr/>
          </p:nvSpPr>
          <p:spPr bwMode="auto">
            <a:xfrm>
              <a:off x="4752" y="432"/>
              <a:ext cx="1008" cy="212"/>
            </a:xfrm>
            <a:prstGeom prst="rect">
              <a:avLst/>
            </a:prstGeom>
            <a:noFill/>
            <a:ln w="9525">
              <a:noFill/>
              <a:miter lim="800000"/>
              <a:headEnd/>
              <a:tailEnd/>
            </a:ln>
          </p:spPr>
          <p:txBody>
            <a:bodyPr>
              <a:spAutoFit/>
            </a:bodyPr>
            <a:lstStyle/>
            <a:p>
              <a:pPr>
                <a:spcBef>
                  <a:spcPct val="50000"/>
                </a:spcBef>
                <a:defRPr/>
              </a:pPr>
              <a:r>
                <a:rPr lang="en-US" sz="1600" b="1" dirty="0">
                  <a:solidFill>
                    <a:srgbClr val="FF0000"/>
                  </a:solidFill>
                </a:rPr>
                <a:t>INSTRUCTOR</a:t>
              </a:r>
              <a:endParaRPr lang="en-US" sz="2400" b="1" dirty="0">
                <a:solidFill>
                  <a:srgbClr val="FF0000"/>
                </a:solidFill>
                <a:effectLst>
                  <a:outerShdw blurRad="38100" dist="38100" dir="2700000" algn="tl">
                    <a:srgbClr val="000000"/>
                  </a:outerShdw>
                </a:effectLst>
                <a:latin typeface="Times New Roman" pitchFamily="18" charset="0"/>
              </a:endParaRPr>
            </a:p>
          </p:txBody>
        </p:sp>
        <p:sp>
          <p:nvSpPr>
            <p:cNvPr id="17431" name="Line 11"/>
            <p:cNvSpPr>
              <a:spLocks noChangeShapeType="1"/>
            </p:cNvSpPr>
            <p:nvPr/>
          </p:nvSpPr>
          <p:spPr bwMode="auto">
            <a:xfrm flipH="1">
              <a:off x="3552" y="576"/>
              <a:ext cx="1200" cy="480"/>
            </a:xfrm>
            <a:prstGeom prst="line">
              <a:avLst/>
            </a:prstGeom>
            <a:noFill/>
            <a:ln w="38100">
              <a:solidFill>
                <a:srgbClr val="FF0000"/>
              </a:solidFill>
              <a:round/>
              <a:headEnd/>
              <a:tailEnd type="stealth" w="med" len="med"/>
            </a:ln>
          </p:spPr>
          <p:txBody>
            <a:bodyPr wrap="none" anchor="ctr"/>
            <a:lstStyle/>
            <a:p>
              <a:endParaRPr lang="en-US"/>
            </a:p>
          </p:txBody>
        </p:sp>
      </p:grpSp>
      <p:grpSp>
        <p:nvGrpSpPr>
          <p:cNvPr id="4" name="Group 30"/>
          <p:cNvGrpSpPr>
            <a:grpSpLocks/>
          </p:cNvGrpSpPr>
          <p:nvPr/>
        </p:nvGrpSpPr>
        <p:grpSpPr bwMode="auto">
          <a:xfrm>
            <a:off x="152400" y="5562600"/>
            <a:ext cx="3733800" cy="717550"/>
            <a:chOff x="96" y="3504"/>
            <a:chExt cx="2352" cy="452"/>
          </a:xfrm>
        </p:grpSpPr>
        <p:sp>
          <p:nvSpPr>
            <p:cNvPr id="17426" name="Oval 13"/>
            <p:cNvSpPr>
              <a:spLocks noChangeArrowheads="1"/>
            </p:cNvSpPr>
            <p:nvPr/>
          </p:nvSpPr>
          <p:spPr bwMode="auto">
            <a:xfrm>
              <a:off x="2304" y="350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6" name="Text Box 14"/>
            <p:cNvSpPr txBox="1">
              <a:spLocks noChangeArrowheads="1"/>
            </p:cNvSpPr>
            <p:nvPr/>
          </p:nvSpPr>
          <p:spPr bwMode="auto">
            <a:xfrm>
              <a:off x="96" y="3744"/>
              <a:ext cx="1152" cy="212"/>
            </a:xfrm>
            <a:prstGeom prst="rect">
              <a:avLst/>
            </a:prstGeom>
            <a:noFill/>
            <a:ln w="9525">
              <a:noFill/>
              <a:miter lim="800000"/>
              <a:headEnd/>
              <a:tailEnd/>
            </a:ln>
          </p:spPr>
          <p:txBody>
            <a:bodyPr>
              <a:spAutoFit/>
            </a:bodyPr>
            <a:lstStyle/>
            <a:p>
              <a:pPr>
                <a:spcBef>
                  <a:spcPct val="50000"/>
                </a:spcBef>
                <a:defRPr/>
              </a:pPr>
              <a:r>
                <a:rPr lang="en-US" sz="1600" b="1" dirty="0">
                  <a:solidFill>
                    <a:srgbClr val="FF0000"/>
                  </a:solidFill>
                </a:rPr>
                <a:t>STUDENT</a:t>
              </a:r>
              <a:endParaRPr lang="en-US" sz="2400" b="1" dirty="0">
                <a:solidFill>
                  <a:srgbClr val="FF0000"/>
                </a:solidFill>
                <a:effectLst>
                  <a:outerShdw blurRad="38100" dist="38100" dir="2700000" algn="tl">
                    <a:srgbClr val="000000"/>
                  </a:outerShdw>
                </a:effectLst>
                <a:latin typeface="Times New Roman" pitchFamily="18" charset="0"/>
              </a:endParaRPr>
            </a:p>
          </p:txBody>
        </p:sp>
        <p:sp>
          <p:nvSpPr>
            <p:cNvPr id="17428" name="Line 16"/>
            <p:cNvSpPr>
              <a:spLocks noChangeShapeType="1"/>
            </p:cNvSpPr>
            <p:nvPr/>
          </p:nvSpPr>
          <p:spPr bwMode="auto">
            <a:xfrm flipV="1">
              <a:off x="816" y="3600"/>
              <a:ext cx="1488" cy="240"/>
            </a:xfrm>
            <a:prstGeom prst="line">
              <a:avLst/>
            </a:prstGeom>
            <a:noFill/>
            <a:ln w="38100">
              <a:solidFill>
                <a:srgbClr val="FF0000"/>
              </a:solidFill>
              <a:round/>
              <a:headEnd/>
              <a:tailEnd type="stealth" w="med" len="med"/>
            </a:ln>
          </p:spPr>
          <p:txBody>
            <a:bodyPr wrap="none" anchor="ctr"/>
            <a:lstStyle/>
            <a:p>
              <a:endParaRPr lang="en-US"/>
            </a:p>
          </p:txBody>
        </p:sp>
      </p:grpSp>
      <p:grpSp>
        <p:nvGrpSpPr>
          <p:cNvPr id="5" name="Group 31"/>
          <p:cNvGrpSpPr>
            <a:grpSpLocks/>
          </p:cNvGrpSpPr>
          <p:nvPr/>
        </p:nvGrpSpPr>
        <p:grpSpPr bwMode="auto">
          <a:xfrm>
            <a:off x="1828800" y="1828800"/>
            <a:ext cx="5562600" cy="2667000"/>
            <a:chOff x="1152" y="1152"/>
            <a:chExt cx="3504" cy="1680"/>
          </a:xfrm>
        </p:grpSpPr>
        <p:sp>
          <p:nvSpPr>
            <p:cNvPr id="17424" name="Line 20"/>
            <p:cNvSpPr>
              <a:spLocks noChangeShapeType="1"/>
            </p:cNvSpPr>
            <p:nvPr/>
          </p:nvSpPr>
          <p:spPr bwMode="auto">
            <a:xfrm flipH="1">
              <a:off x="1152" y="1152"/>
              <a:ext cx="2304" cy="1680"/>
            </a:xfrm>
            <a:prstGeom prst="line">
              <a:avLst/>
            </a:prstGeom>
            <a:noFill/>
            <a:ln w="25400">
              <a:solidFill>
                <a:srgbClr val="FFFF00"/>
              </a:solidFill>
              <a:round/>
              <a:headEnd/>
              <a:tailEnd/>
            </a:ln>
          </p:spPr>
          <p:txBody>
            <a:bodyPr wrap="none" anchor="ctr"/>
            <a:lstStyle/>
            <a:p>
              <a:endParaRPr lang="en-US"/>
            </a:p>
          </p:txBody>
        </p:sp>
        <p:sp>
          <p:nvSpPr>
            <p:cNvPr id="17425" name="Line 21"/>
            <p:cNvSpPr>
              <a:spLocks noChangeShapeType="1"/>
            </p:cNvSpPr>
            <p:nvPr/>
          </p:nvSpPr>
          <p:spPr bwMode="auto">
            <a:xfrm>
              <a:off x="3504" y="1152"/>
              <a:ext cx="1152" cy="960"/>
            </a:xfrm>
            <a:prstGeom prst="line">
              <a:avLst/>
            </a:prstGeom>
            <a:noFill/>
            <a:ln w="25400">
              <a:solidFill>
                <a:srgbClr val="FFFF00"/>
              </a:solidFill>
              <a:round/>
              <a:headEnd/>
              <a:tailEnd/>
            </a:ln>
          </p:spPr>
          <p:txBody>
            <a:bodyPr wrap="none" anchor="ctr"/>
            <a:lstStyle/>
            <a:p>
              <a:endParaRPr lang="en-US"/>
            </a:p>
          </p:txBody>
        </p:sp>
      </p:grpSp>
      <p:grpSp>
        <p:nvGrpSpPr>
          <p:cNvPr id="6" name="Group 32"/>
          <p:cNvGrpSpPr>
            <a:grpSpLocks/>
          </p:cNvGrpSpPr>
          <p:nvPr/>
        </p:nvGrpSpPr>
        <p:grpSpPr bwMode="auto">
          <a:xfrm>
            <a:off x="2667000" y="609600"/>
            <a:ext cx="3886200" cy="4953000"/>
            <a:chOff x="1680" y="384"/>
            <a:chExt cx="2448" cy="3120"/>
          </a:xfrm>
        </p:grpSpPr>
        <p:sp>
          <p:nvSpPr>
            <p:cNvPr id="17422" name="Line 22"/>
            <p:cNvSpPr>
              <a:spLocks noChangeShapeType="1"/>
            </p:cNvSpPr>
            <p:nvPr/>
          </p:nvSpPr>
          <p:spPr bwMode="auto">
            <a:xfrm flipV="1">
              <a:off x="2400" y="384"/>
              <a:ext cx="1728" cy="3120"/>
            </a:xfrm>
            <a:prstGeom prst="line">
              <a:avLst/>
            </a:prstGeom>
            <a:noFill/>
            <a:ln w="25400">
              <a:solidFill>
                <a:srgbClr val="FFFF00"/>
              </a:solidFill>
              <a:round/>
              <a:headEnd/>
              <a:tailEnd/>
            </a:ln>
          </p:spPr>
          <p:txBody>
            <a:bodyPr wrap="none" anchor="ctr"/>
            <a:lstStyle/>
            <a:p>
              <a:endParaRPr lang="en-US"/>
            </a:p>
          </p:txBody>
        </p:sp>
        <p:sp>
          <p:nvSpPr>
            <p:cNvPr id="17423" name="Line 23"/>
            <p:cNvSpPr>
              <a:spLocks noChangeShapeType="1"/>
            </p:cNvSpPr>
            <p:nvPr/>
          </p:nvSpPr>
          <p:spPr bwMode="auto">
            <a:xfrm flipH="1" flipV="1">
              <a:off x="1680" y="384"/>
              <a:ext cx="672" cy="3120"/>
            </a:xfrm>
            <a:prstGeom prst="line">
              <a:avLst/>
            </a:prstGeom>
            <a:noFill/>
            <a:ln w="25400">
              <a:solidFill>
                <a:srgbClr val="FFFF00"/>
              </a:solidFill>
              <a:round/>
              <a:headEnd/>
              <a:tailEnd/>
            </a:ln>
          </p:spPr>
          <p:txBody>
            <a:bodyPr wrap="none" anchor="ctr"/>
            <a:lstStyle/>
            <a:p>
              <a:endParaRPr lang="en-US"/>
            </a:p>
          </p:txBody>
        </p:sp>
      </p:grpSp>
      <p:grpSp>
        <p:nvGrpSpPr>
          <p:cNvPr id="7" name="Group 33"/>
          <p:cNvGrpSpPr>
            <a:grpSpLocks/>
          </p:cNvGrpSpPr>
          <p:nvPr/>
        </p:nvGrpSpPr>
        <p:grpSpPr bwMode="auto">
          <a:xfrm>
            <a:off x="1676400" y="4191000"/>
            <a:ext cx="5715000" cy="1371600"/>
            <a:chOff x="1056" y="2640"/>
            <a:chExt cx="3600" cy="864"/>
          </a:xfrm>
        </p:grpSpPr>
        <p:sp>
          <p:nvSpPr>
            <p:cNvPr id="17420" name="Line 24"/>
            <p:cNvSpPr>
              <a:spLocks noChangeShapeType="1"/>
            </p:cNvSpPr>
            <p:nvPr/>
          </p:nvSpPr>
          <p:spPr bwMode="auto">
            <a:xfrm flipV="1">
              <a:off x="2400" y="2688"/>
              <a:ext cx="2256" cy="816"/>
            </a:xfrm>
            <a:prstGeom prst="line">
              <a:avLst/>
            </a:prstGeom>
            <a:noFill/>
            <a:ln w="25400">
              <a:solidFill>
                <a:srgbClr val="FFFF00"/>
              </a:solidFill>
              <a:round/>
              <a:headEnd/>
              <a:tailEnd/>
            </a:ln>
          </p:spPr>
          <p:txBody>
            <a:bodyPr wrap="none" anchor="ctr"/>
            <a:lstStyle/>
            <a:p>
              <a:endParaRPr lang="en-US"/>
            </a:p>
          </p:txBody>
        </p:sp>
        <p:sp>
          <p:nvSpPr>
            <p:cNvPr id="17421" name="Line 25"/>
            <p:cNvSpPr>
              <a:spLocks noChangeShapeType="1"/>
            </p:cNvSpPr>
            <p:nvPr/>
          </p:nvSpPr>
          <p:spPr bwMode="auto">
            <a:xfrm flipH="1" flipV="1">
              <a:off x="1056" y="2640"/>
              <a:ext cx="1296" cy="864"/>
            </a:xfrm>
            <a:prstGeom prst="line">
              <a:avLst/>
            </a:prstGeom>
            <a:noFill/>
            <a:ln w="25400">
              <a:solidFill>
                <a:srgbClr val="FFFF00"/>
              </a:solidFill>
              <a:round/>
              <a:headEnd/>
              <a:tailEnd/>
            </a:ln>
          </p:spPr>
          <p:txBody>
            <a:bodyPr wrap="none" anchor="ctr"/>
            <a:lstStyle/>
            <a:p>
              <a:endParaRPr lang="en-US"/>
            </a:p>
          </p:txBody>
        </p:sp>
      </p:grpSp>
      <p:grpSp>
        <p:nvGrpSpPr>
          <p:cNvPr id="8" name="Group 35"/>
          <p:cNvGrpSpPr>
            <a:grpSpLocks/>
          </p:cNvGrpSpPr>
          <p:nvPr/>
        </p:nvGrpSpPr>
        <p:grpSpPr bwMode="auto">
          <a:xfrm>
            <a:off x="3733800" y="1828800"/>
            <a:ext cx="1828800" cy="4495800"/>
            <a:chOff x="2352" y="1152"/>
            <a:chExt cx="1152" cy="2832"/>
          </a:xfrm>
        </p:grpSpPr>
        <p:sp>
          <p:nvSpPr>
            <p:cNvPr id="17418" name="Line 28"/>
            <p:cNvSpPr>
              <a:spLocks noChangeShapeType="1"/>
            </p:cNvSpPr>
            <p:nvPr/>
          </p:nvSpPr>
          <p:spPr bwMode="auto">
            <a:xfrm flipH="1">
              <a:off x="2352" y="1152"/>
              <a:ext cx="1104" cy="2832"/>
            </a:xfrm>
            <a:prstGeom prst="line">
              <a:avLst/>
            </a:prstGeom>
            <a:noFill/>
            <a:ln w="25400">
              <a:solidFill>
                <a:srgbClr val="FFFF00"/>
              </a:solidFill>
              <a:round/>
              <a:headEnd/>
              <a:tailEnd/>
            </a:ln>
          </p:spPr>
          <p:txBody>
            <a:bodyPr wrap="none" anchor="ctr"/>
            <a:lstStyle/>
            <a:p>
              <a:endParaRPr lang="en-US"/>
            </a:p>
          </p:txBody>
        </p:sp>
        <p:sp>
          <p:nvSpPr>
            <p:cNvPr id="17419" name="Line 29"/>
            <p:cNvSpPr>
              <a:spLocks noChangeShapeType="1"/>
            </p:cNvSpPr>
            <p:nvPr/>
          </p:nvSpPr>
          <p:spPr bwMode="auto">
            <a:xfrm flipH="1">
              <a:off x="3456" y="1152"/>
              <a:ext cx="48" cy="2832"/>
            </a:xfrm>
            <a:prstGeom prst="line">
              <a:avLst/>
            </a:prstGeom>
            <a:noFill/>
            <a:ln w="25400">
              <a:solidFill>
                <a:srgbClr val="FFFF00"/>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srcRect/>
          <a:stretch>
            <a:fillRect/>
          </a:stretch>
        </p:blipFill>
        <p:spPr bwMode="auto">
          <a:xfrm>
            <a:off x="762000" y="80963"/>
            <a:ext cx="7620000" cy="6696075"/>
          </a:xfrm>
          <a:prstGeom prst="rect">
            <a:avLst/>
          </a:prstGeom>
          <a:noFill/>
          <a:ln w="9525">
            <a:noFill/>
            <a:miter lim="800000"/>
            <a:headEnd/>
            <a:tailEnd/>
          </a:ln>
        </p:spPr>
      </p:pic>
      <p:grpSp>
        <p:nvGrpSpPr>
          <p:cNvPr id="2" name="Group 4"/>
          <p:cNvGrpSpPr>
            <a:grpSpLocks/>
          </p:cNvGrpSpPr>
          <p:nvPr/>
        </p:nvGrpSpPr>
        <p:grpSpPr bwMode="auto">
          <a:xfrm>
            <a:off x="5410200" y="685800"/>
            <a:ext cx="3733800" cy="1143000"/>
            <a:chOff x="3408" y="432"/>
            <a:chExt cx="2352" cy="720"/>
          </a:xfrm>
        </p:grpSpPr>
        <p:sp>
          <p:nvSpPr>
            <p:cNvPr id="18462" name="Oval 5"/>
            <p:cNvSpPr>
              <a:spLocks noChangeArrowheads="1"/>
            </p:cNvSpPr>
            <p:nvPr/>
          </p:nvSpPr>
          <p:spPr bwMode="auto">
            <a:xfrm>
              <a:off x="3408" y="100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7046" name="Text Box 6"/>
            <p:cNvSpPr txBox="1">
              <a:spLocks noChangeArrowheads="1"/>
            </p:cNvSpPr>
            <p:nvPr/>
          </p:nvSpPr>
          <p:spPr bwMode="auto">
            <a:xfrm>
              <a:off x="4752" y="432"/>
              <a:ext cx="1008" cy="212"/>
            </a:xfrm>
            <a:prstGeom prst="rect">
              <a:avLst/>
            </a:prstGeom>
            <a:noFill/>
            <a:ln w="9525">
              <a:noFill/>
              <a:miter lim="800000"/>
              <a:headEnd/>
              <a:tailEnd/>
            </a:ln>
          </p:spPr>
          <p:txBody>
            <a:bodyPr>
              <a:spAutoFit/>
            </a:bodyPr>
            <a:lstStyle/>
            <a:p>
              <a:pPr>
                <a:spcBef>
                  <a:spcPct val="50000"/>
                </a:spcBef>
                <a:defRPr/>
              </a:pPr>
              <a:r>
                <a:rPr lang="en-US" sz="1600" b="1" dirty="0">
                  <a:solidFill>
                    <a:srgbClr val="FF0000"/>
                  </a:solidFill>
                </a:rPr>
                <a:t>INSTRUCTOR</a:t>
              </a:r>
              <a:endParaRPr lang="en-US" sz="2400" b="1" dirty="0">
                <a:solidFill>
                  <a:srgbClr val="FF0000"/>
                </a:solidFill>
                <a:effectLst>
                  <a:outerShdw blurRad="38100" dist="38100" dir="2700000" algn="tl">
                    <a:srgbClr val="000000"/>
                  </a:outerShdw>
                </a:effectLst>
                <a:latin typeface="Times New Roman" pitchFamily="18" charset="0"/>
              </a:endParaRPr>
            </a:p>
          </p:txBody>
        </p:sp>
        <p:sp>
          <p:nvSpPr>
            <p:cNvPr id="18464" name="Line 7"/>
            <p:cNvSpPr>
              <a:spLocks noChangeShapeType="1"/>
            </p:cNvSpPr>
            <p:nvPr/>
          </p:nvSpPr>
          <p:spPr bwMode="auto">
            <a:xfrm flipH="1">
              <a:off x="3552" y="576"/>
              <a:ext cx="1200" cy="480"/>
            </a:xfrm>
            <a:prstGeom prst="line">
              <a:avLst/>
            </a:prstGeom>
            <a:noFill/>
            <a:ln w="38100">
              <a:solidFill>
                <a:srgbClr val="FF0000"/>
              </a:solidFill>
              <a:round/>
              <a:headEnd/>
              <a:tailEnd type="stealth" w="med" len="med"/>
            </a:ln>
          </p:spPr>
          <p:txBody>
            <a:bodyPr wrap="none" anchor="ctr"/>
            <a:lstStyle/>
            <a:p>
              <a:endParaRPr lang="en-US"/>
            </a:p>
          </p:txBody>
        </p:sp>
      </p:grpSp>
      <p:sp>
        <p:nvSpPr>
          <p:cNvPr id="18436" name="Oval 8"/>
          <p:cNvSpPr>
            <a:spLocks noChangeArrowheads="1"/>
          </p:cNvSpPr>
          <p:nvPr/>
        </p:nvSpPr>
        <p:spPr bwMode="auto">
          <a:xfrm>
            <a:off x="3657600" y="5562600"/>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7049" name="Text Box 9"/>
          <p:cNvSpPr txBox="1">
            <a:spLocks noChangeArrowheads="1"/>
          </p:cNvSpPr>
          <p:nvPr/>
        </p:nvSpPr>
        <p:spPr bwMode="auto">
          <a:xfrm>
            <a:off x="152400" y="5943600"/>
            <a:ext cx="1828800" cy="336550"/>
          </a:xfrm>
          <a:prstGeom prst="rect">
            <a:avLst/>
          </a:prstGeom>
          <a:noFill/>
          <a:ln w="9525">
            <a:noFill/>
            <a:miter lim="800000"/>
            <a:headEnd/>
            <a:tailEnd/>
          </a:ln>
        </p:spPr>
        <p:txBody>
          <a:bodyPr>
            <a:spAutoFit/>
          </a:bodyPr>
          <a:lstStyle/>
          <a:p>
            <a:pPr>
              <a:spcBef>
                <a:spcPct val="50000"/>
              </a:spcBef>
              <a:defRPr/>
            </a:pPr>
            <a:r>
              <a:rPr lang="en-US" sz="1600" b="1" dirty="0">
                <a:solidFill>
                  <a:srgbClr val="FF0000"/>
                </a:solidFill>
              </a:rPr>
              <a:t>STUDENT</a:t>
            </a:r>
            <a:endParaRPr lang="en-US" sz="2400" b="1" dirty="0">
              <a:solidFill>
                <a:srgbClr val="FF0000"/>
              </a:solidFill>
              <a:effectLst>
                <a:outerShdw blurRad="38100" dist="38100" dir="2700000" algn="tl">
                  <a:srgbClr val="000000"/>
                </a:outerShdw>
              </a:effectLst>
              <a:latin typeface="Times New Roman" pitchFamily="18" charset="0"/>
            </a:endParaRPr>
          </a:p>
        </p:txBody>
      </p:sp>
      <p:sp>
        <p:nvSpPr>
          <p:cNvPr id="18438" name="Line 10"/>
          <p:cNvSpPr>
            <a:spLocks noChangeShapeType="1"/>
          </p:cNvSpPr>
          <p:nvPr/>
        </p:nvSpPr>
        <p:spPr bwMode="auto">
          <a:xfrm flipV="1">
            <a:off x="1295400" y="5715000"/>
            <a:ext cx="2362200" cy="381000"/>
          </a:xfrm>
          <a:prstGeom prst="line">
            <a:avLst/>
          </a:prstGeom>
          <a:noFill/>
          <a:ln w="38100">
            <a:solidFill>
              <a:srgbClr val="FF0000"/>
            </a:solidFill>
            <a:round/>
            <a:headEnd/>
            <a:tailEnd type="stealth" w="med" len="med"/>
          </a:ln>
        </p:spPr>
        <p:txBody>
          <a:bodyPr wrap="none" anchor="ctr"/>
          <a:lstStyle/>
          <a:p>
            <a:endParaRPr lang="en-US"/>
          </a:p>
        </p:txBody>
      </p:sp>
      <p:grpSp>
        <p:nvGrpSpPr>
          <p:cNvPr id="3" name="Group 22"/>
          <p:cNvGrpSpPr>
            <a:grpSpLocks/>
          </p:cNvGrpSpPr>
          <p:nvPr/>
        </p:nvGrpSpPr>
        <p:grpSpPr bwMode="auto">
          <a:xfrm>
            <a:off x="7162800" y="5715000"/>
            <a:ext cx="1828800" cy="717550"/>
            <a:chOff x="4512" y="3600"/>
            <a:chExt cx="1152" cy="452"/>
          </a:xfrm>
        </p:grpSpPr>
        <p:sp>
          <p:nvSpPr>
            <p:cNvPr id="18460" name="Oval 11"/>
            <p:cNvSpPr>
              <a:spLocks noChangeArrowheads="1"/>
            </p:cNvSpPr>
            <p:nvPr/>
          </p:nvSpPr>
          <p:spPr bwMode="auto">
            <a:xfrm>
              <a:off x="4704" y="3600"/>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7052" name="Text Box 12"/>
            <p:cNvSpPr txBox="1">
              <a:spLocks noChangeArrowheads="1"/>
            </p:cNvSpPr>
            <p:nvPr/>
          </p:nvSpPr>
          <p:spPr bwMode="auto">
            <a:xfrm>
              <a:off x="4512" y="3840"/>
              <a:ext cx="1152" cy="212"/>
            </a:xfrm>
            <a:prstGeom prst="rect">
              <a:avLst/>
            </a:prstGeom>
            <a:noFill/>
            <a:ln w="9525">
              <a:noFill/>
              <a:miter lim="800000"/>
              <a:headEnd/>
              <a:tailEnd/>
            </a:ln>
          </p:spPr>
          <p:txBody>
            <a:bodyPr>
              <a:spAutoFit/>
            </a:bodyPr>
            <a:lstStyle/>
            <a:p>
              <a:pPr>
                <a:spcBef>
                  <a:spcPct val="50000"/>
                </a:spcBef>
                <a:defRPr/>
              </a:pPr>
              <a:r>
                <a:rPr lang="en-US" sz="1600" b="1" dirty="0">
                  <a:solidFill>
                    <a:srgbClr val="FF0000"/>
                  </a:solidFill>
                </a:rPr>
                <a:t>TECHNICIAN</a:t>
              </a:r>
              <a:endParaRPr lang="en-US" sz="2400" b="1" dirty="0">
                <a:solidFill>
                  <a:srgbClr val="FF0000"/>
                </a:solidFill>
                <a:effectLst>
                  <a:outerShdw blurRad="38100" dist="38100" dir="2700000" algn="tl">
                    <a:srgbClr val="000000"/>
                  </a:outerShdw>
                </a:effectLst>
                <a:latin typeface="Times New Roman" pitchFamily="18" charset="0"/>
              </a:endParaRPr>
            </a:p>
          </p:txBody>
        </p:sp>
      </p:grpSp>
      <p:sp>
        <p:nvSpPr>
          <p:cNvPr id="18440" name="Line 19"/>
          <p:cNvSpPr>
            <a:spLocks noChangeShapeType="1"/>
          </p:cNvSpPr>
          <p:nvPr/>
        </p:nvSpPr>
        <p:spPr bwMode="auto">
          <a:xfrm flipV="1">
            <a:off x="4572000" y="1828800"/>
            <a:ext cx="914400" cy="4572000"/>
          </a:xfrm>
          <a:prstGeom prst="line">
            <a:avLst/>
          </a:prstGeom>
          <a:noFill/>
          <a:ln w="38100">
            <a:solidFill>
              <a:srgbClr val="FF0000"/>
            </a:solidFill>
            <a:round/>
            <a:headEnd/>
            <a:tailEnd type="stealth" w="med" len="med"/>
          </a:ln>
        </p:spPr>
        <p:txBody>
          <a:bodyPr wrap="none" anchor="ctr"/>
          <a:lstStyle/>
          <a:p>
            <a:endParaRPr lang="en-US"/>
          </a:p>
        </p:txBody>
      </p:sp>
      <p:sp>
        <p:nvSpPr>
          <p:cNvPr id="87063" name="Line 23"/>
          <p:cNvSpPr>
            <a:spLocks noChangeShapeType="1"/>
          </p:cNvSpPr>
          <p:nvPr/>
        </p:nvSpPr>
        <p:spPr bwMode="auto">
          <a:xfrm flipH="1">
            <a:off x="3810000" y="685800"/>
            <a:ext cx="762000" cy="4876800"/>
          </a:xfrm>
          <a:prstGeom prst="line">
            <a:avLst/>
          </a:prstGeom>
          <a:noFill/>
          <a:ln w="38100">
            <a:solidFill>
              <a:srgbClr val="FF0000"/>
            </a:solidFill>
            <a:round/>
            <a:headEnd/>
            <a:tailEnd type="stealth" w="med" len="med"/>
          </a:ln>
        </p:spPr>
        <p:txBody>
          <a:bodyPr wrap="none" anchor="ctr"/>
          <a:lstStyle/>
          <a:p>
            <a:endParaRPr lang="en-US"/>
          </a:p>
        </p:txBody>
      </p:sp>
      <p:grpSp>
        <p:nvGrpSpPr>
          <p:cNvPr id="4" name="Group 31"/>
          <p:cNvGrpSpPr>
            <a:grpSpLocks/>
          </p:cNvGrpSpPr>
          <p:nvPr/>
        </p:nvGrpSpPr>
        <p:grpSpPr bwMode="auto">
          <a:xfrm>
            <a:off x="2514600" y="685800"/>
            <a:ext cx="4800600" cy="3657600"/>
            <a:chOff x="1584" y="432"/>
            <a:chExt cx="3024" cy="2304"/>
          </a:xfrm>
        </p:grpSpPr>
        <p:sp>
          <p:nvSpPr>
            <p:cNvPr id="18454" name="Oval 24"/>
            <p:cNvSpPr>
              <a:spLocks noChangeArrowheads="1"/>
            </p:cNvSpPr>
            <p:nvPr/>
          </p:nvSpPr>
          <p:spPr bwMode="auto">
            <a:xfrm>
              <a:off x="1584" y="15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5" name="Oval 25"/>
            <p:cNvSpPr>
              <a:spLocks noChangeArrowheads="1"/>
            </p:cNvSpPr>
            <p:nvPr/>
          </p:nvSpPr>
          <p:spPr bwMode="auto">
            <a:xfrm>
              <a:off x="4464" y="2592"/>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6" name="Oval 26"/>
            <p:cNvSpPr>
              <a:spLocks noChangeArrowheads="1"/>
            </p:cNvSpPr>
            <p:nvPr/>
          </p:nvSpPr>
          <p:spPr bwMode="auto">
            <a:xfrm>
              <a:off x="2688" y="230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7" name="Line 27"/>
            <p:cNvSpPr>
              <a:spLocks noChangeShapeType="1"/>
            </p:cNvSpPr>
            <p:nvPr/>
          </p:nvSpPr>
          <p:spPr bwMode="auto">
            <a:xfrm flipH="1">
              <a:off x="2784" y="432"/>
              <a:ext cx="96" cy="1872"/>
            </a:xfrm>
            <a:prstGeom prst="line">
              <a:avLst/>
            </a:prstGeom>
            <a:noFill/>
            <a:ln w="38100">
              <a:solidFill>
                <a:srgbClr val="FF0000"/>
              </a:solidFill>
              <a:round/>
              <a:headEnd/>
              <a:tailEnd type="stealth" w="med" len="med"/>
            </a:ln>
          </p:spPr>
          <p:txBody>
            <a:bodyPr wrap="none" anchor="ctr"/>
            <a:lstStyle/>
            <a:p>
              <a:endParaRPr lang="en-US"/>
            </a:p>
          </p:txBody>
        </p:sp>
        <p:sp>
          <p:nvSpPr>
            <p:cNvPr id="18458" name="Line 28"/>
            <p:cNvSpPr>
              <a:spLocks noChangeShapeType="1"/>
            </p:cNvSpPr>
            <p:nvPr/>
          </p:nvSpPr>
          <p:spPr bwMode="auto">
            <a:xfrm flipH="1">
              <a:off x="1680" y="432"/>
              <a:ext cx="1200" cy="1200"/>
            </a:xfrm>
            <a:prstGeom prst="line">
              <a:avLst/>
            </a:prstGeom>
            <a:noFill/>
            <a:ln w="38100">
              <a:solidFill>
                <a:srgbClr val="FF0000"/>
              </a:solidFill>
              <a:round/>
              <a:headEnd/>
              <a:tailEnd type="stealth" w="med" len="med"/>
            </a:ln>
          </p:spPr>
          <p:txBody>
            <a:bodyPr wrap="none" anchor="ctr"/>
            <a:lstStyle/>
            <a:p>
              <a:endParaRPr lang="en-US"/>
            </a:p>
          </p:txBody>
        </p:sp>
        <p:sp>
          <p:nvSpPr>
            <p:cNvPr id="18459" name="Line 29"/>
            <p:cNvSpPr>
              <a:spLocks noChangeShapeType="1"/>
            </p:cNvSpPr>
            <p:nvPr/>
          </p:nvSpPr>
          <p:spPr bwMode="auto">
            <a:xfrm>
              <a:off x="2880" y="432"/>
              <a:ext cx="1584" cy="2208"/>
            </a:xfrm>
            <a:prstGeom prst="line">
              <a:avLst/>
            </a:prstGeom>
            <a:noFill/>
            <a:ln w="38100">
              <a:solidFill>
                <a:srgbClr val="FF0000"/>
              </a:solidFill>
              <a:round/>
              <a:headEnd/>
              <a:tailEnd type="stealth" w="med" len="med"/>
            </a:ln>
          </p:spPr>
          <p:txBody>
            <a:bodyPr wrap="none" anchor="ctr"/>
            <a:lstStyle/>
            <a:p>
              <a:endParaRPr lang="en-US"/>
            </a:p>
          </p:txBody>
        </p:sp>
      </p:grpSp>
      <p:grpSp>
        <p:nvGrpSpPr>
          <p:cNvPr id="5" name="Group 36"/>
          <p:cNvGrpSpPr>
            <a:grpSpLocks/>
          </p:cNvGrpSpPr>
          <p:nvPr/>
        </p:nvGrpSpPr>
        <p:grpSpPr bwMode="auto">
          <a:xfrm>
            <a:off x="3733800" y="2514600"/>
            <a:ext cx="3276600" cy="3886200"/>
            <a:chOff x="2352" y="1584"/>
            <a:chExt cx="2064" cy="2448"/>
          </a:xfrm>
        </p:grpSpPr>
        <p:sp>
          <p:nvSpPr>
            <p:cNvPr id="18450" name="Oval 32"/>
            <p:cNvSpPr>
              <a:spLocks noChangeArrowheads="1"/>
            </p:cNvSpPr>
            <p:nvPr/>
          </p:nvSpPr>
          <p:spPr bwMode="auto">
            <a:xfrm>
              <a:off x="4272" y="27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1" name="Oval 33"/>
            <p:cNvSpPr>
              <a:spLocks noChangeArrowheads="1"/>
            </p:cNvSpPr>
            <p:nvPr/>
          </p:nvSpPr>
          <p:spPr bwMode="auto">
            <a:xfrm>
              <a:off x="2352" y="15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2" name="Line 34"/>
            <p:cNvSpPr>
              <a:spLocks noChangeShapeType="1"/>
            </p:cNvSpPr>
            <p:nvPr/>
          </p:nvSpPr>
          <p:spPr bwMode="auto">
            <a:xfrm flipV="1">
              <a:off x="2880" y="2928"/>
              <a:ext cx="1392" cy="1104"/>
            </a:xfrm>
            <a:prstGeom prst="line">
              <a:avLst/>
            </a:prstGeom>
            <a:noFill/>
            <a:ln w="38100">
              <a:solidFill>
                <a:srgbClr val="FF0000"/>
              </a:solidFill>
              <a:round/>
              <a:headEnd/>
              <a:tailEnd type="stealth" w="med" len="med"/>
            </a:ln>
          </p:spPr>
          <p:txBody>
            <a:bodyPr wrap="none" anchor="ctr"/>
            <a:lstStyle/>
            <a:p>
              <a:endParaRPr lang="en-US"/>
            </a:p>
          </p:txBody>
        </p:sp>
        <p:sp>
          <p:nvSpPr>
            <p:cNvPr id="18453" name="Line 35"/>
            <p:cNvSpPr>
              <a:spLocks noChangeShapeType="1"/>
            </p:cNvSpPr>
            <p:nvPr/>
          </p:nvSpPr>
          <p:spPr bwMode="auto">
            <a:xfrm flipH="1" flipV="1">
              <a:off x="2448" y="1728"/>
              <a:ext cx="432" cy="2304"/>
            </a:xfrm>
            <a:prstGeom prst="line">
              <a:avLst/>
            </a:prstGeom>
            <a:noFill/>
            <a:ln w="38100">
              <a:solidFill>
                <a:srgbClr val="FF0000"/>
              </a:solidFill>
              <a:round/>
              <a:headEnd/>
              <a:tailEnd type="stealth" w="med" len="med"/>
            </a:ln>
          </p:spPr>
          <p:txBody>
            <a:bodyPr wrap="none" anchor="ctr"/>
            <a:lstStyle/>
            <a:p>
              <a:endParaRPr lang="en-US"/>
            </a:p>
          </p:txBody>
        </p:sp>
      </p:grpSp>
      <p:grpSp>
        <p:nvGrpSpPr>
          <p:cNvPr id="6" name="Group 41"/>
          <p:cNvGrpSpPr>
            <a:grpSpLocks/>
          </p:cNvGrpSpPr>
          <p:nvPr/>
        </p:nvGrpSpPr>
        <p:grpSpPr bwMode="auto">
          <a:xfrm>
            <a:off x="2667000" y="533400"/>
            <a:ext cx="4876800" cy="5257800"/>
            <a:chOff x="1680" y="336"/>
            <a:chExt cx="3072" cy="3312"/>
          </a:xfrm>
        </p:grpSpPr>
        <p:sp>
          <p:nvSpPr>
            <p:cNvPr id="18448" name="Line 37"/>
            <p:cNvSpPr>
              <a:spLocks noChangeShapeType="1"/>
            </p:cNvSpPr>
            <p:nvPr/>
          </p:nvSpPr>
          <p:spPr bwMode="auto">
            <a:xfrm flipH="1" flipV="1">
              <a:off x="4128" y="336"/>
              <a:ext cx="624" cy="3264"/>
            </a:xfrm>
            <a:prstGeom prst="line">
              <a:avLst/>
            </a:prstGeom>
            <a:noFill/>
            <a:ln w="38100">
              <a:solidFill>
                <a:srgbClr val="FFFF00"/>
              </a:solidFill>
              <a:round/>
              <a:headEnd/>
              <a:tailEnd/>
            </a:ln>
          </p:spPr>
          <p:txBody>
            <a:bodyPr wrap="none" anchor="ctr"/>
            <a:lstStyle/>
            <a:p>
              <a:endParaRPr lang="en-US"/>
            </a:p>
          </p:txBody>
        </p:sp>
        <p:sp>
          <p:nvSpPr>
            <p:cNvPr id="18449" name="Line 38"/>
            <p:cNvSpPr>
              <a:spLocks noChangeShapeType="1"/>
            </p:cNvSpPr>
            <p:nvPr/>
          </p:nvSpPr>
          <p:spPr bwMode="auto">
            <a:xfrm flipH="1" flipV="1">
              <a:off x="1680" y="384"/>
              <a:ext cx="3024" cy="3264"/>
            </a:xfrm>
            <a:prstGeom prst="line">
              <a:avLst/>
            </a:prstGeom>
            <a:noFill/>
            <a:ln w="38100">
              <a:solidFill>
                <a:srgbClr val="FFFF00"/>
              </a:solidFill>
              <a:round/>
              <a:headEnd/>
              <a:tailEnd/>
            </a:ln>
          </p:spPr>
          <p:txBody>
            <a:bodyPr wrap="none" anchor="ctr"/>
            <a:lstStyle/>
            <a:p>
              <a:endParaRPr lang="en-US"/>
            </a:p>
          </p:txBody>
        </p:sp>
      </p:grpSp>
      <p:grpSp>
        <p:nvGrpSpPr>
          <p:cNvPr id="7" name="Group 42"/>
          <p:cNvGrpSpPr>
            <a:grpSpLocks/>
          </p:cNvGrpSpPr>
          <p:nvPr/>
        </p:nvGrpSpPr>
        <p:grpSpPr bwMode="auto">
          <a:xfrm>
            <a:off x="2819400" y="2362200"/>
            <a:ext cx="4724400" cy="3429000"/>
            <a:chOff x="1776" y="1488"/>
            <a:chExt cx="2976" cy="2160"/>
          </a:xfrm>
        </p:grpSpPr>
        <p:sp>
          <p:nvSpPr>
            <p:cNvPr id="18446" name="Line 39"/>
            <p:cNvSpPr>
              <a:spLocks noChangeShapeType="1"/>
            </p:cNvSpPr>
            <p:nvPr/>
          </p:nvSpPr>
          <p:spPr bwMode="auto">
            <a:xfrm flipH="1" flipV="1">
              <a:off x="4608" y="1488"/>
              <a:ext cx="144" cy="2112"/>
            </a:xfrm>
            <a:prstGeom prst="line">
              <a:avLst/>
            </a:prstGeom>
            <a:noFill/>
            <a:ln w="38100">
              <a:solidFill>
                <a:srgbClr val="FFFF00"/>
              </a:solidFill>
              <a:round/>
              <a:headEnd/>
              <a:tailEnd/>
            </a:ln>
          </p:spPr>
          <p:txBody>
            <a:bodyPr wrap="none" anchor="ctr"/>
            <a:lstStyle/>
            <a:p>
              <a:endParaRPr lang="en-US"/>
            </a:p>
          </p:txBody>
        </p:sp>
        <p:sp>
          <p:nvSpPr>
            <p:cNvPr id="18447" name="Line 40"/>
            <p:cNvSpPr>
              <a:spLocks noChangeShapeType="1"/>
            </p:cNvSpPr>
            <p:nvPr/>
          </p:nvSpPr>
          <p:spPr bwMode="auto">
            <a:xfrm flipH="1" flipV="1">
              <a:off x="1776" y="3504"/>
              <a:ext cx="2928" cy="144"/>
            </a:xfrm>
            <a:prstGeom prst="line">
              <a:avLst/>
            </a:prstGeom>
            <a:noFill/>
            <a:ln w="38100">
              <a:solidFill>
                <a:srgbClr val="FFFF00"/>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7063"/>
                                        </p:tgtEl>
                                        <p:attrNameLst>
                                          <p:attrName>style.visibility</p:attrName>
                                        </p:attrNameLst>
                                      </p:cBhvr>
                                      <p:to>
                                        <p:strVal val="visible"/>
                                      </p:to>
                                    </p:set>
                                    <p:animEffect transition="in" filter="wipe(up)">
                                      <p:cBhvr>
                                        <p:cTn id="7" dur="500"/>
                                        <p:tgtEl>
                                          <p:spTgt spid="870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565150"/>
            <a:ext cx="9144000" cy="560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641350"/>
            <a:ext cx="9144000" cy="560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623230" y="2188647"/>
            <a:ext cx="4572000" cy="4084323"/>
          </a:xfrm>
          <a:prstGeom prst="rect">
            <a:avLst/>
          </a:prstGeom>
        </p:spPr>
        <p:txBody>
          <a:bodyPr>
            <a:spAutoFit/>
          </a:bodyPr>
          <a:lstStyle/>
          <a:p>
            <a:pPr eaLnBrk="1" hangingPunct="1">
              <a:lnSpc>
                <a:spcPct val="145000"/>
              </a:lnSpc>
              <a:buFont typeface="Wingdings" pitchFamily="2" charset="2"/>
              <a:buBlip>
                <a:blip r:embed="rId2"/>
              </a:buBlip>
              <a:defRPr/>
            </a:pPr>
            <a:r>
              <a:rPr lang="en-US" sz="2600" dirty="0">
                <a:solidFill>
                  <a:srgbClr val="A90021"/>
                </a:solidFill>
              </a:rPr>
              <a:t> “A” = </a:t>
            </a:r>
            <a:r>
              <a:rPr lang="en-US" sz="2600" b="1" dirty="0">
                <a:solidFill>
                  <a:srgbClr val="A90021"/>
                </a:solidFill>
              </a:rPr>
              <a:t>A</a:t>
            </a:r>
            <a:r>
              <a:rPr lang="en-US" sz="2600" dirty="0">
                <a:solidFill>
                  <a:srgbClr val="A90021"/>
                </a:solidFill>
              </a:rPr>
              <a:t>bsorption: </a:t>
            </a:r>
          </a:p>
          <a:p>
            <a:pPr eaLnBrk="1" hangingPunct="1">
              <a:lnSpc>
                <a:spcPct val="145000"/>
              </a:lnSpc>
              <a:defRPr/>
            </a:pPr>
            <a:r>
              <a:rPr lang="en-US" sz="2600" i="1" dirty="0">
                <a:solidFill>
                  <a:srgbClr val="A90021"/>
                </a:solidFill>
              </a:rPr>
              <a:t> Reverberation Control</a:t>
            </a:r>
            <a:endParaRPr lang="en-US" sz="2600" dirty="0">
              <a:solidFill>
                <a:srgbClr val="A90021"/>
              </a:solidFill>
            </a:endParaRPr>
          </a:p>
          <a:p>
            <a:pPr eaLnBrk="1" hangingPunct="1">
              <a:lnSpc>
                <a:spcPct val="145000"/>
              </a:lnSpc>
              <a:buFont typeface="Wingdings" pitchFamily="2" charset="2"/>
              <a:buBlip>
                <a:blip r:embed="rId2"/>
              </a:buBlip>
              <a:defRPr/>
            </a:pPr>
            <a:r>
              <a:rPr lang="en-US" sz="2600" dirty="0">
                <a:solidFill>
                  <a:srgbClr val="A90021"/>
                </a:solidFill>
              </a:rPr>
              <a:t> “B” = </a:t>
            </a:r>
            <a:r>
              <a:rPr lang="en-US" sz="2600" b="1" dirty="0">
                <a:solidFill>
                  <a:srgbClr val="A90021"/>
                </a:solidFill>
              </a:rPr>
              <a:t>B</a:t>
            </a:r>
            <a:r>
              <a:rPr lang="en-US" sz="2600" dirty="0">
                <a:solidFill>
                  <a:srgbClr val="A90021"/>
                </a:solidFill>
              </a:rPr>
              <a:t>ackground: </a:t>
            </a:r>
          </a:p>
          <a:p>
            <a:pPr eaLnBrk="1" hangingPunct="1">
              <a:lnSpc>
                <a:spcPct val="145000"/>
              </a:lnSpc>
              <a:defRPr/>
            </a:pPr>
            <a:r>
              <a:rPr lang="en-US" sz="2600" i="1" dirty="0">
                <a:solidFill>
                  <a:srgbClr val="A90021"/>
                </a:solidFill>
              </a:rPr>
              <a:t> Building Systems Noise Control</a:t>
            </a:r>
            <a:endParaRPr lang="en-US" sz="2600" dirty="0">
              <a:solidFill>
                <a:srgbClr val="A90021"/>
              </a:solidFill>
            </a:endParaRPr>
          </a:p>
          <a:p>
            <a:pPr eaLnBrk="1" hangingPunct="1">
              <a:lnSpc>
                <a:spcPct val="145000"/>
              </a:lnSpc>
              <a:buFont typeface="Wingdings" pitchFamily="2" charset="2"/>
              <a:buBlip>
                <a:blip r:embed="rId2"/>
              </a:buBlip>
              <a:defRPr/>
            </a:pPr>
            <a:r>
              <a:rPr lang="en-US" sz="2600" dirty="0">
                <a:solidFill>
                  <a:srgbClr val="A90021"/>
                </a:solidFill>
              </a:rPr>
              <a:t> “C” = </a:t>
            </a:r>
            <a:r>
              <a:rPr lang="en-US" sz="2600" b="1" dirty="0">
                <a:solidFill>
                  <a:srgbClr val="A90021"/>
                </a:solidFill>
              </a:rPr>
              <a:t>C</a:t>
            </a:r>
            <a:r>
              <a:rPr lang="en-US" sz="2600" dirty="0">
                <a:solidFill>
                  <a:srgbClr val="A90021"/>
                </a:solidFill>
              </a:rPr>
              <a:t>onstruction: </a:t>
            </a:r>
          </a:p>
          <a:p>
            <a:pPr eaLnBrk="1" hangingPunct="1">
              <a:lnSpc>
                <a:spcPct val="145000"/>
              </a:lnSpc>
              <a:defRPr/>
            </a:pPr>
            <a:r>
              <a:rPr lang="en-US" sz="2600" i="1" dirty="0">
                <a:solidFill>
                  <a:srgbClr val="A90021"/>
                </a:solidFill>
              </a:rPr>
              <a:t> Sound Isolation</a:t>
            </a:r>
            <a:endParaRPr lang="en-US" sz="2600" dirty="0">
              <a:solidFill>
                <a:srgbClr val="A90021"/>
              </a:solidFill>
            </a:endParaRPr>
          </a:p>
        </p:txBody>
      </p:sp>
      <p:sp>
        <p:nvSpPr>
          <p:cNvPr id="20" name="Rectangle 19"/>
          <p:cNvSpPr/>
          <p:nvPr/>
        </p:nvSpPr>
        <p:spPr>
          <a:xfrm>
            <a:off x="68229" y="369948"/>
            <a:ext cx="9220794" cy="615553"/>
          </a:xfrm>
          <a:prstGeom prst="rect">
            <a:avLst/>
          </a:prstGeom>
        </p:spPr>
        <p:txBody>
          <a:bodyPr wrap="none">
            <a:spAutoFit/>
          </a:bodyPr>
          <a:lstStyle/>
          <a:p>
            <a:r>
              <a:rPr lang="en-US" sz="3400" b="1" dirty="0" smtClean="0">
                <a:solidFill>
                  <a:srgbClr val="45811B"/>
                </a:solidFill>
              </a:rPr>
              <a:t>Acoustical Design for Presentation Spaces:</a:t>
            </a:r>
            <a:endParaRPr lang="en-US" sz="3400" b="1" dirty="0">
              <a:solidFill>
                <a:srgbClr val="45811B"/>
              </a:solidFill>
            </a:endParaRPr>
          </a:p>
        </p:txBody>
      </p:sp>
      <p:sp>
        <p:nvSpPr>
          <p:cNvPr id="21" name="Rectangle 20"/>
          <p:cNvSpPr/>
          <p:nvPr/>
        </p:nvSpPr>
        <p:spPr>
          <a:xfrm>
            <a:off x="2429586" y="1426971"/>
            <a:ext cx="4396140" cy="707886"/>
          </a:xfrm>
          <a:prstGeom prst="rect">
            <a:avLst/>
          </a:prstGeom>
        </p:spPr>
        <p:txBody>
          <a:bodyPr wrap="none">
            <a:spAutoFit/>
          </a:bodyPr>
          <a:lstStyle/>
          <a:p>
            <a:r>
              <a:rPr lang="en-US" sz="4000" b="1" i="1" dirty="0" smtClean="0">
                <a:solidFill>
                  <a:srgbClr val="A90021"/>
                </a:solidFill>
              </a:rPr>
              <a:t>Easy as A - B - C:</a:t>
            </a:r>
            <a:endParaRPr lang="en-US" sz="4000" b="1" dirty="0">
              <a:solidFill>
                <a:srgbClr val="A9002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76200"/>
            <a:ext cx="8839200" cy="1143000"/>
          </a:xfrm>
        </p:spPr>
        <p:txBody>
          <a:bodyPr lIns="92075" tIns="46038" rIns="92075" bIns="46038" anchor="b">
            <a:normAutofit fontScale="90000"/>
          </a:bodyPr>
          <a:lstStyle/>
          <a:p>
            <a:pPr eaLnBrk="1" hangingPunct="1">
              <a:defRPr/>
            </a:pPr>
            <a:r>
              <a:rPr lang="en-US" sz="3600" b="1" dirty="0" smtClean="0">
                <a:solidFill>
                  <a:srgbClr val="45811B"/>
                </a:solidFill>
              </a:rPr>
              <a:t>“A” = Absorption:</a:t>
            </a:r>
            <a:br>
              <a:rPr lang="en-US" sz="3600" b="1" dirty="0" smtClean="0">
                <a:solidFill>
                  <a:srgbClr val="45811B"/>
                </a:solidFill>
              </a:rPr>
            </a:br>
            <a:r>
              <a:rPr lang="en-US" sz="3600" b="1" i="1" dirty="0" smtClean="0">
                <a:solidFill>
                  <a:srgbClr val="45811B"/>
                </a:solidFill>
              </a:rPr>
              <a:t>Reverberation Control Recommendations</a:t>
            </a:r>
            <a:endParaRPr lang="en-US" sz="3600" b="1" dirty="0" smtClean="0">
              <a:solidFill>
                <a:srgbClr val="45811B"/>
              </a:solidFill>
            </a:endParaRPr>
          </a:p>
        </p:txBody>
      </p:sp>
      <p:pic>
        <p:nvPicPr>
          <p:cNvPr id="22531" name="Picture 3" descr="PB030003"/>
          <p:cNvPicPr>
            <a:picLocks noChangeAspect="1" noChangeArrowheads="1"/>
          </p:cNvPicPr>
          <p:nvPr/>
        </p:nvPicPr>
        <p:blipFill>
          <a:blip r:embed="rId2"/>
          <a:srcRect/>
          <a:stretch>
            <a:fillRect/>
          </a:stretch>
        </p:blipFill>
        <p:spPr bwMode="auto">
          <a:xfrm>
            <a:off x="3886200" y="2819400"/>
            <a:ext cx="4891088" cy="3668713"/>
          </a:xfrm>
          <a:prstGeom prst="rect">
            <a:avLst/>
          </a:prstGeom>
          <a:noFill/>
          <a:ln w="9525">
            <a:noFill/>
            <a:miter lim="800000"/>
            <a:headEnd/>
            <a:tailEnd/>
          </a:ln>
        </p:spPr>
      </p:pic>
      <p:grpSp>
        <p:nvGrpSpPr>
          <p:cNvPr id="2" name="Group 4"/>
          <p:cNvGrpSpPr>
            <a:grpSpLocks/>
          </p:cNvGrpSpPr>
          <p:nvPr/>
        </p:nvGrpSpPr>
        <p:grpSpPr bwMode="auto">
          <a:xfrm>
            <a:off x="685800" y="1828800"/>
            <a:ext cx="4191000" cy="1371600"/>
            <a:chOff x="432" y="1632"/>
            <a:chExt cx="2592" cy="384"/>
          </a:xfrm>
        </p:grpSpPr>
        <p:sp>
          <p:nvSpPr>
            <p:cNvPr id="70661" name="Rectangle 5"/>
            <p:cNvSpPr>
              <a:spLocks noChangeArrowheads="1"/>
            </p:cNvSpPr>
            <p:nvPr/>
          </p:nvSpPr>
          <p:spPr bwMode="auto">
            <a:xfrm>
              <a:off x="432" y="1632"/>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Acoustical Ceiling</a:t>
              </a:r>
            </a:p>
          </p:txBody>
        </p:sp>
        <p:sp>
          <p:nvSpPr>
            <p:cNvPr id="22545" name="Freeform 6"/>
            <p:cNvSpPr>
              <a:spLocks/>
            </p:cNvSpPr>
            <p:nvPr/>
          </p:nvSpPr>
          <p:spPr bwMode="auto">
            <a:xfrm>
              <a:off x="720" y="1920"/>
              <a:ext cx="2304" cy="96"/>
            </a:xfrm>
            <a:custGeom>
              <a:avLst/>
              <a:gdLst>
                <a:gd name="T0" fmla="*/ 0 w 2304"/>
                <a:gd name="T1" fmla="*/ 0 h 96"/>
                <a:gd name="T2" fmla="*/ 1584 w 2304"/>
                <a:gd name="T3" fmla="*/ 0 h 96"/>
                <a:gd name="T4" fmla="*/ 2304 w 2304"/>
                <a:gd name="T5" fmla="*/ 96 h 96"/>
                <a:gd name="T6" fmla="*/ 0 60000 65536"/>
                <a:gd name="T7" fmla="*/ 0 60000 65536"/>
                <a:gd name="T8" fmla="*/ 0 60000 65536"/>
                <a:gd name="T9" fmla="*/ 0 w 2304"/>
                <a:gd name="T10" fmla="*/ 0 h 96"/>
                <a:gd name="T11" fmla="*/ 2304 w 2304"/>
                <a:gd name="T12" fmla="*/ 96 h 96"/>
              </a:gdLst>
              <a:ahLst/>
              <a:cxnLst>
                <a:cxn ang="T6">
                  <a:pos x="T0" y="T1"/>
                </a:cxn>
                <a:cxn ang="T7">
                  <a:pos x="T2" y="T3"/>
                </a:cxn>
                <a:cxn ang="T8">
                  <a:pos x="T4" y="T5"/>
                </a:cxn>
              </a:cxnLst>
              <a:rect l="T9" t="T10" r="T11" b="T12"/>
              <a:pathLst>
                <a:path w="2304" h="96">
                  <a:moveTo>
                    <a:pt x="0" y="0"/>
                  </a:moveTo>
                  <a:lnTo>
                    <a:pt x="1584" y="0"/>
                  </a:lnTo>
                  <a:lnTo>
                    <a:pt x="2304" y="96"/>
                  </a:lnTo>
                </a:path>
              </a:pathLst>
            </a:custGeom>
            <a:noFill/>
            <a:ln w="9525">
              <a:solidFill>
                <a:schemeClr val="accent2"/>
              </a:solidFill>
              <a:round/>
              <a:headEnd type="diamond" w="med" len="med"/>
              <a:tailEnd type="stealth" w="med" len="med"/>
            </a:ln>
          </p:spPr>
          <p:txBody>
            <a:bodyPr wrap="none" anchor="ctr"/>
            <a:lstStyle/>
            <a:p>
              <a:endParaRPr lang="en-US"/>
            </a:p>
          </p:txBody>
        </p:sp>
      </p:grpSp>
      <p:grpSp>
        <p:nvGrpSpPr>
          <p:cNvPr id="3" name="Group 7"/>
          <p:cNvGrpSpPr>
            <a:grpSpLocks/>
          </p:cNvGrpSpPr>
          <p:nvPr/>
        </p:nvGrpSpPr>
        <p:grpSpPr bwMode="auto">
          <a:xfrm>
            <a:off x="685800" y="3124200"/>
            <a:ext cx="3962400" cy="650875"/>
            <a:chOff x="432" y="1968"/>
            <a:chExt cx="2304" cy="410"/>
          </a:xfrm>
        </p:grpSpPr>
        <p:sp>
          <p:nvSpPr>
            <p:cNvPr id="70664" name="Rectangle 8"/>
            <p:cNvSpPr>
              <a:spLocks noChangeArrowheads="1"/>
            </p:cNvSpPr>
            <p:nvPr/>
          </p:nvSpPr>
          <p:spPr bwMode="auto">
            <a:xfrm>
              <a:off x="432" y="1968"/>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Soffits, Borders</a:t>
              </a:r>
            </a:p>
          </p:txBody>
        </p:sp>
        <p:sp>
          <p:nvSpPr>
            <p:cNvPr id="22543" name="Freeform 9"/>
            <p:cNvSpPr>
              <a:spLocks/>
            </p:cNvSpPr>
            <p:nvPr/>
          </p:nvSpPr>
          <p:spPr bwMode="auto">
            <a:xfrm>
              <a:off x="720" y="2256"/>
              <a:ext cx="2016" cy="122"/>
            </a:xfrm>
            <a:custGeom>
              <a:avLst/>
              <a:gdLst>
                <a:gd name="T0" fmla="*/ 0 w 2016"/>
                <a:gd name="T1" fmla="*/ 0 h 122"/>
                <a:gd name="T2" fmla="*/ 1584 w 2016"/>
                <a:gd name="T3" fmla="*/ 0 h 122"/>
                <a:gd name="T4" fmla="*/ 2016 w 2016"/>
                <a:gd name="T5" fmla="*/ 122 h 122"/>
                <a:gd name="T6" fmla="*/ 0 60000 65536"/>
                <a:gd name="T7" fmla="*/ 0 60000 65536"/>
                <a:gd name="T8" fmla="*/ 0 60000 65536"/>
                <a:gd name="T9" fmla="*/ 0 w 2016"/>
                <a:gd name="T10" fmla="*/ 0 h 122"/>
                <a:gd name="T11" fmla="*/ 2016 w 2016"/>
                <a:gd name="T12" fmla="*/ 122 h 122"/>
              </a:gdLst>
              <a:ahLst/>
              <a:cxnLst>
                <a:cxn ang="T6">
                  <a:pos x="T0" y="T1"/>
                </a:cxn>
                <a:cxn ang="T7">
                  <a:pos x="T2" y="T3"/>
                </a:cxn>
                <a:cxn ang="T8">
                  <a:pos x="T4" y="T5"/>
                </a:cxn>
              </a:cxnLst>
              <a:rect l="T9" t="T10" r="T11" b="T12"/>
              <a:pathLst>
                <a:path w="2016" h="122">
                  <a:moveTo>
                    <a:pt x="0" y="0"/>
                  </a:moveTo>
                  <a:lnTo>
                    <a:pt x="1584" y="0"/>
                  </a:lnTo>
                  <a:lnTo>
                    <a:pt x="2016" y="122"/>
                  </a:lnTo>
                </a:path>
              </a:pathLst>
            </a:custGeom>
            <a:noFill/>
            <a:ln w="9525">
              <a:solidFill>
                <a:schemeClr val="folHlink"/>
              </a:solidFill>
              <a:round/>
              <a:headEnd type="diamond" w="med" len="med"/>
              <a:tailEnd type="stealth" w="med" len="med"/>
            </a:ln>
          </p:spPr>
          <p:txBody>
            <a:bodyPr wrap="none" anchor="ctr"/>
            <a:lstStyle/>
            <a:p>
              <a:endParaRPr lang="en-US"/>
            </a:p>
          </p:txBody>
        </p:sp>
      </p:grpSp>
      <p:grpSp>
        <p:nvGrpSpPr>
          <p:cNvPr id="4" name="Group 10"/>
          <p:cNvGrpSpPr>
            <a:grpSpLocks/>
          </p:cNvGrpSpPr>
          <p:nvPr/>
        </p:nvGrpSpPr>
        <p:grpSpPr bwMode="auto">
          <a:xfrm>
            <a:off x="762000" y="4038600"/>
            <a:ext cx="3525838" cy="885825"/>
            <a:chOff x="432" y="2304"/>
            <a:chExt cx="2221" cy="558"/>
          </a:xfrm>
        </p:grpSpPr>
        <p:sp>
          <p:nvSpPr>
            <p:cNvPr id="70667" name="Rectangle 11"/>
            <p:cNvSpPr>
              <a:spLocks noChangeArrowheads="1"/>
            </p:cNvSpPr>
            <p:nvPr/>
          </p:nvSpPr>
          <p:spPr bwMode="auto">
            <a:xfrm>
              <a:off x="432" y="2304"/>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Wall Surfaces</a:t>
              </a:r>
            </a:p>
          </p:txBody>
        </p:sp>
        <p:sp>
          <p:nvSpPr>
            <p:cNvPr id="22541" name="Freeform 12"/>
            <p:cNvSpPr>
              <a:spLocks/>
            </p:cNvSpPr>
            <p:nvPr/>
          </p:nvSpPr>
          <p:spPr bwMode="auto">
            <a:xfrm>
              <a:off x="720" y="2592"/>
              <a:ext cx="1933" cy="270"/>
            </a:xfrm>
            <a:custGeom>
              <a:avLst/>
              <a:gdLst>
                <a:gd name="T0" fmla="*/ 0 w 1933"/>
                <a:gd name="T1" fmla="*/ 0 h 270"/>
                <a:gd name="T2" fmla="*/ 1584 w 1933"/>
                <a:gd name="T3" fmla="*/ 0 h 270"/>
                <a:gd name="T4" fmla="*/ 1933 w 1933"/>
                <a:gd name="T5" fmla="*/ 270 h 270"/>
                <a:gd name="T6" fmla="*/ 0 60000 65536"/>
                <a:gd name="T7" fmla="*/ 0 60000 65536"/>
                <a:gd name="T8" fmla="*/ 0 60000 65536"/>
                <a:gd name="T9" fmla="*/ 0 w 1933"/>
                <a:gd name="T10" fmla="*/ 0 h 270"/>
                <a:gd name="T11" fmla="*/ 1933 w 1933"/>
                <a:gd name="T12" fmla="*/ 270 h 270"/>
              </a:gdLst>
              <a:ahLst/>
              <a:cxnLst>
                <a:cxn ang="T6">
                  <a:pos x="T0" y="T1"/>
                </a:cxn>
                <a:cxn ang="T7">
                  <a:pos x="T2" y="T3"/>
                </a:cxn>
                <a:cxn ang="T8">
                  <a:pos x="T4" y="T5"/>
                </a:cxn>
              </a:cxnLst>
              <a:rect l="T9" t="T10" r="T11" b="T12"/>
              <a:pathLst>
                <a:path w="1933" h="270">
                  <a:moveTo>
                    <a:pt x="0" y="0"/>
                  </a:moveTo>
                  <a:lnTo>
                    <a:pt x="1584" y="0"/>
                  </a:lnTo>
                  <a:lnTo>
                    <a:pt x="1933" y="270"/>
                  </a:lnTo>
                </a:path>
              </a:pathLst>
            </a:custGeom>
            <a:noFill/>
            <a:ln w="9525">
              <a:solidFill>
                <a:srgbClr val="FFCC99"/>
              </a:solidFill>
              <a:round/>
              <a:headEnd type="diamond" w="med" len="med"/>
              <a:tailEnd type="stealth" w="med" len="med"/>
            </a:ln>
          </p:spPr>
          <p:txBody>
            <a:bodyPr wrap="none" anchor="ctr"/>
            <a:lstStyle/>
            <a:p>
              <a:endParaRPr lang="en-US"/>
            </a:p>
          </p:txBody>
        </p:sp>
      </p:grpSp>
      <p:grpSp>
        <p:nvGrpSpPr>
          <p:cNvPr id="5" name="Group 17"/>
          <p:cNvGrpSpPr>
            <a:grpSpLocks/>
          </p:cNvGrpSpPr>
          <p:nvPr/>
        </p:nvGrpSpPr>
        <p:grpSpPr bwMode="auto">
          <a:xfrm>
            <a:off x="533400" y="5334000"/>
            <a:ext cx="5334000" cy="990600"/>
            <a:chOff x="336" y="3360"/>
            <a:chExt cx="3360" cy="624"/>
          </a:xfrm>
        </p:grpSpPr>
        <p:grpSp>
          <p:nvGrpSpPr>
            <p:cNvPr id="6" name="Group 13"/>
            <p:cNvGrpSpPr>
              <a:grpSpLocks/>
            </p:cNvGrpSpPr>
            <p:nvPr/>
          </p:nvGrpSpPr>
          <p:grpSpPr bwMode="auto">
            <a:xfrm>
              <a:off x="336" y="3504"/>
              <a:ext cx="3360" cy="480"/>
              <a:chOff x="432" y="2640"/>
              <a:chExt cx="2232" cy="905"/>
            </a:xfrm>
          </p:grpSpPr>
          <p:sp>
            <p:nvSpPr>
              <p:cNvPr id="70670" name="Rectangle 14"/>
              <p:cNvSpPr>
                <a:spLocks noChangeArrowheads="1"/>
              </p:cNvSpPr>
              <p:nvPr/>
            </p:nvSpPr>
            <p:spPr bwMode="auto">
              <a:xfrm>
                <a:off x="432" y="2640"/>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endParaRPr lang="en-US" sz="3200">
                  <a:solidFill>
                    <a:srgbClr val="FFFF00"/>
                  </a:solidFill>
                  <a:effectLst>
                    <a:outerShdw blurRad="38100" dist="38100" dir="2700000" algn="tl">
                      <a:srgbClr val="000000"/>
                    </a:outerShdw>
                  </a:effectLst>
                </a:endParaRPr>
              </a:p>
            </p:txBody>
          </p:sp>
          <p:sp>
            <p:nvSpPr>
              <p:cNvPr id="22539" name="Freeform 15"/>
              <p:cNvSpPr>
                <a:spLocks/>
              </p:cNvSpPr>
              <p:nvPr/>
            </p:nvSpPr>
            <p:spPr bwMode="auto">
              <a:xfrm>
                <a:off x="720" y="2928"/>
                <a:ext cx="1944" cy="617"/>
              </a:xfrm>
              <a:custGeom>
                <a:avLst/>
                <a:gdLst>
                  <a:gd name="T0" fmla="*/ 0 w 1944"/>
                  <a:gd name="T1" fmla="*/ 0 h 617"/>
                  <a:gd name="T2" fmla="*/ 1584 w 1944"/>
                  <a:gd name="T3" fmla="*/ 0 h 617"/>
                  <a:gd name="T4" fmla="*/ 1944 w 1944"/>
                  <a:gd name="T5" fmla="*/ 617 h 617"/>
                  <a:gd name="T6" fmla="*/ 0 60000 65536"/>
                  <a:gd name="T7" fmla="*/ 0 60000 65536"/>
                  <a:gd name="T8" fmla="*/ 0 60000 65536"/>
                  <a:gd name="T9" fmla="*/ 0 w 1944"/>
                  <a:gd name="T10" fmla="*/ 0 h 617"/>
                  <a:gd name="T11" fmla="*/ 1944 w 1944"/>
                  <a:gd name="T12" fmla="*/ 617 h 617"/>
                </a:gdLst>
                <a:ahLst/>
                <a:cxnLst>
                  <a:cxn ang="T6">
                    <a:pos x="T0" y="T1"/>
                  </a:cxn>
                  <a:cxn ang="T7">
                    <a:pos x="T2" y="T3"/>
                  </a:cxn>
                  <a:cxn ang="T8">
                    <a:pos x="T4" y="T5"/>
                  </a:cxn>
                </a:cxnLst>
                <a:rect l="T9" t="T10" r="T11" b="T12"/>
                <a:pathLst>
                  <a:path w="1944" h="617">
                    <a:moveTo>
                      <a:pt x="0" y="0"/>
                    </a:moveTo>
                    <a:lnTo>
                      <a:pt x="1584" y="0"/>
                    </a:lnTo>
                    <a:lnTo>
                      <a:pt x="1944" y="617"/>
                    </a:lnTo>
                  </a:path>
                </a:pathLst>
              </a:custGeom>
              <a:noFill/>
              <a:ln w="9525">
                <a:solidFill>
                  <a:schemeClr val="tx1"/>
                </a:solidFill>
                <a:round/>
                <a:headEnd type="diamond" w="med" len="med"/>
                <a:tailEnd type="stealth" w="med" len="med"/>
              </a:ln>
            </p:spPr>
            <p:txBody>
              <a:bodyPr wrap="none" anchor="ctr"/>
              <a:lstStyle/>
              <a:p>
                <a:endParaRPr lang="en-US"/>
              </a:p>
            </p:txBody>
          </p:sp>
        </p:grpSp>
        <p:sp>
          <p:nvSpPr>
            <p:cNvPr id="70672" name="Text Box 16"/>
            <p:cNvSpPr txBox="1">
              <a:spLocks noChangeArrowheads="1"/>
            </p:cNvSpPr>
            <p:nvPr/>
          </p:nvSpPr>
          <p:spPr bwMode="auto">
            <a:xfrm>
              <a:off x="720" y="3360"/>
              <a:ext cx="1039" cy="365"/>
            </a:xfrm>
            <a:prstGeom prst="rect">
              <a:avLst/>
            </a:prstGeom>
            <a:noFill/>
            <a:ln w="9525">
              <a:noFill/>
              <a:miter lim="800000"/>
              <a:headEnd/>
              <a:tailEnd/>
            </a:ln>
            <a:effectLst/>
          </p:spPr>
          <p:txBody>
            <a:bodyPr wrap="none">
              <a:spAutoFit/>
            </a:bodyPr>
            <a:lstStyle/>
            <a:p>
              <a:pPr>
                <a:defRPr/>
              </a:pPr>
              <a:r>
                <a:rPr lang="en-US" sz="3200" dirty="0">
                  <a:solidFill>
                    <a:srgbClr val="A90021"/>
                  </a:solidFill>
                </a:rPr>
                <a:t>Flooring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533400" y="609600"/>
            <a:ext cx="8142288" cy="492125"/>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What we will cover:</a:t>
            </a:r>
          </a:p>
        </p:txBody>
      </p:sp>
      <p:sp>
        <p:nvSpPr>
          <p:cNvPr id="51203" name="Rectangle 1027"/>
          <p:cNvSpPr>
            <a:spLocks noGrp="1" noChangeArrowheads="1"/>
          </p:cNvSpPr>
          <p:nvPr>
            <p:ph idx="1"/>
          </p:nvPr>
        </p:nvSpPr>
        <p:spPr>
          <a:xfrm>
            <a:off x="1752600" y="1904999"/>
            <a:ext cx="5867400" cy="3742765"/>
          </a:xfrm>
        </p:spPr>
        <p:txBody>
          <a:bodyPr lIns="92075" tIns="46038" rIns="92075" bIns="46038">
            <a:normAutofit lnSpcReduction="10000"/>
          </a:bodyPr>
          <a:lstStyle/>
          <a:p>
            <a:pPr lvl="2" eaLnBrk="1" hangingPunct="1">
              <a:buFont typeface="Wingdings" pitchFamily="2" charset="2"/>
              <a:buBlip>
                <a:blip r:embed="rId3"/>
              </a:buBlip>
              <a:defRPr/>
            </a:pPr>
            <a:r>
              <a:rPr lang="en-US" sz="3600" dirty="0" smtClean="0">
                <a:solidFill>
                  <a:srgbClr val="A90021"/>
                </a:solidFill>
              </a:rPr>
              <a:t>  Jargon</a:t>
            </a:r>
          </a:p>
          <a:p>
            <a:pPr lvl="2" eaLnBrk="1" hangingPunct="1">
              <a:buFont typeface="Wingdings" pitchFamily="2" charset="2"/>
              <a:buBlip>
                <a:blip r:embed="rId3"/>
              </a:buBlip>
              <a:defRPr/>
            </a:pPr>
            <a:r>
              <a:rPr lang="en-US" sz="3600" dirty="0" smtClean="0">
                <a:solidFill>
                  <a:srgbClr val="A90021"/>
                </a:solidFill>
              </a:rPr>
              <a:t>  Room Attributes</a:t>
            </a:r>
          </a:p>
          <a:p>
            <a:pPr lvl="2" eaLnBrk="1" hangingPunct="1">
              <a:buFont typeface="Wingdings" pitchFamily="2" charset="2"/>
              <a:buBlip>
                <a:blip r:embed="rId3"/>
              </a:buBlip>
              <a:defRPr/>
            </a:pPr>
            <a:r>
              <a:rPr lang="en-US" sz="3600" dirty="0" smtClean="0">
                <a:solidFill>
                  <a:srgbClr val="A90021"/>
                </a:solidFill>
              </a:rPr>
              <a:t>  Acoustics</a:t>
            </a:r>
          </a:p>
          <a:p>
            <a:pPr lvl="2" eaLnBrk="1" hangingPunct="1">
              <a:buFont typeface="Wingdings" pitchFamily="2" charset="2"/>
              <a:buBlip>
                <a:blip r:embed="rId3"/>
              </a:buBlip>
              <a:defRPr/>
            </a:pPr>
            <a:r>
              <a:rPr lang="en-US" sz="3600" dirty="0" smtClean="0">
                <a:solidFill>
                  <a:srgbClr val="A90021"/>
                </a:solidFill>
              </a:rPr>
              <a:t>  Lighting</a:t>
            </a:r>
          </a:p>
          <a:p>
            <a:pPr lvl="2" eaLnBrk="1" hangingPunct="1">
              <a:buFont typeface="Wingdings" pitchFamily="2" charset="2"/>
              <a:buBlip>
                <a:blip r:embed="rId3"/>
              </a:buBlip>
              <a:defRPr/>
            </a:pPr>
            <a:r>
              <a:rPr lang="en-US" sz="3600" dirty="0" smtClean="0">
                <a:solidFill>
                  <a:srgbClr val="A90021"/>
                </a:solidFill>
              </a:rPr>
              <a:t>  Millwork &amp; Furniture</a:t>
            </a:r>
          </a:p>
          <a:p>
            <a:pPr lvl="2" eaLnBrk="1" hangingPunct="1">
              <a:buFont typeface="Wingdings" pitchFamily="2" charset="2"/>
              <a:buBlip>
                <a:blip r:embed="rId3"/>
              </a:buBlip>
              <a:defRPr/>
            </a:pPr>
            <a:r>
              <a:rPr lang="en-US" sz="3600" dirty="0">
                <a:solidFill>
                  <a:srgbClr val="A90021"/>
                </a:solidFill>
              </a:rPr>
              <a:t> </a:t>
            </a:r>
            <a:r>
              <a:rPr lang="en-US" sz="3600" dirty="0" smtClean="0">
                <a:solidFill>
                  <a:srgbClr val="A90021"/>
                </a:solidFill>
              </a:rPr>
              <a:t> Equipment Planning</a:t>
            </a:r>
          </a:p>
          <a:p>
            <a:pPr lvl="2" eaLnBrk="1" hangingPunct="1">
              <a:buFont typeface="Wingdings" pitchFamily="2" charset="2"/>
              <a:buNone/>
              <a:defRPr/>
            </a:pPr>
            <a:endParaRPr lang="en-US" sz="3600"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7" dur="500"/>
                                        <p:tgtEl>
                                          <p:spTgt spid="5120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1" dur="2000"/>
                                        <p:tgtEl>
                                          <p:spTgt spid="51203">
                                            <p:txEl>
                                              <p:pRg st="1" end="1"/>
                                            </p:txEl>
                                          </p:spTgt>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15" dur="2000"/>
                                        <p:tgtEl>
                                          <p:spTgt spid="51203">
                                            <p:txEl>
                                              <p:pRg st="2" end="2"/>
                                            </p:txEl>
                                          </p:spTgt>
                                        </p:tgtEl>
                                      </p:cBhvr>
                                    </p:animEffect>
                                  </p:childTnLst>
                                </p:cTn>
                              </p:par>
                            </p:childTnLst>
                          </p:cTn>
                        </p:par>
                        <p:par>
                          <p:cTn id="16" fill="hold">
                            <p:stCondLst>
                              <p:cond delay="4500"/>
                            </p:stCondLst>
                            <p:childTnLst>
                              <p:par>
                                <p:cTn id="17" presetID="14" presetClass="entr" presetSubtype="10" fill="hold" nodeType="after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19" dur="2000"/>
                                        <p:tgtEl>
                                          <p:spTgt spid="51203">
                                            <p:txEl>
                                              <p:pRg st="3" end="3"/>
                                            </p:txEl>
                                          </p:spTgt>
                                        </p:tgtEl>
                                      </p:cBhvr>
                                    </p:animEffect>
                                  </p:childTnLst>
                                </p:cTn>
                              </p:par>
                            </p:childTnLst>
                          </p:cTn>
                        </p:par>
                        <p:par>
                          <p:cTn id="20" fill="hold">
                            <p:stCondLst>
                              <p:cond delay="6500"/>
                            </p:stCondLst>
                            <p:childTnLst>
                              <p:par>
                                <p:cTn id="21" presetID="14" presetClass="entr" presetSubtype="10" fill="hold" nodeType="after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23" dur="2000"/>
                                        <p:tgtEl>
                                          <p:spTgt spid="51203">
                                            <p:txEl>
                                              <p:pRg st="4" end="4"/>
                                            </p:txEl>
                                          </p:spTgt>
                                        </p:tgtEl>
                                      </p:cBhvr>
                                    </p:animEffect>
                                  </p:childTnLst>
                                </p:cTn>
                              </p:par>
                            </p:childTnLst>
                          </p:cTn>
                        </p:par>
                        <p:par>
                          <p:cTn id="24" fill="hold">
                            <p:stCondLst>
                              <p:cond delay="8500"/>
                            </p:stCondLst>
                            <p:childTnLst>
                              <p:par>
                                <p:cTn id="25" presetID="14" presetClass="entr" presetSubtype="10" fill="hold" nodeType="after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randombar(horizontal)">
                                      <p:cBhvr>
                                        <p:cTn id="27" dur="20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8229600" cy="1143000"/>
          </a:xfrm>
        </p:spPr>
        <p:txBody>
          <a:bodyPr lIns="92075" tIns="46038" rIns="92075" bIns="46038" anchor="b">
            <a:normAutofit fontScale="90000"/>
          </a:bodyPr>
          <a:lstStyle/>
          <a:p>
            <a:pPr eaLnBrk="1" hangingPunct="1">
              <a:defRPr/>
            </a:pPr>
            <a:r>
              <a:rPr lang="en-US" sz="3600" b="1" dirty="0" smtClean="0">
                <a:solidFill>
                  <a:srgbClr val="45811B"/>
                </a:solidFill>
              </a:rPr>
              <a:t>“B” = Background Sound:</a:t>
            </a:r>
            <a:br>
              <a:rPr lang="en-US" sz="3600" b="1" dirty="0" smtClean="0">
                <a:solidFill>
                  <a:srgbClr val="45811B"/>
                </a:solidFill>
              </a:rPr>
            </a:br>
            <a:r>
              <a:rPr lang="en-US" sz="3600" b="1" i="1" dirty="0" smtClean="0">
                <a:solidFill>
                  <a:srgbClr val="45811B"/>
                </a:solidFill>
              </a:rPr>
              <a:t>Building Systems Noise Control Basics</a:t>
            </a:r>
            <a:endParaRPr lang="en-US" sz="3600" b="1" dirty="0" smtClean="0">
              <a:solidFill>
                <a:srgbClr val="45811B"/>
              </a:solidFill>
            </a:endParaRPr>
          </a:p>
        </p:txBody>
      </p:sp>
      <p:pic>
        <p:nvPicPr>
          <p:cNvPr id="23555" name="Picture 3" descr="PB030003"/>
          <p:cNvPicPr>
            <a:picLocks noChangeAspect="1" noChangeArrowheads="1"/>
          </p:cNvPicPr>
          <p:nvPr/>
        </p:nvPicPr>
        <p:blipFill>
          <a:blip r:embed="rId2"/>
          <a:srcRect/>
          <a:stretch>
            <a:fillRect/>
          </a:stretch>
        </p:blipFill>
        <p:spPr bwMode="auto">
          <a:xfrm>
            <a:off x="3886200" y="2819400"/>
            <a:ext cx="4891088" cy="3668713"/>
          </a:xfrm>
          <a:prstGeom prst="rect">
            <a:avLst/>
          </a:prstGeom>
          <a:noFill/>
          <a:ln w="9525">
            <a:noFill/>
            <a:miter lim="800000"/>
            <a:headEnd/>
            <a:tailEnd/>
          </a:ln>
        </p:spPr>
      </p:pic>
      <p:grpSp>
        <p:nvGrpSpPr>
          <p:cNvPr id="2" name="Group 4"/>
          <p:cNvGrpSpPr>
            <a:grpSpLocks/>
          </p:cNvGrpSpPr>
          <p:nvPr/>
        </p:nvGrpSpPr>
        <p:grpSpPr bwMode="auto">
          <a:xfrm>
            <a:off x="609600" y="2590800"/>
            <a:ext cx="4776788" cy="555625"/>
            <a:chOff x="432" y="1632"/>
            <a:chExt cx="3009" cy="350"/>
          </a:xfrm>
        </p:grpSpPr>
        <p:sp>
          <p:nvSpPr>
            <p:cNvPr id="73733" name="Rectangle 5"/>
            <p:cNvSpPr>
              <a:spLocks noChangeArrowheads="1"/>
            </p:cNvSpPr>
            <p:nvPr/>
          </p:nvSpPr>
          <p:spPr bwMode="auto">
            <a:xfrm>
              <a:off x="432" y="1632"/>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Lights, Motors</a:t>
              </a:r>
            </a:p>
          </p:txBody>
        </p:sp>
        <p:sp>
          <p:nvSpPr>
            <p:cNvPr id="23569" name="Freeform 6"/>
            <p:cNvSpPr>
              <a:spLocks/>
            </p:cNvSpPr>
            <p:nvPr/>
          </p:nvSpPr>
          <p:spPr bwMode="auto">
            <a:xfrm>
              <a:off x="720" y="1920"/>
              <a:ext cx="2721" cy="62"/>
            </a:xfrm>
            <a:custGeom>
              <a:avLst/>
              <a:gdLst>
                <a:gd name="T0" fmla="*/ 0 w 2721"/>
                <a:gd name="T1" fmla="*/ 0 h 62"/>
                <a:gd name="T2" fmla="*/ 1584 w 2721"/>
                <a:gd name="T3" fmla="*/ 0 h 62"/>
                <a:gd name="T4" fmla="*/ 2721 w 2721"/>
                <a:gd name="T5" fmla="*/ 62 h 62"/>
                <a:gd name="T6" fmla="*/ 0 60000 65536"/>
                <a:gd name="T7" fmla="*/ 0 60000 65536"/>
                <a:gd name="T8" fmla="*/ 0 60000 65536"/>
                <a:gd name="T9" fmla="*/ 0 w 2721"/>
                <a:gd name="T10" fmla="*/ 0 h 62"/>
                <a:gd name="T11" fmla="*/ 2721 w 2721"/>
                <a:gd name="T12" fmla="*/ 62 h 62"/>
              </a:gdLst>
              <a:ahLst/>
              <a:cxnLst>
                <a:cxn ang="T6">
                  <a:pos x="T0" y="T1"/>
                </a:cxn>
                <a:cxn ang="T7">
                  <a:pos x="T2" y="T3"/>
                </a:cxn>
                <a:cxn ang="T8">
                  <a:pos x="T4" y="T5"/>
                </a:cxn>
              </a:cxnLst>
              <a:rect l="T9" t="T10" r="T11" b="T12"/>
              <a:pathLst>
                <a:path w="2721" h="62">
                  <a:moveTo>
                    <a:pt x="0" y="0"/>
                  </a:moveTo>
                  <a:lnTo>
                    <a:pt x="1584" y="0"/>
                  </a:lnTo>
                  <a:lnTo>
                    <a:pt x="2721" y="62"/>
                  </a:lnTo>
                </a:path>
              </a:pathLst>
            </a:custGeom>
            <a:noFill/>
            <a:ln w="9525">
              <a:solidFill>
                <a:schemeClr val="accent2"/>
              </a:solidFill>
              <a:round/>
              <a:headEnd type="diamond" w="med" len="med"/>
              <a:tailEnd type="stealth" w="med" len="med"/>
            </a:ln>
          </p:spPr>
          <p:txBody>
            <a:bodyPr wrap="none" anchor="ctr"/>
            <a:lstStyle/>
            <a:p>
              <a:endParaRPr lang="en-US"/>
            </a:p>
          </p:txBody>
        </p:sp>
      </p:grpSp>
      <p:grpSp>
        <p:nvGrpSpPr>
          <p:cNvPr id="3" name="Group 7"/>
          <p:cNvGrpSpPr>
            <a:grpSpLocks/>
          </p:cNvGrpSpPr>
          <p:nvPr/>
        </p:nvGrpSpPr>
        <p:grpSpPr bwMode="auto">
          <a:xfrm>
            <a:off x="609600" y="3124200"/>
            <a:ext cx="3917950" cy="473075"/>
            <a:chOff x="432" y="1968"/>
            <a:chExt cx="2420" cy="298"/>
          </a:xfrm>
        </p:grpSpPr>
        <p:sp>
          <p:nvSpPr>
            <p:cNvPr id="73736" name="Rectangle 8"/>
            <p:cNvSpPr>
              <a:spLocks noChangeArrowheads="1"/>
            </p:cNvSpPr>
            <p:nvPr/>
          </p:nvSpPr>
          <p:spPr bwMode="auto">
            <a:xfrm>
              <a:off x="432" y="1968"/>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GRDs</a:t>
              </a:r>
            </a:p>
          </p:txBody>
        </p:sp>
        <p:sp>
          <p:nvSpPr>
            <p:cNvPr id="23567" name="Freeform 9"/>
            <p:cNvSpPr>
              <a:spLocks/>
            </p:cNvSpPr>
            <p:nvPr/>
          </p:nvSpPr>
          <p:spPr bwMode="auto">
            <a:xfrm>
              <a:off x="720" y="2130"/>
              <a:ext cx="2132" cy="126"/>
            </a:xfrm>
            <a:custGeom>
              <a:avLst/>
              <a:gdLst>
                <a:gd name="T0" fmla="*/ 0 w 2132"/>
                <a:gd name="T1" fmla="*/ 126 h 126"/>
                <a:gd name="T2" fmla="*/ 1584 w 2132"/>
                <a:gd name="T3" fmla="*/ 126 h 126"/>
                <a:gd name="T4" fmla="*/ 2132 w 2132"/>
                <a:gd name="T5" fmla="*/ 0 h 126"/>
                <a:gd name="T6" fmla="*/ 0 60000 65536"/>
                <a:gd name="T7" fmla="*/ 0 60000 65536"/>
                <a:gd name="T8" fmla="*/ 0 60000 65536"/>
                <a:gd name="T9" fmla="*/ 0 w 2132"/>
                <a:gd name="T10" fmla="*/ 0 h 126"/>
                <a:gd name="T11" fmla="*/ 2132 w 2132"/>
                <a:gd name="T12" fmla="*/ 126 h 126"/>
              </a:gdLst>
              <a:ahLst/>
              <a:cxnLst>
                <a:cxn ang="T6">
                  <a:pos x="T0" y="T1"/>
                </a:cxn>
                <a:cxn ang="T7">
                  <a:pos x="T2" y="T3"/>
                </a:cxn>
                <a:cxn ang="T8">
                  <a:pos x="T4" y="T5"/>
                </a:cxn>
              </a:cxnLst>
              <a:rect l="T9" t="T10" r="T11" b="T12"/>
              <a:pathLst>
                <a:path w="2132" h="126">
                  <a:moveTo>
                    <a:pt x="0" y="126"/>
                  </a:moveTo>
                  <a:lnTo>
                    <a:pt x="1584" y="126"/>
                  </a:lnTo>
                  <a:lnTo>
                    <a:pt x="2132" y="0"/>
                  </a:lnTo>
                </a:path>
              </a:pathLst>
            </a:custGeom>
            <a:noFill/>
            <a:ln w="9525">
              <a:solidFill>
                <a:schemeClr val="folHlink"/>
              </a:solidFill>
              <a:round/>
              <a:headEnd type="diamond" w="med" len="med"/>
              <a:tailEnd type="stealth" w="med" len="med"/>
            </a:ln>
          </p:spPr>
          <p:txBody>
            <a:bodyPr wrap="none" anchor="ctr"/>
            <a:lstStyle/>
            <a:p>
              <a:endParaRPr lang="en-US"/>
            </a:p>
          </p:txBody>
        </p:sp>
      </p:grpSp>
      <p:grpSp>
        <p:nvGrpSpPr>
          <p:cNvPr id="4" name="Group 10"/>
          <p:cNvGrpSpPr>
            <a:grpSpLocks/>
          </p:cNvGrpSpPr>
          <p:nvPr/>
        </p:nvGrpSpPr>
        <p:grpSpPr bwMode="auto">
          <a:xfrm>
            <a:off x="609600" y="3657600"/>
            <a:ext cx="3733800" cy="473075"/>
            <a:chOff x="432" y="2304"/>
            <a:chExt cx="2216" cy="298"/>
          </a:xfrm>
        </p:grpSpPr>
        <p:sp>
          <p:nvSpPr>
            <p:cNvPr id="73739" name="Rectangle 11"/>
            <p:cNvSpPr>
              <a:spLocks noChangeArrowheads="1"/>
            </p:cNvSpPr>
            <p:nvPr/>
          </p:nvSpPr>
          <p:spPr bwMode="auto">
            <a:xfrm>
              <a:off x="432" y="2304"/>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Fans, VAVs</a:t>
              </a:r>
            </a:p>
          </p:txBody>
        </p:sp>
        <p:sp>
          <p:nvSpPr>
            <p:cNvPr id="23565" name="Freeform 12"/>
            <p:cNvSpPr>
              <a:spLocks/>
            </p:cNvSpPr>
            <p:nvPr/>
          </p:nvSpPr>
          <p:spPr bwMode="auto">
            <a:xfrm>
              <a:off x="720" y="2471"/>
              <a:ext cx="1928" cy="121"/>
            </a:xfrm>
            <a:custGeom>
              <a:avLst/>
              <a:gdLst>
                <a:gd name="T0" fmla="*/ 0 w 1928"/>
                <a:gd name="T1" fmla="*/ 121 h 121"/>
                <a:gd name="T2" fmla="*/ 1584 w 1928"/>
                <a:gd name="T3" fmla="*/ 121 h 121"/>
                <a:gd name="T4" fmla="*/ 1928 w 1928"/>
                <a:gd name="T5" fmla="*/ 0 h 121"/>
                <a:gd name="T6" fmla="*/ 0 60000 65536"/>
                <a:gd name="T7" fmla="*/ 0 60000 65536"/>
                <a:gd name="T8" fmla="*/ 0 60000 65536"/>
                <a:gd name="T9" fmla="*/ 0 w 1928"/>
                <a:gd name="T10" fmla="*/ 0 h 121"/>
                <a:gd name="T11" fmla="*/ 1928 w 1928"/>
                <a:gd name="T12" fmla="*/ 121 h 121"/>
              </a:gdLst>
              <a:ahLst/>
              <a:cxnLst>
                <a:cxn ang="T6">
                  <a:pos x="T0" y="T1"/>
                </a:cxn>
                <a:cxn ang="T7">
                  <a:pos x="T2" y="T3"/>
                </a:cxn>
                <a:cxn ang="T8">
                  <a:pos x="T4" y="T5"/>
                </a:cxn>
              </a:cxnLst>
              <a:rect l="T9" t="T10" r="T11" b="T12"/>
              <a:pathLst>
                <a:path w="1928" h="121">
                  <a:moveTo>
                    <a:pt x="0" y="121"/>
                  </a:moveTo>
                  <a:lnTo>
                    <a:pt x="1584" y="121"/>
                  </a:lnTo>
                  <a:lnTo>
                    <a:pt x="1928" y="0"/>
                  </a:lnTo>
                </a:path>
              </a:pathLst>
            </a:custGeom>
            <a:noFill/>
            <a:ln w="9525">
              <a:solidFill>
                <a:srgbClr val="FFCC99"/>
              </a:solidFill>
              <a:round/>
              <a:headEnd type="diamond" w="med" len="med"/>
              <a:tailEnd type="stealth" w="med" len="med"/>
            </a:ln>
          </p:spPr>
          <p:txBody>
            <a:bodyPr wrap="none" anchor="ctr"/>
            <a:lstStyle/>
            <a:p>
              <a:endParaRPr lang="en-US"/>
            </a:p>
          </p:txBody>
        </p:sp>
      </p:grpSp>
      <p:grpSp>
        <p:nvGrpSpPr>
          <p:cNvPr id="5" name="Group 17"/>
          <p:cNvGrpSpPr>
            <a:grpSpLocks/>
          </p:cNvGrpSpPr>
          <p:nvPr/>
        </p:nvGrpSpPr>
        <p:grpSpPr bwMode="auto">
          <a:xfrm>
            <a:off x="609600" y="4906963"/>
            <a:ext cx="6096000" cy="1341437"/>
            <a:chOff x="384" y="3091"/>
            <a:chExt cx="3840" cy="845"/>
          </a:xfrm>
        </p:grpSpPr>
        <p:grpSp>
          <p:nvGrpSpPr>
            <p:cNvPr id="6" name="Group 13"/>
            <p:cNvGrpSpPr>
              <a:grpSpLocks/>
            </p:cNvGrpSpPr>
            <p:nvPr/>
          </p:nvGrpSpPr>
          <p:grpSpPr bwMode="auto">
            <a:xfrm>
              <a:off x="384" y="3216"/>
              <a:ext cx="3840" cy="720"/>
              <a:chOff x="432" y="2640"/>
              <a:chExt cx="3598" cy="1175"/>
            </a:xfrm>
          </p:grpSpPr>
          <p:sp>
            <p:nvSpPr>
              <p:cNvPr id="73742" name="Rectangle 14"/>
              <p:cNvSpPr>
                <a:spLocks noChangeArrowheads="1"/>
              </p:cNvSpPr>
              <p:nvPr/>
            </p:nvSpPr>
            <p:spPr bwMode="auto">
              <a:xfrm>
                <a:off x="432" y="2640"/>
                <a:ext cx="1978" cy="299"/>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endParaRPr lang="en-US" sz="3200">
                  <a:solidFill>
                    <a:srgbClr val="FFFF00"/>
                  </a:solidFill>
                  <a:effectLst>
                    <a:outerShdw blurRad="38100" dist="38100" dir="2700000" algn="tl">
                      <a:srgbClr val="000000"/>
                    </a:outerShdw>
                  </a:effectLst>
                </a:endParaRPr>
              </a:p>
            </p:txBody>
          </p:sp>
          <p:sp>
            <p:nvSpPr>
              <p:cNvPr id="23563" name="Freeform 15"/>
              <p:cNvSpPr>
                <a:spLocks/>
              </p:cNvSpPr>
              <p:nvPr/>
            </p:nvSpPr>
            <p:spPr bwMode="auto">
              <a:xfrm>
                <a:off x="720" y="2928"/>
                <a:ext cx="3310" cy="887"/>
              </a:xfrm>
              <a:custGeom>
                <a:avLst/>
                <a:gdLst>
                  <a:gd name="T0" fmla="*/ 0 w 3310"/>
                  <a:gd name="T1" fmla="*/ 0 h 887"/>
                  <a:gd name="T2" fmla="*/ 1584 w 3310"/>
                  <a:gd name="T3" fmla="*/ 0 h 887"/>
                  <a:gd name="T4" fmla="*/ 3310 w 3310"/>
                  <a:gd name="T5" fmla="*/ 887 h 887"/>
                  <a:gd name="T6" fmla="*/ 0 60000 65536"/>
                  <a:gd name="T7" fmla="*/ 0 60000 65536"/>
                  <a:gd name="T8" fmla="*/ 0 60000 65536"/>
                  <a:gd name="T9" fmla="*/ 0 w 3310"/>
                  <a:gd name="T10" fmla="*/ 0 h 887"/>
                  <a:gd name="T11" fmla="*/ 3310 w 3310"/>
                  <a:gd name="T12" fmla="*/ 887 h 887"/>
                </a:gdLst>
                <a:ahLst/>
                <a:cxnLst>
                  <a:cxn ang="T6">
                    <a:pos x="T0" y="T1"/>
                  </a:cxn>
                  <a:cxn ang="T7">
                    <a:pos x="T2" y="T3"/>
                  </a:cxn>
                  <a:cxn ang="T8">
                    <a:pos x="T4" y="T5"/>
                  </a:cxn>
                </a:cxnLst>
                <a:rect l="T9" t="T10" r="T11" b="T12"/>
                <a:pathLst>
                  <a:path w="3310" h="887">
                    <a:moveTo>
                      <a:pt x="0" y="0"/>
                    </a:moveTo>
                    <a:lnTo>
                      <a:pt x="1584" y="0"/>
                    </a:lnTo>
                    <a:lnTo>
                      <a:pt x="3310" y="887"/>
                    </a:lnTo>
                  </a:path>
                </a:pathLst>
              </a:custGeom>
              <a:noFill/>
              <a:ln w="9525">
                <a:solidFill>
                  <a:schemeClr val="tx1"/>
                </a:solidFill>
                <a:round/>
                <a:headEnd type="diamond" w="med" len="med"/>
                <a:tailEnd type="stealth" w="med" len="med"/>
              </a:ln>
            </p:spPr>
            <p:txBody>
              <a:bodyPr wrap="none" anchor="ctr"/>
              <a:lstStyle/>
              <a:p>
                <a:endParaRPr lang="en-US"/>
              </a:p>
            </p:txBody>
          </p:sp>
        </p:grpSp>
        <p:sp>
          <p:nvSpPr>
            <p:cNvPr id="73744" name="Text Box 16"/>
            <p:cNvSpPr txBox="1">
              <a:spLocks noChangeArrowheads="1"/>
            </p:cNvSpPr>
            <p:nvPr/>
          </p:nvSpPr>
          <p:spPr bwMode="auto">
            <a:xfrm>
              <a:off x="627" y="3091"/>
              <a:ext cx="1821" cy="365"/>
            </a:xfrm>
            <a:prstGeom prst="rect">
              <a:avLst/>
            </a:prstGeom>
            <a:noFill/>
            <a:ln w="9525">
              <a:noFill/>
              <a:miter lim="800000"/>
              <a:headEnd/>
              <a:tailEnd/>
            </a:ln>
            <a:effectLst/>
          </p:spPr>
          <p:txBody>
            <a:bodyPr wrap="none">
              <a:spAutoFit/>
            </a:bodyPr>
            <a:lstStyle/>
            <a:p>
              <a:pPr eaLnBrk="1" hangingPunct="1">
                <a:spcBef>
                  <a:spcPct val="20000"/>
                </a:spcBef>
                <a:buClr>
                  <a:schemeClr val="hlink"/>
                </a:buClr>
                <a:buSzPct val="90000"/>
                <a:buFont typeface="Wingdings" pitchFamily="2" charset="2"/>
                <a:buNone/>
                <a:defRPr/>
              </a:pPr>
              <a:r>
                <a:rPr lang="en-US" sz="3200" dirty="0">
                  <a:solidFill>
                    <a:srgbClr val="A90021"/>
                  </a:solidFill>
                </a:rPr>
                <a:t>Noise Intrusion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52400"/>
            <a:ext cx="8229600" cy="1143000"/>
          </a:xfrm>
        </p:spPr>
        <p:txBody>
          <a:bodyPr lIns="92075" tIns="46038" rIns="92075" bIns="46038" anchor="b">
            <a:normAutofit fontScale="90000"/>
          </a:bodyPr>
          <a:lstStyle/>
          <a:p>
            <a:pPr eaLnBrk="1" hangingPunct="1">
              <a:defRPr/>
            </a:pPr>
            <a:r>
              <a:rPr lang="en-US" sz="3600" b="1" dirty="0" smtClean="0">
                <a:solidFill>
                  <a:srgbClr val="45811B"/>
                </a:solidFill>
              </a:rPr>
              <a:t>“C” = Constructions:</a:t>
            </a:r>
            <a:br>
              <a:rPr lang="en-US" sz="3600" b="1" dirty="0" smtClean="0">
                <a:solidFill>
                  <a:srgbClr val="45811B"/>
                </a:solidFill>
              </a:rPr>
            </a:br>
            <a:r>
              <a:rPr lang="en-US" sz="3600" b="1" i="1" dirty="0" smtClean="0">
                <a:solidFill>
                  <a:srgbClr val="45811B"/>
                </a:solidFill>
              </a:rPr>
              <a:t>Sound Isolation Suggestions</a:t>
            </a:r>
            <a:endParaRPr lang="en-US" sz="3600" b="1" dirty="0" smtClean="0">
              <a:solidFill>
                <a:srgbClr val="45811B"/>
              </a:solidFill>
            </a:endParaRPr>
          </a:p>
        </p:txBody>
      </p:sp>
      <p:pic>
        <p:nvPicPr>
          <p:cNvPr id="24579" name="Picture 3" descr="PB030003"/>
          <p:cNvPicPr>
            <a:picLocks noChangeAspect="1" noChangeArrowheads="1"/>
          </p:cNvPicPr>
          <p:nvPr/>
        </p:nvPicPr>
        <p:blipFill>
          <a:blip r:embed="rId2"/>
          <a:srcRect/>
          <a:stretch>
            <a:fillRect/>
          </a:stretch>
        </p:blipFill>
        <p:spPr bwMode="auto">
          <a:xfrm>
            <a:off x="3886200" y="2819400"/>
            <a:ext cx="4891088" cy="3657600"/>
          </a:xfrm>
          <a:prstGeom prst="rect">
            <a:avLst/>
          </a:prstGeom>
          <a:noFill/>
          <a:ln w="9525">
            <a:noFill/>
            <a:miter lim="800000"/>
            <a:headEnd/>
            <a:tailEnd/>
          </a:ln>
        </p:spPr>
      </p:pic>
      <p:grpSp>
        <p:nvGrpSpPr>
          <p:cNvPr id="2" name="Group 18"/>
          <p:cNvGrpSpPr>
            <a:grpSpLocks/>
          </p:cNvGrpSpPr>
          <p:nvPr/>
        </p:nvGrpSpPr>
        <p:grpSpPr bwMode="auto">
          <a:xfrm>
            <a:off x="685800" y="2362200"/>
            <a:ext cx="4114800" cy="609600"/>
            <a:chOff x="432" y="1488"/>
            <a:chExt cx="2592" cy="384"/>
          </a:xfrm>
        </p:grpSpPr>
        <p:sp>
          <p:nvSpPr>
            <p:cNvPr id="79876" name="Rectangle 4"/>
            <p:cNvSpPr>
              <a:spLocks noChangeArrowheads="1"/>
            </p:cNvSpPr>
            <p:nvPr/>
          </p:nvSpPr>
          <p:spPr bwMode="auto">
            <a:xfrm>
              <a:off x="432" y="1488"/>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Ceiling Styles</a:t>
              </a:r>
            </a:p>
          </p:txBody>
        </p:sp>
        <p:sp>
          <p:nvSpPr>
            <p:cNvPr id="24596" name="Freeform 8"/>
            <p:cNvSpPr>
              <a:spLocks/>
            </p:cNvSpPr>
            <p:nvPr/>
          </p:nvSpPr>
          <p:spPr bwMode="auto">
            <a:xfrm>
              <a:off x="720" y="1776"/>
              <a:ext cx="2304" cy="96"/>
            </a:xfrm>
            <a:custGeom>
              <a:avLst/>
              <a:gdLst>
                <a:gd name="T0" fmla="*/ 0 w 2304"/>
                <a:gd name="T1" fmla="*/ 0 h 96"/>
                <a:gd name="T2" fmla="*/ 1584 w 2304"/>
                <a:gd name="T3" fmla="*/ 0 h 96"/>
                <a:gd name="T4" fmla="*/ 2304 w 2304"/>
                <a:gd name="T5" fmla="*/ 96 h 96"/>
                <a:gd name="T6" fmla="*/ 0 60000 65536"/>
                <a:gd name="T7" fmla="*/ 0 60000 65536"/>
                <a:gd name="T8" fmla="*/ 0 60000 65536"/>
                <a:gd name="T9" fmla="*/ 0 w 2304"/>
                <a:gd name="T10" fmla="*/ 0 h 96"/>
                <a:gd name="T11" fmla="*/ 2304 w 2304"/>
                <a:gd name="T12" fmla="*/ 96 h 96"/>
              </a:gdLst>
              <a:ahLst/>
              <a:cxnLst>
                <a:cxn ang="T6">
                  <a:pos x="T0" y="T1"/>
                </a:cxn>
                <a:cxn ang="T7">
                  <a:pos x="T2" y="T3"/>
                </a:cxn>
                <a:cxn ang="T8">
                  <a:pos x="T4" y="T5"/>
                </a:cxn>
              </a:cxnLst>
              <a:rect l="T9" t="T10" r="T11" b="T12"/>
              <a:pathLst>
                <a:path w="2304" h="96">
                  <a:moveTo>
                    <a:pt x="0" y="0"/>
                  </a:moveTo>
                  <a:lnTo>
                    <a:pt x="1584" y="0"/>
                  </a:lnTo>
                  <a:lnTo>
                    <a:pt x="2304" y="96"/>
                  </a:lnTo>
                </a:path>
              </a:pathLst>
            </a:custGeom>
            <a:noFill/>
            <a:ln w="9525">
              <a:solidFill>
                <a:schemeClr val="accent2"/>
              </a:solidFill>
              <a:round/>
              <a:headEnd type="diamond" w="med" len="med"/>
              <a:tailEnd type="stealth" w="med" len="med"/>
            </a:ln>
          </p:spPr>
          <p:txBody>
            <a:bodyPr wrap="none" anchor="ctr"/>
            <a:lstStyle/>
            <a:p>
              <a:endParaRPr lang="en-US"/>
            </a:p>
          </p:txBody>
        </p:sp>
      </p:grpSp>
      <p:grpSp>
        <p:nvGrpSpPr>
          <p:cNvPr id="3" name="Group 19"/>
          <p:cNvGrpSpPr>
            <a:grpSpLocks/>
          </p:cNvGrpSpPr>
          <p:nvPr/>
        </p:nvGrpSpPr>
        <p:grpSpPr bwMode="auto">
          <a:xfrm>
            <a:off x="685800" y="3032125"/>
            <a:ext cx="3657600" cy="854075"/>
            <a:chOff x="432" y="1910"/>
            <a:chExt cx="2304" cy="538"/>
          </a:xfrm>
        </p:grpSpPr>
        <p:sp>
          <p:nvSpPr>
            <p:cNvPr id="79877" name="Rectangle 5"/>
            <p:cNvSpPr>
              <a:spLocks noChangeArrowheads="1"/>
            </p:cNvSpPr>
            <p:nvPr/>
          </p:nvSpPr>
          <p:spPr bwMode="auto">
            <a:xfrm>
              <a:off x="432" y="1910"/>
              <a:ext cx="2112" cy="298"/>
            </a:xfrm>
            <a:prstGeom prst="rect">
              <a:avLst/>
            </a:prstGeom>
            <a:noFill/>
            <a:ln w="9525">
              <a:noFill/>
              <a:miter lim="800000"/>
              <a:headEnd/>
              <a:tailEnd/>
            </a:ln>
            <a:effectLst/>
          </p:spPr>
          <p:txBody>
            <a:bodyPr lIns="92075" tIns="46038" rIns="92075" bIns="46038"/>
            <a:lstStyle/>
            <a:p>
              <a:pPr marL="342900" indent="-342900" eaLnBrk="1" hangingPunct="1">
                <a:lnSpc>
                  <a:spcPct val="70000"/>
                </a:lnSpc>
                <a:buClr>
                  <a:schemeClr val="hlink"/>
                </a:buClr>
                <a:buSzPct val="90000"/>
                <a:buFont typeface="Wingdings" pitchFamily="2" charset="2"/>
                <a:buNone/>
                <a:defRPr/>
              </a:pPr>
              <a:r>
                <a:rPr lang="en-US" sz="3200" dirty="0">
                  <a:solidFill>
                    <a:srgbClr val="FFFF00"/>
                  </a:solidFill>
                  <a:effectLst>
                    <a:outerShdw blurRad="38100" dist="38100" dir="2700000" algn="tl">
                      <a:srgbClr val="000000"/>
                    </a:outerShdw>
                  </a:effectLst>
                </a:rPr>
                <a:t>	</a:t>
              </a:r>
              <a:r>
                <a:rPr lang="en-US" sz="3200" dirty="0">
                  <a:solidFill>
                    <a:srgbClr val="A90021"/>
                  </a:solidFill>
                </a:rPr>
                <a:t>Ductwork /</a:t>
              </a:r>
            </a:p>
            <a:p>
              <a:pPr marL="342900" indent="-342900" eaLnBrk="1" hangingPunct="1">
                <a:lnSpc>
                  <a:spcPct val="70000"/>
                </a:lnSpc>
                <a:buClr>
                  <a:schemeClr val="hlink"/>
                </a:buClr>
                <a:buSzPct val="90000"/>
                <a:buFont typeface="Wingdings" pitchFamily="2" charset="2"/>
                <a:buNone/>
                <a:defRPr/>
              </a:pPr>
              <a:r>
                <a:rPr lang="en-US" sz="3200" dirty="0">
                  <a:solidFill>
                    <a:srgbClr val="A90021"/>
                  </a:solidFill>
                </a:rPr>
                <a:t>   Soffits</a:t>
              </a:r>
            </a:p>
          </p:txBody>
        </p:sp>
        <p:sp>
          <p:nvSpPr>
            <p:cNvPr id="24594" name="Freeform 9"/>
            <p:cNvSpPr>
              <a:spLocks/>
            </p:cNvSpPr>
            <p:nvPr/>
          </p:nvSpPr>
          <p:spPr bwMode="auto">
            <a:xfrm>
              <a:off x="720" y="2326"/>
              <a:ext cx="2016" cy="122"/>
            </a:xfrm>
            <a:custGeom>
              <a:avLst/>
              <a:gdLst>
                <a:gd name="T0" fmla="*/ 0 w 2016"/>
                <a:gd name="T1" fmla="*/ 0 h 122"/>
                <a:gd name="T2" fmla="*/ 1584 w 2016"/>
                <a:gd name="T3" fmla="*/ 0 h 122"/>
                <a:gd name="T4" fmla="*/ 2016 w 2016"/>
                <a:gd name="T5" fmla="*/ 122 h 122"/>
                <a:gd name="T6" fmla="*/ 0 60000 65536"/>
                <a:gd name="T7" fmla="*/ 0 60000 65536"/>
                <a:gd name="T8" fmla="*/ 0 60000 65536"/>
                <a:gd name="T9" fmla="*/ 0 w 2016"/>
                <a:gd name="T10" fmla="*/ 0 h 122"/>
                <a:gd name="T11" fmla="*/ 2016 w 2016"/>
                <a:gd name="T12" fmla="*/ 122 h 122"/>
              </a:gdLst>
              <a:ahLst/>
              <a:cxnLst>
                <a:cxn ang="T6">
                  <a:pos x="T0" y="T1"/>
                </a:cxn>
                <a:cxn ang="T7">
                  <a:pos x="T2" y="T3"/>
                </a:cxn>
                <a:cxn ang="T8">
                  <a:pos x="T4" y="T5"/>
                </a:cxn>
              </a:cxnLst>
              <a:rect l="T9" t="T10" r="T11" b="T12"/>
              <a:pathLst>
                <a:path w="2016" h="122">
                  <a:moveTo>
                    <a:pt x="0" y="0"/>
                  </a:moveTo>
                  <a:lnTo>
                    <a:pt x="1584" y="0"/>
                  </a:lnTo>
                  <a:lnTo>
                    <a:pt x="2016" y="122"/>
                  </a:lnTo>
                </a:path>
              </a:pathLst>
            </a:custGeom>
            <a:noFill/>
            <a:ln w="9525">
              <a:solidFill>
                <a:schemeClr val="folHlink"/>
              </a:solidFill>
              <a:round/>
              <a:headEnd type="diamond" w="med" len="med"/>
              <a:tailEnd type="stealth" w="med" len="med"/>
            </a:ln>
          </p:spPr>
          <p:txBody>
            <a:bodyPr wrap="none" anchor="ctr"/>
            <a:lstStyle/>
            <a:p>
              <a:endParaRPr lang="en-US"/>
            </a:p>
          </p:txBody>
        </p:sp>
      </p:grpSp>
      <p:grpSp>
        <p:nvGrpSpPr>
          <p:cNvPr id="4" name="Group 20"/>
          <p:cNvGrpSpPr>
            <a:grpSpLocks/>
          </p:cNvGrpSpPr>
          <p:nvPr/>
        </p:nvGrpSpPr>
        <p:grpSpPr bwMode="auto">
          <a:xfrm>
            <a:off x="1066800" y="3860800"/>
            <a:ext cx="4640263" cy="711200"/>
            <a:chOff x="672" y="2432"/>
            <a:chExt cx="2923" cy="448"/>
          </a:xfrm>
        </p:grpSpPr>
        <p:sp>
          <p:nvSpPr>
            <p:cNvPr id="79878" name="Rectangle 6"/>
            <p:cNvSpPr>
              <a:spLocks noChangeArrowheads="1"/>
            </p:cNvSpPr>
            <p:nvPr/>
          </p:nvSpPr>
          <p:spPr bwMode="auto">
            <a:xfrm>
              <a:off x="672" y="2432"/>
              <a:ext cx="1978" cy="5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Partition Types</a:t>
              </a:r>
            </a:p>
          </p:txBody>
        </p:sp>
        <p:sp>
          <p:nvSpPr>
            <p:cNvPr id="24592" name="Freeform 10"/>
            <p:cNvSpPr>
              <a:spLocks/>
            </p:cNvSpPr>
            <p:nvPr/>
          </p:nvSpPr>
          <p:spPr bwMode="auto">
            <a:xfrm>
              <a:off x="720" y="2720"/>
              <a:ext cx="2875" cy="160"/>
            </a:xfrm>
            <a:custGeom>
              <a:avLst/>
              <a:gdLst>
                <a:gd name="T0" fmla="*/ 0 w 2875"/>
                <a:gd name="T1" fmla="*/ 0 h 160"/>
                <a:gd name="T2" fmla="*/ 1584 w 2875"/>
                <a:gd name="T3" fmla="*/ 0 h 160"/>
                <a:gd name="T4" fmla="*/ 2875 w 2875"/>
                <a:gd name="T5" fmla="*/ 160 h 160"/>
                <a:gd name="T6" fmla="*/ 0 60000 65536"/>
                <a:gd name="T7" fmla="*/ 0 60000 65536"/>
                <a:gd name="T8" fmla="*/ 0 60000 65536"/>
                <a:gd name="T9" fmla="*/ 0 w 2875"/>
                <a:gd name="T10" fmla="*/ 0 h 160"/>
                <a:gd name="T11" fmla="*/ 2875 w 2875"/>
                <a:gd name="T12" fmla="*/ 160 h 160"/>
              </a:gdLst>
              <a:ahLst/>
              <a:cxnLst>
                <a:cxn ang="T6">
                  <a:pos x="T0" y="T1"/>
                </a:cxn>
                <a:cxn ang="T7">
                  <a:pos x="T2" y="T3"/>
                </a:cxn>
                <a:cxn ang="T8">
                  <a:pos x="T4" y="T5"/>
                </a:cxn>
              </a:cxnLst>
              <a:rect l="T9" t="T10" r="T11" b="T12"/>
              <a:pathLst>
                <a:path w="2875" h="160">
                  <a:moveTo>
                    <a:pt x="0" y="0"/>
                  </a:moveTo>
                  <a:lnTo>
                    <a:pt x="1584" y="0"/>
                  </a:lnTo>
                  <a:lnTo>
                    <a:pt x="2875" y="160"/>
                  </a:lnTo>
                </a:path>
              </a:pathLst>
            </a:custGeom>
            <a:noFill/>
            <a:ln w="9525">
              <a:solidFill>
                <a:srgbClr val="FFCC99"/>
              </a:solidFill>
              <a:round/>
              <a:headEnd type="diamond" w="med" len="med"/>
              <a:tailEnd type="stealth" w="med" len="med"/>
            </a:ln>
          </p:spPr>
          <p:txBody>
            <a:bodyPr wrap="none" anchor="ctr"/>
            <a:lstStyle/>
            <a:p>
              <a:endParaRPr lang="en-US"/>
            </a:p>
          </p:txBody>
        </p:sp>
      </p:grpSp>
      <p:grpSp>
        <p:nvGrpSpPr>
          <p:cNvPr id="5" name="Group 21"/>
          <p:cNvGrpSpPr>
            <a:grpSpLocks/>
          </p:cNvGrpSpPr>
          <p:nvPr/>
        </p:nvGrpSpPr>
        <p:grpSpPr bwMode="auto">
          <a:xfrm>
            <a:off x="1050925" y="4419600"/>
            <a:ext cx="6111875" cy="473075"/>
            <a:chOff x="662" y="2784"/>
            <a:chExt cx="3850" cy="298"/>
          </a:xfrm>
        </p:grpSpPr>
        <p:sp>
          <p:nvSpPr>
            <p:cNvPr id="79879" name="Rectangle 7"/>
            <p:cNvSpPr>
              <a:spLocks noChangeArrowheads="1"/>
            </p:cNvSpPr>
            <p:nvPr/>
          </p:nvSpPr>
          <p:spPr bwMode="auto">
            <a:xfrm>
              <a:off x="662" y="2784"/>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Door Gaskets</a:t>
              </a:r>
            </a:p>
          </p:txBody>
        </p:sp>
        <p:sp>
          <p:nvSpPr>
            <p:cNvPr id="24590" name="Freeform 11"/>
            <p:cNvSpPr>
              <a:spLocks/>
            </p:cNvSpPr>
            <p:nvPr/>
          </p:nvSpPr>
          <p:spPr bwMode="auto">
            <a:xfrm>
              <a:off x="723" y="3072"/>
              <a:ext cx="3789" cy="1"/>
            </a:xfrm>
            <a:custGeom>
              <a:avLst/>
              <a:gdLst>
                <a:gd name="T0" fmla="*/ 0 w 3789"/>
                <a:gd name="T1" fmla="*/ 0 h 1"/>
                <a:gd name="T2" fmla="*/ 1584 w 3789"/>
                <a:gd name="T3" fmla="*/ 0 h 1"/>
                <a:gd name="T4" fmla="*/ 3789 w 3789"/>
                <a:gd name="T5" fmla="*/ 0 h 1"/>
                <a:gd name="T6" fmla="*/ 0 60000 65536"/>
                <a:gd name="T7" fmla="*/ 0 60000 65536"/>
                <a:gd name="T8" fmla="*/ 0 60000 65536"/>
                <a:gd name="T9" fmla="*/ 0 w 3789"/>
                <a:gd name="T10" fmla="*/ 0 h 1"/>
                <a:gd name="T11" fmla="*/ 3789 w 3789"/>
                <a:gd name="T12" fmla="*/ 1 h 1"/>
              </a:gdLst>
              <a:ahLst/>
              <a:cxnLst>
                <a:cxn ang="T6">
                  <a:pos x="T0" y="T1"/>
                </a:cxn>
                <a:cxn ang="T7">
                  <a:pos x="T2" y="T3"/>
                </a:cxn>
                <a:cxn ang="T8">
                  <a:pos x="T4" y="T5"/>
                </a:cxn>
              </a:cxnLst>
              <a:rect l="T9" t="T10" r="T11" b="T12"/>
              <a:pathLst>
                <a:path w="3789" h="1">
                  <a:moveTo>
                    <a:pt x="0" y="0"/>
                  </a:moveTo>
                  <a:lnTo>
                    <a:pt x="1584" y="0"/>
                  </a:lnTo>
                  <a:lnTo>
                    <a:pt x="3789" y="0"/>
                  </a:lnTo>
                </a:path>
              </a:pathLst>
            </a:custGeom>
            <a:noFill/>
            <a:ln w="9525">
              <a:solidFill>
                <a:schemeClr val="tx1"/>
              </a:solidFill>
              <a:round/>
              <a:headEnd type="diamond" w="med" len="med"/>
              <a:tailEnd type="stealth" w="med" len="med"/>
            </a:ln>
          </p:spPr>
          <p:txBody>
            <a:bodyPr wrap="none" anchor="ctr"/>
            <a:lstStyle/>
            <a:p>
              <a:endParaRPr lang="en-US"/>
            </a:p>
          </p:txBody>
        </p:sp>
      </p:grpSp>
      <p:grpSp>
        <p:nvGrpSpPr>
          <p:cNvPr id="6" name="Group 17"/>
          <p:cNvGrpSpPr>
            <a:grpSpLocks/>
          </p:cNvGrpSpPr>
          <p:nvPr/>
        </p:nvGrpSpPr>
        <p:grpSpPr bwMode="auto">
          <a:xfrm>
            <a:off x="685800" y="5029200"/>
            <a:ext cx="5491163" cy="1322388"/>
            <a:chOff x="432" y="3168"/>
            <a:chExt cx="3459" cy="833"/>
          </a:xfrm>
        </p:grpSpPr>
        <p:grpSp>
          <p:nvGrpSpPr>
            <p:cNvPr id="7" name="Group 12"/>
            <p:cNvGrpSpPr>
              <a:grpSpLocks/>
            </p:cNvGrpSpPr>
            <p:nvPr/>
          </p:nvGrpSpPr>
          <p:grpSpPr bwMode="auto">
            <a:xfrm>
              <a:off x="432" y="3168"/>
              <a:ext cx="3459" cy="833"/>
              <a:chOff x="432" y="2976"/>
              <a:chExt cx="3603" cy="833"/>
            </a:xfrm>
          </p:grpSpPr>
          <p:sp>
            <p:nvSpPr>
              <p:cNvPr id="79885" name="Rectangle 13"/>
              <p:cNvSpPr>
                <a:spLocks noChangeArrowheads="1"/>
              </p:cNvSpPr>
              <p:nvPr/>
            </p:nvSpPr>
            <p:spPr bwMode="auto">
              <a:xfrm>
                <a:off x="432" y="2976"/>
                <a:ext cx="1978" cy="298"/>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endParaRPr lang="en-US" sz="3200">
                  <a:solidFill>
                    <a:srgbClr val="FFFF00"/>
                  </a:solidFill>
                  <a:effectLst>
                    <a:outerShdw blurRad="38100" dist="38100" dir="2700000" algn="tl">
                      <a:srgbClr val="000000"/>
                    </a:outerShdw>
                  </a:effectLst>
                </a:endParaRPr>
              </a:p>
            </p:txBody>
          </p:sp>
          <p:sp>
            <p:nvSpPr>
              <p:cNvPr id="24588" name="Freeform 14"/>
              <p:cNvSpPr>
                <a:spLocks/>
              </p:cNvSpPr>
              <p:nvPr/>
            </p:nvSpPr>
            <p:spPr bwMode="auto">
              <a:xfrm>
                <a:off x="720" y="3264"/>
                <a:ext cx="3315" cy="545"/>
              </a:xfrm>
              <a:custGeom>
                <a:avLst/>
                <a:gdLst>
                  <a:gd name="T0" fmla="*/ 0 w 3315"/>
                  <a:gd name="T1" fmla="*/ 0 h 545"/>
                  <a:gd name="T2" fmla="*/ 1584 w 3315"/>
                  <a:gd name="T3" fmla="*/ 0 h 545"/>
                  <a:gd name="T4" fmla="*/ 3315 w 3315"/>
                  <a:gd name="T5" fmla="*/ 545 h 545"/>
                  <a:gd name="T6" fmla="*/ 0 60000 65536"/>
                  <a:gd name="T7" fmla="*/ 0 60000 65536"/>
                  <a:gd name="T8" fmla="*/ 0 60000 65536"/>
                  <a:gd name="T9" fmla="*/ 0 w 3315"/>
                  <a:gd name="T10" fmla="*/ 0 h 545"/>
                  <a:gd name="T11" fmla="*/ 3315 w 3315"/>
                  <a:gd name="T12" fmla="*/ 545 h 545"/>
                </a:gdLst>
                <a:ahLst/>
                <a:cxnLst>
                  <a:cxn ang="T6">
                    <a:pos x="T0" y="T1"/>
                  </a:cxn>
                  <a:cxn ang="T7">
                    <a:pos x="T2" y="T3"/>
                  </a:cxn>
                  <a:cxn ang="T8">
                    <a:pos x="T4" y="T5"/>
                  </a:cxn>
                </a:cxnLst>
                <a:rect l="T9" t="T10" r="T11" b="T12"/>
                <a:pathLst>
                  <a:path w="3315" h="545">
                    <a:moveTo>
                      <a:pt x="0" y="0"/>
                    </a:moveTo>
                    <a:lnTo>
                      <a:pt x="1584" y="0"/>
                    </a:lnTo>
                    <a:lnTo>
                      <a:pt x="3315" y="545"/>
                    </a:lnTo>
                  </a:path>
                </a:pathLst>
              </a:custGeom>
              <a:noFill/>
              <a:ln w="9525">
                <a:solidFill>
                  <a:srgbClr val="FFCC66"/>
                </a:solidFill>
                <a:round/>
                <a:headEnd type="diamond" w="med" len="med"/>
                <a:tailEnd type="stealth" w="med" len="med"/>
              </a:ln>
            </p:spPr>
            <p:txBody>
              <a:bodyPr wrap="none" anchor="ctr"/>
              <a:lstStyle/>
              <a:p>
                <a:endParaRPr lang="en-US"/>
              </a:p>
            </p:txBody>
          </p:sp>
        </p:grpSp>
        <p:sp>
          <p:nvSpPr>
            <p:cNvPr id="79888" name="Rectangle 16"/>
            <p:cNvSpPr>
              <a:spLocks noChangeArrowheads="1"/>
            </p:cNvSpPr>
            <p:nvPr/>
          </p:nvSpPr>
          <p:spPr bwMode="auto">
            <a:xfrm>
              <a:off x="647" y="3168"/>
              <a:ext cx="1465" cy="365"/>
            </a:xfrm>
            <a:prstGeom prst="rect">
              <a:avLst/>
            </a:prstGeom>
            <a:noFill/>
            <a:ln w="9525">
              <a:noFill/>
              <a:miter lim="800000"/>
              <a:headEnd/>
              <a:tailEnd/>
            </a:ln>
            <a:effectLst/>
          </p:spPr>
          <p:txBody>
            <a:bodyPr wrap="none">
              <a:spAutoFit/>
            </a:bodyPr>
            <a:lstStyle/>
            <a:p>
              <a:pPr>
                <a:defRPr/>
              </a:pPr>
              <a:r>
                <a:rPr lang="en-US" sz="3200" dirty="0">
                  <a:solidFill>
                    <a:srgbClr val="A90021"/>
                  </a:solidFill>
                </a:rPr>
                <a:t>Floor Types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A90021"/>
                </a:solidFill>
                <a:effectLst/>
                <a:uLnTx/>
                <a:uFillTx/>
                <a:latin typeface="+mn-lt"/>
                <a:ea typeface="+mn-ea"/>
                <a:cs typeface="+mn-cs"/>
              </a:rPr>
              <a:t>Glass Fiber (1” thick)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effectLst/>
                <a:uLnTx/>
                <a:uFillTx/>
                <a:latin typeface="+mn-lt"/>
                <a:ea typeface="+mn-ea"/>
                <a:cs typeface="+mn-cs"/>
              </a:rPr>
              <a:t> Cellulose (1” thick, spray-on)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effectLst/>
                <a:uLnTx/>
                <a:uFillTx/>
                <a:latin typeface="+mn-lt"/>
                <a:ea typeface="+mn-ea"/>
                <a:cs typeface="+mn-cs"/>
              </a:rPr>
              <a:t> Mineral Wool (1” thick)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effectLst/>
                <a:uLnTx/>
                <a:uFillTx/>
                <a:latin typeface="+mn-lt"/>
                <a:ea typeface="+mn-ea"/>
                <a:cs typeface="+mn-cs"/>
              </a:rPr>
              <a:t> Open-cell Foam (1/2” thick)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effectLst/>
                <a:uLnTx/>
                <a:uFillTx/>
                <a:latin typeface="+mn-lt"/>
                <a:ea typeface="+mn-ea"/>
                <a:cs typeface="+mn-cs"/>
              </a:rPr>
              <a:t> Fabric drapes (light to heavy)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effectLst/>
                <a:uLnTx/>
                <a:uFillTx/>
                <a:latin typeface="+mn-lt"/>
                <a:ea typeface="+mn-ea"/>
                <a:cs typeface="+mn-cs"/>
              </a:rPr>
              <a:t> Carpet</a:t>
            </a: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6" name="Rectangle 2"/>
          <p:cNvSpPr txBox="1">
            <a:spLocks noChangeArrowheads="1"/>
          </p:cNvSpPr>
          <p:nvPr/>
        </p:nvSpPr>
        <p:spPr>
          <a:xfrm>
            <a:off x="228600" y="215160"/>
            <a:ext cx="8686800" cy="1447800"/>
          </a:xfrm>
          <a:prstGeom prst="rect">
            <a:avLst/>
          </a:prstGeom>
        </p:spPr>
        <p:txBody>
          <a:bodyPr vert="horz" lIns="92075" tIns="46038" rIns="92075" bIns="46038" rtlCol="0"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Sound Absorptive Materials: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r>
              <a:rPr kumimoji="0" lang="en-US" sz="3600" b="1" i="1"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Porous fill or surface that absorbs sound</a:t>
            </a: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4" name="Rectangle 3"/>
          <p:cNvSpPr txBox="1">
            <a:spLocks noChangeArrowheads="1"/>
          </p:cNvSpPr>
          <p:nvPr/>
        </p:nvSpPr>
        <p:spPr>
          <a:xfrm>
            <a:off x="1800113" y="2345167"/>
            <a:ext cx="6962887" cy="3305175"/>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rgbClr val="A90021"/>
                </a:solidFill>
                <a:uLnTx/>
                <a:uFillTx/>
                <a:latin typeface="+mn-lt"/>
                <a:ea typeface="+mn-ea"/>
                <a:cs typeface="+mn-cs"/>
              </a:rPr>
              <a:t>Open Weave Cloth</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uLnTx/>
                <a:uFillTx/>
                <a:latin typeface="+mn-lt"/>
                <a:ea typeface="+mn-ea"/>
                <a:cs typeface="+mn-cs"/>
              </a:rPr>
              <a:t> Perforated Vinyl</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uLnTx/>
                <a:uFillTx/>
                <a:latin typeface="+mn-lt"/>
                <a:ea typeface="+mn-ea"/>
                <a:cs typeface="+mn-cs"/>
              </a:rPr>
              <a:t> Perforated Metal</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Blip>
                <a:blip r:embed="rId2"/>
              </a:buBlip>
              <a:tabLst/>
              <a:defRPr/>
            </a:pPr>
            <a:r>
              <a:rPr kumimoji="0" lang="en-US" sz="3200" b="0" i="0" u="none" strike="noStrike" kern="1200" cap="none" spc="0" normalizeH="0" baseline="0" noProof="0" dirty="0" smtClean="0">
                <a:ln>
                  <a:noFill/>
                </a:ln>
                <a:solidFill>
                  <a:srgbClr val="A90021"/>
                </a:solidFill>
                <a:uLnTx/>
                <a:uFillTx/>
                <a:latin typeface="+mn-lt"/>
                <a:ea typeface="+mn-ea"/>
                <a:cs typeface="+mn-cs"/>
              </a:rPr>
              <a:t> “Wood” (slats, multi-layer arrays, perforated panels)</a:t>
            </a:r>
          </a:p>
        </p:txBody>
      </p:sp>
      <p:sp>
        <p:nvSpPr>
          <p:cNvPr id="7" name="Rectangle 2"/>
          <p:cNvSpPr txBox="1">
            <a:spLocks noChangeArrowheads="1"/>
          </p:cNvSpPr>
          <p:nvPr/>
        </p:nvSpPr>
        <p:spPr>
          <a:xfrm>
            <a:off x="533400" y="226812"/>
            <a:ext cx="8229600" cy="1371600"/>
          </a:xfrm>
          <a:prstGeom prst="rect">
            <a:avLst/>
          </a:prstGeom>
        </p:spPr>
        <p:txBody>
          <a:bodyPr vert="horz" lIns="92075" tIns="46038" rIns="92075" bIns="46038" rtlCol="0" anchor="b">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Sound Transparent Facings:</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r>
              <a:rPr kumimoji="0" lang="en-US" sz="3600" b="1" i="1"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Common absorptive fill liners or covers</a:t>
            </a: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4" grpId="0" autoUpdateAnimBg="0"/>
      <p:bldP spid="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6" name="Rectangle 9"/>
          <p:cNvSpPr>
            <a:spLocks noChangeArrowheads="1"/>
          </p:cNvSpPr>
          <p:nvPr/>
        </p:nvSpPr>
        <p:spPr bwMode="auto">
          <a:xfrm>
            <a:off x="1046163" y="1295400"/>
            <a:ext cx="6504409" cy="5016758"/>
          </a:xfrm>
          <a:prstGeom prst="rect">
            <a:avLst/>
          </a:prstGeom>
          <a:noFill/>
          <a:ln w="9525">
            <a:noFill/>
            <a:miter lim="800000"/>
            <a:headEnd/>
            <a:tailEnd/>
          </a:ln>
          <a:effectLst>
            <a:outerShdw dist="17961" dir="2700000" algn="ctr" rotWithShape="0">
              <a:srgbClr val="870000"/>
            </a:outerShdw>
          </a:effectLst>
        </p:spPr>
        <p:txBody>
          <a:bodyPr wrap="square">
            <a:spAutoFit/>
          </a:bodyPr>
          <a:lstStyle/>
          <a:p>
            <a:pPr>
              <a:buFontTx/>
              <a:buBlip>
                <a:blip r:embed="rId2"/>
              </a:buBlip>
              <a:defRPr/>
            </a:pPr>
            <a:r>
              <a:rPr kumimoji="1" lang="en-US" sz="3200" dirty="0">
                <a:solidFill>
                  <a:srgbClr val="FFFF00"/>
                </a:solidFill>
              </a:rPr>
              <a:t> </a:t>
            </a:r>
            <a:r>
              <a:rPr kumimoji="1" lang="en-US" sz="3200" dirty="0">
                <a:solidFill>
                  <a:srgbClr val="A90021"/>
                </a:solidFill>
                <a:latin typeface="+mn-lt"/>
              </a:rPr>
              <a:t>The million dollar question:</a:t>
            </a:r>
          </a:p>
          <a:p>
            <a:pPr>
              <a:defRPr/>
            </a:pPr>
            <a:r>
              <a:rPr kumimoji="1" lang="en-US" sz="3200" dirty="0">
                <a:solidFill>
                  <a:srgbClr val="A90021"/>
                </a:solidFill>
                <a:latin typeface="+mn-lt"/>
              </a:rPr>
              <a:t>     	Multi-media room or dedicated </a:t>
            </a:r>
          </a:p>
          <a:p>
            <a:pPr>
              <a:defRPr/>
            </a:pPr>
            <a:r>
              <a:rPr kumimoji="1" lang="en-US" sz="3200" dirty="0">
                <a:solidFill>
                  <a:srgbClr val="A90021"/>
                </a:solidFill>
                <a:latin typeface="+mn-lt"/>
              </a:rPr>
              <a:t>	</a:t>
            </a:r>
            <a:r>
              <a:rPr kumimoji="1" lang="en-US" sz="3200" dirty="0" smtClean="0">
                <a:solidFill>
                  <a:srgbClr val="A90021"/>
                </a:solidFill>
                <a:latin typeface="+mn-lt"/>
              </a:rPr>
              <a:t>distance learning </a:t>
            </a:r>
            <a:r>
              <a:rPr kumimoji="1" lang="en-US" sz="3200" dirty="0">
                <a:solidFill>
                  <a:srgbClr val="A90021"/>
                </a:solidFill>
                <a:latin typeface="+mn-lt"/>
              </a:rPr>
              <a:t>room?</a:t>
            </a:r>
          </a:p>
          <a:p>
            <a:pPr>
              <a:defRPr/>
            </a:pPr>
            <a:endParaRPr kumimoji="1" lang="en-US" sz="3200" dirty="0">
              <a:solidFill>
                <a:srgbClr val="A90021"/>
              </a:solidFill>
              <a:latin typeface="+mn-lt"/>
            </a:endParaRPr>
          </a:p>
          <a:p>
            <a:pPr eaLnBrk="1" hangingPunct="1">
              <a:buFontTx/>
              <a:buBlip>
                <a:blip r:embed="rId2"/>
              </a:buBlip>
              <a:defRPr/>
            </a:pPr>
            <a:r>
              <a:rPr kumimoji="1" lang="en-US" sz="3200" dirty="0">
                <a:solidFill>
                  <a:srgbClr val="A90021"/>
                </a:solidFill>
                <a:latin typeface="+mn-lt"/>
              </a:rPr>
              <a:t> Two audiences: </a:t>
            </a:r>
          </a:p>
          <a:p>
            <a:pPr eaLnBrk="1" hangingPunct="1">
              <a:defRPr/>
            </a:pPr>
            <a:r>
              <a:rPr kumimoji="1" lang="en-US" sz="3200" dirty="0">
                <a:solidFill>
                  <a:srgbClr val="A90021"/>
                </a:solidFill>
                <a:latin typeface="+mn-lt"/>
              </a:rPr>
              <a:t>	The folks in the room and the folks </a:t>
            </a:r>
          </a:p>
          <a:p>
            <a:pPr eaLnBrk="1" hangingPunct="1">
              <a:defRPr/>
            </a:pPr>
            <a:r>
              <a:rPr kumimoji="1" lang="en-US" sz="3200" dirty="0">
                <a:solidFill>
                  <a:srgbClr val="A90021"/>
                </a:solidFill>
                <a:latin typeface="+mn-lt"/>
              </a:rPr>
              <a:t>	on the “box”.</a:t>
            </a:r>
          </a:p>
          <a:p>
            <a:pPr eaLnBrk="1" hangingPunct="1">
              <a:defRPr/>
            </a:pPr>
            <a:endParaRPr kumimoji="1" lang="en-US" sz="3200" dirty="0">
              <a:solidFill>
                <a:srgbClr val="A90021"/>
              </a:solidFill>
              <a:latin typeface="+mn-lt"/>
            </a:endParaRPr>
          </a:p>
          <a:p>
            <a:pPr eaLnBrk="1" hangingPunct="1">
              <a:buFontTx/>
              <a:buBlip>
                <a:blip r:embed="rId2"/>
              </a:buBlip>
              <a:defRPr/>
            </a:pPr>
            <a:r>
              <a:rPr kumimoji="1" lang="en-US" sz="3200" dirty="0">
                <a:solidFill>
                  <a:srgbClr val="A90021"/>
                </a:solidFill>
                <a:latin typeface="+mn-lt"/>
              </a:rPr>
              <a:t> Seating: </a:t>
            </a:r>
          </a:p>
          <a:p>
            <a:pPr eaLnBrk="1" hangingPunct="1">
              <a:defRPr/>
            </a:pPr>
            <a:r>
              <a:rPr kumimoji="1" lang="en-US" sz="3200" dirty="0">
                <a:solidFill>
                  <a:srgbClr val="A90021"/>
                </a:solidFill>
                <a:latin typeface="+mn-lt"/>
              </a:rPr>
              <a:t>	Flexible or fixed seating?</a:t>
            </a:r>
          </a:p>
        </p:txBody>
      </p:sp>
      <p:sp>
        <p:nvSpPr>
          <p:cNvPr id="9" name="Rectangle 2"/>
          <p:cNvSpPr txBox="1">
            <a:spLocks noChangeArrowheads="1"/>
          </p:cNvSpPr>
          <p:nvPr/>
        </p:nvSpPr>
        <p:spPr>
          <a:xfrm>
            <a:off x="533400" y="533400"/>
            <a:ext cx="8229600" cy="994186"/>
          </a:xfrm>
          <a:prstGeom prst="rect">
            <a:avLst/>
          </a:prstGeom>
        </p:spPr>
        <p:txBody>
          <a:bodyPr vert="horz" lIns="92075" tIns="46038" rIns="92075" bIns="46038"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45811B"/>
                </a:solidFill>
                <a:latin typeface="Arial" pitchFamily="34" charset="0"/>
                <a:ea typeface="+mj-ea"/>
                <a:cs typeface="Arial" pitchFamily="34" charset="0"/>
              </a:rPr>
              <a:t>Lighting Considerations</a:t>
            </a: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0" presetClass="entr" presetSubtype="145647792" fill="hold" grpId="0"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3" name="Rectangle 2"/>
          <p:cNvSpPr txBox="1">
            <a:spLocks noChangeArrowheads="1"/>
          </p:cNvSpPr>
          <p:nvPr/>
        </p:nvSpPr>
        <p:spPr>
          <a:xfrm>
            <a:off x="533400" y="533400"/>
            <a:ext cx="8229600" cy="994186"/>
          </a:xfrm>
          <a:prstGeom prst="rect">
            <a:avLst/>
          </a:prstGeom>
        </p:spPr>
        <p:txBody>
          <a:bodyPr vert="horz" lIns="92075" tIns="46038" rIns="92075" bIns="46038"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45811B"/>
                </a:solidFill>
                <a:latin typeface="Arial" pitchFamily="34" charset="0"/>
                <a:ea typeface="+mj-ea"/>
                <a:cs typeface="Arial" pitchFamily="34" charset="0"/>
              </a:rPr>
              <a:t>Lighting Considerations</a:t>
            </a: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
        <p:nvSpPr>
          <p:cNvPr id="4" name="Rectangle 10"/>
          <p:cNvSpPr>
            <a:spLocks noChangeArrowheads="1"/>
          </p:cNvSpPr>
          <p:nvPr/>
        </p:nvSpPr>
        <p:spPr bwMode="auto">
          <a:xfrm>
            <a:off x="942975" y="1219200"/>
            <a:ext cx="7362825" cy="6001643"/>
          </a:xfrm>
          <a:prstGeom prst="rect">
            <a:avLst/>
          </a:prstGeom>
          <a:noFill/>
          <a:ln w="9525">
            <a:noFill/>
            <a:miter lim="800000"/>
            <a:headEnd/>
            <a:tailEnd/>
          </a:ln>
          <a:effectLst>
            <a:outerShdw dist="17961" dir="2700000" algn="ctr" rotWithShape="0">
              <a:srgbClr val="870000"/>
            </a:outerShdw>
          </a:effectLst>
        </p:spPr>
        <p:txBody>
          <a:bodyPr>
            <a:spAutoFit/>
          </a:bodyPr>
          <a:lstStyle/>
          <a:p>
            <a:pPr eaLnBrk="1" hangingPunct="1">
              <a:buFontTx/>
              <a:buBlip>
                <a:blip r:embed="rId2"/>
              </a:buBlip>
              <a:defRPr/>
            </a:pPr>
            <a:r>
              <a:rPr kumimoji="1" lang="en-US" sz="3200" dirty="0">
                <a:solidFill>
                  <a:srgbClr val="FFFF00"/>
                </a:solidFill>
              </a:rPr>
              <a:t> </a:t>
            </a:r>
            <a:r>
              <a:rPr kumimoji="1" lang="en-US" sz="3200" dirty="0">
                <a:solidFill>
                  <a:srgbClr val="A90021"/>
                </a:solidFill>
                <a:latin typeface="+mj-lt"/>
              </a:rPr>
              <a:t>Glare: both light in eyes and veiling </a:t>
            </a:r>
          </a:p>
          <a:p>
            <a:pPr eaLnBrk="1" hangingPunct="1">
              <a:defRPr/>
            </a:pPr>
            <a:r>
              <a:rPr kumimoji="1" lang="en-US" sz="3200" dirty="0">
                <a:solidFill>
                  <a:srgbClr val="A90021"/>
                </a:solidFill>
                <a:latin typeface="+mj-lt"/>
              </a:rPr>
              <a:t>    reflections off the projection machine</a:t>
            </a:r>
          </a:p>
          <a:p>
            <a:pPr eaLnBrk="1" hangingPunct="1">
              <a:defRPr/>
            </a:pPr>
            <a:endParaRPr kumimoji="1" lang="en-US" sz="3200" dirty="0">
              <a:solidFill>
                <a:srgbClr val="A90021"/>
              </a:solidFill>
              <a:latin typeface="+mj-lt"/>
            </a:endParaRPr>
          </a:p>
          <a:p>
            <a:pPr eaLnBrk="1" hangingPunct="1">
              <a:buFontTx/>
              <a:buBlip>
                <a:blip r:embed="rId2"/>
              </a:buBlip>
              <a:defRPr/>
            </a:pPr>
            <a:r>
              <a:rPr kumimoji="1" lang="en-US" sz="3200" dirty="0">
                <a:solidFill>
                  <a:srgbClr val="A90021"/>
                </a:solidFill>
                <a:latin typeface="+mj-lt"/>
              </a:rPr>
              <a:t> Room finishes / reflectance: </a:t>
            </a:r>
          </a:p>
          <a:p>
            <a:pPr eaLnBrk="1" hangingPunct="1">
              <a:defRPr/>
            </a:pPr>
            <a:r>
              <a:rPr kumimoji="1" lang="en-US" sz="3200" dirty="0">
                <a:solidFill>
                  <a:srgbClr val="A90021"/>
                </a:solidFill>
                <a:latin typeface="+mj-lt"/>
              </a:rPr>
              <a:t>	walls 40-60% reflectance</a:t>
            </a:r>
            <a:r>
              <a:rPr kumimoji="1" lang="en-US" dirty="0">
                <a:solidFill>
                  <a:srgbClr val="A90021"/>
                </a:solidFill>
                <a:latin typeface="+mj-lt"/>
              </a:rPr>
              <a:t> </a:t>
            </a:r>
          </a:p>
          <a:p>
            <a:pPr eaLnBrk="1" hangingPunct="1">
              <a:defRPr/>
            </a:pPr>
            <a:r>
              <a:rPr kumimoji="1" lang="en-US" sz="3200" dirty="0">
                <a:solidFill>
                  <a:srgbClr val="A90021"/>
                </a:solidFill>
                <a:latin typeface="+mj-lt"/>
              </a:rPr>
              <a:t>	ceiling 70-80% reflectance</a:t>
            </a:r>
          </a:p>
          <a:p>
            <a:pPr eaLnBrk="1" hangingPunct="1">
              <a:defRPr/>
            </a:pPr>
            <a:endParaRPr kumimoji="1" lang="en-US" sz="3200" dirty="0">
              <a:solidFill>
                <a:srgbClr val="A90021"/>
              </a:solidFill>
              <a:latin typeface="+mj-lt"/>
            </a:endParaRPr>
          </a:p>
          <a:p>
            <a:pPr>
              <a:buFontTx/>
              <a:buBlip>
                <a:blip r:embed="rId2"/>
              </a:buBlip>
              <a:defRPr/>
            </a:pPr>
            <a:r>
              <a:rPr kumimoji="1" lang="en-US" sz="3200" dirty="0">
                <a:solidFill>
                  <a:srgbClr val="A90021"/>
                </a:solidFill>
                <a:latin typeface="+mj-lt"/>
              </a:rPr>
              <a:t> Contrast ratio, environment to people:</a:t>
            </a:r>
          </a:p>
          <a:p>
            <a:pPr>
              <a:defRPr/>
            </a:pPr>
            <a:r>
              <a:rPr kumimoji="1" lang="en-US" sz="3200" dirty="0">
                <a:solidFill>
                  <a:srgbClr val="A90021"/>
                </a:solidFill>
                <a:latin typeface="+mj-lt"/>
              </a:rPr>
              <a:t>	front wall = 4-5:1, </a:t>
            </a:r>
          </a:p>
          <a:p>
            <a:pPr>
              <a:defRPr/>
            </a:pPr>
            <a:r>
              <a:rPr kumimoji="1" lang="en-US" sz="3200" dirty="0">
                <a:solidFill>
                  <a:srgbClr val="A90021"/>
                </a:solidFill>
                <a:latin typeface="+mj-lt"/>
              </a:rPr>
              <a:t>	side/back walls = 3-4:1</a:t>
            </a:r>
          </a:p>
          <a:p>
            <a:pPr>
              <a:defRPr/>
            </a:pPr>
            <a:endParaRPr kumimoji="1" lang="en-US" sz="3200" dirty="0">
              <a:solidFill>
                <a:srgbClr val="FFFF00"/>
              </a:solidFill>
            </a:endParaRPr>
          </a:p>
          <a:p>
            <a:pPr>
              <a:defRPr/>
            </a:pPr>
            <a:endParaRPr kumimoji="1" lang="en-US" sz="32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45620992" presetClass="entr" presetSubtype="145656472" fill="hold" grpId="0" nodeType="afterEffect">
                                  <p:stCondLst>
                                    <p:cond delay="100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3" name="Rectangle 2"/>
          <p:cNvSpPr txBox="1">
            <a:spLocks noChangeArrowheads="1"/>
          </p:cNvSpPr>
          <p:nvPr/>
        </p:nvSpPr>
        <p:spPr>
          <a:xfrm>
            <a:off x="533400" y="533400"/>
            <a:ext cx="8229600" cy="994186"/>
          </a:xfrm>
          <a:prstGeom prst="rect">
            <a:avLst/>
          </a:prstGeom>
        </p:spPr>
        <p:txBody>
          <a:bodyPr vert="horz" lIns="92075" tIns="46038" rIns="92075" bIns="46038"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45811B"/>
                </a:solidFill>
                <a:latin typeface="Arial" pitchFamily="34" charset="0"/>
                <a:ea typeface="+mj-ea"/>
                <a:cs typeface="Arial" pitchFamily="34" charset="0"/>
              </a:rPr>
              <a:t>Lighting Considerations</a:t>
            </a: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
        <p:nvSpPr>
          <p:cNvPr id="4" name="Rectangle 11"/>
          <p:cNvSpPr>
            <a:spLocks noChangeArrowheads="1"/>
          </p:cNvSpPr>
          <p:nvPr/>
        </p:nvSpPr>
        <p:spPr bwMode="auto">
          <a:xfrm>
            <a:off x="569913" y="1811338"/>
            <a:ext cx="8040687" cy="4208462"/>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buFontTx/>
              <a:buBlip>
                <a:blip r:embed="rId2"/>
              </a:buBlip>
              <a:defRPr/>
            </a:pPr>
            <a:r>
              <a:rPr kumimoji="1" lang="en-US" sz="3000" dirty="0">
                <a:solidFill>
                  <a:srgbClr val="FFFF00"/>
                </a:solidFill>
                <a:effectLst>
                  <a:outerShdw blurRad="38100" dist="38100" dir="2700000" algn="tl">
                    <a:srgbClr val="000000"/>
                  </a:outerShdw>
                </a:effectLst>
              </a:rPr>
              <a:t> </a:t>
            </a:r>
            <a:r>
              <a:rPr kumimoji="1" lang="en-US" sz="3000" dirty="0">
                <a:solidFill>
                  <a:srgbClr val="A90021"/>
                </a:solidFill>
              </a:rPr>
              <a:t>How bright? Staying in focus (depth of field)</a:t>
            </a:r>
          </a:p>
          <a:p>
            <a:pPr eaLnBrk="1" hangingPunct="1">
              <a:defRPr/>
            </a:pPr>
            <a:endParaRPr kumimoji="1" lang="en-US" dirty="0">
              <a:solidFill>
                <a:srgbClr val="A90021"/>
              </a:solidFill>
            </a:endParaRPr>
          </a:p>
          <a:p>
            <a:pPr eaLnBrk="1" hangingPunct="1">
              <a:buFontTx/>
              <a:buBlip>
                <a:blip r:embed="rId2"/>
              </a:buBlip>
              <a:defRPr/>
            </a:pPr>
            <a:r>
              <a:rPr kumimoji="1" lang="en-US" sz="3000" dirty="0">
                <a:solidFill>
                  <a:srgbClr val="A90021"/>
                </a:solidFill>
              </a:rPr>
              <a:t> The more light the more depth of field</a:t>
            </a:r>
          </a:p>
          <a:p>
            <a:pPr eaLnBrk="1" hangingPunct="1">
              <a:defRPr/>
            </a:pPr>
            <a:endParaRPr kumimoji="1" lang="en-US" dirty="0">
              <a:solidFill>
                <a:srgbClr val="A90021"/>
              </a:solidFill>
            </a:endParaRPr>
          </a:p>
          <a:p>
            <a:pPr eaLnBrk="1" hangingPunct="1">
              <a:buFontTx/>
              <a:buBlip>
                <a:blip r:embed="rId2"/>
              </a:buBlip>
              <a:defRPr/>
            </a:pPr>
            <a:r>
              <a:rPr kumimoji="1" lang="en-US" sz="3000" dirty="0">
                <a:solidFill>
                  <a:srgbClr val="A90021"/>
                </a:solidFill>
              </a:rPr>
              <a:t> Start with well designed lighting layout</a:t>
            </a:r>
          </a:p>
          <a:p>
            <a:pPr eaLnBrk="1" hangingPunct="1">
              <a:defRPr/>
            </a:pPr>
            <a:endParaRPr kumimoji="1" lang="en-US" dirty="0">
              <a:solidFill>
                <a:srgbClr val="A90021"/>
              </a:solidFill>
            </a:endParaRPr>
          </a:p>
          <a:p>
            <a:pPr eaLnBrk="1" hangingPunct="1">
              <a:buFontTx/>
              <a:buBlip>
                <a:blip r:embed="rId2"/>
              </a:buBlip>
              <a:defRPr/>
            </a:pPr>
            <a:r>
              <a:rPr kumimoji="1" lang="en-US" sz="3000" dirty="0">
                <a:solidFill>
                  <a:srgbClr val="A90021"/>
                </a:solidFill>
              </a:rPr>
              <a:t> Teleconference: 45-75 vertical </a:t>
            </a:r>
            <a:r>
              <a:rPr kumimoji="1" lang="en-US" sz="3000" dirty="0" err="1">
                <a:solidFill>
                  <a:srgbClr val="A90021"/>
                </a:solidFill>
              </a:rPr>
              <a:t>footcandles</a:t>
            </a:r>
            <a:endParaRPr kumimoji="1" lang="en-US" sz="3000" dirty="0">
              <a:solidFill>
                <a:srgbClr val="A90021"/>
              </a:solidFill>
            </a:endParaRPr>
          </a:p>
          <a:p>
            <a:pPr eaLnBrk="1" hangingPunct="1">
              <a:defRPr/>
            </a:pPr>
            <a:endParaRPr kumimoji="1" lang="en-US" dirty="0">
              <a:solidFill>
                <a:srgbClr val="A90021"/>
              </a:solidFill>
            </a:endParaRPr>
          </a:p>
          <a:p>
            <a:pPr eaLnBrk="1" hangingPunct="1">
              <a:buFontTx/>
              <a:buBlip>
                <a:blip r:embed="rId2"/>
              </a:buBlip>
              <a:defRPr/>
            </a:pPr>
            <a:r>
              <a:rPr kumimoji="1" lang="en-US" sz="3000" dirty="0">
                <a:solidFill>
                  <a:srgbClr val="A90021"/>
                </a:solidFill>
              </a:rPr>
              <a:t> Distance learning: 40-55 vertical </a:t>
            </a:r>
            <a:r>
              <a:rPr kumimoji="1" lang="en-US" sz="3000" dirty="0" err="1">
                <a:solidFill>
                  <a:srgbClr val="A90021"/>
                </a:solidFill>
              </a:rPr>
              <a:t>footcandles</a:t>
            </a:r>
            <a:endParaRPr kumimoji="1" lang="en-US" sz="3000" dirty="0">
              <a:solidFill>
                <a:srgbClr val="A90021"/>
              </a:solidFill>
            </a:endParaRPr>
          </a:p>
          <a:p>
            <a:pPr eaLnBrk="1" hangingPunct="1">
              <a:defRPr/>
            </a:pPr>
            <a:endParaRPr kumimoji="1" lang="en-US" dirty="0">
              <a:solidFill>
                <a:srgbClr val="FFFF00"/>
              </a:solidFill>
              <a:effectLst>
                <a:outerShdw blurRad="38100" dist="38100" dir="2700000" algn="tl">
                  <a:srgbClr val="000000"/>
                </a:outerShdw>
              </a:effectLst>
            </a:endParaRPr>
          </a:p>
          <a:p>
            <a:pPr eaLnBrk="1" hangingPunct="1">
              <a:defRPr/>
            </a:pPr>
            <a:endParaRPr kumimoji="1" lang="en-US" sz="3000" dirty="0">
              <a:solidFill>
                <a:srgbClr val="FFFF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45620992" presetClass="entr" presetSubtype="145665504" fill="hold" grpId="0" nodeType="after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3" name="Rectangle 2"/>
          <p:cNvSpPr txBox="1">
            <a:spLocks noChangeArrowheads="1"/>
          </p:cNvSpPr>
          <p:nvPr/>
        </p:nvSpPr>
        <p:spPr>
          <a:xfrm>
            <a:off x="533400" y="533400"/>
            <a:ext cx="8229600" cy="994186"/>
          </a:xfrm>
          <a:prstGeom prst="rect">
            <a:avLst/>
          </a:prstGeom>
        </p:spPr>
        <p:txBody>
          <a:bodyPr vert="horz" lIns="92075" tIns="46038" rIns="92075" bIns="46038" rtlCol="0" anchor="b">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45811B"/>
                </a:solidFill>
                <a:latin typeface="Arial" pitchFamily="34" charset="0"/>
                <a:ea typeface="+mj-ea"/>
                <a:cs typeface="Arial" pitchFamily="34" charset="0"/>
              </a:rPr>
              <a:t>Lighting Considerations</a:t>
            </a: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
        <p:nvSpPr>
          <p:cNvPr id="4" name="Text Box 15"/>
          <p:cNvSpPr txBox="1">
            <a:spLocks noChangeArrowheads="1"/>
          </p:cNvSpPr>
          <p:nvPr/>
        </p:nvSpPr>
        <p:spPr bwMode="auto">
          <a:xfrm>
            <a:off x="228600" y="1600200"/>
            <a:ext cx="9067800" cy="4760913"/>
          </a:xfrm>
          <a:prstGeom prst="rect">
            <a:avLst/>
          </a:prstGeom>
          <a:noFill/>
          <a:ln w="9525">
            <a:noFill/>
            <a:miter lim="800000"/>
            <a:headEnd/>
            <a:tailEnd/>
          </a:ln>
        </p:spPr>
        <p:txBody>
          <a:bodyPr>
            <a:spAutoFit/>
          </a:bodyPr>
          <a:lstStyle/>
          <a:p>
            <a:pPr>
              <a:buFontTx/>
              <a:buBlip>
                <a:blip r:embed="rId2"/>
              </a:buBlip>
            </a:pPr>
            <a:r>
              <a:rPr lang="en-US" i="1" dirty="0">
                <a:solidFill>
                  <a:srgbClr val="A90021"/>
                </a:solidFill>
              </a:rPr>
              <a:t> Key lighting</a:t>
            </a:r>
            <a:r>
              <a:rPr lang="en-US" dirty="0">
                <a:solidFill>
                  <a:srgbClr val="A90021"/>
                </a:solidFill>
              </a:rPr>
              <a:t>: main front lights,  focused at a 40 degree angle below horizontal, should not be dimmed. </a:t>
            </a:r>
          </a:p>
          <a:p>
            <a:pPr>
              <a:buFontTx/>
              <a:buBlip>
                <a:blip r:embed="rId2"/>
              </a:buBlip>
            </a:pPr>
            <a:endParaRPr lang="en-US" dirty="0">
              <a:solidFill>
                <a:srgbClr val="A90021"/>
              </a:solidFill>
            </a:endParaRPr>
          </a:p>
          <a:p>
            <a:pPr>
              <a:buFontTx/>
              <a:buBlip>
                <a:blip r:embed="rId2"/>
              </a:buBlip>
            </a:pPr>
            <a:r>
              <a:rPr lang="en-US" i="1" dirty="0">
                <a:solidFill>
                  <a:srgbClr val="A90021"/>
                </a:solidFill>
              </a:rPr>
              <a:t> Fill lighting</a:t>
            </a:r>
            <a:r>
              <a:rPr lang="en-US" dirty="0">
                <a:solidFill>
                  <a:srgbClr val="A90021"/>
                </a:solidFill>
              </a:rPr>
              <a:t>: front lights focused at a 15 degree angle below horizontal, removes shadows around the eyes and neck, should not be dimmed. </a:t>
            </a:r>
          </a:p>
          <a:p>
            <a:pPr>
              <a:buFontTx/>
              <a:buBlip>
                <a:blip r:embed="rId2"/>
              </a:buBlip>
            </a:pPr>
            <a:endParaRPr lang="en-US" dirty="0">
              <a:solidFill>
                <a:srgbClr val="A90021"/>
              </a:solidFill>
            </a:endParaRPr>
          </a:p>
          <a:p>
            <a:pPr>
              <a:buFontTx/>
              <a:buBlip>
                <a:blip r:embed="rId2"/>
              </a:buBlip>
            </a:pPr>
            <a:r>
              <a:rPr lang="en-US" i="1" dirty="0">
                <a:solidFill>
                  <a:srgbClr val="A90021"/>
                </a:solidFill>
              </a:rPr>
              <a:t> Back (hair) lighting</a:t>
            </a:r>
            <a:r>
              <a:rPr lang="en-US" dirty="0">
                <a:solidFill>
                  <a:srgbClr val="A90021"/>
                </a:solidFill>
              </a:rPr>
              <a:t>: rear lights focused at a 45 degree angle below horizontal, helps to give some depth of field to the video image, may be on a dimming circuit. </a:t>
            </a:r>
          </a:p>
          <a:p>
            <a:pPr>
              <a:buFontTx/>
              <a:buBlip>
                <a:blip r:embed="rId2"/>
              </a:buBlip>
            </a:pPr>
            <a:endParaRPr lang="en-US" dirty="0">
              <a:solidFill>
                <a:srgbClr val="A90021"/>
              </a:solidFill>
            </a:endParaRPr>
          </a:p>
          <a:p>
            <a:pPr>
              <a:buFontTx/>
              <a:buBlip>
                <a:blip r:embed="rId2"/>
              </a:buBlip>
            </a:pPr>
            <a:r>
              <a:rPr lang="en-US" i="1" dirty="0">
                <a:solidFill>
                  <a:srgbClr val="A90021"/>
                </a:solidFill>
              </a:rPr>
              <a:t> Wall lighting</a:t>
            </a:r>
            <a:r>
              <a:rPr lang="en-US" dirty="0">
                <a:solidFill>
                  <a:srgbClr val="A90021"/>
                </a:solidFill>
              </a:rPr>
              <a:t>: room lights that illuminate the walls to separate the persons being shot from the background, should be dimmed to below the reflected light level of the face which reflects about 45% of light falling on it. </a:t>
            </a:r>
          </a:p>
          <a:p>
            <a:pPr>
              <a:buFontTx/>
              <a:buBlip>
                <a:blip r:embed="rId2"/>
              </a:buBlip>
            </a:pPr>
            <a:endParaRPr lang="en-US" dirty="0">
              <a:solidFill>
                <a:srgbClr val="A90021"/>
              </a:solidFill>
            </a:endParaRPr>
          </a:p>
          <a:p>
            <a:pPr>
              <a:buFontTx/>
              <a:buBlip>
                <a:blip r:embed="rId2"/>
              </a:buBlip>
            </a:pPr>
            <a:r>
              <a:rPr lang="en-US" i="1" dirty="0">
                <a:solidFill>
                  <a:srgbClr val="A90021"/>
                </a:solidFill>
              </a:rPr>
              <a:t> Modeling (top) lighting:</a:t>
            </a:r>
            <a:r>
              <a:rPr lang="en-US" dirty="0">
                <a:solidFill>
                  <a:srgbClr val="A90021"/>
                </a:solidFill>
              </a:rPr>
              <a:t> a point source light used to create a three dimensional effect achieved through the perception of form and depth, can be dimmed.</a:t>
            </a:r>
            <a:r>
              <a:rPr lang="en-US" dirty="0">
                <a:solidFill>
                  <a:srgbClr val="FFFF00"/>
                </a:solidFill>
              </a:rPr>
              <a:t/>
            </a:r>
            <a:br>
              <a:rPr lang="en-US" dirty="0">
                <a:solidFill>
                  <a:srgbClr val="FFFF00"/>
                </a:solidFill>
              </a:rPr>
            </a:br>
            <a:endParaRPr lang="en-US" dirty="0">
              <a:solidFill>
                <a:srgbClr val="FFFF00"/>
              </a:solidFill>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pic>
        <p:nvPicPr>
          <p:cNvPr id="4" name="Picture 5"/>
          <p:cNvPicPr>
            <a:picLocks noChangeAspect="1" noChangeArrowheads="1"/>
          </p:cNvPicPr>
          <p:nvPr/>
        </p:nvPicPr>
        <p:blipFill>
          <a:blip r:embed="rId2"/>
          <a:srcRect/>
          <a:stretch>
            <a:fillRect/>
          </a:stretch>
        </p:blipFill>
        <p:spPr bwMode="auto">
          <a:xfrm>
            <a:off x="838200" y="989012"/>
            <a:ext cx="2590800" cy="259080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1524000" y="3960812"/>
            <a:ext cx="2590800" cy="2590800"/>
          </a:xfrm>
          <a:prstGeom prst="rect">
            <a:avLst/>
          </a:prstGeom>
          <a:noFill/>
          <a:ln w="9525">
            <a:noFill/>
            <a:miter lim="800000"/>
            <a:headEnd/>
            <a:tailEnd/>
          </a:ln>
        </p:spPr>
      </p:pic>
      <p:pic>
        <p:nvPicPr>
          <p:cNvPr id="7" name="Picture 7"/>
          <p:cNvPicPr>
            <a:picLocks noChangeAspect="1" noChangeArrowheads="1"/>
          </p:cNvPicPr>
          <p:nvPr/>
        </p:nvPicPr>
        <p:blipFill>
          <a:blip r:embed="rId4"/>
          <a:srcRect/>
          <a:stretch>
            <a:fillRect/>
          </a:stretch>
        </p:blipFill>
        <p:spPr bwMode="auto">
          <a:xfrm>
            <a:off x="4876800" y="989012"/>
            <a:ext cx="2590800" cy="2590800"/>
          </a:xfrm>
          <a:prstGeom prst="rect">
            <a:avLst/>
          </a:prstGeom>
          <a:noFill/>
          <a:ln w="9525">
            <a:noFill/>
            <a:miter lim="800000"/>
            <a:headEnd/>
            <a:tailEnd/>
          </a:ln>
        </p:spPr>
      </p:pic>
      <p:sp>
        <p:nvSpPr>
          <p:cNvPr id="8" name="Rectangle 8"/>
          <p:cNvSpPr>
            <a:spLocks noChangeArrowheads="1"/>
          </p:cNvSpPr>
          <p:nvPr/>
        </p:nvSpPr>
        <p:spPr bwMode="auto">
          <a:xfrm>
            <a:off x="1600200" y="3960812"/>
            <a:ext cx="2112963" cy="641350"/>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a:solidFill>
                  <a:srgbClr val="FFD800"/>
                </a:solidFill>
                <a:latin typeface="Garamond" pitchFamily="18" charset="0"/>
              </a:rPr>
              <a:t>Back (hair)</a:t>
            </a:r>
          </a:p>
        </p:txBody>
      </p:sp>
      <p:sp>
        <p:nvSpPr>
          <p:cNvPr id="9" name="Rectangle 9"/>
          <p:cNvSpPr>
            <a:spLocks noChangeArrowheads="1"/>
          </p:cNvSpPr>
          <p:nvPr/>
        </p:nvSpPr>
        <p:spPr bwMode="auto">
          <a:xfrm>
            <a:off x="4953000" y="989012"/>
            <a:ext cx="755650" cy="641350"/>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a:solidFill>
                  <a:srgbClr val="FFD800"/>
                </a:solidFill>
                <a:latin typeface="Garamond" pitchFamily="18" charset="0"/>
              </a:rPr>
              <a:t>Fill</a:t>
            </a:r>
          </a:p>
        </p:txBody>
      </p:sp>
      <p:sp>
        <p:nvSpPr>
          <p:cNvPr id="10" name="Rectangle 10"/>
          <p:cNvSpPr>
            <a:spLocks noChangeArrowheads="1"/>
          </p:cNvSpPr>
          <p:nvPr/>
        </p:nvSpPr>
        <p:spPr bwMode="auto">
          <a:xfrm>
            <a:off x="914400" y="989012"/>
            <a:ext cx="903288" cy="641350"/>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a:solidFill>
                  <a:srgbClr val="FFD800"/>
                </a:solidFill>
                <a:latin typeface="Garamond" pitchFamily="18" charset="0"/>
              </a:rPr>
              <a:t>Key</a:t>
            </a:r>
          </a:p>
        </p:txBody>
      </p:sp>
      <p:pic>
        <p:nvPicPr>
          <p:cNvPr id="11" name="Picture 11"/>
          <p:cNvPicPr>
            <a:picLocks noChangeAspect="1" noChangeArrowheads="1"/>
          </p:cNvPicPr>
          <p:nvPr/>
        </p:nvPicPr>
        <p:blipFill>
          <a:blip r:embed="rId5"/>
          <a:srcRect/>
          <a:stretch>
            <a:fillRect/>
          </a:stretch>
        </p:blipFill>
        <p:spPr bwMode="auto">
          <a:xfrm>
            <a:off x="5638800" y="3960812"/>
            <a:ext cx="2590800" cy="2590800"/>
          </a:xfrm>
          <a:prstGeom prst="rect">
            <a:avLst/>
          </a:prstGeom>
          <a:noFill/>
          <a:ln w="9525">
            <a:noFill/>
            <a:miter lim="800000"/>
            <a:headEnd/>
            <a:tailEnd/>
          </a:ln>
        </p:spPr>
      </p:pic>
      <p:sp>
        <p:nvSpPr>
          <p:cNvPr id="12" name="Rectangle 12"/>
          <p:cNvSpPr>
            <a:spLocks noChangeArrowheads="1"/>
          </p:cNvSpPr>
          <p:nvPr/>
        </p:nvSpPr>
        <p:spPr bwMode="auto">
          <a:xfrm>
            <a:off x="5715000" y="3929062"/>
            <a:ext cx="2846388" cy="641350"/>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a:solidFill>
                  <a:srgbClr val="FFD800"/>
                </a:solidFill>
                <a:latin typeface="Garamond" pitchFamily="18" charset="0"/>
              </a:rPr>
              <a:t>Modeling (top)</a:t>
            </a:r>
          </a:p>
        </p:txBody>
      </p:sp>
      <p:sp>
        <p:nvSpPr>
          <p:cNvPr id="13" name="Rectangle 2"/>
          <p:cNvSpPr txBox="1">
            <a:spLocks noChangeArrowheads="1"/>
          </p:cNvSpPr>
          <p:nvPr/>
        </p:nvSpPr>
        <p:spPr>
          <a:xfrm>
            <a:off x="0" y="344245"/>
            <a:ext cx="8561388" cy="832821"/>
          </a:xfrm>
          <a:prstGeom prst="rect">
            <a:avLst/>
          </a:prstGeom>
        </p:spPr>
        <p:txBody>
          <a:bodyPr vert="horz" lIns="92075" tIns="46038" rIns="92075" bIns="46038" rtlCol="0" anchor="b">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800" b="1" noProof="0" dirty="0" smtClean="0">
                <a:solidFill>
                  <a:srgbClr val="45811B"/>
                </a:solidFill>
                <a:latin typeface="Arial" pitchFamily="34" charset="0"/>
                <a:ea typeface="+mj-ea"/>
                <a:cs typeface="Arial" pitchFamily="34" charset="0"/>
              </a:rPr>
              <a:t>Perceiving 3D Form in a 2D Medium</a:t>
            </a: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45620992" presetClass="entr" presetSubtype="145632828" fill="hold" grpId="0" nodeType="after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par>
                          <p:cTn id="11" fill="hold">
                            <p:stCondLst>
                              <p:cond delay="1000"/>
                            </p:stCondLst>
                            <p:childTnLst>
                              <p:par>
                                <p:cTn id="12" presetID="0" presetClass="entr" presetSubtype="145630696" fill="hold" nodeType="afterEffect">
                                  <p:stCondLst>
                                    <p:cond delay="50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2000"/>
                            </p:stCondLst>
                            <p:childTnLst>
                              <p:par>
                                <p:cTn id="15" presetID="0" presetClass="entr" presetSubtype="145630360" fill="hold" grpId="0" nodeType="after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par>
                          <p:cTn id="17" fill="hold">
                            <p:stCondLst>
                              <p:cond delay="2500"/>
                            </p:stCondLst>
                            <p:childTnLst>
                              <p:par>
                                <p:cTn id="18" presetID="0" presetClass="entr" presetSubtype="145630876" fill="hold" nodeType="afterEffect">
                                  <p:stCondLst>
                                    <p:cond delay="500"/>
                                  </p:stCondLst>
                                  <p:childTnLst>
                                    <p:set>
                                      <p:cBhvr>
                                        <p:cTn id="19" dur="1" fill="hold">
                                          <p:stCondLst>
                                            <p:cond delay="499"/>
                                          </p:stCondLst>
                                        </p:cTn>
                                        <p:tgtEl>
                                          <p:spTgt spid="6"/>
                                        </p:tgtEl>
                                        <p:attrNameLst>
                                          <p:attrName>style.visibility</p:attrName>
                                        </p:attrNameLst>
                                      </p:cBhvr>
                                      <p:to>
                                        <p:strVal val="visible"/>
                                      </p:to>
                                    </p:set>
                                  </p:childTnLst>
                                </p:cTn>
                              </p:par>
                            </p:childTnLst>
                          </p:cTn>
                        </p:par>
                        <p:par>
                          <p:cTn id="20" fill="hold">
                            <p:stCondLst>
                              <p:cond delay="3500"/>
                            </p:stCondLst>
                            <p:childTnLst>
                              <p:par>
                                <p:cTn id="21" presetID="0" presetClass="entr" presetSubtype="145631960" fill="hold" grpId="0" nodeType="after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4000"/>
                            </p:stCondLst>
                            <p:childTnLst>
                              <p:par>
                                <p:cTn id="24" presetID="0" presetClass="entr" presetSubtype="145631012" fill="hold" nodeType="afterEffect">
                                  <p:stCondLst>
                                    <p:cond delay="500"/>
                                  </p:stCondLst>
                                  <p:childTnLst>
                                    <p:set>
                                      <p:cBhvr>
                                        <p:cTn id="25" dur="1" fill="hold">
                                          <p:stCondLst>
                                            <p:cond delay="499"/>
                                          </p:stCondLst>
                                        </p:cTn>
                                        <p:tgtEl>
                                          <p:spTgt spid="7"/>
                                        </p:tgtEl>
                                        <p:attrNameLst>
                                          <p:attrName>style.visibility</p:attrName>
                                        </p:attrNameLst>
                                      </p:cBhvr>
                                      <p:to>
                                        <p:strVal val="visible"/>
                                      </p:to>
                                    </p:set>
                                  </p:childTnLst>
                                </p:cTn>
                              </p:par>
                            </p:childTnLst>
                          </p:cTn>
                        </p:par>
                        <p:par>
                          <p:cTn id="26" fill="hold">
                            <p:stCondLst>
                              <p:cond delay="5000"/>
                            </p:stCondLst>
                            <p:childTnLst>
                              <p:par>
                                <p:cTn id="27" presetID="0" presetClass="entr" presetSubtype="145634212" fill="hold" grpId="0" nodeType="afterEffect">
                                  <p:stCondLst>
                                    <p:cond delay="0"/>
                                  </p:stCondLst>
                                  <p:childTnLst>
                                    <p:set>
                                      <p:cBhvr>
                                        <p:cTn id="28" dur="1" fill="hold">
                                          <p:stCondLst>
                                            <p:cond delay="499"/>
                                          </p:stCondLst>
                                        </p:cTn>
                                        <p:tgtEl>
                                          <p:spTgt spid="12"/>
                                        </p:tgtEl>
                                        <p:attrNameLst>
                                          <p:attrName>style.visibility</p:attrName>
                                        </p:attrNameLst>
                                      </p:cBhvr>
                                      <p:to>
                                        <p:strVal val="visible"/>
                                      </p:to>
                                    </p:set>
                                  </p:childTnLst>
                                </p:cTn>
                              </p:par>
                            </p:childTnLst>
                          </p:cTn>
                        </p:par>
                        <p:par>
                          <p:cTn id="29" fill="hold">
                            <p:stCondLst>
                              <p:cond delay="5500"/>
                            </p:stCondLst>
                            <p:childTnLst>
                              <p:par>
                                <p:cTn id="30" presetID="0" presetClass="entr" presetSubtype="145633396" fill="hold" nodeType="afterEffect">
                                  <p:stCondLst>
                                    <p:cond delay="500"/>
                                  </p:stCondLst>
                                  <p:childTnLst>
                                    <p:set>
                                      <p:cBhvr>
                                        <p:cTn id="31" dur="1" fill="hold">
                                          <p:stCondLst>
                                            <p:cond delay="499"/>
                                          </p:stCondLst>
                                        </p:cTn>
                                        <p:tgtEl>
                                          <p:spTgt spid="11"/>
                                        </p:tgtEl>
                                        <p:attrNameLst>
                                          <p:attrName>style.visibility</p:attrName>
                                        </p:attrNameLst>
                                      </p:cBhvr>
                                      <p:to>
                                        <p:strVal val="visible"/>
                                      </p:to>
                                    </p:se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P spid="9" grpId="0" autoUpdateAnimBg="0"/>
      <p:bldP spid="10" grpId="0" autoUpdateAnimBg="0"/>
      <p:bldP spid="12" grpId="0" autoUpdateAnimBg="0"/>
      <p:bldP spid="1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grpSp>
        <p:nvGrpSpPr>
          <p:cNvPr id="3" name="Group 3"/>
          <p:cNvGrpSpPr>
            <a:grpSpLocks/>
          </p:cNvGrpSpPr>
          <p:nvPr/>
        </p:nvGrpSpPr>
        <p:grpSpPr bwMode="auto">
          <a:xfrm>
            <a:off x="3962400" y="4014788"/>
            <a:ext cx="4953000" cy="2538412"/>
            <a:chOff x="2496" y="2529"/>
            <a:chExt cx="3120" cy="1599"/>
          </a:xfrm>
        </p:grpSpPr>
        <p:pic>
          <p:nvPicPr>
            <p:cNvPr id="4" name="Picture 4"/>
            <p:cNvPicPr>
              <a:picLocks noChangeAspect="1" noChangeArrowheads="1"/>
            </p:cNvPicPr>
            <p:nvPr/>
          </p:nvPicPr>
          <p:blipFill>
            <a:blip r:embed="rId2"/>
            <a:srcRect/>
            <a:stretch>
              <a:fillRect/>
            </a:stretch>
          </p:blipFill>
          <p:spPr bwMode="auto">
            <a:xfrm>
              <a:off x="2496" y="2865"/>
              <a:ext cx="3120" cy="1263"/>
            </a:xfrm>
            <a:prstGeom prst="rect">
              <a:avLst/>
            </a:prstGeom>
            <a:noFill/>
            <a:ln w="9525">
              <a:noFill/>
              <a:miter lim="800000"/>
              <a:headEnd/>
              <a:tailEnd/>
            </a:ln>
          </p:spPr>
        </p:pic>
        <p:sp>
          <p:nvSpPr>
            <p:cNvPr id="6" name="Rectangle 5"/>
            <p:cNvSpPr>
              <a:spLocks noChangeArrowheads="1"/>
            </p:cNvSpPr>
            <p:nvPr/>
          </p:nvSpPr>
          <p:spPr bwMode="auto">
            <a:xfrm>
              <a:off x="3936" y="2529"/>
              <a:ext cx="484" cy="404"/>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a:solidFill>
                    <a:srgbClr val="FFD800"/>
                  </a:solidFill>
                </a:rPr>
                <a:t>Fill</a:t>
              </a:r>
            </a:p>
          </p:txBody>
        </p:sp>
      </p:grpSp>
      <p:grpSp>
        <p:nvGrpSpPr>
          <p:cNvPr id="7" name="Group 16"/>
          <p:cNvGrpSpPr>
            <a:grpSpLocks/>
          </p:cNvGrpSpPr>
          <p:nvPr/>
        </p:nvGrpSpPr>
        <p:grpSpPr bwMode="auto">
          <a:xfrm>
            <a:off x="152400" y="1752600"/>
            <a:ext cx="3657600" cy="4813300"/>
            <a:chOff x="96" y="1104"/>
            <a:chExt cx="2304" cy="3032"/>
          </a:xfrm>
        </p:grpSpPr>
        <p:grpSp>
          <p:nvGrpSpPr>
            <p:cNvPr id="8" name="Group 6"/>
            <p:cNvGrpSpPr>
              <a:grpSpLocks/>
            </p:cNvGrpSpPr>
            <p:nvPr/>
          </p:nvGrpSpPr>
          <p:grpSpPr bwMode="auto">
            <a:xfrm>
              <a:off x="96" y="1104"/>
              <a:ext cx="2304" cy="2117"/>
              <a:chOff x="144" y="1584"/>
              <a:chExt cx="2304" cy="2117"/>
            </a:xfrm>
          </p:grpSpPr>
          <p:pic>
            <p:nvPicPr>
              <p:cNvPr id="10" name="Picture 7"/>
              <p:cNvPicPr>
                <a:picLocks noChangeAspect="1" noChangeArrowheads="1"/>
              </p:cNvPicPr>
              <p:nvPr/>
            </p:nvPicPr>
            <p:blipFill>
              <a:blip r:embed="rId3"/>
              <a:srcRect/>
              <a:stretch>
                <a:fillRect/>
              </a:stretch>
            </p:blipFill>
            <p:spPr bwMode="auto">
              <a:xfrm>
                <a:off x="144" y="2353"/>
                <a:ext cx="2304" cy="1007"/>
              </a:xfrm>
              <a:prstGeom prst="rect">
                <a:avLst/>
              </a:prstGeom>
              <a:noFill/>
              <a:ln w="9525">
                <a:noFill/>
                <a:miter lim="800000"/>
                <a:headEnd/>
                <a:tailEnd/>
              </a:ln>
            </p:spPr>
          </p:pic>
          <p:pic>
            <p:nvPicPr>
              <p:cNvPr id="11" name="Picture 8"/>
              <p:cNvPicPr>
                <a:picLocks noChangeAspect="1" noChangeArrowheads="1"/>
              </p:cNvPicPr>
              <p:nvPr/>
            </p:nvPicPr>
            <p:blipFill>
              <a:blip r:embed="rId4"/>
              <a:srcRect/>
              <a:stretch>
                <a:fillRect/>
              </a:stretch>
            </p:blipFill>
            <p:spPr bwMode="auto">
              <a:xfrm>
                <a:off x="144" y="1584"/>
                <a:ext cx="2304" cy="775"/>
              </a:xfrm>
              <a:prstGeom prst="rect">
                <a:avLst/>
              </a:prstGeom>
              <a:noFill/>
              <a:ln w="9525">
                <a:noFill/>
                <a:miter lim="800000"/>
                <a:headEnd/>
                <a:tailEnd/>
              </a:ln>
            </p:spPr>
          </p:pic>
          <p:sp>
            <p:nvSpPr>
              <p:cNvPr id="12" name="Rectangle 9"/>
              <p:cNvSpPr>
                <a:spLocks noChangeArrowheads="1"/>
              </p:cNvSpPr>
              <p:nvPr/>
            </p:nvSpPr>
            <p:spPr bwMode="auto">
              <a:xfrm>
                <a:off x="960" y="3297"/>
                <a:ext cx="612" cy="404"/>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dirty="0">
                    <a:solidFill>
                      <a:srgbClr val="FFD800"/>
                    </a:solidFill>
                  </a:rPr>
                  <a:t>Key</a:t>
                </a:r>
              </a:p>
            </p:txBody>
          </p:sp>
        </p:grpSp>
        <p:pic>
          <p:nvPicPr>
            <p:cNvPr id="9" name="Picture 14"/>
            <p:cNvPicPr>
              <a:picLocks noChangeAspect="1" noChangeArrowheads="1"/>
            </p:cNvPicPr>
            <p:nvPr/>
          </p:nvPicPr>
          <p:blipFill>
            <a:blip r:embed="rId5"/>
            <a:srcRect/>
            <a:stretch>
              <a:fillRect/>
            </a:stretch>
          </p:blipFill>
          <p:spPr bwMode="auto">
            <a:xfrm>
              <a:off x="384" y="3216"/>
              <a:ext cx="1632" cy="920"/>
            </a:xfrm>
            <a:prstGeom prst="rect">
              <a:avLst/>
            </a:prstGeom>
            <a:noFill/>
            <a:ln w="19050">
              <a:solidFill>
                <a:srgbClr val="003366">
                  <a:alpha val="87842"/>
                </a:srgbClr>
              </a:solidFill>
              <a:miter lim="800000"/>
              <a:headEnd/>
              <a:tailEnd/>
            </a:ln>
          </p:spPr>
        </p:pic>
      </p:grpSp>
      <p:grpSp>
        <p:nvGrpSpPr>
          <p:cNvPr id="13" name="Group 18"/>
          <p:cNvGrpSpPr>
            <a:grpSpLocks/>
          </p:cNvGrpSpPr>
          <p:nvPr/>
        </p:nvGrpSpPr>
        <p:grpSpPr bwMode="auto">
          <a:xfrm>
            <a:off x="533400" y="176213"/>
            <a:ext cx="8382000" cy="3295650"/>
            <a:chOff x="336" y="111"/>
            <a:chExt cx="5280" cy="2076"/>
          </a:xfrm>
        </p:grpSpPr>
        <p:grpSp>
          <p:nvGrpSpPr>
            <p:cNvPr id="14" name="Group 17"/>
            <p:cNvGrpSpPr>
              <a:grpSpLocks/>
            </p:cNvGrpSpPr>
            <p:nvPr/>
          </p:nvGrpSpPr>
          <p:grpSpPr bwMode="auto">
            <a:xfrm>
              <a:off x="336" y="111"/>
              <a:ext cx="4411" cy="2075"/>
              <a:chOff x="336" y="111"/>
              <a:chExt cx="4411" cy="2075"/>
            </a:xfrm>
          </p:grpSpPr>
          <p:pic>
            <p:nvPicPr>
              <p:cNvPr id="16" name="Picture 11"/>
              <p:cNvPicPr>
                <a:picLocks noChangeAspect="1" noChangeArrowheads="1"/>
              </p:cNvPicPr>
              <p:nvPr/>
            </p:nvPicPr>
            <p:blipFill>
              <a:blip r:embed="rId6"/>
              <a:srcRect/>
              <a:stretch>
                <a:fillRect/>
              </a:stretch>
            </p:blipFill>
            <p:spPr bwMode="auto">
              <a:xfrm>
                <a:off x="2208" y="111"/>
                <a:ext cx="2539" cy="2075"/>
              </a:xfrm>
              <a:prstGeom prst="rect">
                <a:avLst/>
              </a:prstGeom>
              <a:noFill/>
              <a:ln w="9525">
                <a:noFill/>
                <a:miter lim="800000"/>
                <a:headEnd/>
                <a:tailEnd/>
              </a:ln>
            </p:spPr>
          </p:pic>
          <p:sp>
            <p:nvSpPr>
              <p:cNvPr id="17" name="Rectangle 13"/>
              <p:cNvSpPr>
                <a:spLocks noChangeArrowheads="1"/>
              </p:cNvSpPr>
              <p:nvPr/>
            </p:nvSpPr>
            <p:spPr bwMode="auto">
              <a:xfrm>
                <a:off x="336" y="240"/>
                <a:ext cx="1876" cy="404"/>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3600" dirty="0">
                    <a:solidFill>
                      <a:srgbClr val="FFD800"/>
                    </a:solidFill>
                  </a:rPr>
                  <a:t>Wall Washing</a:t>
                </a:r>
              </a:p>
            </p:txBody>
          </p:sp>
        </p:grpSp>
        <p:pic>
          <p:nvPicPr>
            <p:cNvPr id="15" name="Picture 12"/>
            <p:cNvPicPr>
              <a:picLocks noChangeAspect="1" noChangeArrowheads="1"/>
            </p:cNvPicPr>
            <p:nvPr/>
          </p:nvPicPr>
          <p:blipFill>
            <a:blip r:embed="rId7"/>
            <a:srcRect/>
            <a:stretch>
              <a:fillRect/>
            </a:stretch>
          </p:blipFill>
          <p:spPr bwMode="auto">
            <a:xfrm>
              <a:off x="4128" y="1008"/>
              <a:ext cx="1488" cy="1179"/>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1000"/>
                                        <p:tgtEl>
                                          <p:spTgt spid="13"/>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par>
                          <p:cTn id="16" fill="hold">
                            <p:stCondLst>
                              <p:cond delay="2500"/>
                            </p:stCondLst>
                            <p:childTnLst>
                              <p:par>
                                <p:cTn id="17" presetID="5"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496888"/>
            <a:ext cx="8421688" cy="5699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Distance learning Jargon</a:t>
            </a:r>
          </a:p>
        </p:txBody>
      </p:sp>
      <p:sp>
        <p:nvSpPr>
          <p:cNvPr id="60419" name="Rectangle 3"/>
          <p:cNvSpPr>
            <a:spLocks noChangeArrowheads="1"/>
          </p:cNvSpPr>
          <p:nvPr/>
        </p:nvSpPr>
        <p:spPr bwMode="auto">
          <a:xfrm>
            <a:off x="609600" y="1066799"/>
            <a:ext cx="8093075" cy="4989755"/>
          </a:xfrm>
          <a:prstGeom prst="rect">
            <a:avLst/>
          </a:prstGeom>
          <a:noFill/>
          <a:ln w="9525">
            <a:noFill/>
            <a:miter lim="800000"/>
            <a:headEnd/>
            <a:tailEnd/>
          </a:ln>
          <a:effectLst/>
        </p:spPr>
        <p:txBody>
          <a:bodyPr lIns="92075" tIns="46038" rIns="92075" bIns="46038"/>
          <a:lstStyle/>
          <a:p>
            <a:pPr marL="742950" lvl="1" indent="-285750" eaLnBrk="1" hangingPunct="1">
              <a:spcBef>
                <a:spcPct val="20000"/>
              </a:spcBef>
              <a:buFont typeface="Wingdings" pitchFamily="2" charset="2"/>
              <a:buBlip>
                <a:blip r:embed="rId3"/>
              </a:buBlip>
              <a:defRPr/>
            </a:pPr>
            <a:r>
              <a:rPr lang="en-US" sz="2800" b="1" dirty="0">
                <a:solidFill>
                  <a:srgbClr val="FFFF00"/>
                </a:solidFill>
                <a:effectLst>
                  <a:outerShdw blurRad="38100" dist="38100" dir="2700000" algn="tl">
                    <a:srgbClr val="000000"/>
                  </a:outerShdw>
                </a:effectLst>
              </a:rPr>
              <a:t> </a:t>
            </a:r>
            <a:r>
              <a:rPr lang="en-US" sz="3200" b="1" dirty="0">
                <a:solidFill>
                  <a:srgbClr val="A90021"/>
                </a:solidFill>
              </a:rPr>
              <a:t>Near End </a:t>
            </a:r>
            <a:r>
              <a:rPr lang="en-US" sz="2800" dirty="0">
                <a:solidFill>
                  <a:srgbClr val="A90021"/>
                </a:solidFill>
              </a:rPr>
              <a:t>:</a:t>
            </a:r>
            <a:r>
              <a:rPr lang="en-US" sz="3200" b="1" dirty="0">
                <a:solidFill>
                  <a:srgbClr val="A90021"/>
                </a:solidFill>
              </a:rPr>
              <a:t> </a:t>
            </a:r>
            <a:r>
              <a:rPr lang="en-US" sz="2800" dirty="0">
                <a:solidFill>
                  <a:srgbClr val="A90021"/>
                </a:solidFill>
              </a:rPr>
              <a:t>The site where you are</a:t>
            </a:r>
          </a:p>
          <a:p>
            <a:pPr marL="742950" lvl="1" indent="-285750" eaLnBrk="1" hangingPunct="1">
              <a:spcBef>
                <a:spcPct val="20000"/>
              </a:spcBef>
              <a:buFont typeface="Wingdings" pitchFamily="2" charset="2"/>
              <a:buBlip>
                <a:blip r:embed="rId3"/>
              </a:buBlip>
              <a:defRPr/>
            </a:pPr>
            <a:r>
              <a:rPr lang="en-US" sz="2800" b="1" dirty="0">
                <a:solidFill>
                  <a:srgbClr val="A90021"/>
                </a:solidFill>
              </a:rPr>
              <a:t> </a:t>
            </a:r>
            <a:r>
              <a:rPr lang="en-US" sz="3200" b="1" dirty="0">
                <a:solidFill>
                  <a:srgbClr val="A90021"/>
                </a:solidFill>
              </a:rPr>
              <a:t>Far End</a:t>
            </a:r>
            <a:r>
              <a:rPr lang="en-US" sz="2800" dirty="0">
                <a:solidFill>
                  <a:srgbClr val="A90021"/>
                </a:solidFill>
              </a:rPr>
              <a:t> : The site where the other  participants are.</a:t>
            </a:r>
          </a:p>
          <a:p>
            <a:pPr marL="742950" lvl="1" indent="-285750" eaLnBrk="1" hangingPunct="1">
              <a:spcBef>
                <a:spcPct val="20000"/>
              </a:spcBef>
              <a:buFont typeface="Wingdings" pitchFamily="2" charset="2"/>
              <a:buBlip>
                <a:blip r:embed="rId3"/>
              </a:buBlip>
              <a:defRPr/>
            </a:pPr>
            <a:r>
              <a:rPr lang="en-US" sz="2800" b="1" dirty="0">
                <a:solidFill>
                  <a:srgbClr val="A90021"/>
                </a:solidFill>
              </a:rPr>
              <a:t> </a:t>
            </a:r>
            <a:r>
              <a:rPr lang="en-US" sz="3200" b="1" dirty="0">
                <a:solidFill>
                  <a:srgbClr val="A90021"/>
                </a:solidFill>
              </a:rPr>
              <a:t>Point-to-Point</a:t>
            </a:r>
            <a:r>
              <a:rPr lang="en-US" sz="2800" dirty="0">
                <a:solidFill>
                  <a:srgbClr val="A90021"/>
                </a:solidFill>
              </a:rPr>
              <a:t> : A normal two-party video or audio conference</a:t>
            </a:r>
          </a:p>
          <a:p>
            <a:pPr marL="742950" lvl="1" indent="-285750" eaLnBrk="1" hangingPunct="1">
              <a:spcBef>
                <a:spcPct val="20000"/>
              </a:spcBef>
              <a:buFont typeface="Wingdings" pitchFamily="2" charset="2"/>
              <a:buBlip>
                <a:blip r:embed="rId3"/>
              </a:buBlip>
              <a:defRPr/>
            </a:pPr>
            <a:r>
              <a:rPr lang="en-US" sz="2800" b="1" dirty="0">
                <a:solidFill>
                  <a:srgbClr val="A90021"/>
                </a:solidFill>
              </a:rPr>
              <a:t> </a:t>
            </a:r>
            <a:r>
              <a:rPr lang="en-US" sz="3200" b="1" dirty="0">
                <a:solidFill>
                  <a:srgbClr val="A90021"/>
                </a:solidFill>
              </a:rPr>
              <a:t>Multi-Point</a:t>
            </a:r>
            <a:r>
              <a:rPr lang="en-US" sz="2800" dirty="0">
                <a:solidFill>
                  <a:srgbClr val="A90021"/>
                </a:solidFill>
              </a:rPr>
              <a:t> : A video or audio call with more than two parties connected</a:t>
            </a:r>
          </a:p>
          <a:p>
            <a:pPr marL="742950" lvl="1" indent="-285750" eaLnBrk="1" hangingPunct="1">
              <a:spcBef>
                <a:spcPct val="20000"/>
              </a:spcBef>
              <a:buFont typeface="Wingdings" pitchFamily="2" charset="2"/>
              <a:buBlip>
                <a:blip r:embed="rId3"/>
              </a:buBlip>
              <a:defRPr/>
            </a:pPr>
            <a:r>
              <a:rPr lang="en-US" sz="2800" b="1" dirty="0">
                <a:solidFill>
                  <a:srgbClr val="A90021"/>
                </a:solidFill>
              </a:rPr>
              <a:t> </a:t>
            </a:r>
            <a:r>
              <a:rPr lang="en-US" sz="3200" b="1" dirty="0">
                <a:solidFill>
                  <a:srgbClr val="A90021"/>
                </a:solidFill>
              </a:rPr>
              <a:t>Casting</a:t>
            </a:r>
            <a:r>
              <a:rPr lang="en-US" sz="3200" dirty="0">
                <a:solidFill>
                  <a:srgbClr val="A90021"/>
                </a:solidFill>
              </a:rPr>
              <a:t> </a:t>
            </a:r>
            <a:r>
              <a:rPr lang="en-US" sz="2800" dirty="0">
                <a:solidFill>
                  <a:srgbClr val="A90021"/>
                </a:solidFill>
              </a:rPr>
              <a:t>(i.e. multicasting, webcasting) : a one way call where the communication has low or no interactivity.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left)">
                                      <p:cBhvr>
                                        <p:cTn id="7" dur="10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pic>
        <p:nvPicPr>
          <p:cNvPr id="3" name="Picture 12"/>
          <p:cNvPicPr>
            <a:picLocks noChangeAspect="1" noChangeArrowheads="1"/>
          </p:cNvPicPr>
          <p:nvPr/>
        </p:nvPicPr>
        <p:blipFill>
          <a:blip r:embed="rId2"/>
          <a:srcRect/>
          <a:stretch>
            <a:fillRect/>
          </a:stretch>
        </p:blipFill>
        <p:spPr bwMode="auto">
          <a:xfrm>
            <a:off x="1295400" y="914400"/>
            <a:ext cx="6800850" cy="5475288"/>
          </a:xfrm>
          <a:prstGeom prst="rect">
            <a:avLst/>
          </a:prstGeom>
          <a:noFill/>
          <a:ln w="9525">
            <a:noFill/>
            <a:miter lim="800000"/>
            <a:headEnd/>
            <a:tailEnd/>
          </a:ln>
        </p:spPr>
      </p:pic>
      <p:sp>
        <p:nvSpPr>
          <p:cNvPr id="4" name="Rectangle 2"/>
          <p:cNvSpPr txBox="1">
            <a:spLocks noChangeArrowheads="1"/>
          </p:cNvSpPr>
          <p:nvPr/>
        </p:nvSpPr>
        <p:spPr>
          <a:xfrm>
            <a:off x="0" y="398035"/>
            <a:ext cx="5572461" cy="832821"/>
          </a:xfrm>
          <a:prstGeom prst="rect">
            <a:avLst/>
          </a:prstGeom>
        </p:spPr>
        <p:txBody>
          <a:bodyPr vert="horz" lIns="92075" tIns="46038" rIns="92075" bIns="46038" rtlCol="0" anchor="b">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800" b="1" dirty="0" smtClean="0">
                <a:solidFill>
                  <a:srgbClr val="45811B"/>
                </a:solidFill>
                <a:latin typeface="Arial" pitchFamily="34" charset="0"/>
                <a:ea typeface="+mj-ea"/>
                <a:cs typeface="Arial" pitchFamily="34" charset="0"/>
              </a:rPr>
              <a:t>Lighting Layout</a:t>
            </a:r>
            <a: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t/>
            </a:r>
            <a:br>
              <a:rPr kumimoji="0" lang="en-US" sz="44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rPr>
            </a:br>
            <a:endParaRPr kumimoji="0" lang="en-US" sz="3600" b="1" i="0" u="none" strike="noStrike" kern="1200" cap="none" spc="0" normalizeH="0" baseline="0" noProof="0" dirty="0" smtClean="0">
              <a:ln>
                <a:noFill/>
              </a:ln>
              <a:solidFill>
                <a:srgbClr val="45811B"/>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grpSp>
        <p:nvGrpSpPr>
          <p:cNvPr id="3" name="Group 9"/>
          <p:cNvGrpSpPr>
            <a:grpSpLocks/>
          </p:cNvGrpSpPr>
          <p:nvPr/>
        </p:nvGrpSpPr>
        <p:grpSpPr bwMode="auto">
          <a:xfrm>
            <a:off x="381000" y="685800"/>
            <a:ext cx="4114800" cy="3567113"/>
            <a:chOff x="240" y="432"/>
            <a:chExt cx="2592" cy="2247"/>
          </a:xfrm>
        </p:grpSpPr>
        <p:pic>
          <p:nvPicPr>
            <p:cNvPr id="4" name="Picture 5" descr="before"/>
            <p:cNvPicPr>
              <a:picLocks noChangeAspect="1" noChangeArrowheads="1"/>
            </p:cNvPicPr>
            <p:nvPr/>
          </p:nvPicPr>
          <p:blipFill>
            <a:blip r:embed="rId2"/>
            <a:srcRect/>
            <a:stretch>
              <a:fillRect/>
            </a:stretch>
          </p:blipFill>
          <p:spPr bwMode="auto">
            <a:xfrm>
              <a:off x="240" y="432"/>
              <a:ext cx="2592" cy="1939"/>
            </a:xfrm>
            <a:prstGeom prst="rect">
              <a:avLst/>
            </a:prstGeom>
            <a:noFill/>
            <a:ln w="9525">
              <a:noFill/>
              <a:miter lim="800000"/>
              <a:headEnd/>
              <a:tailEnd/>
            </a:ln>
          </p:spPr>
        </p:pic>
        <p:sp>
          <p:nvSpPr>
            <p:cNvPr id="6" name="Rectangle 7"/>
            <p:cNvSpPr>
              <a:spLocks noChangeArrowheads="1"/>
            </p:cNvSpPr>
            <p:nvPr/>
          </p:nvSpPr>
          <p:spPr bwMode="auto">
            <a:xfrm>
              <a:off x="240" y="2352"/>
              <a:ext cx="2537" cy="327"/>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2800" dirty="0">
                  <a:solidFill>
                    <a:srgbClr val="45811B"/>
                  </a:solidFill>
                </a:rPr>
                <a:t>Standard Room Lighting</a:t>
              </a:r>
            </a:p>
          </p:txBody>
        </p:sp>
      </p:grpSp>
      <p:grpSp>
        <p:nvGrpSpPr>
          <p:cNvPr id="7" name="Group 10"/>
          <p:cNvGrpSpPr>
            <a:grpSpLocks/>
          </p:cNvGrpSpPr>
          <p:nvPr/>
        </p:nvGrpSpPr>
        <p:grpSpPr bwMode="auto">
          <a:xfrm>
            <a:off x="4724400" y="2667000"/>
            <a:ext cx="4206875" cy="3567113"/>
            <a:chOff x="2976" y="1680"/>
            <a:chExt cx="2650" cy="2247"/>
          </a:xfrm>
        </p:grpSpPr>
        <p:pic>
          <p:nvPicPr>
            <p:cNvPr id="8" name="Picture 6" descr="after2"/>
            <p:cNvPicPr>
              <a:picLocks noChangeAspect="1" noChangeArrowheads="1"/>
            </p:cNvPicPr>
            <p:nvPr/>
          </p:nvPicPr>
          <p:blipFill>
            <a:blip r:embed="rId3"/>
            <a:srcRect/>
            <a:stretch>
              <a:fillRect/>
            </a:stretch>
          </p:blipFill>
          <p:spPr bwMode="auto">
            <a:xfrm>
              <a:off x="2976" y="1680"/>
              <a:ext cx="2604" cy="1948"/>
            </a:xfrm>
            <a:prstGeom prst="rect">
              <a:avLst/>
            </a:prstGeom>
            <a:noFill/>
            <a:ln w="9525">
              <a:noFill/>
              <a:miter lim="800000"/>
              <a:headEnd/>
              <a:tailEnd/>
            </a:ln>
          </p:spPr>
        </p:pic>
        <p:sp>
          <p:nvSpPr>
            <p:cNvPr id="9" name="Rectangle 8"/>
            <p:cNvSpPr>
              <a:spLocks noChangeArrowheads="1"/>
            </p:cNvSpPr>
            <p:nvPr/>
          </p:nvSpPr>
          <p:spPr bwMode="auto">
            <a:xfrm>
              <a:off x="2976" y="3600"/>
              <a:ext cx="2650" cy="327"/>
            </a:xfrm>
            <a:prstGeom prst="rect">
              <a:avLst/>
            </a:prstGeom>
            <a:noFill/>
            <a:ln w="9525">
              <a:noFill/>
              <a:miter lim="800000"/>
              <a:headEnd/>
              <a:tailEnd/>
            </a:ln>
            <a:effectLst>
              <a:outerShdw dist="17961" dir="2700000" algn="ctr" rotWithShape="0">
                <a:srgbClr val="870000"/>
              </a:outerShdw>
            </a:effectLst>
          </p:spPr>
          <p:txBody>
            <a:bodyPr wrap="none">
              <a:spAutoFit/>
            </a:bodyPr>
            <a:lstStyle/>
            <a:p>
              <a:pPr eaLnBrk="1" hangingPunct="1">
                <a:defRPr/>
              </a:pPr>
              <a:r>
                <a:rPr kumimoji="1" lang="en-US" sz="2800" dirty="0">
                  <a:solidFill>
                    <a:srgbClr val="45811B"/>
                  </a:solidFill>
                </a:rPr>
                <a:t>Videoconference Lighting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905000"/>
            <a:ext cx="7600950" cy="3886200"/>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4" name="Rectangle 8"/>
          <p:cNvSpPr>
            <a:spLocks noChangeArrowheads="1"/>
          </p:cNvSpPr>
          <p:nvPr/>
        </p:nvSpPr>
        <p:spPr bwMode="auto">
          <a:xfrm>
            <a:off x="685800" y="914400"/>
            <a:ext cx="8077200" cy="2514600"/>
          </a:xfrm>
          <a:prstGeom prst="rect">
            <a:avLst/>
          </a:prstGeom>
          <a:noFill/>
          <a:ln w="9525">
            <a:noFill/>
            <a:miter lim="800000"/>
            <a:headEnd/>
            <a:tailEnd/>
          </a:ln>
          <a:effectLst/>
        </p:spPr>
        <p:txBody>
          <a:bodyPr/>
          <a:lstStyle/>
          <a:p>
            <a:pPr marL="342900" indent="-342900" eaLnBrk="1" hangingPunct="1">
              <a:spcBef>
                <a:spcPct val="50000"/>
              </a:spcBef>
              <a:buClr>
                <a:schemeClr val="hlink"/>
              </a:buClr>
              <a:buSzPct val="90000"/>
              <a:buFont typeface="Wingdings" pitchFamily="2" charset="2"/>
              <a:buNone/>
              <a:defRPr/>
            </a:pPr>
            <a:endParaRPr lang="en-US" sz="3200" b="1" dirty="0">
              <a:solidFill>
                <a:srgbClr val="FFFF00"/>
              </a:solidFill>
              <a:effectLst>
                <a:outerShdw blurRad="38100" dist="38100" dir="2700000" algn="tl">
                  <a:srgbClr val="000000"/>
                </a:outerShdw>
              </a:effectLst>
            </a:endParaRPr>
          </a:p>
          <a:p>
            <a:pPr marL="342900" indent="-342900" eaLnBrk="1" hangingPunct="1">
              <a:spcBef>
                <a:spcPct val="20000"/>
              </a:spcBef>
              <a:buClr>
                <a:schemeClr val="hlink"/>
              </a:buClr>
              <a:buFont typeface="Wingdings" pitchFamily="2" charset="2"/>
              <a:buBlip>
                <a:blip r:embed="rId2"/>
              </a:buBlip>
              <a:defRPr/>
            </a:pPr>
            <a:r>
              <a:rPr lang="en-US" sz="2400" dirty="0">
                <a:solidFill>
                  <a:srgbClr val="A90021"/>
                </a:solidFill>
                <a:latin typeface="+mn-lt"/>
              </a:rPr>
              <a:t>AV-equipped lecterns, desks, tables, &amp; credenzas FF&amp;E or special equipment?</a:t>
            </a:r>
          </a:p>
          <a:p>
            <a:pPr marL="342900" indent="-342900" eaLnBrk="1" hangingPunct="1">
              <a:spcBef>
                <a:spcPct val="20000"/>
              </a:spcBef>
              <a:buClr>
                <a:schemeClr val="hlink"/>
              </a:buClr>
              <a:buFont typeface="Wingdings" pitchFamily="2" charset="2"/>
              <a:buNone/>
              <a:defRPr/>
            </a:pPr>
            <a:endParaRPr lang="en-US" sz="2400" dirty="0">
              <a:solidFill>
                <a:srgbClr val="A90021"/>
              </a:solidFill>
              <a:latin typeface="+mn-lt"/>
            </a:endParaRPr>
          </a:p>
          <a:p>
            <a:pPr marL="342900" indent="-342900" eaLnBrk="1" hangingPunct="1">
              <a:spcBef>
                <a:spcPct val="20000"/>
              </a:spcBef>
              <a:buClr>
                <a:schemeClr val="hlink"/>
              </a:buClr>
              <a:buFont typeface="Wingdings" pitchFamily="2" charset="2"/>
              <a:buBlip>
                <a:blip r:embed="rId2"/>
              </a:buBlip>
              <a:defRPr/>
            </a:pPr>
            <a:r>
              <a:rPr lang="en-US" sz="2400" dirty="0">
                <a:solidFill>
                  <a:srgbClr val="A90021"/>
                </a:solidFill>
                <a:latin typeface="+mn-lt"/>
              </a:rPr>
              <a:t>Desk millwork may include custom modifications and cable management for microphones, laptop network connections and AC power.</a:t>
            </a:r>
          </a:p>
          <a:p>
            <a:pPr marL="342900" indent="-342900" eaLnBrk="1" hangingPunct="1">
              <a:spcBef>
                <a:spcPct val="20000"/>
              </a:spcBef>
              <a:buClr>
                <a:schemeClr val="hlink"/>
              </a:buClr>
              <a:buFont typeface="Wingdings" pitchFamily="2" charset="2"/>
              <a:buNone/>
              <a:defRPr/>
            </a:pPr>
            <a:endParaRPr lang="en-US" sz="2400" dirty="0">
              <a:solidFill>
                <a:srgbClr val="A90021"/>
              </a:solidFill>
              <a:latin typeface="+mn-lt"/>
            </a:endParaRPr>
          </a:p>
          <a:p>
            <a:pPr marL="342900" indent="-342900" eaLnBrk="1" hangingPunct="1">
              <a:spcBef>
                <a:spcPct val="20000"/>
              </a:spcBef>
              <a:buClr>
                <a:schemeClr val="hlink"/>
              </a:buClr>
              <a:buFont typeface="Wingdings" pitchFamily="2" charset="2"/>
              <a:buBlip>
                <a:blip r:embed="rId2"/>
              </a:buBlip>
              <a:defRPr/>
            </a:pPr>
            <a:r>
              <a:rPr lang="en-US" sz="2400" dirty="0">
                <a:solidFill>
                  <a:srgbClr val="A90021"/>
                </a:solidFill>
                <a:latin typeface="+mn-lt"/>
              </a:rPr>
              <a:t>Front wall millwork coordination - boards, screens, loudspeakers, infrared emitters, cameras</a:t>
            </a:r>
          </a:p>
          <a:p>
            <a:pPr marL="342900" indent="-342900" eaLnBrk="1" hangingPunct="1">
              <a:spcBef>
                <a:spcPct val="20000"/>
              </a:spcBef>
              <a:buClr>
                <a:schemeClr val="hlink"/>
              </a:buClr>
              <a:buFont typeface="Wingdings" pitchFamily="2" charset="2"/>
              <a:buNone/>
              <a:defRPr/>
            </a:pPr>
            <a:endParaRPr lang="en-US" sz="2400" dirty="0">
              <a:solidFill>
                <a:srgbClr val="A90021"/>
              </a:solidFill>
              <a:latin typeface="+mn-lt"/>
            </a:endParaRPr>
          </a:p>
          <a:p>
            <a:pPr marL="342900" indent="-342900" eaLnBrk="1" hangingPunct="1">
              <a:spcBef>
                <a:spcPct val="20000"/>
              </a:spcBef>
              <a:buClr>
                <a:schemeClr val="hlink"/>
              </a:buClr>
              <a:buFont typeface="Wingdings" pitchFamily="2" charset="2"/>
              <a:buBlip>
                <a:blip r:embed="rId2"/>
              </a:buBlip>
              <a:defRPr/>
            </a:pPr>
            <a:r>
              <a:rPr lang="en-US" sz="2400" dirty="0">
                <a:solidFill>
                  <a:srgbClr val="A90021"/>
                </a:solidFill>
                <a:latin typeface="+mn-lt"/>
              </a:rPr>
              <a:t>Projection booth counters, windows, and ergonomics</a:t>
            </a:r>
          </a:p>
          <a:p>
            <a:pPr marL="342900" indent="-342900" eaLnBrk="1" hangingPunct="1">
              <a:spcBef>
                <a:spcPct val="20000"/>
              </a:spcBef>
              <a:buClr>
                <a:schemeClr val="hlink"/>
              </a:buClr>
              <a:buFont typeface="Wingdings" pitchFamily="2" charset="2"/>
              <a:buNone/>
              <a:defRPr/>
            </a:pPr>
            <a:endParaRPr lang="en-US" sz="2400" dirty="0">
              <a:solidFill>
                <a:srgbClr val="FFFF00"/>
              </a:solidFill>
              <a:effectLst>
                <a:outerShdw blurRad="38100" dist="38100" dir="2700000" algn="tl">
                  <a:srgbClr val="000000"/>
                </a:outerShdw>
              </a:effectLst>
            </a:endParaRPr>
          </a:p>
          <a:p>
            <a:pPr marL="742950" lvl="1" indent="-285750" eaLnBrk="1" hangingPunct="1">
              <a:spcBef>
                <a:spcPct val="50000"/>
              </a:spcBef>
              <a:buFontTx/>
              <a:buChar char="–"/>
              <a:defRPr/>
            </a:pPr>
            <a:endParaRPr lang="en-US" sz="2400" dirty="0">
              <a:solidFill>
                <a:srgbClr val="FFFF00"/>
              </a:solidFill>
              <a:effectLst>
                <a:outerShdw blurRad="38100" dist="38100" dir="2700000" algn="tl">
                  <a:srgbClr val="000000"/>
                </a:outerShdw>
              </a:effectLst>
            </a:endParaRPr>
          </a:p>
        </p:txBody>
      </p:sp>
      <p:sp>
        <p:nvSpPr>
          <p:cNvPr id="7" name="Rectangle 2"/>
          <p:cNvSpPr>
            <a:spLocks noGrp="1" noChangeArrowheads="1"/>
          </p:cNvSpPr>
          <p:nvPr>
            <p:ph type="title"/>
          </p:nvPr>
        </p:nvSpPr>
        <p:spPr>
          <a:xfrm>
            <a:off x="315913" y="636510"/>
            <a:ext cx="8675687" cy="500063"/>
          </a:xfrm>
        </p:spPr>
        <p:txBody>
          <a:bodyPr>
            <a:normAutofit fontScale="90000"/>
          </a:bodyPr>
          <a:lstStyle/>
          <a:p>
            <a:pPr eaLnBrk="1" hangingPunct="1">
              <a:defRPr/>
            </a:pPr>
            <a:r>
              <a:rPr lang="en-US" b="1" dirty="0" smtClean="0">
                <a:solidFill>
                  <a:srgbClr val="45811B"/>
                </a:solidFill>
                <a:latin typeface="Arial" pitchFamily="34" charset="0"/>
                <a:cs typeface="Arial" pitchFamily="34" charset="0"/>
              </a:rPr>
              <a:t>Furniture and Millwork Considerations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1600200" y="0"/>
            <a:ext cx="5943600" cy="4457700"/>
          </a:xfrm>
          <a:prstGeom prst="rect">
            <a:avLst/>
          </a:prstGeom>
          <a:noFill/>
          <a:ln w="9525">
            <a:noFill/>
            <a:miter lim="800000"/>
            <a:headEnd/>
            <a:tailEnd/>
          </a:ln>
        </p:spPr>
      </p:pic>
      <p:pic>
        <p:nvPicPr>
          <p:cNvPr id="40963" name="Picture 4"/>
          <p:cNvPicPr>
            <a:picLocks noChangeAspect="1" noChangeArrowheads="1"/>
          </p:cNvPicPr>
          <p:nvPr/>
        </p:nvPicPr>
        <p:blipFill>
          <a:blip r:embed="rId4"/>
          <a:srcRect/>
          <a:stretch>
            <a:fillRect/>
          </a:stretch>
        </p:blipFill>
        <p:spPr bwMode="auto">
          <a:xfrm>
            <a:off x="0" y="4098925"/>
            <a:ext cx="9144000"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219200" y="1398494"/>
            <a:ext cx="7600950" cy="4392706"/>
          </a:xfrm>
          <a:prstGeom prst="rect">
            <a:avLst/>
          </a:prstGeom>
        </p:spPr>
        <p:txBody>
          <a:bodyPr vert="horz" lIns="92075" tIns="46038" rIns="92075" bIns="46038"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mn-lt"/>
                <a:ea typeface="+mn-ea"/>
                <a:cs typeface="+mn-cs"/>
              </a:rPr>
              <a:t>	</a:t>
            </a:r>
            <a:r>
              <a:rPr kumimoji="0" lang="en-US" sz="3200" b="0" i="0" u="none" strike="noStrike" kern="1200" cap="none" spc="0" normalizeH="0" baseline="0" noProof="0" dirty="0" smtClean="0">
                <a:ln>
                  <a:noFill/>
                </a:ln>
                <a:solidFill>
                  <a:srgbClr val="FFFF00"/>
                </a:solidFill>
                <a:effectLst/>
                <a:uLnTx/>
                <a:uFillTx/>
                <a:latin typeface="+mn-lt"/>
                <a:ea typeface="+mn-ea"/>
                <a:cs typeface="+mn-cs"/>
              </a:rPr>
              <a:t>			</a:t>
            </a:r>
          </a:p>
        </p:txBody>
      </p:sp>
      <p:sp>
        <p:nvSpPr>
          <p:cNvPr id="4" name="Rectangle 8"/>
          <p:cNvSpPr>
            <a:spLocks noChangeArrowheads="1"/>
          </p:cNvSpPr>
          <p:nvPr/>
        </p:nvSpPr>
        <p:spPr bwMode="auto">
          <a:xfrm>
            <a:off x="2837362" y="742271"/>
            <a:ext cx="5058784" cy="5497159"/>
          </a:xfrm>
          <a:prstGeom prst="rect">
            <a:avLst/>
          </a:prstGeom>
          <a:noFill/>
          <a:ln w="9525">
            <a:noFill/>
            <a:miter lim="800000"/>
            <a:headEnd/>
            <a:tailEnd/>
          </a:ln>
          <a:effectLst/>
        </p:spPr>
        <p:txBody>
          <a:bodyPr/>
          <a:lstStyle/>
          <a:p>
            <a:pPr marL="342900" indent="-342900" eaLnBrk="1" hangingPunct="1">
              <a:spcBef>
                <a:spcPct val="50000"/>
              </a:spcBef>
              <a:buClr>
                <a:schemeClr val="hlink"/>
              </a:buClr>
              <a:buSzPct val="90000"/>
              <a:buFont typeface="Wingdings" pitchFamily="2" charset="2"/>
              <a:buNone/>
              <a:defRPr/>
            </a:pPr>
            <a:endParaRPr lang="en-US" sz="3200" b="1" dirty="0">
              <a:solidFill>
                <a:srgbClr val="FFFF00"/>
              </a:solidFill>
              <a:effectLst>
                <a:outerShdw blurRad="38100" dist="38100" dir="2700000" algn="tl">
                  <a:srgbClr val="000000"/>
                </a:outerShdw>
              </a:effectLst>
            </a:endParaRPr>
          </a:p>
          <a:p>
            <a:pPr marL="342900" indent="-342900" eaLnBrk="1" hangingPunct="1">
              <a:spcBef>
                <a:spcPct val="20000"/>
              </a:spcBef>
              <a:buClr>
                <a:schemeClr val="hlink"/>
              </a:buClr>
              <a:buFont typeface="Wingdings" pitchFamily="2" charset="2"/>
              <a:buBlip>
                <a:blip r:embed="rId2"/>
              </a:buBlip>
              <a:defRPr/>
            </a:pPr>
            <a:r>
              <a:rPr lang="en-US" sz="2800" dirty="0" smtClean="0">
                <a:solidFill>
                  <a:srgbClr val="A90021"/>
                </a:solidFill>
                <a:latin typeface="+mj-lt"/>
              </a:rPr>
              <a:t>Microphones</a:t>
            </a:r>
          </a:p>
          <a:p>
            <a:pPr marL="800100" lvl="1" indent="-342900">
              <a:spcBef>
                <a:spcPct val="20000"/>
              </a:spcBef>
              <a:buClr>
                <a:schemeClr val="hlink"/>
              </a:buClr>
              <a:defRPr/>
            </a:pPr>
            <a:r>
              <a:rPr lang="en-US" sz="2800" dirty="0" smtClean="0">
                <a:solidFill>
                  <a:srgbClr val="A90021"/>
                </a:solidFill>
                <a:latin typeface="+mj-lt"/>
              </a:rPr>
              <a:t>Lecturer</a:t>
            </a:r>
          </a:p>
          <a:p>
            <a:pPr marL="800100" lvl="1" indent="-342900">
              <a:spcBef>
                <a:spcPct val="20000"/>
              </a:spcBef>
              <a:buClr>
                <a:schemeClr val="hlink"/>
              </a:buClr>
              <a:defRPr/>
            </a:pPr>
            <a:r>
              <a:rPr lang="en-US" sz="2800" dirty="0" smtClean="0">
                <a:solidFill>
                  <a:srgbClr val="A90021"/>
                </a:solidFill>
                <a:latin typeface="+mj-lt"/>
              </a:rPr>
              <a:t>Students / Participants</a:t>
            </a:r>
            <a:endParaRPr lang="en-US" sz="2800" dirty="0">
              <a:solidFill>
                <a:srgbClr val="A90021"/>
              </a:solidFill>
              <a:latin typeface="+mj-lt"/>
            </a:endParaRPr>
          </a:p>
          <a:p>
            <a:pPr marL="342900" indent="-342900" eaLnBrk="1" hangingPunct="1">
              <a:spcBef>
                <a:spcPct val="20000"/>
              </a:spcBef>
              <a:buClr>
                <a:schemeClr val="hlink"/>
              </a:buClr>
              <a:buFont typeface="Wingdings" pitchFamily="2" charset="2"/>
              <a:buBlip>
                <a:blip r:embed="rId2"/>
              </a:buBlip>
              <a:defRPr/>
            </a:pPr>
            <a:r>
              <a:rPr lang="en-US" sz="2800" dirty="0" smtClean="0">
                <a:solidFill>
                  <a:srgbClr val="A90021"/>
                </a:solidFill>
                <a:latin typeface="+mj-lt"/>
              </a:rPr>
              <a:t>Speakers</a:t>
            </a:r>
          </a:p>
          <a:p>
            <a:pPr marL="800100" lvl="1" indent="-342900">
              <a:spcBef>
                <a:spcPct val="20000"/>
              </a:spcBef>
              <a:buClr>
                <a:schemeClr val="hlink"/>
              </a:buClr>
              <a:defRPr/>
            </a:pPr>
            <a:r>
              <a:rPr lang="en-US" sz="2800" dirty="0" smtClean="0">
                <a:solidFill>
                  <a:srgbClr val="A90021"/>
                </a:solidFill>
                <a:latin typeface="+mj-lt"/>
              </a:rPr>
              <a:t>Ceiling</a:t>
            </a:r>
          </a:p>
          <a:p>
            <a:pPr marL="800100" lvl="1" indent="-342900">
              <a:spcBef>
                <a:spcPct val="20000"/>
              </a:spcBef>
              <a:buClr>
                <a:schemeClr val="hlink"/>
              </a:buClr>
              <a:defRPr/>
            </a:pPr>
            <a:r>
              <a:rPr lang="en-US" sz="2800" dirty="0" smtClean="0">
                <a:solidFill>
                  <a:srgbClr val="A90021"/>
                </a:solidFill>
                <a:latin typeface="+mj-lt"/>
              </a:rPr>
              <a:t>Media / Stereo </a:t>
            </a:r>
            <a:endParaRPr lang="en-US" sz="2800" dirty="0">
              <a:solidFill>
                <a:srgbClr val="A90021"/>
              </a:solidFill>
              <a:latin typeface="+mj-lt"/>
            </a:endParaRPr>
          </a:p>
          <a:p>
            <a:pPr marL="342900" indent="-342900" eaLnBrk="1" hangingPunct="1">
              <a:spcBef>
                <a:spcPct val="20000"/>
              </a:spcBef>
              <a:buClr>
                <a:schemeClr val="hlink"/>
              </a:buClr>
              <a:buFont typeface="Wingdings" pitchFamily="2" charset="2"/>
              <a:buBlip>
                <a:blip r:embed="rId2"/>
              </a:buBlip>
              <a:defRPr/>
            </a:pPr>
            <a:r>
              <a:rPr lang="en-US" sz="2800" dirty="0" smtClean="0">
                <a:solidFill>
                  <a:srgbClr val="A90021"/>
                </a:solidFill>
                <a:latin typeface="+mj-lt"/>
              </a:rPr>
              <a:t>Cameras</a:t>
            </a:r>
          </a:p>
          <a:p>
            <a:pPr marL="342900" indent="-342900" eaLnBrk="1" hangingPunct="1">
              <a:spcBef>
                <a:spcPct val="20000"/>
              </a:spcBef>
              <a:buClr>
                <a:schemeClr val="hlink"/>
              </a:buClr>
              <a:buFont typeface="Wingdings" pitchFamily="2" charset="2"/>
              <a:buBlip>
                <a:blip r:embed="rId2"/>
              </a:buBlip>
              <a:defRPr/>
            </a:pPr>
            <a:r>
              <a:rPr lang="en-US" sz="2800" dirty="0" smtClean="0">
                <a:solidFill>
                  <a:srgbClr val="A90021"/>
                </a:solidFill>
                <a:latin typeface="+mj-lt"/>
              </a:rPr>
              <a:t>Control Panels</a:t>
            </a:r>
            <a:endParaRPr lang="en-US" sz="2800" dirty="0">
              <a:solidFill>
                <a:srgbClr val="A90021"/>
              </a:solidFill>
              <a:latin typeface="+mj-lt"/>
            </a:endParaRPr>
          </a:p>
          <a:p>
            <a:pPr marL="342900" indent="-342900" eaLnBrk="1" hangingPunct="1">
              <a:spcBef>
                <a:spcPct val="20000"/>
              </a:spcBef>
              <a:buClr>
                <a:schemeClr val="hlink"/>
              </a:buClr>
              <a:buFont typeface="Wingdings" pitchFamily="2" charset="2"/>
              <a:buBlip>
                <a:blip r:embed="rId2"/>
              </a:buBlip>
              <a:defRPr/>
            </a:pPr>
            <a:r>
              <a:rPr lang="en-US" sz="2800" dirty="0" smtClean="0">
                <a:solidFill>
                  <a:srgbClr val="A90021"/>
                </a:solidFill>
                <a:latin typeface="+mj-lt"/>
              </a:rPr>
              <a:t>Projectors, screen, displays</a:t>
            </a:r>
            <a:endParaRPr lang="en-US" sz="2800" dirty="0">
              <a:solidFill>
                <a:srgbClr val="A90021"/>
              </a:solidFill>
              <a:latin typeface="+mj-lt"/>
            </a:endParaRPr>
          </a:p>
          <a:p>
            <a:pPr marL="342900" indent="-342900" eaLnBrk="1" hangingPunct="1">
              <a:spcBef>
                <a:spcPct val="20000"/>
              </a:spcBef>
              <a:buClr>
                <a:schemeClr val="hlink"/>
              </a:buClr>
              <a:buFont typeface="Wingdings" pitchFamily="2" charset="2"/>
              <a:buNone/>
              <a:defRPr/>
            </a:pPr>
            <a:endParaRPr lang="en-US" sz="2400" dirty="0">
              <a:solidFill>
                <a:srgbClr val="FFFF00"/>
              </a:solidFill>
              <a:effectLst>
                <a:outerShdw blurRad="38100" dist="38100" dir="2700000" algn="tl">
                  <a:srgbClr val="000000"/>
                </a:outerShdw>
              </a:effectLst>
            </a:endParaRPr>
          </a:p>
          <a:p>
            <a:pPr marL="742950" lvl="1" indent="-285750" eaLnBrk="1" hangingPunct="1">
              <a:spcBef>
                <a:spcPct val="50000"/>
              </a:spcBef>
              <a:buFontTx/>
              <a:buChar char="–"/>
              <a:defRPr/>
            </a:pPr>
            <a:endParaRPr lang="en-US" sz="2400" dirty="0">
              <a:solidFill>
                <a:srgbClr val="FFFF00"/>
              </a:solidFill>
              <a:effectLst>
                <a:outerShdw blurRad="38100" dist="38100" dir="2700000" algn="tl">
                  <a:srgbClr val="000000"/>
                </a:outerShdw>
              </a:effectLst>
            </a:endParaRPr>
          </a:p>
        </p:txBody>
      </p:sp>
      <p:sp>
        <p:nvSpPr>
          <p:cNvPr id="7" name="Rectangle 2"/>
          <p:cNvSpPr>
            <a:spLocks noGrp="1" noChangeArrowheads="1"/>
          </p:cNvSpPr>
          <p:nvPr>
            <p:ph type="title"/>
          </p:nvPr>
        </p:nvSpPr>
        <p:spPr>
          <a:xfrm>
            <a:off x="315913" y="507414"/>
            <a:ext cx="8675687" cy="500063"/>
          </a:xfrm>
        </p:spPr>
        <p:txBody>
          <a:bodyPr>
            <a:normAutofit fontScale="90000"/>
          </a:bodyPr>
          <a:lstStyle/>
          <a:p>
            <a:pPr eaLnBrk="1" hangingPunct="1">
              <a:defRPr/>
            </a:pPr>
            <a:r>
              <a:rPr lang="en-US" b="1" dirty="0" smtClean="0">
                <a:solidFill>
                  <a:srgbClr val="45811B"/>
                </a:solidFill>
                <a:latin typeface="Arial" pitchFamily="34" charset="0"/>
                <a:cs typeface="Arial" pitchFamily="34" charset="0"/>
              </a:rPr>
              <a:t>Equipment Planning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 name="Group 24"/>
          <p:cNvGrpSpPr>
            <a:grpSpLocks/>
          </p:cNvGrpSpPr>
          <p:nvPr/>
        </p:nvGrpSpPr>
        <p:grpSpPr bwMode="auto">
          <a:xfrm>
            <a:off x="2819400" y="304800"/>
            <a:ext cx="3352800" cy="1752600"/>
            <a:chOff x="1776" y="192"/>
            <a:chExt cx="2112" cy="1104"/>
          </a:xfrm>
        </p:grpSpPr>
        <p:sp>
          <p:nvSpPr>
            <p:cNvPr id="8221" name="Text Box 20"/>
            <p:cNvSpPr txBox="1">
              <a:spLocks noChangeArrowheads="1"/>
            </p:cNvSpPr>
            <p:nvPr/>
          </p:nvSpPr>
          <p:spPr bwMode="auto">
            <a:xfrm>
              <a:off x="1776" y="192"/>
              <a:ext cx="1872" cy="231"/>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Dual Display Wall</a:t>
              </a:r>
              <a:endParaRPr lang="en-US">
                <a:solidFill>
                  <a:srgbClr val="FFFF00"/>
                </a:solidFill>
                <a:latin typeface="Times New Roman" pitchFamily="18" charset="0"/>
              </a:endParaRPr>
            </a:p>
          </p:txBody>
        </p:sp>
        <p:sp>
          <p:nvSpPr>
            <p:cNvPr id="8222" name="Line 22"/>
            <p:cNvSpPr>
              <a:spLocks noChangeShapeType="1"/>
            </p:cNvSpPr>
            <p:nvPr/>
          </p:nvSpPr>
          <p:spPr bwMode="auto">
            <a:xfrm flipH="1">
              <a:off x="2496" y="432"/>
              <a:ext cx="144" cy="864"/>
            </a:xfrm>
            <a:prstGeom prst="line">
              <a:avLst/>
            </a:prstGeom>
            <a:noFill/>
            <a:ln w="38100">
              <a:solidFill>
                <a:srgbClr val="FFFF00"/>
              </a:solidFill>
              <a:round/>
              <a:headEnd/>
              <a:tailEnd type="triangle" w="med" len="med"/>
            </a:ln>
          </p:spPr>
          <p:txBody>
            <a:bodyPr wrap="none" anchor="ctr"/>
            <a:lstStyle/>
            <a:p>
              <a:endParaRPr lang="en-US"/>
            </a:p>
          </p:txBody>
        </p:sp>
        <p:sp>
          <p:nvSpPr>
            <p:cNvPr id="8223" name="Line 23"/>
            <p:cNvSpPr>
              <a:spLocks noChangeShapeType="1"/>
            </p:cNvSpPr>
            <p:nvPr/>
          </p:nvSpPr>
          <p:spPr bwMode="auto">
            <a:xfrm>
              <a:off x="2640" y="432"/>
              <a:ext cx="1248" cy="864"/>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3" name="Group 29"/>
          <p:cNvGrpSpPr>
            <a:grpSpLocks/>
          </p:cNvGrpSpPr>
          <p:nvPr/>
        </p:nvGrpSpPr>
        <p:grpSpPr bwMode="auto">
          <a:xfrm>
            <a:off x="304800" y="152400"/>
            <a:ext cx="5105400" cy="1295400"/>
            <a:chOff x="192" y="96"/>
            <a:chExt cx="3216" cy="816"/>
          </a:xfrm>
        </p:grpSpPr>
        <p:sp>
          <p:nvSpPr>
            <p:cNvPr id="8218" name="Text Box 26"/>
            <p:cNvSpPr txBox="1">
              <a:spLocks noChangeArrowheads="1"/>
            </p:cNvSpPr>
            <p:nvPr/>
          </p:nvSpPr>
          <p:spPr bwMode="auto">
            <a:xfrm>
              <a:off x="192" y="96"/>
              <a:ext cx="1872" cy="231"/>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Dual Projectors</a:t>
              </a:r>
              <a:endParaRPr lang="en-US">
                <a:solidFill>
                  <a:srgbClr val="FFFF00"/>
                </a:solidFill>
                <a:latin typeface="Times New Roman" pitchFamily="18" charset="0"/>
              </a:endParaRPr>
            </a:p>
          </p:txBody>
        </p:sp>
        <p:sp>
          <p:nvSpPr>
            <p:cNvPr id="8219" name="Line 27"/>
            <p:cNvSpPr>
              <a:spLocks noChangeShapeType="1"/>
            </p:cNvSpPr>
            <p:nvPr/>
          </p:nvSpPr>
          <p:spPr bwMode="auto">
            <a:xfrm>
              <a:off x="1056" y="336"/>
              <a:ext cx="144" cy="576"/>
            </a:xfrm>
            <a:prstGeom prst="line">
              <a:avLst/>
            </a:prstGeom>
            <a:noFill/>
            <a:ln w="38100">
              <a:solidFill>
                <a:srgbClr val="FFFF00"/>
              </a:solidFill>
              <a:round/>
              <a:headEnd/>
              <a:tailEnd type="triangle" w="med" len="med"/>
            </a:ln>
          </p:spPr>
          <p:txBody>
            <a:bodyPr wrap="none" anchor="ctr"/>
            <a:lstStyle/>
            <a:p>
              <a:endParaRPr lang="en-US"/>
            </a:p>
          </p:txBody>
        </p:sp>
        <p:sp>
          <p:nvSpPr>
            <p:cNvPr id="8220" name="Line 28"/>
            <p:cNvSpPr>
              <a:spLocks noChangeShapeType="1"/>
            </p:cNvSpPr>
            <p:nvPr/>
          </p:nvSpPr>
          <p:spPr bwMode="auto">
            <a:xfrm>
              <a:off x="1056" y="336"/>
              <a:ext cx="2352" cy="432"/>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4" name="Group 34"/>
          <p:cNvGrpSpPr>
            <a:grpSpLocks/>
          </p:cNvGrpSpPr>
          <p:nvPr/>
        </p:nvGrpSpPr>
        <p:grpSpPr bwMode="auto">
          <a:xfrm>
            <a:off x="5105400" y="-31750"/>
            <a:ext cx="3352800" cy="2089150"/>
            <a:chOff x="3216" y="-20"/>
            <a:chExt cx="2112" cy="1316"/>
          </a:xfrm>
        </p:grpSpPr>
        <p:sp>
          <p:nvSpPr>
            <p:cNvPr id="8215" name="Text Box 31"/>
            <p:cNvSpPr txBox="1">
              <a:spLocks noChangeArrowheads="1"/>
            </p:cNvSpPr>
            <p:nvPr/>
          </p:nvSpPr>
          <p:spPr bwMode="auto">
            <a:xfrm>
              <a:off x="3216" y="-20"/>
              <a:ext cx="1872" cy="582"/>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Utility Niches for Loudspeakers &amp; Assistive Listening Devices</a:t>
              </a:r>
              <a:endParaRPr lang="en-US">
                <a:solidFill>
                  <a:srgbClr val="FFFF00"/>
                </a:solidFill>
                <a:latin typeface="Times New Roman" pitchFamily="18" charset="0"/>
              </a:endParaRPr>
            </a:p>
          </p:txBody>
        </p:sp>
        <p:sp>
          <p:nvSpPr>
            <p:cNvPr id="8216" name="Line 32"/>
            <p:cNvSpPr>
              <a:spLocks noChangeShapeType="1"/>
            </p:cNvSpPr>
            <p:nvPr/>
          </p:nvSpPr>
          <p:spPr bwMode="auto">
            <a:xfrm flipH="1">
              <a:off x="3360" y="576"/>
              <a:ext cx="720" cy="720"/>
            </a:xfrm>
            <a:prstGeom prst="line">
              <a:avLst/>
            </a:prstGeom>
            <a:noFill/>
            <a:ln w="38100">
              <a:solidFill>
                <a:srgbClr val="FFFF00"/>
              </a:solidFill>
              <a:round/>
              <a:headEnd/>
              <a:tailEnd type="triangle" w="med" len="med"/>
            </a:ln>
          </p:spPr>
          <p:txBody>
            <a:bodyPr wrap="none" anchor="ctr"/>
            <a:lstStyle/>
            <a:p>
              <a:endParaRPr lang="en-US"/>
            </a:p>
          </p:txBody>
        </p:sp>
        <p:sp>
          <p:nvSpPr>
            <p:cNvPr id="8217" name="Line 33"/>
            <p:cNvSpPr>
              <a:spLocks noChangeShapeType="1"/>
            </p:cNvSpPr>
            <p:nvPr/>
          </p:nvSpPr>
          <p:spPr bwMode="auto">
            <a:xfrm>
              <a:off x="4080" y="576"/>
              <a:ext cx="1248" cy="576"/>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5" name="Group 44"/>
          <p:cNvGrpSpPr>
            <a:grpSpLocks/>
          </p:cNvGrpSpPr>
          <p:nvPr/>
        </p:nvGrpSpPr>
        <p:grpSpPr bwMode="auto">
          <a:xfrm>
            <a:off x="381000" y="3810000"/>
            <a:ext cx="2971800" cy="1325563"/>
            <a:chOff x="240" y="2400"/>
            <a:chExt cx="1872" cy="835"/>
          </a:xfrm>
        </p:grpSpPr>
        <p:sp>
          <p:nvSpPr>
            <p:cNvPr id="8213" name="Text Box 36"/>
            <p:cNvSpPr txBox="1">
              <a:spLocks noChangeArrowheads="1"/>
            </p:cNvSpPr>
            <p:nvPr/>
          </p:nvSpPr>
          <p:spPr bwMode="auto">
            <a:xfrm>
              <a:off x="240" y="3004"/>
              <a:ext cx="1872" cy="231"/>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Portable Lectern</a:t>
              </a:r>
            </a:p>
          </p:txBody>
        </p:sp>
        <p:sp>
          <p:nvSpPr>
            <p:cNvPr id="8214" name="Line 37"/>
            <p:cNvSpPr>
              <a:spLocks noChangeShapeType="1"/>
            </p:cNvSpPr>
            <p:nvPr/>
          </p:nvSpPr>
          <p:spPr bwMode="auto">
            <a:xfrm flipV="1">
              <a:off x="1152" y="2400"/>
              <a:ext cx="816" cy="624"/>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6" name="Group 43"/>
          <p:cNvGrpSpPr>
            <a:grpSpLocks/>
          </p:cNvGrpSpPr>
          <p:nvPr/>
        </p:nvGrpSpPr>
        <p:grpSpPr bwMode="auto">
          <a:xfrm>
            <a:off x="4343400" y="3962400"/>
            <a:ext cx="2971800" cy="1752600"/>
            <a:chOff x="2736" y="2496"/>
            <a:chExt cx="1872" cy="1104"/>
          </a:xfrm>
        </p:grpSpPr>
        <p:sp>
          <p:nvSpPr>
            <p:cNvPr id="8211" name="Line 38"/>
            <p:cNvSpPr>
              <a:spLocks noChangeShapeType="1"/>
            </p:cNvSpPr>
            <p:nvPr/>
          </p:nvSpPr>
          <p:spPr bwMode="auto">
            <a:xfrm flipV="1">
              <a:off x="3696" y="2496"/>
              <a:ext cx="96" cy="528"/>
            </a:xfrm>
            <a:prstGeom prst="line">
              <a:avLst/>
            </a:prstGeom>
            <a:noFill/>
            <a:ln w="38100">
              <a:solidFill>
                <a:srgbClr val="FFFF00"/>
              </a:solidFill>
              <a:round/>
              <a:headEnd/>
              <a:tailEnd type="triangle" w="med" len="med"/>
            </a:ln>
          </p:spPr>
          <p:txBody>
            <a:bodyPr wrap="none" anchor="ctr"/>
            <a:lstStyle/>
            <a:p>
              <a:endParaRPr lang="en-US"/>
            </a:p>
          </p:txBody>
        </p:sp>
        <p:sp>
          <p:nvSpPr>
            <p:cNvPr id="8212" name="Text Box 39"/>
            <p:cNvSpPr txBox="1">
              <a:spLocks noChangeArrowheads="1"/>
            </p:cNvSpPr>
            <p:nvPr/>
          </p:nvSpPr>
          <p:spPr bwMode="auto">
            <a:xfrm>
              <a:off x="2736" y="3023"/>
              <a:ext cx="1872" cy="577"/>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Fixed Lectern w/ AV Control and Source Devices</a:t>
              </a:r>
            </a:p>
          </p:txBody>
        </p:sp>
      </p:grpSp>
      <p:grpSp>
        <p:nvGrpSpPr>
          <p:cNvPr id="7" name="Group 42"/>
          <p:cNvGrpSpPr>
            <a:grpSpLocks/>
          </p:cNvGrpSpPr>
          <p:nvPr/>
        </p:nvGrpSpPr>
        <p:grpSpPr bwMode="auto">
          <a:xfrm>
            <a:off x="990600" y="2133600"/>
            <a:ext cx="4267200" cy="457200"/>
            <a:chOff x="624" y="1344"/>
            <a:chExt cx="2688" cy="288"/>
          </a:xfrm>
        </p:grpSpPr>
        <p:sp>
          <p:nvSpPr>
            <p:cNvPr id="8209" name="Text Box 40"/>
            <p:cNvSpPr txBox="1">
              <a:spLocks noChangeArrowheads="1"/>
            </p:cNvSpPr>
            <p:nvPr/>
          </p:nvSpPr>
          <p:spPr bwMode="auto">
            <a:xfrm>
              <a:off x="624" y="1344"/>
              <a:ext cx="1872" cy="231"/>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Cameras</a:t>
              </a:r>
            </a:p>
          </p:txBody>
        </p:sp>
        <p:sp>
          <p:nvSpPr>
            <p:cNvPr id="8210" name="Line 41"/>
            <p:cNvSpPr>
              <a:spLocks noChangeShapeType="1"/>
            </p:cNvSpPr>
            <p:nvPr/>
          </p:nvSpPr>
          <p:spPr bwMode="auto">
            <a:xfrm>
              <a:off x="1872" y="1488"/>
              <a:ext cx="1440" cy="144"/>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8" name="Group 57"/>
          <p:cNvGrpSpPr>
            <a:grpSpLocks/>
          </p:cNvGrpSpPr>
          <p:nvPr/>
        </p:nvGrpSpPr>
        <p:grpSpPr bwMode="auto">
          <a:xfrm>
            <a:off x="152400" y="381000"/>
            <a:ext cx="4724400" cy="5562600"/>
            <a:chOff x="96" y="240"/>
            <a:chExt cx="2976" cy="3504"/>
          </a:xfrm>
        </p:grpSpPr>
        <p:sp>
          <p:nvSpPr>
            <p:cNvPr id="8203" name="Line 49"/>
            <p:cNvSpPr>
              <a:spLocks noChangeShapeType="1"/>
            </p:cNvSpPr>
            <p:nvPr/>
          </p:nvSpPr>
          <p:spPr bwMode="auto">
            <a:xfrm flipH="1" flipV="1">
              <a:off x="240" y="240"/>
              <a:ext cx="1056" cy="1680"/>
            </a:xfrm>
            <a:prstGeom prst="line">
              <a:avLst/>
            </a:prstGeom>
            <a:noFill/>
            <a:ln w="38100">
              <a:solidFill>
                <a:srgbClr val="FF0000"/>
              </a:solidFill>
              <a:round/>
              <a:headEnd/>
              <a:tailEnd type="stealth" w="med" len="med"/>
            </a:ln>
          </p:spPr>
          <p:txBody>
            <a:bodyPr wrap="none" anchor="ctr"/>
            <a:lstStyle/>
            <a:p>
              <a:endParaRPr lang="en-US"/>
            </a:p>
          </p:txBody>
        </p:sp>
        <p:sp>
          <p:nvSpPr>
            <p:cNvPr id="8204" name="Line 50"/>
            <p:cNvSpPr>
              <a:spLocks noChangeShapeType="1"/>
            </p:cNvSpPr>
            <p:nvPr/>
          </p:nvSpPr>
          <p:spPr bwMode="auto">
            <a:xfrm flipV="1">
              <a:off x="1296" y="912"/>
              <a:ext cx="816" cy="1008"/>
            </a:xfrm>
            <a:prstGeom prst="line">
              <a:avLst/>
            </a:prstGeom>
            <a:noFill/>
            <a:ln w="38100">
              <a:solidFill>
                <a:srgbClr val="FF0000"/>
              </a:solidFill>
              <a:round/>
              <a:headEnd/>
              <a:tailEnd type="stealth" w="med" len="med"/>
            </a:ln>
          </p:spPr>
          <p:txBody>
            <a:bodyPr wrap="none" anchor="ctr"/>
            <a:lstStyle/>
            <a:p>
              <a:endParaRPr lang="en-US"/>
            </a:p>
          </p:txBody>
        </p:sp>
        <p:sp>
          <p:nvSpPr>
            <p:cNvPr id="8205" name="Line 51"/>
            <p:cNvSpPr>
              <a:spLocks noChangeShapeType="1"/>
            </p:cNvSpPr>
            <p:nvPr/>
          </p:nvSpPr>
          <p:spPr bwMode="auto">
            <a:xfrm flipV="1">
              <a:off x="1296" y="1008"/>
              <a:ext cx="1776" cy="912"/>
            </a:xfrm>
            <a:prstGeom prst="line">
              <a:avLst/>
            </a:prstGeom>
            <a:noFill/>
            <a:ln w="38100">
              <a:solidFill>
                <a:srgbClr val="FF0000"/>
              </a:solidFill>
              <a:round/>
              <a:headEnd/>
              <a:tailEnd type="stealth" w="med" len="med"/>
            </a:ln>
          </p:spPr>
          <p:txBody>
            <a:bodyPr wrap="none" anchor="ctr"/>
            <a:lstStyle/>
            <a:p>
              <a:endParaRPr lang="en-US"/>
            </a:p>
          </p:txBody>
        </p:sp>
        <p:sp>
          <p:nvSpPr>
            <p:cNvPr id="8206" name="Line 52"/>
            <p:cNvSpPr>
              <a:spLocks noChangeShapeType="1"/>
            </p:cNvSpPr>
            <p:nvPr/>
          </p:nvSpPr>
          <p:spPr bwMode="auto">
            <a:xfrm>
              <a:off x="1296" y="1920"/>
              <a:ext cx="960" cy="1104"/>
            </a:xfrm>
            <a:prstGeom prst="line">
              <a:avLst/>
            </a:prstGeom>
            <a:noFill/>
            <a:ln w="38100">
              <a:solidFill>
                <a:srgbClr val="FF0000"/>
              </a:solidFill>
              <a:round/>
              <a:headEnd/>
              <a:tailEnd type="stealth" w="med" len="med"/>
            </a:ln>
          </p:spPr>
          <p:txBody>
            <a:bodyPr wrap="none" anchor="ctr"/>
            <a:lstStyle/>
            <a:p>
              <a:endParaRPr lang="en-US"/>
            </a:p>
          </p:txBody>
        </p:sp>
        <p:sp>
          <p:nvSpPr>
            <p:cNvPr id="8207" name="Line 53"/>
            <p:cNvSpPr>
              <a:spLocks noChangeShapeType="1"/>
            </p:cNvSpPr>
            <p:nvPr/>
          </p:nvSpPr>
          <p:spPr bwMode="auto">
            <a:xfrm>
              <a:off x="1296" y="1920"/>
              <a:ext cx="1248" cy="1824"/>
            </a:xfrm>
            <a:prstGeom prst="line">
              <a:avLst/>
            </a:prstGeom>
            <a:noFill/>
            <a:ln w="38100">
              <a:solidFill>
                <a:srgbClr val="FF0000"/>
              </a:solidFill>
              <a:round/>
              <a:headEnd/>
              <a:tailEnd type="stealth" w="med" len="med"/>
            </a:ln>
          </p:spPr>
          <p:txBody>
            <a:bodyPr wrap="none" anchor="ctr"/>
            <a:lstStyle/>
            <a:p>
              <a:endParaRPr lang="en-US"/>
            </a:p>
          </p:txBody>
        </p:sp>
        <p:sp>
          <p:nvSpPr>
            <p:cNvPr id="8208" name="Text Box 55"/>
            <p:cNvSpPr txBox="1">
              <a:spLocks noChangeArrowheads="1"/>
            </p:cNvSpPr>
            <p:nvPr/>
          </p:nvSpPr>
          <p:spPr bwMode="auto">
            <a:xfrm>
              <a:off x="96" y="1833"/>
              <a:ext cx="1200" cy="577"/>
            </a:xfrm>
            <a:prstGeom prst="rect">
              <a:avLst/>
            </a:prstGeom>
            <a:noFill/>
            <a:ln w="9525">
              <a:noFill/>
              <a:miter lim="800000"/>
              <a:headEnd/>
              <a:tailEnd/>
            </a:ln>
          </p:spPr>
          <p:txBody>
            <a:bodyPr>
              <a:spAutoFit/>
            </a:bodyPr>
            <a:lstStyle/>
            <a:p>
              <a:pPr algn="ctr" eaLnBrk="0" hangingPunct="0">
                <a:spcBef>
                  <a:spcPct val="50000"/>
                </a:spcBef>
              </a:pPr>
              <a:r>
                <a:rPr lang="en-US">
                  <a:solidFill>
                    <a:srgbClr val="FF0000"/>
                  </a:solidFill>
                </a:rPr>
                <a:t>Lights, Ceiling Loudspeakers, &amp; Microphones</a:t>
              </a:r>
              <a:endParaRPr lang="en-US">
                <a:solidFill>
                  <a:srgbClr val="FFFF00"/>
                </a:solidFill>
              </a:endParaRPr>
            </a:p>
          </p:txBody>
        </p:sp>
      </p:grpSp>
      <p:sp>
        <p:nvSpPr>
          <p:cNvPr id="8202" name="Text Box 58"/>
          <p:cNvSpPr txBox="1">
            <a:spLocks noChangeArrowheads="1"/>
          </p:cNvSpPr>
          <p:nvPr/>
        </p:nvSpPr>
        <p:spPr bwMode="auto">
          <a:xfrm>
            <a:off x="0" y="6248400"/>
            <a:ext cx="3154363" cy="461963"/>
          </a:xfrm>
          <a:prstGeom prst="rect">
            <a:avLst/>
          </a:prstGeom>
          <a:noFill/>
          <a:ln w="9525">
            <a:noFill/>
            <a:miter lim="800000"/>
            <a:headEnd/>
            <a:tailEnd/>
          </a:ln>
        </p:spPr>
        <p:txBody>
          <a:bodyPr wrap="none">
            <a:spAutoFit/>
          </a:bodyPr>
          <a:lstStyle/>
          <a:p>
            <a:pPr eaLnBrk="0" hangingPunct="0"/>
            <a:r>
              <a:rPr lang="en-US" sz="2400" b="1" dirty="0">
                <a:solidFill>
                  <a:schemeClr val="tx2">
                    <a:lumMod val="75000"/>
                  </a:schemeClr>
                </a:solidFill>
              </a:rPr>
              <a:t>Equipment Planning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000"/>
                                        <p:tgtEl>
                                          <p:spTgt spid="5"/>
                                        </p:tgtEl>
                                      </p:cBhvr>
                                    </p:animEffect>
                                  </p:childTnLst>
                                </p:cTn>
                              </p:par>
                            </p:childTnLst>
                          </p:cTn>
                        </p:par>
                        <p:par>
                          <p:cTn id="28" fill="hold">
                            <p:stCondLst>
                              <p:cond delay="6000"/>
                            </p:stCondLst>
                            <p:childTnLst>
                              <p:par>
                                <p:cTn id="29" presetID="4" presetClass="entr" presetSubtype="3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ou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1"/>
          <p:cNvPicPr>
            <a:picLocks noChangeAspect="1" noChangeArrowheads="1"/>
          </p:cNvPicPr>
          <p:nvPr/>
        </p:nvPicPr>
        <p:blipFill>
          <a:blip r:embed="rId2"/>
          <a:srcRect/>
          <a:stretch>
            <a:fillRect/>
          </a:stretch>
        </p:blipFill>
        <p:spPr bwMode="auto">
          <a:xfrm>
            <a:off x="0" y="-11113"/>
            <a:ext cx="9144000" cy="6880226"/>
          </a:xfrm>
          <a:prstGeom prst="rect">
            <a:avLst/>
          </a:prstGeom>
          <a:noFill/>
          <a:ln w="9525">
            <a:noFill/>
            <a:miter lim="800000"/>
            <a:headEnd/>
            <a:tailEnd/>
          </a:ln>
        </p:spPr>
      </p:pic>
      <p:grpSp>
        <p:nvGrpSpPr>
          <p:cNvPr id="2" name="Group 63"/>
          <p:cNvGrpSpPr>
            <a:grpSpLocks/>
          </p:cNvGrpSpPr>
          <p:nvPr/>
        </p:nvGrpSpPr>
        <p:grpSpPr bwMode="auto">
          <a:xfrm>
            <a:off x="2667000" y="76200"/>
            <a:ext cx="3124200" cy="2667000"/>
            <a:chOff x="1680" y="48"/>
            <a:chExt cx="1968" cy="1680"/>
          </a:xfrm>
        </p:grpSpPr>
        <p:sp>
          <p:nvSpPr>
            <p:cNvPr id="9238" name="Text Box 33"/>
            <p:cNvSpPr txBox="1">
              <a:spLocks noChangeArrowheads="1"/>
            </p:cNvSpPr>
            <p:nvPr/>
          </p:nvSpPr>
          <p:spPr bwMode="auto">
            <a:xfrm>
              <a:off x="1776" y="48"/>
              <a:ext cx="1872" cy="404"/>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Instructor’s Confidence Monitors</a:t>
              </a:r>
              <a:endParaRPr lang="en-US">
                <a:solidFill>
                  <a:srgbClr val="FFFF00"/>
                </a:solidFill>
                <a:latin typeface="Times New Roman" pitchFamily="18" charset="0"/>
              </a:endParaRPr>
            </a:p>
          </p:txBody>
        </p:sp>
        <p:sp>
          <p:nvSpPr>
            <p:cNvPr id="9239" name="Line 34"/>
            <p:cNvSpPr>
              <a:spLocks noChangeShapeType="1"/>
            </p:cNvSpPr>
            <p:nvPr/>
          </p:nvSpPr>
          <p:spPr bwMode="auto">
            <a:xfrm flipH="1">
              <a:off x="1680" y="452"/>
              <a:ext cx="960" cy="1180"/>
            </a:xfrm>
            <a:prstGeom prst="line">
              <a:avLst/>
            </a:prstGeom>
            <a:noFill/>
            <a:ln w="38100">
              <a:solidFill>
                <a:srgbClr val="FFFF00"/>
              </a:solidFill>
              <a:round/>
              <a:headEnd/>
              <a:tailEnd type="triangle" w="med" len="med"/>
            </a:ln>
          </p:spPr>
          <p:txBody>
            <a:bodyPr wrap="none" anchor="ctr"/>
            <a:lstStyle/>
            <a:p>
              <a:endParaRPr lang="en-US"/>
            </a:p>
          </p:txBody>
        </p:sp>
        <p:sp>
          <p:nvSpPr>
            <p:cNvPr id="9240" name="Line 35"/>
            <p:cNvSpPr>
              <a:spLocks noChangeShapeType="1"/>
            </p:cNvSpPr>
            <p:nvPr/>
          </p:nvSpPr>
          <p:spPr bwMode="auto">
            <a:xfrm flipH="1">
              <a:off x="2496" y="452"/>
              <a:ext cx="144" cy="1276"/>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3" name="Group 64"/>
          <p:cNvGrpSpPr>
            <a:grpSpLocks/>
          </p:cNvGrpSpPr>
          <p:nvPr/>
        </p:nvGrpSpPr>
        <p:grpSpPr bwMode="auto">
          <a:xfrm>
            <a:off x="304800" y="928688"/>
            <a:ext cx="3048000" cy="1585912"/>
            <a:chOff x="192" y="585"/>
            <a:chExt cx="1920" cy="999"/>
          </a:xfrm>
        </p:grpSpPr>
        <p:sp>
          <p:nvSpPr>
            <p:cNvPr id="9236" name="Text Box 37"/>
            <p:cNvSpPr txBox="1">
              <a:spLocks noChangeArrowheads="1"/>
            </p:cNvSpPr>
            <p:nvPr/>
          </p:nvSpPr>
          <p:spPr bwMode="auto">
            <a:xfrm>
              <a:off x="192" y="585"/>
              <a:ext cx="1872" cy="231"/>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Instructor’s Camera</a:t>
              </a:r>
              <a:endParaRPr lang="en-US">
                <a:solidFill>
                  <a:srgbClr val="FFFF00"/>
                </a:solidFill>
                <a:latin typeface="Times New Roman" pitchFamily="18" charset="0"/>
              </a:endParaRPr>
            </a:p>
          </p:txBody>
        </p:sp>
        <p:sp>
          <p:nvSpPr>
            <p:cNvPr id="9237" name="Line 39"/>
            <p:cNvSpPr>
              <a:spLocks noChangeShapeType="1"/>
            </p:cNvSpPr>
            <p:nvPr/>
          </p:nvSpPr>
          <p:spPr bwMode="auto">
            <a:xfrm>
              <a:off x="1152" y="816"/>
              <a:ext cx="960" cy="768"/>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4" name="Group 62"/>
          <p:cNvGrpSpPr>
            <a:grpSpLocks/>
          </p:cNvGrpSpPr>
          <p:nvPr/>
        </p:nvGrpSpPr>
        <p:grpSpPr bwMode="auto">
          <a:xfrm>
            <a:off x="6172200" y="5029200"/>
            <a:ext cx="2971800" cy="1066800"/>
            <a:chOff x="3888" y="3168"/>
            <a:chExt cx="1872" cy="672"/>
          </a:xfrm>
        </p:grpSpPr>
        <p:sp>
          <p:nvSpPr>
            <p:cNvPr id="9234" name="Line 48"/>
            <p:cNvSpPr>
              <a:spLocks noChangeShapeType="1"/>
            </p:cNvSpPr>
            <p:nvPr/>
          </p:nvSpPr>
          <p:spPr bwMode="auto">
            <a:xfrm flipH="1">
              <a:off x="4032" y="3552"/>
              <a:ext cx="336" cy="288"/>
            </a:xfrm>
            <a:prstGeom prst="line">
              <a:avLst/>
            </a:prstGeom>
            <a:noFill/>
            <a:ln w="38100">
              <a:solidFill>
                <a:srgbClr val="FFFF00"/>
              </a:solidFill>
              <a:round/>
              <a:headEnd/>
              <a:tailEnd type="triangle" w="med" len="med"/>
            </a:ln>
          </p:spPr>
          <p:txBody>
            <a:bodyPr wrap="none" anchor="ctr"/>
            <a:lstStyle/>
            <a:p>
              <a:endParaRPr lang="en-US"/>
            </a:p>
          </p:txBody>
        </p:sp>
        <p:sp>
          <p:nvSpPr>
            <p:cNvPr id="9235" name="Text Box 49"/>
            <p:cNvSpPr txBox="1">
              <a:spLocks noChangeArrowheads="1"/>
            </p:cNvSpPr>
            <p:nvPr/>
          </p:nvSpPr>
          <p:spPr bwMode="auto">
            <a:xfrm>
              <a:off x="3888" y="3168"/>
              <a:ext cx="1872" cy="404"/>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Fixed Lectern w/ Add’l AV Equipment Below</a:t>
              </a:r>
            </a:p>
          </p:txBody>
        </p:sp>
      </p:grpSp>
      <p:grpSp>
        <p:nvGrpSpPr>
          <p:cNvPr id="5" name="Group 65"/>
          <p:cNvGrpSpPr>
            <a:grpSpLocks/>
          </p:cNvGrpSpPr>
          <p:nvPr/>
        </p:nvGrpSpPr>
        <p:grpSpPr bwMode="auto">
          <a:xfrm>
            <a:off x="914400" y="2971800"/>
            <a:ext cx="3352800" cy="762000"/>
            <a:chOff x="576" y="1872"/>
            <a:chExt cx="2112" cy="480"/>
          </a:xfrm>
        </p:grpSpPr>
        <p:sp>
          <p:nvSpPr>
            <p:cNvPr id="9232" name="Text Box 51"/>
            <p:cNvSpPr txBox="1">
              <a:spLocks noChangeArrowheads="1"/>
            </p:cNvSpPr>
            <p:nvPr/>
          </p:nvSpPr>
          <p:spPr bwMode="auto">
            <a:xfrm>
              <a:off x="816" y="2121"/>
              <a:ext cx="1872" cy="231"/>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Technician’s Booth</a:t>
              </a:r>
            </a:p>
          </p:txBody>
        </p:sp>
        <p:sp>
          <p:nvSpPr>
            <p:cNvPr id="9233" name="Line 52"/>
            <p:cNvSpPr>
              <a:spLocks noChangeShapeType="1"/>
            </p:cNvSpPr>
            <p:nvPr/>
          </p:nvSpPr>
          <p:spPr bwMode="auto">
            <a:xfrm flipH="1" flipV="1">
              <a:off x="576" y="1872"/>
              <a:ext cx="528" cy="336"/>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6" name="Group 61"/>
          <p:cNvGrpSpPr>
            <a:grpSpLocks/>
          </p:cNvGrpSpPr>
          <p:nvPr/>
        </p:nvGrpSpPr>
        <p:grpSpPr bwMode="auto">
          <a:xfrm>
            <a:off x="1752600" y="3702050"/>
            <a:ext cx="3276600" cy="1631950"/>
            <a:chOff x="1104" y="2332"/>
            <a:chExt cx="2064" cy="1028"/>
          </a:xfrm>
        </p:grpSpPr>
        <p:sp>
          <p:nvSpPr>
            <p:cNvPr id="9228" name="Text Box 41"/>
            <p:cNvSpPr txBox="1">
              <a:spLocks noChangeArrowheads="1"/>
            </p:cNvSpPr>
            <p:nvPr/>
          </p:nvSpPr>
          <p:spPr bwMode="auto">
            <a:xfrm>
              <a:off x="1104" y="2332"/>
              <a:ext cx="1872" cy="404"/>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Computer Monitor, Laptop, AV Control Panel</a:t>
              </a:r>
              <a:endParaRPr lang="en-US">
                <a:solidFill>
                  <a:srgbClr val="FFFF00"/>
                </a:solidFill>
                <a:latin typeface="Times New Roman" pitchFamily="18" charset="0"/>
              </a:endParaRPr>
            </a:p>
          </p:txBody>
        </p:sp>
        <p:sp>
          <p:nvSpPr>
            <p:cNvPr id="9229" name="Line 42"/>
            <p:cNvSpPr>
              <a:spLocks noChangeShapeType="1"/>
            </p:cNvSpPr>
            <p:nvPr/>
          </p:nvSpPr>
          <p:spPr bwMode="auto">
            <a:xfrm flipH="1">
              <a:off x="1248" y="2736"/>
              <a:ext cx="720" cy="480"/>
            </a:xfrm>
            <a:prstGeom prst="line">
              <a:avLst/>
            </a:prstGeom>
            <a:noFill/>
            <a:ln w="38100">
              <a:solidFill>
                <a:srgbClr val="FFFF00"/>
              </a:solidFill>
              <a:round/>
              <a:headEnd/>
              <a:tailEnd type="triangle" w="med" len="med"/>
            </a:ln>
          </p:spPr>
          <p:txBody>
            <a:bodyPr wrap="none" anchor="ctr"/>
            <a:lstStyle/>
            <a:p>
              <a:endParaRPr lang="en-US"/>
            </a:p>
          </p:txBody>
        </p:sp>
        <p:sp>
          <p:nvSpPr>
            <p:cNvPr id="9230" name="Line 43"/>
            <p:cNvSpPr>
              <a:spLocks noChangeShapeType="1"/>
            </p:cNvSpPr>
            <p:nvPr/>
          </p:nvSpPr>
          <p:spPr bwMode="auto">
            <a:xfrm>
              <a:off x="1968" y="2736"/>
              <a:ext cx="1200" cy="624"/>
            </a:xfrm>
            <a:prstGeom prst="line">
              <a:avLst/>
            </a:prstGeom>
            <a:noFill/>
            <a:ln w="38100">
              <a:solidFill>
                <a:srgbClr val="FFFF00"/>
              </a:solidFill>
              <a:round/>
              <a:headEnd/>
              <a:tailEnd type="triangle" w="med" len="med"/>
            </a:ln>
          </p:spPr>
          <p:txBody>
            <a:bodyPr wrap="none" anchor="ctr"/>
            <a:lstStyle/>
            <a:p>
              <a:endParaRPr lang="en-US"/>
            </a:p>
          </p:txBody>
        </p:sp>
        <p:sp>
          <p:nvSpPr>
            <p:cNvPr id="9231" name="Line 60"/>
            <p:cNvSpPr>
              <a:spLocks noChangeShapeType="1"/>
            </p:cNvSpPr>
            <p:nvPr/>
          </p:nvSpPr>
          <p:spPr bwMode="auto">
            <a:xfrm>
              <a:off x="1968" y="2736"/>
              <a:ext cx="288" cy="624"/>
            </a:xfrm>
            <a:prstGeom prst="line">
              <a:avLst/>
            </a:prstGeom>
            <a:noFill/>
            <a:ln w="38100">
              <a:solidFill>
                <a:srgbClr val="FFFF00"/>
              </a:solidFill>
              <a:round/>
              <a:headEnd/>
              <a:tailEnd type="triangle" w="med" len="med"/>
            </a:ln>
          </p:spPr>
          <p:txBody>
            <a:bodyPr wrap="none" anchor="ctr"/>
            <a:lstStyle/>
            <a:p>
              <a:endParaRPr lang="en-US"/>
            </a:p>
          </p:txBody>
        </p:sp>
      </p:grpSp>
      <p:grpSp>
        <p:nvGrpSpPr>
          <p:cNvPr id="7" name="Group 69"/>
          <p:cNvGrpSpPr>
            <a:grpSpLocks/>
          </p:cNvGrpSpPr>
          <p:nvPr/>
        </p:nvGrpSpPr>
        <p:grpSpPr bwMode="auto">
          <a:xfrm>
            <a:off x="4648200" y="1568450"/>
            <a:ext cx="2971800" cy="1555750"/>
            <a:chOff x="2928" y="988"/>
            <a:chExt cx="1872" cy="980"/>
          </a:xfrm>
        </p:grpSpPr>
        <p:sp>
          <p:nvSpPr>
            <p:cNvPr id="9226" name="Text Box 67"/>
            <p:cNvSpPr txBox="1">
              <a:spLocks noChangeArrowheads="1"/>
            </p:cNvSpPr>
            <p:nvPr/>
          </p:nvSpPr>
          <p:spPr bwMode="auto">
            <a:xfrm>
              <a:off x="2928" y="988"/>
              <a:ext cx="1872" cy="404"/>
            </a:xfrm>
            <a:prstGeom prst="rect">
              <a:avLst/>
            </a:prstGeom>
            <a:noFill/>
            <a:ln w="9525">
              <a:noFill/>
              <a:miter lim="800000"/>
              <a:headEnd/>
              <a:tailEnd/>
            </a:ln>
          </p:spPr>
          <p:txBody>
            <a:bodyPr>
              <a:spAutoFit/>
            </a:bodyPr>
            <a:lstStyle/>
            <a:p>
              <a:pPr algn="ctr" eaLnBrk="0" hangingPunct="0">
                <a:spcBef>
                  <a:spcPct val="50000"/>
                </a:spcBef>
              </a:pPr>
              <a:r>
                <a:rPr lang="en-US">
                  <a:solidFill>
                    <a:srgbClr val="FFFF00"/>
                  </a:solidFill>
                </a:rPr>
                <a:t>Power &amp; Dimming Panels, HVAC Closet</a:t>
              </a:r>
            </a:p>
          </p:txBody>
        </p:sp>
        <p:sp>
          <p:nvSpPr>
            <p:cNvPr id="9227" name="Line 68"/>
            <p:cNvSpPr>
              <a:spLocks noChangeShapeType="1"/>
            </p:cNvSpPr>
            <p:nvPr/>
          </p:nvSpPr>
          <p:spPr bwMode="auto">
            <a:xfrm flipH="1">
              <a:off x="3216" y="1392"/>
              <a:ext cx="528" cy="576"/>
            </a:xfrm>
            <a:prstGeom prst="line">
              <a:avLst/>
            </a:prstGeom>
            <a:noFill/>
            <a:ln w="38100">
              <a:solidFill>
                <a:srgbClr val="FFFF00"/>
              </a:solidFill>
              <a:round/>
              <a:headEnd/>
              <a:tailEnd type="triangle" w="med" len="med"/>
            </a:ln>
          </p:spPr>
          <p:txBody>
            <a:bodyPr wrap="none" anchor="ctr"/>
            <a:lstStyle/>
            <a:p>
              <a:endParaRPr lang="en-US"/>
            </a:p>
          </p:txBody>
        </p:sp>
      </p:grpSp>
      <p:sp>
        <p:nvSpPr>
          <p:cNvPr id="9225" name="Rectangle 70"/>
          <p:cNvSpPr>
            <a:spLocks noChangeArrowheads="1"/>
          </p:cNvSpPr>
          <p:nvPr/>
        </p:nvSpPr>
        <p:spPr bwMode="auto">
          <a:xfrm>
            <a:off x="5943600" y="6248400"/>
            <a:ext cx="3154363" cy="461963"/>
          </a:xfrm>
          <a:prstGeom prst="rect">
            <a:avLst/>
          </a:prstGeom>
          <a:noFill/>
          <a:ln w="9525">
            <a:noFill/>
            <a:miter lim="800000"/>
            <a:headEnd/>
            <a:tailEnd/>
          </a:ln>
        </p:spPr>
        <p:txBody>
          <a:bodyPr wrap="none">
            <a:spAutoFit/>
          </a:bodyPr>
          <a:lstStyle/>
          <a:p>
            <a:pPr eaLnBrk="0" hangingPunct="0"/>
            <a:r>
              <a:rPr lang="en-US" sz="2400" b="1" dirty="0">
                <a:solidFill>
                  <a:srgbClr val="002060"/>
                </a:solidFill>
              </a:rPr>
              <a:t>Equipment Planning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000"/>
                                        <p:tgtEl>
                                          <p:spTgt spid="2"/>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1000"/>
                                        <p:tgtEl>
                                          <p:spTgt spid="5"/>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04395" y="774569"/>
            <a:ext cx="8634805" cy="1167205"/>
          </a:xfrm>
        </p:spPr>
        <p:txBody>
          <a:bodyPr>
            <a:normAutofit fontScale="90000"/>
          </a:bodyPr>
          <a:lstStyle/>
          <a:p>
            <a:pPr eaLnBrk="1" hangingPunct="1">
              <a:defRPr/>
            </a:pPr>
            <a:r>
              <a:rPr lang="en-US" b="1" dirty="0" smtClean="0">
                <a:solidFill>
                  <a:srgbClr val="45811B"/>
                </a:solidFill>
                <a:latin typeface="Arial" pitchFamily="34" charset="0"/>
                <a:cs typeface="Arial" pitchFamily="34" charset="0"/>
              </a:rPr>
              <a:t>Microphone and Speaker Placement</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186371" name="Rectangle 3"/>
          <p:cNvSpPr>
            <a:spLocks noGrp="1" noChangeArrowheads="1"/>
          </p:cNvSpPr>
          <p:nvPr>
            <p:ph type="body" idx="1"/>
          </p:nvPr>
        </p:nvSpPr>
        <p:spPr>
          <a:xfrm>
            <a:off x="533400" y="1905000"/>
            <a:ext cx="8382000" cy="2362200"/>
          </a:xfrm>
        </p:spPr>
        <p:txBody>
          <a:bodyPr>
            <a:noAutofit/>
          </a:bodyPr>
          <a:lstStyle/>
          <a:p>
            <a:pPr marL="0" indent="0" eaLnBrk="1" hangingPunct="1">
              <a:lnSpc>
                <a:spcPct val="130000"/>
              </a:lnSpc>
              <a:buFont typeface="Wingdings" pitchFamily="2" charset="2"/>
              <a:buNone/>
              <a:defRPr/>
            </a:pPr>
            <a:r>
              <a:rPr lang="en-US" sz="2800" dirty="0" smtClean="0">
                <a:solidFill>
                  <a:srgbClr val="A90021"/>
                </a:solidFill>
              </a:rPr>
              <a:t>Distance Learning </a:t>
            </a:r>
            <a:r>
              <a:rPr lang="en-US" sz="2800" dirty="0">
                <a:solidFill>
                  <a:srgbClr val="A90021"/>
                </a:solidFill>
              </a:rPr>
              <a:t>Microphone Placement Choices:</a:t>
            </a:r>
          </a:p>
          <a:p>
            <a:pPr lvl="1" eaLnBrk="1" hangingPunct="1">
              <a:lnSpc>
                <a:spcPct val="130000"/>
              </a:lnSpc>
              <a:buFontTx/>
              <a:buBlip>
                <a:blip r:embed="rId3"/>
              </a:buBlip>
              <a:defRPr/>
            </a:pPr>
            <a:r>
              <a:rPr lang="en-US" dirty="0">
                <a:solidFill>
                  <a:srgbClr val="A90021"/>
                </a:solidFill>
              </a:rPr>
              <a:t>Ceiling - Poor</a:t>
            </a:r>
          </a:p>
          <a:p>
            <a:pPr lvl="1" eaLnBrk="1" hangingPunct="1">
              <a:lnSpc>
                <a:spcPct val="130000"/>
              </a:lnSpc>
              <a:buFontTx/>
              <a:buBlip>
                <a:blip r:embed="rId3"/>
              </a:buBlip>
              <a:defRPr/>
            </a:pPr>
            <a:r>
              <a:rPr lang="en-US" dirty="0">
                <a:solidFill>
                  <a:srgbClr val="A90021"/>
                </a:solidFill>
              </a:rPr>
              <a:t>Flush in desk/table surface - Good</a:t>
            </a:r>
          </a:p>
          <a:p>
            <a:pPr lvl="1" eaLnBrk="1" hangingPunct="1">
              <a:lnSpc>
                <a:spcPct val="130000"/>
              </a:lnSpc>
              <a:buFontTx/>
              <a:buBlip>
                <a:blip r:embed="rId3"/>
              </a:buBlip>
              <a:defRPr/>
            </a:pPr>
            <a:r>
              <a:rPr lang="en-US" dirty="0">
                <a:solidFill>
                  <a:srgbClr val="A90021"/>
                </a:solidFill>
              </a:rPr>
              <a:t>Wireless lapel - Good</a:t>
            </a:r>
          </a:p>
          <a:p>
            <a:pPr lvl="1" eaLnBrk="1" hangingPunct="1">
              <a:lnSpc>
                <a:spcPct val="130000"/>
              </a:lnSpc>
              <a:buFontTx/>
              <a:buBlip>
                <a:blip r:embed="rId3"/>
              </a:buBlip>
              <a:defRPr/>
            </a:pPr>
            <a:r>
              <a:rPr lang="en-US" dirty="0">
                <a:solidFill>
                  <a:srgbClr val="A90021"/>
                </a:solidFill>
              </a:rPr>
              <a:t>Gooseneck - Excellent</a:t>
            </a:r>
          </a:p>
          <a:p>
            <a:pPr lvl="1" eaLnBrk="1" hangingPunct="1">
              <a:lnSpc>
                <a:spcPct val="130000"/>
              </a:lnSpc>
              <a:buFontTx/>
              <a:buBlip>
                <a:blip r:embed="rId3"/>
              </a:buBlip>
              <a:defRPr/>
            </a:pPr>
            <a:r>
              <a:rPr lang="en-US" dirty="0" smtClean="0">
                <a:solidFill>
                  <a:srgbClr val="A90021"/>
                </a:solidFill>
              </a:rPr>
              <a:t>Head-worn </a:t>
            </a:r>
            <a:r>
              <a:rPr lang="en-US" dirty="0">
                <a:solidFill>
                  <a:srgbClr val="A90021"/>
                </a:solidFill>
              </a:rPr>
              <a:t>- Excellent, but usually </a:t>
            </a:r>
            <a:r>
              <a:rPr lang="en-US" dirty="0" smtClean="0">
                <a:solidFill>
                  <a:srgbClr val="A90021"/>
                </a:solidFill>
              </a:rPr>
              <a:t>impractical</a:t>
            </a:r>
            <a:endParaRPr lang="en-US" dirty="0">
              <a:solidFill>
                <a:srgbClr val="A9002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533400" y="2133600"/>
            <a:ext cx="8382000" cy="2362200"/>
          </a:xfrm>
        </p:spPr>
        <p:txBody>
          <a:bodyPr>
            <a:normAutofit fontScale="85000" lnSpcReduction="10000"/>
          </a:bodyPr>
          <a:lstStyle/>
          <a:p>
            <a:pPr eaLnBrk="1" hangingPunct="1">
              <a:lnSpc>
                <a:spcPct val="130000"/>
              </a:lnSpc>
              <a:buFont typeface="Wingdings" pitchFamily="2" charset="2"/>
              <a:buBlip>
                <a:blip r:embed="rId3"/>
              </a:buBlip>
              <a:defRPr/>
            </a:pPr>
            <a:r>
              <a:rPr lang="en-US" dirty="0" smtClean="0">
                <a:solidFill>
                  <a:srgbClr val="A90021"/>
                </a:solidFill>
              </a:rPr>
              <a:t>To minimize echo, microphones must be located closer to the talker’s mouth than the loudspeaker(s).</a:t>
            </a:r>
          </a:p>
          <a:p>
            <a:pPr eaLnBrk="1" hangingPunct="1">
              <a:lnSpc>
                <a:spcPct val="130000"/>
              </a:lnSpc>
              <a:buFont typeface="Wingdings" pitchFamily="2" charset="2"/>
              <a:buBlip>
                <a:blip r:embed="rId3"/>
              </a:buBlip>
              <a:defRPr/>
            </a:pPr>
            <a:r>
              <a:rPr lang="en-US" dirty="0" smtClean="0">
                <a:solidFill>
                  <a:srgbClr val="A90021"/>
                </a:solidFill>
              </a:rPr>
              <a:t>Signal-to-noise, echo cancellation, and feedback suppression </a:t>
            </a:r>
            <a:r>
              <a:rPr lang="en-US" dirty="0">
                <a:solidFill>
                  <a:srgbClr val="A90021"/>
                </a:solidFill>
              </a:rPr>
              <a:t>are the critical </a:t>
            </a:r>
            <a:r>
              <a:rPr lang="en-US" dirty="0" smtClean="0">
                <a:solidFill>
                  <a:srgbClr val="A90021"/>
                </a:solidFill>
              </a:rPr>
              <a:t>factors</a:t>
            </a:r>
            <a:endParaRPr lang="en-US" sz="2400" dirty="0">
              <a:solidFill>
                <a:srgbClr val="A90021"/>
              </a:solidFill>
            </a:endParaRPr>
          </a:p>
          <a:p>
            <a:pPr eaLnBrk="1" hangingPunct="1">
              <a:lnSpc>
                <a:spcPct val="130000"/>
              </a:lnSpc>
              <a:buFont typeface="Wingdings" pitchFamily="2" charset="2"/>
              <a:buNone/>
              <a:defRPr/>
            </a:pPr>
            <a:endParaRPr lang="en-US" sz="2400" dirty="0">
              <a:solidFill>
                <a:srgbClr val="FFFF00"/>
              </a:solidFill>
            </a:endParaRPr>
          </a:p>
        </p:txBody>
      </p:sp>
      <p:sp>
        <p:nvSpPr>
          <p:cNvPr id="6" name="Rectangle 2"/>
          <p:cNvSpPr>
            <a:spLocks noGrp="1" noChangeArrowheads="1"/>
          </p:cNvSpPr>
          <p:nvPr>
            <p:ph type="title"/>
          </p:nvPr>
        </p:nvSpPr>
        <p:spPr>
          <a:xfrm>
            <a:off x="204395" y="753036"/>
            <a:ext cx="8634805" cy="1167205"/>
          </a:xfrm>
        </p:spPr>
        <p:txBody>
          <a:bodyPr>
            <a:normAutofit fontScale="90000"/>
          </a:bodyPr>
          <a:lstStyle/>
          <a:p>
            <a:pPr eaLnBrk="1" hangingPunct="1">
              <a:defRPr/>
            </a:pPr>
            <a:r>
              <a:rPr lang="en-US" b="1" dirty="0" smtClean="0">
                <a:solidFill>
                  <a:srgbClr val="45811B"/>
                </a:solidFill>
                <a:latin typeface="Arial" pitchFamily="34" charset="0"/>
                <a:cs typeface="Arial" pitchFamily="34" charset="0"/>
              </a:rPr>
              <a:t>Microphone and Speaker Placement</a:t>
            </a:r>
            <a:r>
              <a:rPr lang="en-US" dirty="0" smtClean="0">
                <a:solidFill>
                  <a:srgbClr val="FFFF00"/>
                </a:solidFill>
              </a:rPr>
              <a:t/>
            </a:r>
            <a:br>
              <a:rPr lang="en-US" dirty="0" smtClean="0">
                <a:solidFill>
                  <a:srgbClr val="FFFF00"/>
                </a:solidFill>
              </a:rPr>
            </a:br>
            <a:endParaRPr lang="en-US"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762000" y="80963"/>
            <a:ext cx="7620000" cy="6696075"/>
          </a:xfrm>
          <a:prstGeom prst="rect">
            <a:avLst/>
          </a:prstGeom>
          <a:noFill/>
          <a:ln w="9525">
            <a:noFill/>
            <a:miter lim="800000"/>
            <a:headEnd/>
            <a:tailEnd/>
          </a:ln>
        </p:spPr>
      </p:pic>
      <p:grpSp>
        <p:nvGrpSpPr>
          <p:cNvPr id="2" name="Group 3"/>
          <p:cNvGrpSpPr>
            <a:grpSpLocks/>
          </p:cNvGrpSpPr>
          <p:nvPr/>
        </p:nvGrpSpPr>
        <p:grpSpPr bwMode="auto">
          <a:xfrm>
            <a:off x="228600" y="152400"/>
            <a:ext cx="6934200" cy="5562600"/>
            <a:chOff x="144" y="96"/>
            <a:chExt cx="4368" cy="3504"/>
          </a:xfrm>
        </p:grpSpPr>
        <p:sp>
          <p:nvSpPr>
            <p:cNvPr id="20513" name="Oval 4"/>
            <p:cNvSpPr>
              <a:spLocks noChangeArrowheads="1"/>
            </p:cNvSpPr>
            <p:nvPr/>
          </p:nvSpPr>
          <p:spPr bwMode="auto">
            <a:xfrm>
              <a:off x="2688" y="220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14" name="Oval 5"/>
            <p:cNvSpPr>
              <a:spLocks noChangeArrowheads="1"/>
            </p:cNvSpPr>
            <p:nvPr/>
          </p:nvSpPr>
          <p:spPr bwMode="auto">
            <a:xfrm>
              <a:off x="3024" y="220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15" name="Oval 6"/>
            <p:cNvSpPr>
              <a:spLocks noChangeArrowheads="1"/>
            </p:cNvSpPr>
            <p:nvPr/>
          </p:nvSpPr>
          <p:spPr bwMode="auto">
            <a:xfrm>
              <a:off x="2304" y="254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16" name="Oval 7"/>
            <p:cNvSpPr>
              <a:spLocks noChangeArrowheads="1"/>
            </p:cNvSpPr>
            <p:nvPr/>
          </p:nvSpPr>
          <p:spPr bwMode="auto">
            <a:xfrm>
              <a:off x="2688" y="264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17" name="Oval 8"/>
            <p:cNvSpPr>
              <a:spLocks noChangeArrowheads="1"/>
            </p:cNvSpPr>
            <p:nvPr/>
          </p:nvSpPr>
          <p:spPr bwMode="auto">
            <a:xfrm>
              <a:off x="3408" y="254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18" name="Oval 9"/>
            <p:cNvSpPr>
              <a:spLocks noChangeArrowheads="1"/>
            </p:cNvSpPr>
            <p:nvPr/>
          </p:nvSpPr>
          <p:spPr bwMode="auto">
            <a:xfrm>
              <a:off x="2976" y="264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19" name="Oval 10"/>
            <p:cNvSpPr>
              <a:spLocks noChangeArrowheads="1"/>
            </p:cNvSpPr>
            <p:nvPr/>
          </p:nvSpPr>
          <p:spPr bwMode="auto">
            <a:xfrm>
              <a:off x="2016" y="278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0" name="Oval 11"/>
            <p:cNvSpPr>
              <a:spLocks noChangeArrowheads="1"/>
            </p:cNvSpPr>
            <p:nvPr/>
          </p:nvSpPr>
          <p:spPr bwMode="auto">
            <a:xfrm>
              <a:off x="2400" y="297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1" name="Oval 12"/>
            <p:cNvSpPr>
              <a:spLocks noChangeArrowheads="1"/>
            </p:cNvSpPr>
            <p:nvPr/>
          </p:nvSpPr>
          <p:spPr bwMode="auto">
            <a:xfrm>
              <a:off x="3696" y="278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2" name="Oval 13"/>
            <p:cNvSpPr>
              <a:spLocks noChangeArrowheads="1"/>
            </p:cNvSpPr>
            <p:nvPr/>
          </p:nvSpPr>
          <p:spPr bwMode="auto">
            <a:xfrm>
              <a:off x="3264" y="297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3" name="Oval 14"/>
            <p:cNvSpPr>
              <a:spLocks noChangeArrowheads="1"/>
            </p:cNvSpPr>
            <p:nvPr/>
          </p:nvSpPr>
          <p:spPr bwMode="auto">
            <a:xfrm>
              <a:off x="2832" y="302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4" name="Oval 15"/>
            <p:cNvSpPr>
              <a:spLocks noChangeArrowheads="1"/>
            </p:cNvSpPr>
            <p:nvPr/>
          </p:nvSpPr>
          <p:spPr bwMode="auto">
            <a:xfrm>
              <a:off x="1632" y="307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5" name="Oval 16"/>
            <p:cNvSpPr>
              <a:spLocks noChangeArrowheads="1"/>
            </p:cNvSpPr>
            <p:nvPr/>
          </p:nvSpPr>
          <p:spPr bwMode="auto">
            <a:xfrm>
              <a:off x="4080" y="307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6" name="Oval 17"/>
            <p:cNvSpPr>
              <a:spLocks noChangeArrowheads="1"/>
            </p:cNvSpPr>
            <p:nvPr/>
          </p:nvSpPr>
          <p:spPr bwMode="auto">
            <a:xfrm>
              <a:off x="3648" y="331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7" name="Oval 18"/>
            <p:cNvSpPr>
              <a:spLocks noChangeArrowheads="1"/>
            </p:cNvSpPr>
            <p:nvPr/>
          </p:nvSpPr>
          <p:spPr bwMode="auto">
            <a:xfrm>
              <a:off x="3216" y="345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8" name="Oval 19"/>
            <p:cNvSpPr>
              <a:spLocks noChangeArrowheads="1"/>
            </p:cNvSpPr>
            <p:nvPr/>
          </p:nvSpPr>
          <p:spPr bwMode="auto">
            <a:xfrm>
              <a:off x="2496" y="345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29" name="Oval 20"/>
            <p:cNvSpPr>
              <a:spLocks noChangeArrowheads="1"/>
            </p:cNvSpPr>
            <p:nvPr/>
          </p:nvSpPr>
          <p:spPr bwMode="auto">
            <a:xfrm>
              <a:off x="2016" y="331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0" name="Oval 21"/>
            <p:cNvSpPr>
              <a:spLocks noChangeArrowheads="1"/>
            </p:cNvSpPr>
            <p:nvPr/>
          </p:nvSpPr>
          <p:spPr bwMode="auto">
            <a:xfrm>
              <a:off x="2832" y="350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1" name="Oval 22"/>
            <p:cNvSpPr>
              <a:spLocks noChangeArrowheads="1"/>
            </p:cNvSpPr>
            <p:nvPr/>
          </p:nvSpPr>
          <p:spPr bwMode="auto">
            <a:xfrm>
              <a:off x="2112" y="144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2" name="Oval 23"/>
            <p:cNvSpPr>
              <a:spLocks noChangeArrowheads="1"/>
            </p:cNvSpPr>
            <p:nvPr/>
          </p:nvSpPr>
          <p:spPr bwMode="auto">
            <a:xfrm>
              <a:off x="2112" y="192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3" name="Oval 24"/>
            <p:cNvSpPr>
              <a:spLocks noChangeArrowheads="1"/>
            </p:cNvSpPr>
            <p:nvPr/>
          </p:nvSpPr>
          <p:spPr bwMode="auto">
            <a:xfrm>
              <a:off x="1728" y="148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4" name="Oval 25"/>
            <p:cNvSpPr>
              <a:spLocks noChangeArrowheads="1"/>
            </p:cNvSpPr>
            <p:nvPr/>
          </p:nvSpPr>
          <p:spPr bwMode="auto">
            <a:xfrm>
              <a:off x="1728" y="182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5" name="Oval 26"/>
            <p:cNvSpPr>
              <a:spLocks noChangeArrowheads="1"/>
            </p:cNvSpPr>
            <p:nvPr/>
          </p:nvSpPr>
          <p:spPr bwMode="auto">
            <a:xfrm>
              <a:off x="1728" y="220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6" name="Oval 27"/>
            <p:cNvSpPr>
              <a:spLocks noChangeArrowheads="1"/>
            </p:cNvSpPr>
            <p:nvPr/>
          </p:nvSpPr>
          <p:spPr bwMode="auto">
            <a:xfrm>
              <a:off x="1296" y="177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7" name="Oval 28"/>
            <p:cNvSpPr>
              <a:spLocks noChangeArrowheads="1"/>
            </p:cNvSpPr>
            <p:nvPr/>
          </p:nvSpPr>
          <p:spPr bwMode="auto">
            <a:xfrm>
              <a:off x="1296" y="211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8" name="Oval 29"/>
            <p:cNvSpPr>
              <a:spLocks noChangeArrowheads="1"/>
            </p:cNvSpPr>
            <p:nvPr/>
          </p:nvSpPr>
          <p:spPr bwMode="auto">
            <a:xfrm>
              <a:off x="1296" y="249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39" name="Oval 30"/>
            <p:cNvSpPr>
              <a:spLocks noChangeArrowheads="1"/>
            </p:cNvSpPr>
            <p:nvPr/>
          </p:nvSpPr>
          <p:spPr bwMode="auto">
            <a:xfrm>
              <a:off x="3552" y="163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0" name="Oval 31"/>
            <p:cNvSpPr>
              <a:spLocks noChangeArrowheads="1"/>
            </p:cNvSpPr>
            <p:nvPr/>
          </p:nvSpPr>
          <p:spPr bwMode="auto">
            <a:xfrm>
              <a:off x="3552" y="192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1" name="Oval 32"/>
            <p:cNvSpPr>
              <a:spLocks noChangeArrowheads="1"/>
            </p:cNvSpPr>
            <p:nvPr/>
          </p:nvSpPr>
          <p:spPr bwMode="auto">
            <a:xfrm>
              <a:off x="3408" y="124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2" name="Oval 33"/>
            <p:cNvSpPr>
              <a:spLocks noChangeArrowheads="1"/>
            </p:cNvSpPr>
            <p:nvPr/>
          </p:nvSpPr>
          <p:spPr bwMode="auto">
            <a:xfrm>
              <a:off x="3984" y="148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3" name="Oval 34"/>
            <p:cNvSpPr>
              <a:spLocks noChangeArrowheads="1"/>
            </p:cNvSpPr>
            <p:nvPr/>
          </p:nvSpPr>
          <p:spPr bwMode="auto">
            <a:xfrm>
              <a:off x="3984" y="187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4" name="Oval 35"/>
            <p:cNvSpPr>
              <a:spLocks noChangeArrowheads="1"/>
            </p:cNvSpPr>
            <p:nvPr/>
          </p:nvSpPr>
          <p:spPr bwMode="auto">
            <a:xfrm>
              <a:off x="3984" y="220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5" name="Oval 36"/>
            <p:cNvSpPr>
              <a:spLocks noChangeArrowheads="1"/>
            </p:cNvSpPr>
            <p:nvPr/>
          </p:nvSpPr>
          <p:spPr bwMode="auto">
            <a:xfrm>
              <a:off x="4416" y="1728"/>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6" name="Oval 37"/>
            <p:cNvSpPr>
              <a:spLocks noChangeArrowheads="1"/>
            </p:cNvSpPr>
            <p:nvPr/>
          </p:nvSpPr>
          <p:spPr bwMode="auto">
            <a:xfrm>
              <a:off x="4416" y="2112"/>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20547" name="Oval 38"/>
            <p:cNvSpPr>
              <a:spLocks noChangeArrowheads="1"/>
            </p:cNvSpPr>
            <p:nvPr/>
          </p:nvSpPr>
          <p:spPr bwMode="auto">
            <a:xfrm>
              <a:off x="4368" y="249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184359" name="Text Box 39"/>
            <p:cNvSpPr txBox="1">
              <a:spLocks noChangeArrowheads="1"/>
            </p:cNvSpPr>
            <p:nvPr/>
          </p:nvSpPr>
          <p:spPr bwMode="auto">
            <a:xfrm>
              <a:off x="144" y="96"/>
              <a:ext cx="960" cy="577"/>
            </a:xfrm>
            <a:prstGeom prst="rect">
              <a:avLst/>
            </a:prstGeom>
            <a:noFill/>
            <a:ln w="9525">
              <a:noFill/>
              <a:miter lim="800000"/>
              <a:headEnd/>
              <a:tailEnd/>
            </a:ln>
          </p:spPr>
          <p:txBody>
            <a:bodyPr>
              <a:spAutoFit/>
            </a:bodyPr>
            <a:lstStyle/>
            <a:p>
              <a:pPr algn="r" eaLnBrk="0" hangingPunct="0">
                <a:defRPr/>
              </a:pPr>
              <a:r>
                <a:rPr lang="en-US" dirty="0">
                  <a:solidFill>
                    <a:srgbClr val="FF0000"/>
                  </a:solidFill>
                </a:rPr>
                <a:t>59 Seats</a:t>
              </a:r>
            </a:p>
            <a:p>
              <a:pPr algn="r" eaLnBrk="0" hangingPunct="0">
                <a:defRPr/>
              </a:pPr>
              <a:r>
                <a:rPr lang="en-US" dirty="0">
                  <a:solidFill>
                    <a:srgbClr val="FF0000"/>
                  </a:solidFill>
                </a:rPr>
                <a:t>37 Wired</a:t>
              </a:r>
            </a:p>
            <a:p>
              <a:pPr algn="r" eaLnBrk="0" hangingPunct="0">
                <a:defRPr/>
              </a:pPr>
              <a:r>
                <a:rPr lang="en-US" dirty="0">
                  <a:solidFill>
                    <a:srgbClr val="FF0000"/>
                  </a:solidFill>
                </a:rPr>
                <a:t>Microphones</a:t>
              </a:r>
              <a:endParaRPr lang="en-US" dirty="0">
                <a:solidFill>
                  <a:srgbClr val="FF0000"/>
                </a:solidFill>
                <a:effectLst>
                  <a:outerShdw blurRad="38100" dist="38100" dir="2700000" algn="tl">
                    <a:srgbClr val="000000"/>
                  </a:outerShdw>
                </a:effectLst>
              </a:endParaRPr>
            </a:p>
          </p:txBody>
        </p:sp>
      </p:grpSp>
      <p:grpSp>
        <p:nvGrpSpPr>
          <p:cNvPr id="3" name="Group 40"/>
          <p:cNvGrpSpPr>
            <a:grpSpLocks/>
          </p:cNvGrpSpPr>
          <p:nvPr/>
        </p:nvGrpSpPr>
        <p:grpSpPr bwMode="auto">
          <a:xfrm>
            <a:off x="3581400" y="152400"/>
            <a:ext cx="5562600" cy="3657600"/>
            <a:chOff x="2256" y="96"/>
            <a:chExt cx="3504" cy="2304"/>
          </a:xfrm>
        </p:grpSpPr>
        <p:sp>
          <p:nvSpPr>
            <p:cNvPr id="184361" name="Text Box 41"/>
            <p:cNvSpPr txBox="1">
              <a:spLocks noChangeArrowheads="1"/>
            </p:cNvSpPr>
            <p:nvPr/>
          </p:nvSpPr>
          <p:spPr bwMode="auto">
            <a:xfrm>
              <a:off x="4800" y="96"/>
              <a:ext cx="960" cy="231"/>
            </a:xfrm>
            <a:prstGeom prst="rect">
              <a:avLst/>
            </a:prstGeom>
            <a:noFill/>
            <a:ln w="9525">
              <a:noFill/>
              <a:miter lim="800000"/>
              <a:headEnd/>
              <a:tailEnd/>
            </a:ln>
          </p:spPr>
          <p:txBody>
            <a:bodyPr>
              <a:spAutoFit/>
            </a:bodyPr>
            <a:lstStyle/>
            <a:p>
              <a:pPr eaLnBrk="0" hangingPunct="0">
                <a:defRPr/>
              </a:pPr>
              <a:r>
                <a:rPr lang="en-US" dirty="0">
                  <a:solidFill>
                    <a:srgbClr val="FF0000"/>
                  </a:solidFill>
                </a:rPr>
                <a:t>4 Ceiling</a:t>
              </a:r>
              <a:endParaRPr lang="en-US" dirty="0">
                <a:solidFill>
                  <a:srgbClr val="FF0000"/>
                </a:solidFill>
                <a:effectLst>
                  <a:outerShdw blurRad="38100" dist="38100" dir="2700000" algn="tl">
                    <a:srgbClr val="000000"/>
                  </a:outerShdw>
                </a:effectLst>
              </a:endParaRPr>
            </a:p>
          </p:txBody>
        </p:sp>
        <p:sp>
          <p:nvSpPr>
            <p:cNvPr id="20509" name="Oval 42"/>
            <p:cNvSpPr>
              <a:spLocks noChangeArrowheads="1"/>
            </p:cNvSpPr>
            <p:nvPr/>
          </p:nvSpPr>
          <p:spPr bwMode="auto">
            <a:xfrm>
              <a:off x="2832" y="1152"/>
              <a:ext cx="96" cy="96"/>
            </a:xfrm>
            <a:prstGeom prst="ellipse">
              <a:avLst/>
            </a:prstGeom>
            <a:solidFill>
              <a:schemeClr val="accent2"/>
            </a:solidFill>
            <a:ln w="9525">
              <a:solidFill>
                <a:schemeClr val="bg2"/>
              </a:solidFill>
              <a:round/>
              <a:headEnd/>
              <a:tailEnd/>
            </a:ln>
          </p:spPr>
          <p:txBody>
            <a:bodyPr wrap="none" anchor="ctr"/>
            <a:lstStyle/>
            <a:p>
              <a:pPr eaLnBrk="0" hangingPunct="0"/>
              <a:endParaRPr lang="en-US"/>
            </a:p>
          </p:txBody>
        </p:sp>
        <p:sp>
          <p:nvSpPr>
            <p:cNvPr id="20510" name="Oval 43"/>
            <p:cNvSpPr>
              <a:spLocks noChangeArrowheads="1"/>
            </p:cNvSpPr>
            <p:nvPr/>
          </p:nvSpPr>
          <p:spPr bwMode="auto">
            <a:xfrm>
              <a:off x="2880" y="2304"/>
              <a:ext cx="96" cy="96"/>
            </a:xfrm>
            <a:prstGeom prst="ellipse">
              <a:avLst/>
            </a:prstGeom>
            <a:solidFill>
              <a:schemeClr val="accent2"/>
            </a:solidFill>
            <a:ln w="9525">
              <a:solidFill>
                <a:schemeClr val="bg2"/>
              </a:solidFill>
              <a:round/>
              <a:headEnd/>
              <a:tailEnd/>
            </a:ln>
          </p:spPr>
          <p:txBody>
            <a:bodyPr wrap="none" anchor="ctr"/>
            <a:lstStyle/>
            <a:p>
              <a:pPr eaLnBrk="0" hangingPunct="0"/>
              <a:endParaRPr lang="en-US"/>
            </a:p>
          </p:txBody>
        </p:sp>
        <p:sp>
          <p:nvSpPr>
            <p:cNvPr id="20511" name="Oval 44"/>
            <p:cNvSpPr>
              <a:spLocks noChangeArrowheads="1"/>
            </p:cNvSpPr>
            <p:nvPr/>
          </p:nvSpPr>
          <p:spPr bwMode="auto">
            <a:xfrm>
              <a:off x="2256" y="1728"/>
              <a:ext cx="96" cy="96"/>
            </a:xfrm>
            <a:prstGeom prst="ellipse">
              <a:avLst/>
            </a:prstGeom>
            <a:solidFill>
              <a:schemeClr val="accent2"/>
            </a:solidFill>
            <a:ln w="9525">
              <a:solidFill>
                <a:schemeClr val="bg2"/>
              </a:solidFill>
              <a:round/>
              <a:headEnd/>
              <a:tailEnd/>
            </a:ln>
          </p:spPr>
          <p:txBody>
            <a:bodyPr wrap="none" anchor="ctr"/>
            <a:lstStyle/>
            <a:p>
              <a:pPr eaLnBrk="0" hangingPunct="0"/>
              <a:endParaRPr lang="en-US"/>
            </a:p>
          </p:txBody>
        </p:sp>
        <p:sp>
          <p:nvSpPr>
            <p:cNvPr id="20512" name="Oval 45"/>
            <p:cNvSpPr>
              <a:spLocks noChangeArrowheads="1"/>
            </p:cNvSpPr>
            <p:nvPr/>
          </p:nvSpPr>
          <p:spPr bwMode="auto">
            <a:xfrm>
              <a:off x="3456" y="1728"/>
              <a:ext cx="96" cy="96"/>
            </a:xfrm>
            <a:prstGeom prst="ellipse">
              <a:avLst/>
            </a:prstGeom>
            <a:solidFill>
              <a:schemeClr val="accent2"/>
            </a:solidFill>
            <a:ln w="9525">
              <a:solidFill>
                <a:schemeClr val="bg2"/>
              </a:solidFill>
              <a:round/>
              <a:headEnd/>
              <a:tailEnd/>
            </a:ln>
          </p:spPr>
          <p:txBody>
            <a:bodyPr wrap="none" anchor="ctr"/>
            <a:lstStyle/>
            <a:p>
              <a:pPr eaLnBrk="0" hangingPunct="0"/>
              <a:endParaRPr lang="en-US"/>
            </a:p>
          </p:txBody>
        </p:sp>
      </p:grpSp>
      <p:grpSp>
        <p:nvGrpSpPr>
          <p:cNvPr id="4" name="Group 46"/>
          <p:cNvGrpSpPr>
            <a:grpSpLocks/>
          </p:cNvGrpSpPr>
          <p:nvPr/>
        </p:nvGrpSpPr>
        <p:grpSpPr bwMode="auto">
          <a:xfrm>
            <a:off x="5181600" y="471488"/>
            <a:ext cx="3962400" cy="1204912"/>
            <a:chOff x="3264" y="297"/>
            <a:chExt cx="2496" cy="759"/>
          </a:xfrm>
        </p:grpSpPr>
        <p:sp>
          <p:nvSpPr>
            <p:cNvPr id="184367" name="Text Box 47"/>
            <p:cNvSpPr txBox="1">
              <a:spLocks noChangeArrowheads="1"/>
            </p:cNvSpPr>
            <p:nvPr/>
          </p:nvSpPr>
          <p:spPr bwMode="auto">
            <a:xfrm>
              <a:off x="4800" y="297"/>
              <a:ext cx="960" cy="231"/>
            </a:xfrm>
            <a:prstGeom prst="rect">
              <a:avLst/>
            </a:prstGeom>
            <a:noFill/>
            <a:ln w="9525">
              <a:noFill/>
              <a:miter lim="800000"/>
              <a:headEnd/>
              <a:tailEnd/>
            </a:ln>
          </p:spPr>
          <p:txBody>
            <a:bodyPr>
              <a:spAutoFit/>
            </a:bodyPr>
            <a:lstStyle/>
            <a:p>
              <a:pPr eaLnBrk="0" hangingPunct="0">
                <a:defRPr/>
              </a:pPr>
              <a:r>
                <a:rPr lang="en-US" dirty="0">
                  <a:solidFill>
                    <a:srgbClr val="FF0000"/>
                  </a:solidFill>
                </a:rPr>
                <a:t>4 Wireless</a:t>
              </a:r>
              <a:endParaRPr lang="en-US" dirty="0">
                <a:solidFill>
                  <a:srgbClr val="FF0000"/>
                </a:solidFill>
                <a:effectLst>
                  <a:outerShdw blurRad="38100" dist="38100" dir="2700000" algn="tl">
                    <a:srgbClr val="000000"/>
                  </a:outerShdw>
                </a:effectLst>
              </a:endParaRPr>
            </a:p>
          </p:txBody>
        </p:sp>
        <p:sp>
          <p:nvSpPr>
            <p:cNvPr id="20504" name="Oval 48"/>
            <p:cNvSpPr>
              <a:spLocks noChangeArrowheads="1"/>
            </p:cNvSpPr>
            <p:nvPr/>
          </p:nvSpPr>
          <p:spPr bwMode="auto">
            <a:xfrm>
              <a:off x="3264" y="960"/>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0505" name="Oval 49"/>
            <p:cNvSpPr>
              <a:spLocks noChangeArrowheads="1"/>
            </p:cNvSpPr>
            <p:nvPr/>
          </p:nvSpPr>
          <p:spPr bwMode="auto">
            <a:xfrm>
              <a:off x="3360" y="960"/>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0506" name="Oval 50"/>
            <p:cNvSpPr>
              <a:spLocks noChangeArrowheads="1"/>
            </p:cNvSpPr>
            <p:nvPr/>
          </p:nvSpPr>
          <p:spPr bwMode="auto">
            <a:xfrm>
              <a:off x="3456" y="960"/>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0507" name="Oval 51"/>
            <p:cNvSpPr>
              <a:spLocks noChangeArrowheads="1"/>
            </p:cNvSpPr>
            <p:nvPr/>
          </p:nvSpPr>
          <p:spPr bwMode="auto">
            <a:xfrm>
              <a:off x="3552" y="960"/>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grpSp>
      <p:grpSp>
        <p:nvGrpSpPr>
          <p:cNvPr id="5" name="Group 52"/>
          <p:cNvGrpSpPr>
            <a:grpSpLocks/>
          </p:cNvGrpSpPr>
          <p:nvPr/>
        </p:nvGrpSpPr>
        <p:grpSpPr bwMode="auto">
          <a:xfrm>
            <a:off x="3505200" y="806450"/>
            <a:ext cx="5638800" cy="915988"/>
            <a:chOff x="2208" y="508"/>
            <a:chExt cx="3552" cy="577"/>
          </a:xfrm>
        </p:grpSpPr>
        <p:sp>
          <p:nvSpPr>
            <p:cNvPr id="184373" name="Text Box 53"/>
            <p:cNvSpPr txBox="1">
              <a:spLocks noChangeArrowheads="1"/>
            </p:cNvSpPr>
            <p:nvPr/>
          </p:nvSpPr>
          <p:spPr bwMode="auto">
            <a:xfrm>
              <a:off x="4800" y="508"/>
              <a:ext cx="960" cy="577"/>
            </a:xfrm>
            <a:prstGeom prst="rect">
              <a:avLst/>
            </a:prstGeom>
            <a:noFill/>
            <a:ln w="9525">
              <a:noFill/>
              <a:miter lim="800000"/>
              <a:headEnd/>
              <a:tailEnd/>
            </a:ln>
          </p:spPr>
          <p:txBody>
            <a:bodyPr>
              <a:spAutoFit/>
            </a:bodyPr>
            <a:lstStyle/>
            <a:p>
              <a:pPr eaLnBrk="0" hangingPunct="0">
                <a:defRPr/>
              </a:pPr>
              <a:r>
                <a:rPr lang="en-US" dirty="0">
                  <a:solidFill>
                    <a:srgbClr val="FF0000"/>
                  </a:solidFill>
                </a:rPr>
                <a:t>4 Wired Panel</a:t>
              </a:r>
            </a:p>
            <a:p>
              <a:pPr eaLnBrk="0" hangingPunct="0">
                <a:defRPr/>
              </a:pPr>
              <a:r>
                <a:rPr lang="en-US" dirty="0">
                  <a:solidFill>
                    <a:srgbClr val="FF0000"/>
                  </a:solidFill>
                </a:rPr>
                <a:t>Microphones</a:t>
              </a:r>
              <a:endParaRPr lang="en-US" dirty="0">
                <a:solidFill>
                  <a:srgbClr val="FF0000"/>
                </a:solidFill>
                <a:effectLst>
                  <a:outerShdw blurRad="38100" dist="38100" dir="2700000" algn="tl">
                    <a:srgbClr val="000000"/>
                  </a:outerShdw>
                </a:effectLst>
              </a:endParaRPr>
            </a:p>
          </p:txBody>
        </p:sp>
        <p:sp>
          <p:nvSpPr>
            <p:cNvPr id="20499" name="Oval 54"/>
            <p:cNvSpPr>
              <a:spLocks noChangeArrowheads="1"/>
            </p:cNvSpPr>
            <p:nvPr/>
          </p:nvSpPr>
          <p:spPr bwMode="auto">
            <a:xfrm>
              <a:off x="2208" y="960"/>
              <a:ext cx="96" cy="96"/>
            </a:xfrm>
            <a:prstGeom prst="ellipse">
              <a:avLst/>
            </a:prstGeom>
            <a:solidFill>
              <a:srgbClr val="0000FF"/>
            </a:solidFill>
            <a:ln w="9525">
              <a:solidFill>
                <a:schemeClr val="bg2"/>
              </a:solidFill>
              <a:round/>
              <a:headEnd/>
              <a:tailEnd/>
            </a:ln>
          </p:spPr>
          <p:txBody>
            <a:bodyPr wrap="none" anchor="ctr"/>
            <a:lstStyle/>
            <a:p>
              <a:pPr eaLnBrk="0" hangingPunct="0"/>
              <a:endParaRPr lang="en-US"/>
            </a:p>
          </p:txBody>
        </p:sp>
        <p:sp>
          <p:nvSpPr>
            <p:cNvPr id="20500" name="Oval 55"/>
            <p:cNvSpPr>
              <a:spLocks noChangeArrowheads="1"/>
            </p:cNvSpPr>
            <p:nvPr/>
          </p:nvSpPr>
          <p:spPr bwMode="auto">
            <a:xfrm>
              <a:off x="2304" y="960"/>
              <a:ext cx="96" cy="96"/>
            </a:xfrm>
            <a:prstGeom prst="ellipse">
              <a:avLst/>
            </a:prstGeom>
            <a:solidFill>
              <a:srgbClr val="0000FF"/>
            </a:solidFill>
            <a:ln w="9525">
              <a:solidFill>
                <a:schemeClr val="bg2"/>
              </a:solidFill>
              <a:round/>
              <a:headEnd/>
              <a:tailEnd/>
            </a:ln>
          </p:spPr>
          <p:txBody>
            <a:bodyPr wrap="none" anchor="ctr"/>
            <a:lstStyle/>
            <a:p>
              <a:pPr eaLnBrk="0" hangingPunct="0"/>
              <a:endParaRPr lang="en-US"/>
            </a:p>
          </p:txBody>
        </p:sp>
        <p:sp>
          <p:nvSpPr>
            <p:cNvPr id="20501" name="Oval 56"/>
            <p:cNvSpPr>
              <a:spLocks noChangeArrowheads="1"/>
            </p:cNvSpPr>
            <p:nvPr/>
          </p:nvSpPr>
          <p:spPr bwMode="auto">
            <a:xfrm>
              <a:off x="2400" y="960"/>
              <a:ext cx="96" cy="96"/>
            </a:xfrm>
            <a:prstGeom prst="ellipse">
              <a:avLst/>
            </a:prstGeom>
            <a:solidFill>
              <a:srgbClr val="0000FF"/>
            </a:solidFill>
            <a:ln w="9525">
              <a:solidFill>
                <a:schemeClr val="bg2"/>
              </a:solidFill>
              <a:round/>
              <a:headEnd/>
              <a:tailEnd/>
            </a:ln>
          </p:spPr>
          <p:txBody>
            <a:bodyPr wrap="none" anchor="ctr"/>
            <a:lstStyle/>
            <a:p>
              <a:pPr eaLnBrk="0" hangingPunct="0"/>
              <a:endParaRPr lang="en-US"/>
            </a:p>
          </p:txBody>
        </p:sp>
        <p:sp>
          <p:nvSpPr>
            <p:cNvPr id="20502" name="Oval 57"/>
            <p:cNvSpPr>
              <a:spLocks noChangeArrowheads="1"/>
            </p:cNvSpPr>
            <p:nvPr/>
          </p:nvSpPr>
          <p:spPr bwMode="auto">
            <a:xfrm>
              <a:off x="2496" y="960"/>
              <a:ext cx="96" cy="96"/>
            </a:xfrm>
            <a:prstGeom prst="ellipse">
              <a:avLst/>
            </a:prstGeom>
            <a:solidFill>
              <a:srgbClr val="0000FF"/>
            </a:solidFill>
            <a:ln w="9525">
              <a:solidFill>
                <a:schemeClr val="bg2"/>
              </a:solidFill>
              <a:round/>
              <a:headEnd/>
              <a:tailEnd/>
            </a:ln>
          </p:spPr>
          <p:txBody>
            <a:bodyPr wrap="none" anchor="ctr"/>
            <a:lstStyle/>
            <a:p>
              <a:pPr eaLnBrk="0" hangingPunct="0"/>
              <a:endParaRPr lang="en-US"/>
            </a:p>
          </p:txBody>
        </p:sp>
      </p:grpSp>
      <p:grpSp>
        <p:nvGrpSpPr>
          <p:cNvPr id="6" name="Group 58"/>
          <p:cNvGrpSpPr>
            <a:grpSpLocks/>
          </p:cNvGrpSpPr>
          <p:nvPr/>
        </p:nvGrpSpPr>
        <p:grpSpPr bwMode="auto">
          <a:xfrm>
            <a:off x="0" y="1828800"/>
            <a:ext cx="7315200" cy="4802188"/>
            <a:chOff x="0" y="1152"/>
            <a:chExt cx="4608" cy="3025"/>
          </a:xfrm>
        </p:grpSpPr>
        <p:sp>
          <p:nvSpPr>
            <p:cNvPr id="184379" name="Text Box 59"/>
            <p:cNvSpPr txBox="1">
              <a:spLocks noChangeArrowheads="1"/>
            </p:cNvSpPr>
            <p:nvPr/>
          </p:nvSpPr>
          <p:spPr bwMode="auto">
            <a:xfrm>
              <a:off x="0" y="3600"/>
              <a:ext cx="960" cy="577"/>
            </a:xfrm>
            <a:prstGeom prst="rect">
              <a:avLst/>
            </a:prstGeom>
            <a:noFill/>
            <a:ln w="9525">
              <a:noFill/>
              <a:miter lim="800000"/>
              <a:headEnd/>
              <a:tailEnd/>
            </a:ln>
          </p:spPr>
          <p:txBody>
            <a:bodyPr>
              <a:spAutoFit/>
            </a:bodyPr>
            <a:lstStyle/>
            <a:p>
              <a:pPr algn="r" eaLnBrk="0" hangingPunct="0">
                <a:spcBef>
                  <a:spcPct val="50000"/>
                </a:spcBef>
                <a:defRPr/>
              </a:pPr>
              <a:r>
                <a:rPr lang="en-US" dirty="0" err="1">
                  <a:solidFill>
                    <a:srgbClr val="FF0000"/>
                  </a:solidFill>
                </a:rPr>
                <a:t>Add’l</a:t>
              </a:r>
              <a:r>
                <a:rPr lang="en-US" dirty="0">
                  <a:solidFill>
                    <a:srgbClr val="FF0000"/>
                  </a:solidFill>
                </a:rPr>
                <a:t> Microphone Jacks</a:t>
              </a:r>
              <a:endParaRPr lang="en-US" dirty="0">
                <a:solidFill>
                  <a:srgbClr val="FF0000"/>
                </a:solidFill>
                <a:effectLst>
                  <a:outerShdw blurRad="38100" dist="38100" dir="2700000" algn="tl">
                    <a:srgbClr val="000000"/>
                  </a:outerShdw>
                </a:effectLst>
              </a:endParaRPr>
            </a:p>
          </p:txBody>
        </p:sp>
        <p:sp>
          <p:nvSpPr>
            <p:cNvPr id="20490" name="Rectangle 60"/>
            <p:cNvSpPr>
              <a:spLocks noChangeArrowheads="1"/>
            </p:cNvSpPr>
            <p:nvPr/>
          </p:nvSpPr>
          <p:spPr bwMode="auto">
            <a:xfrm>
              <a:off x="4128" y="1152"/>
              <a:ext cx="144" cy="96"/>
            </a:xfrm>
            <a:prstGeom prst="rect">
              <a:avLst/>
            </a:prstGeom>
            <a:solidFill>
              <a:srgbClr val="FFCC00"/>
            </a:solidFill>
            <a:ln w="9525">
              <a:solidFill>
                <a:schemeClr val="bg2"/>
              </a:solidFill>
              <a:miter lim="800000"/>
              <a:headEnd/>
              <a:tailEnd/>
            </a:ln>
          </p:spPr>
          <p:txBody>
            <a:bodyPr wrap="none" anchor="ctr"/>
            <a:lstStyle/>
            <a:p>
              <a:pPr eaLnBrk="0" hangingPunct="0"/>
              <a:endParaRPr lang="en-US"/>
            </a:p>
          </p:txBody>
        </p:sp>
        <p:sp>
          <p:nvSpPr>
            <p:cNvPr id="20491" name="Rectangle 61"/>
            <p:cNvSpPr>
              <a:spLocks noChangeArrowheads="1"/>
            </p:cNvSpPr>
            <p:nvPr/>
          </p:nvSpPr>
          <p:spPr bwMode="auto">
            <a:xfrm>
              <a:off x="1488" y="1152"/>
              <a:ext cx="144" cy="96"/>
            </a:xfrm>
            <a:prstGeom prst="rect">
              <a:avLst/>
            </a:prstGeom>
            <a:solidFill>
              <a:srgbClr val="FFCC00"/>
            </a:solidFill>
            <a:ln w="9525">
              <a:solidFill>
                <a:schemeClr val="bg2"/>
              </a:solidFill>
              <a:miter lim="800000"/>
              <a:headEnd/>
              <a:tailEnd/>
            </a:ln>
          </p:spPr>
          <p:txBody>
            <a:bodyPr wrap="none" anchor="ctr"/>
            <a:lstStyle/>
            <a:p>
              <a:pPr eaLnBrk="0" hangingPunct="0"/>
              <a:endParaRPr lang="en-US"/>
            </a:p>
          </p:txBody>
        </p:sp>
        <p:sp>
          <p:nvSpPr>
            <p:cNvPr id="20492" name="Rectangle 62"/>
            <p:cNvSpPr>
              <a:spLocks noChangeArrowheads="1"/>
            </p:cNvSpPr>
            <p:nvPr/>
          </p:nvSpPr>
          <p:spPr bwMode="auto">
            <a:xfrm>
              <a:off x="1152" y="2880"/>
              <a:ext cx="144" cy="96"/>
            </a:xfrm>
            <a:prstGeom prst="rect">
              <a:avLst/>
            </a:prstGeom>
            <a:solidFill>
              <a:srgbClr val="FFCC00"/>
            </a:solidFill>
            <a:ln w="9525">
              <a:solidFill>
                <a:schemeClr val="bg2"/>
              </a:solidFill>
              <a:miter lim="800000"/>
              <a:headEnd/>
              <a:tailEnd/>
            </a:ln>
          </p:spPr>
          <p:txBody>
            <a:bodyPr wrap="none" anchor="ctr"/>
            <a:lstStyle/>
            <a:p>
              <a:pPr eaLnBrk="0" hangingPunct="0"/>
              <a:endParaRPr lang="en-US"/>
            </a:p>
          </p:txBody>
        </p:sp>
        <p:sp>
          <p:nvSpPr>
            <p:cNvPr id="20493" name="Rectangle 63"/>
            <p:cNvSpPr>
              <a:spLocks noChangeArrowheads="1"/>
            </p:cNvSpPr>
            <p:nvPr/>
          </p:nvSpPr>
          <p:spPr bwMode="auto">
            <a:xfrm>
              <a:off x="4464" y="2928"/>
              <a:ext cx="144" cy="96"/>
            </a:xfrm>
            <a:prstGeom prst="rect">
              <a:avLst/>
            </a:prstGeom>
            <a:solidFill>
              <a:srgbClr val="FFCC00"/>
            </a:solidFill>
            <a:ln w="9525">
              <a:solidFill>
                <a:schemeClr val="bg2"/>
              </a:solidFill>
              <a:miter lim="800000"/>
              <a:headEnd/>
              <a:tailEnd/>
            </a:ln>
          </p:spPr>
          <p:txBody>
            <a:bodyPr wrap="none" anchor="ctr"/>
            <a:lstStyle/>
            <a:p>
              <a:pPr eaLnBrk="0" hangingPunct="0"/>
              <a:endParaRPr lang="en-US"/>
            </a:p>
          </p:txBody>
        </p:sp>
        <p:sp>
          <p:nvSpPr>
            <p:cNvPr id="20494" name="Line 64"/>
            <p:cNvSpPr>
              <a:spLocks noChangeShapeType="1"/>
            </p:cNvSpPr>
            <p:nvPr/>
          </p:nvSpPr>
          <p:spPr bwMode="auto">
            <a:xfrm flipV="1">
              <a:off x="912" y="2976"/>
              <a:ext cx="288" cy="672"/>
            </a:xfrm>
            <a:prstGeom prst="line">
              <a:avLst/>
            </a:prstGeom>
            <a:noFill/>
            <a:ln w="25400">
              <a:solidFill>
                <a:srgbClr val="FF0000"/>
              </a:solidFill>
              <a:round/>
              <a:headEnd/>
              <a:tailEnd type="stealth" w="med" len="med"/>
            </a:ln>
          </p:spPr>
          <p:txBody>
            <a:bodyPr wrap="none" anchor="ctr"/>
            <a:lstStyle/>
            <a:p>
              <a:endParaRPr lang="en-US"/>
            </a:p>
          </p:txBody>
        </p:sp>
        <p:sp>
          <p:nvSpPr>
            <p:cNvPr id="20495" name="Line 65"/>
            <p:cNvSpPr>
              <a:spLocks noChangeShapeType="1"/>
            </p:cNvSpPr>
            <p:nvPr/>
          </p:nvSpPr>
          <p:spPr bwMode="auto">
            <a:xfrm flipV="1">
              <a:off x="912" y="1248"/>
              <a:ext cx="624" cy="2400"/>
            </a:xfrm>
            <a:prstGeom prst="line">
              <a:avLst/>
            </a:prstGeom>
            <a:noFill/>
            <a:ln w="25400">
              <a:solidFill>
                <a:srgbClr val="FF0000"/>
              </a:solidFill>
              <a:round/>
              <a:headEnd/>
              <a:tailEnd type="stealth" w="med" len="med"/>
            </a:ln>
          </p:spPr>
          <p:txBody>
            <a:bodyPr wrap="none" anchor="ctr"/>
            <a:lstStyle/>
            <a:p>
              <a:endParaRPr lang="en-US"/>
            </a:p>
          </p:txBody>
        </p:sp>
        <p:sp>
          <p:nvSpPr>
            <p:cNvPr id="20496" name="Line 66"/>
            <p:cNvSpPr>
              <a:spLocks noChangeShapeType="1"/>
            </p:cNvSpPr>
            <p:nvPr/>
          </p:nvSpPr>
          <p:spPr bwMode="auto">
            <a:xfrm flipV="1">
              <a:off x="912" y="2976"/>
              <a:ext cx="3552" cy="672"/>
            </a:xfrm>
            <a:prstGeom prst="line">
              <a:avLst/>
            </a:prstGeom>
            <a:noFill/>
            <a:ln w="25400">
              <a:solidFill>
                <a:srgbClr val="FF0000"/>
              </a:solidFill>
              <a:round/>
              <a:headEnd/>
              <a:tailEnd type="stealth" w="med" len="med"/>
            </a:ln>
          </p:spPr>
          <p:txBody>
            <a:bodyPr wrap="none" anchor="ctr"/>
            <a:lstStyle/>
            <a:p>
              <a:endParaRPr lang="en-US"/>
            </a:p>
          </p:txBody>
        </p:sp>
        <p:sp>
          <p:nvSpPr>
            <p:cNvPr id="20497" name="Line 67"/>
            <p:cNvSpPr>
              <a:spLocks noChangeShapeType="1"/>
            </p:cNvSpPr>
            <p:nvPr/>
          </p:nvSpPr>
          <p:spPr bwMode="auto">
            <a:xfrm flipV="1">
              <a:off x="912" y="1200"/>
              <a:ext cx="3264" cy="2448"/>
            </a:xfrm>
            <a:prstGeom prst="line">
              <a:avLst/>
            </a:prstGeom>
            <a:noFill/>
            <a:ln w="25400">
              <a:solidFill>
                <a:srgbClr val="FF0000"/>
              </a:solidFill>
              <a:round/>
              <a:headEnd/>
              <a:tailEnd type="stealth" w="med" len="med"/>
            </a:ln>
          </p:spPr>
          <p:txBody>
            <a:bodyPr wrap="none" anchor="ctr"/>
            <a:lstStyle/>
            <a:p>
              <a:endParaRPr lang="en-US"/>
            </a:p>
          </p:txBody>
        </p:sp>
      </p:grpSp>
      <p:sp>
        <p:nvSpPr>
          <p:cNvPr id="184388" name="Text Box 68"/>
          <p:cNvSpPr txBox="1">
            <a:spLocks noChangeArrowheads="1"/>
          </p:cNvSpPr>
          <p:nvPr/>
        </p:nvSpPr>
        <p:spPr bwMode="auto">
          <a:xfrm>
            <a:off x="6705600" y="5867400"/>
            <a:ext cx="2438400" cy="915988"/>
          </a:xfrm>
          <a:prstGeom prst="rect">
            <a:avLst/>
          </a:prstGeom>
          <a:noFill/>
          <a:ln w="9525">
            <a:noFill/>
            <a:miter lim="800000"/>
            <a:headEnd/>
            <a:tailEnd/>
          </a:ln>
        </p:spPr>
        <p:txBody>
          <a:bodyPr>
            <a:spAutoFit/>
          </a:bodyPr>
          <a:lstStyle/>
          <a:p>
            <a:pPr algn="r" eaLnBrk="0" hangingPunct="0">
              <a:spcBef>
                <a:spcPct val="50000"/>
              </a:spcBef>
              <a:defRPr/>
            </a:pPr>
            <a:r>
              <a:rPr lang="en-US" dirty="0">
                <a:solidFill>
                  <a:srgbClr val="FF0000"/>
                </a:solidFill>
              </a:rPr>
              <a:t>Total of 53 Permanently installed Microphones</a:t>
            </a:r>
            <a:endParaRPr lang="en-US" dirty="0">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184388"/>
                                        </p:tgtEl>
                                        <p:attrNameLst>
                                          <p:attrName>style.visibility</p:attrName>
                                        </p:attrNameLst>
                                      </p:cBhvr>
                                      <p:to>
                                        <p:strVal val="visible"/>
                                      </p:to>
                                    </p:set>
                                    <p:animEffect transition="in" filter="dissolve">
                                      <p:cBhvr>
                                        <p:cTn id="27" dur="1000"/>
                                        <p:tgtEl>
                                          <p:spTgt spid="18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421688" cy="569913"/>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Room Attributes</a:t>
            </a:r>
          </a:p>
        </p:txBody>
      </p:sp>
      <p:sp>
        <p:nvSpPr>
          <p:cNvPr id="49155" name="Rectangle 3"/>
          <p:cNvSpPr>
            <a:spLocks noGrp="1" noChangeArrowheads="1"/>
          </p:cNvSpPr>
          <p:nvPr>
            <p:ph idx="1"/>
          </p:nvPr>
        </p:nvSpPr>
        <p:spPr>
          <a:xfrm>
            <a:off x="152400" y="685800"/>
            <a:ext cx="8991600" cy="838200"/>
          </a:xfrm>
        </p:spPr>
        <p:txBody>
          <a:bodyPr lIns="92075" tIns="46038" rIns="92075" bIns="46038"/>
          <a:lstStyle/>
          <a:p>
            <a:pPr algn="ctr" eaLnBrk="1" hangingPunct="1">
              <a:buFont typeface="Wingdings" pitchFamily="2" charset="2"/>
              <a:buNone/>
              <a:defRPr/>
            </a:pPr>
            <a:r>
              <a:rPr lang="en-US" sz="3600" dirty="0" smtClean="0">
                <a:solidFill>
                  <a:srgbClr val="45811B"/>
                </a:solidFill>
                <a:latin typeface="Arial" pitchFamily="34" charset="0"/>
                <a:cs typeface="Arial" pitchFamily="34" charset="0"/>
              </a:rPr>
              <a:t>What makes for good distance learning?</a:t>
            </a:r>
            <a:endParaRPr lang="en-US" dirty="0" smtClean="0">
              <a:solidFill>
                <a:srgbClr val="45811B"/>
              </a:solidFill>
              <a:latin typeface="Arial" pitchFamily="34" charset="0"/>
              <a:cs typeface="Arial" pitchFamily="34" charset="0"/>
            </a:endParaRPr>
          </a:p>
        </p:txBody>
      </p:sp>
      <p:sp>
        <p:nvSpPr>
          <p:cNvPr id="7172" name="Text Box 4"/>
          <p:cNvSpPr txBox="1">
            <a:spLocks noChangeArrowheads="1"/>
          </p:cNvSpPr>
          <p:nvPr/>
        </p:nvSpPr>
        <p:spPr bwMode="auto">
          <a:xfrm>
            <a:off x="-1311275" y="5370513"/>
            <a:ext cx="2378075" cy="366712"/>
          </a:xfrm>
          <a:prstGeom prst="rect">
            <a:avLst/>
          </a:prstGeom>
          <a:noFill/>
          <a:ln w="9525">
            <a:noFill/>
            <a:miter lim="800000"/>
            <a:headEnd/>
            <a:tailEnd/>
          </a:ln>
        </p:spPr>
        <p:txBody>
          <a:bodyPr>
            <a:spAutoFit/>
          </a:bodyPr>
          <a:lstStyle/>
          <a:p>
            <a:endParaRPr lang="en-US"/>
          </a:p>
        </p:txBody>
      </p:sp>
      <p:sp>
        <p:nvSpPr>
          <p:cNvPr id="49157" name="Text Box 5"/>
          <p:cNvSpPr txBox="1">
            <a:spLocks noChangeArrowheads="1"/>
          </p:cNvSpPr>
          <p:nvPr/>
        </p:nvSpPr>
        <p:spPr bwMode="auto">
          <a:xfrm>
            <a:off x="2209800" y="1524000"/>
            <a:ext cx="6172200" cy="5447645"/>
          </a:xfrm>
          <a:prstGeom prst="rect">
            <a:avLst/>
          </a:prstGeom>
          <a:noFill/>
          <a:ln w="9525">
            <a:noFill/>
            <a:miter lim="800000"/>
            <a:headEnd/>
            <a:tailEnd/>
          </a:ln>
          <a:effectLst/>
        </p:spPr>
        <p:txBody>
          <a:bodyPr>
            <a:spAutoFit/>
          </a:bodyPr>
          <a:lstStyle/>
          <a:p>
            <a:pPr>
              <a:defRPr/>
            </a:pPr>
            <a:r>
              <a:rPr lang="en-US" sz="2800" b="1" dirty="0">
                <a:solidFill>
                  <a:srgbClr val="A90021"/>
                </a:solidFill>
              </a:rPr>
              <a:t> Eye  Contact</a:t>
            </a:r>
          </a:p>
          <a:p>
            <a:pPr lvl="2">
              <a:buFontTx/>
              <a:buBlip>
                <a:blip r:embed="rId3"/>
              </a:buBlip>
              <a:defRPr/>
            </a:pPr>
            <a:r>
              <a:rPr lang="en-US" sz="2400" dirty="0">
                <a:solidFill>
                  <a:srgbClr val="A90021"/>
                </a:solidFill>
              </a:rPr>
              <a:t> Camera layout</a:t>
            </a:r>
          </a:p>
          <a:p>
            <a:pPr lvl="2">
              <a:buFontTx/>
              <a:buBlip>
                <a:blip r:embed="rId3"/>
              </a:buBlip>
              <a:defRPr/>
            </a:pPr>
            <a:r>
              <a:rPr lang="en-US" sz="2400" dirty="0">
                <a:solidFill>
                  <a:srgbClr val="A90021"/>
                </a:solidFill>
              </a:rPr>
              <a:t> Seating layout</a:t>
            </a:r>
          </a:p>
          <a:p>
            <a:pPr lvl="2">
              <a:defRPr/>
            </a:pPr>
            <a:endParaRPr lang="en-US" sz="2400" dirty="0">
              <a:solidFill>
                <a:srgbClr val="A90021"/>
              </a:solidFill>
            </a:endParaRPr>
          </a:p>
          <a:p>
            <a:pPr>
              <a:defRPr/>
            </a:pPr>
            <a:r>
              <a:rPr lang="en-US" sz="2800" b="1" dirty="0">
                <a:solidFill>
                  <a:srgbClr val="A90021"/>
                </a:solidFill>
              </a:rPr>
              <a:t>High Quality Audio</a:t>
            </a:r>
          </a:p>
          <a:p>
            <a:pPr lvl="2">
              <a:buFontTx/>
              <a:buBlip>
                <a:blip r:embed="rId3"/>
              </a:buBlip>
              <a:defRPr/>
            </a:pPr>
            <a:r>
              <a:rPr lang="en-US" sz="2400" dirty="0">
                <a:solidFill>
                  <a:srgbClr val="A90021"/>
                </a:solidFill>
              </a:rPr>
              <a:t> Microphone placement</a:t>
            </a:r>
          </a:p>
          <a:p>
            <a:pPr lvl="2">
              <a:buFont typeface="Wingdings" pitchFamily="2" charset="2"/>
              <a:buBlip>
                <a:blip r:embed="rId3"/>
              </a:buBlip>
              <a:defRPr/>
            </a:pPr>
            <a:r>
              <a:rPr lang="en-US" sz="2400" dirty="0">
                <a:solidFill>
                  <a:srgbClr val="A90021"/>
                </a:solidFill>
              </a:rPr>
              <a:t> Background noise</a:t>
            </a:r>
          </a:p>
          <a:p>
            <a:pPr lvl="2">
              <a:buFontTx/>
              <a:buBlip>
                <a:blip r:embed="rId3"/>
              </a:buBlip>
              <a:defRPr/>
            </a:pPr>
            <a:r>
              <a:rPr lang="en-US" sz="2400" dirty="0">
                <a:solidFill>
                  <a:srgbClr val="A90021"/>
                </a:solidFill>
              </a:rPr>
              <a:t> Adjacencies &amp; isolation</a:t>
            </a:r>
          </a:p>
          <a:p>
            <a:pPr lvl="2">
              <a:buFontTx/>
              <a:buBlip>
                <a:blip r:embed="rId3"/>
              </a:buBlip>
              <a:defRPr/>
            </a:pPr>
            <a:r>
              <a:rPr lang="en-US" sz="2400" dirty="0">
                <a:solidFill>
                  <a:srgbClr val="A90021"/>
                </a:solidFill>
              </a:rPr>
              <a:t> Reverberation control</a:t>
            </a:r>
          </a:p>
          <a:p>
            <a:pPr lvl="1">
              <a:defRPr/>
            </a:pPr>
            <a:endParaRPr lang="en-US" sz="2400" dirty="0">
              <a:solidFill>
                <a:srgbClr val="A90021"/>
              </a:solidFill>
            </a:endParaRPr>
          </a:p>
          <a:p>
            <a:pPr>
              <a:defRPr/>
            </a:pPr>
            <a:r>
              <a:rPr lang="en-US" sz="2800" b="1" dirty="0">
                <a:solidFill>
                  <a:srgbClr val="A90021"/>
                </a:solidFill>
              </a:rPr>
              <a:t> High-Quality Video</a:t>
            </a:r>
          </a:p>
          <a:p>
            <a:pPr lvl="2">
              <a:buFontTx/>
              <a:buBlip>
                <a:blip r:embed="rId3"/>
              </a:buBlip>
              <a:defRPr/>
            </a:pPr>
            <a:r>
              <a:rPr lang="en-US" sz="2400" dirty="0">
                <a:solidFill>
                  <a:srgbClr val="A90021"/>
                </a:solidFill>
              </a:rPr>
              <a:t> Lighting &amp; interior finishes</a:t>
            </a:r>
          </a:p>
          <a:p>
            <a:pPr lvl="3">
              <a:defRPr/>
            </a:pPr>
            <a:r>
              <a:rPr lang="en-US" sz="2400" dirty="0">
                <a:solidFill>
                  <a:srgbClr val="FFFF00"/>
                </a:solidFill>
                <a:effectLst>
                  <a:outerShdw blurRad="38100" dist="38100" dir="2700000" algn="tl">
                    <a:srgbClr val="000000"/>
                  </a:outerShdw>
                </a:effectLst>
              </a:rPr>
              <a:t> 	</a:t>
            </a:r>
          </a:p>
          <a:p>
            <a:pPr>
              <a:defRPr/>
            </a:pP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155"/>
                                        </p:tgtEl>
                                        <p:attrNameLst>
                                          <p:attrName>style.visibility</p:attrName>
                                        </p:attrNameLst>
                                      </p:cBhvr>
                                      <p:to>
                                        <p:strVal val="visible"/>
                                      </p:to>
                                    </p:set>
                                    <p:animEffect transition="in" filter="fade">
                                      <p:cBhvr>
                                        <p:cTn id="10" dur="2000"/>
                                        <p:tgtEl>
                                          <p:spTgt spid="491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157">
                                            <p:txEl>
                                              <p:pRg st="0" end="0"/>
                                            </p:txEl>
                                          </p:spTgt>
                                        </p:tgtEl>
                                        <p:attrNameLst>
                                          <p:attrName>style.visibility</p:attrName>
                                        </p:attrNameLst>
                                      </p:cBhvr>
                                      <p:to>
                                        <p:strVal val="visible"/>
                                      </p:to>
                                    </p:set>
                                    <p:animEffect transition="in" filter="fade">
                                      <p:cBhvr>
                                        <p:cTn id="15" dur="2000"/>
                                        <p:tgtEl>
                                          <p:spTgt spid="4915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157">
                                            <p:txEl>
                                              <p:pRg st="1" end="1"/>
                                            </p:txEl>
                                          </p:spTgt>
                                        </p:tgtEl>
                                        <p:attrNameLst>
                                          <p:attrName>style.visibility</p:attrName>
                                        </p:attrNameLst>
                                      </p:cBhvr>
                                      <p:to>
                                        <p:strVal val="visible"/>
                                      </p:to>
                                    </p:set>
                                    <p:animEffect transition="in" filter="fade">
                                      <p:cBhvr>
                                        <p:cTn id="18" dur="2000"/>
                                        <p:tgtEl>
                                          <p:spTgt spid="4915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9157">
                                            <p:txEl>
                                              <p:pRg st="2" end="2"/>
                                            </p:txEl>
                                          </p:spTgt>
                                        </p:tgtEl>
                                        <p:attrNameLst>
                                          <p:attrName>style.visibility</p:attrName>
                                        </p:attrNameLst>
                                      </p:cBhvr>
                                      <p:to>
                                        <p:strVal val="visible"/>
                                      </p:to>
                                    </p:set>
                                    <p:animEffect transition="in" filter="fade">
                                      <p:cBhvr>
                                        <p:cTn id="21" dur="2000"/>
                                        <p:tgtEl>
                                          <p:spTgt spid="4915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9157">
                                            <p:txEl>
                                              <p:pRg st="4" end="4"/>
                                            </p:txEl>
                                          </p:spTgt>
                                        </p:tgtEl>
                                        <p:attrNameLst>
                                          <p:attrName>style.visibility</p:attrName>
                                        </p:attrNameLst>
                                      </p:cBhvr>
                                      <p:to>
                                        <p:strVal val="visible"/>
                                      </p:to>
                                    </p:set>
                                    <p:animEffect transition="in" filter="fade">
                                      <p:cBhvr>
                                        <p:cTn id="26" dur="2000"/>
                                        <p:tgtEl>
                                          <p:spTgt spid="49157">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9157">
                                            <p:txEl>
                                              <p:pRg st="5" end="5"/>
                                            </p:txEl>
                                          </p:spTgt>
                                        </p:tgtEl>
                                        <p:attrNameLst>
                                          <p:attrName>style.visibility</p:attrName>
                                        </p:attrNameLst>
                                      </p:cBhvr>
                                      <p:to>
                                        <p:strVal val="visible"/>
                                      </p:to>
                                    </p:set>
                                    <p:animEffect transition="in" filter="fade">
                                      <p:cBhvr>
                                        <p:cTn id="29" dur="2000"/>
                                        <p:tgtEl>
                                          <p:spTgt spid="49157">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9157">
                                            <p:txEl>
                                              <p:pRg st="6" end="6"/>
                                            </p:txEl>
                                          </p:spTgt>
                                        </p:tgtEl>
                                        <p:attrNameLst>
                                          <p:attrName>style.visibility</p:attrName>
                                        </p:attrNameLst>
                                      </p:cBhvr>
                                      <p:to>
                                        <p:strVal val="visible"/>
                                      </p:to>
                                    </p:set>
                                    <p:animEffect transition="in" filter="fade">
                                      <p:cBhvr>
                                        <p:cTn id="32" dur="2000"/>
                                        <p:tgtEl>
                                          <p:spTgt spid="49157">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9157">
                                            <p:txEl>
                                              <p:pRg st="7" end="7"/>
                                            </p:txEl>
                                          </p:spTgt>
                                        </p:tgtEl>
                                        <p:attrNameLst>
                                          <p:attrName>style.visibility</p:attrName>
                                        </p:attrNameLst>
                                      </p:cBhvr>
                                      <p:to>
                                        <p:strVal val="visible"/>
                                      </p:to>
                                    </p:set>
                                    <p:animEffect transition="in" filter="fade">
                                      <p:cBhvr>
                                        <p:cTn id="35" dur="2000"/>
                                        <p:tgtEl>
                                          <p:spTgt spid="49157">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9157">
                                            <p:txEl>
                                              <p:pRg st="8" end="8"/>
                                            </p:txEl>
                                          </p:spTgt>
                                        </p:tgtEl>
                                        <p:attrNameLst>
                                          <p:attrName>style.visibility</p:attrName>
                                        </p:attrNameLst>
                                      </p:cBhvr>
                                      <p:to>
                                        <p:strVal val="visible"/>
                                      </p:to>
                                    </p:set>
                                    <p:animEffect transition="in" filter="fade">
                                      <p:cBhvr>
                                        <p:cTn id="38" dur="2000"/>
                                        <p:tgtEl>
                                          <p:spTgt spid="49157">
                                            <p:txEl>
                                              <p:pRg st="8" end="8"/>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49157">
                                            <p:txEl>
                                              <p:pRg st="10" end="10"/>
                                            </p:txEl>
                                          </p:spTgt>
                                        </p:tgtEl>
                                        <p:attrNameLst>
                                          <p:attrName>style.visibility</p:attrName>
                                        </p:attrNameLst>
                                      </p:cBhvr>
                                      <p:to>
                                        <p:strVal val="visible"/>
                                      </p:to>
                                    </p:set>
                                    <p:animEffect transition="in" filter="fade">
                                      <p:cBhvr>
                                        <p:cTn id="42" dur="2000"/>
                                        <p:tgtEl>
                                          <p:spTgt spid="49157">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9157">
                                            <p:txEl>
                                              <p:pRg st="11" end="11"/>
                                            </p:txEl>
                                          </p:spTgt>
                                        </p:tgtEl>
                                        <p:attrNameLst>
                                          <p:attrName>style.visibility</p:attrName>
                                        </p:attrNameLst>
                                      </p:cBhvr>
                                      <p:to>
                                        <p:strVal val="visible"/>
                                      </p:to>
                                    </p:set>
                                    <p:animEffect transition="in" filter="fade">
                                      <p:cBhvr>
                                        <p:cTn id="45" dur="2000"/>
                                        <p:tgtEl>
                                          <p:spTgt spid="4915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747713"/>
            <a:ext cx="9144000" cy="3098800"/>
          </a:xfrm>
          <a:prstGeom prst="rect">
            <a:avLst/>
          </a:prstGeom>
          <a:noFill/>
          <a:ln w="9525">
            <a:noFill/>
            <a:miter lim="800000"/>
            <a:headEnd/>
            <a:tailEnd/>
          </a:ln>
        </p:spPr>
      </p:pic>
      <p:grpSp>
        <p:nvGrpSpPr>
          <p:cNvPr id="2" name="Group 3"/>
          <p:cNvGrpSpPr>
            <a:grpSpLocks/>
          </p:cNvGrpSpPr>
          <p:nvPr/>
        </p:nvGrpSpPr>
        <p:grpSpPr bwMode="auto">
          <a:xfrm>
            <a:off x="2133600" y="1981200"/>
            <a:ext cx="6248400" cy="685800"/>
            <a:chOff x="1344" y="1248"/>
            <a:chExt cx="3936" cy="432"/>
          </a:xfrm>
        </p:grpSpPr>
        <p:sp>
          <p:nvSpPr>
            <p:cNvPr id="21585" name="Oval 4"/>
            <p:cNvSpPr>
              <a:spLocks noChangeArrowheads="1"/>
            </p:cNvSpPr>
            <p:nvPr/>
          </p:nvSpPr>
          <p:spPr bwMode="auto">
            <a:xfrm>
              <a:off x="1344" y="1392"/>
              <a:ext cx="96" cy="144"/>
            </a:xfrm>
            <a:prstGeom prst="ellipse">
              <a:avLst/>
            </a:prstGeom>
            <a:solidFill>
              <a:srgbClr val="00FF00"/>
            </a:solidFill>
            <a:ln w="9525">
              <a:solidFill>
                <a:schemeClr val="tx1"/>
              </a:solidFill>
              <a:round/>
              <a:headEnd/>
              <a:tailEnd/>
            </a:ln>
          </p:spPr>
          <p:txBody>
            <a:bodyPr wrap="none" anchor="ctr"/>
            <a:lstStyle/>
            <a:p>
              <a:pPr eaLnBrk="0" hangingPunct="0"/>
              <a:endParaRPr lang="en-US"/>
            </a:p>
          </p:txBody>
        </p:sp>
        <p:sp>
          <p:nvSpPr>
            <p:cNvPr id="21586" name="Oval 5"/>
            <p:cNvSpPr>
              <a:spLocks noChangeArrowheads="1"/>
            </p:cNvSpPr>
            <p:nvPr/>
          </p:nvSpPr>
          <p:spPr bwMode="auto">
            <a:xfrm>
              <a:off x="3120" y="1536"/>
              <a:ext cx="96" cy="144"/>
            </a:xfrm>
            <a:prstGeom prst="ellipse">
              <a:avLst/>
            </a:prstGeom>
            <a:solidFill>
              <a:srgbClr val="00FF00"/>
            </a:solidFill>
            <a:ln w="9525">
              <a:solidFill>
                <a:schemeClr val="tx1"/>
              </a:solidFill>
              <a:round/>
              <a:headEnd/>
              <a:tailEnd/>
            </a:ln>
          </p:spPr>
          <p:txBody>
            <a:bodyPr wrap="none" anchor="ctr"/>
            <a:lstStyle/>
            <a:p>
              <a:pPr eaLnBrk="0" hangingPunct="0"/>
              <a:endParaRPr lang="en-US"/>
            </a:p>
          </p:txBody>
        </p:sp>
        <p:sp>
          <p:nvSpPr>
            <p:cNvPr id="21587" name="Oval 6"/>
            <p:cNvSpPr>
              <a:spLocks noChangeArrowheads="1"/>
            </p:cNvSpPr>
            <p:nvPr/>
          </p:nvSpPr>
          <p:spPr bwMode="auto">
            <a:xfrm>
              <a:off x="5184" y="1248"/>
              <a:ext cx="96" cy="144"/>
            </a:xfrm>
            <a:prstGeom prst="ellipse">
              <a:avLst/>
            </a:prstGeom>
            <a:solidFill>
              <a:srgbClr val="00FF00"/>
            </a:solidFill>
            <a:ln w="9525">
              <a:solidFill>
                <a:schemeClr val="tx1"/>
              </a:solidFill>
              <a:round/>
              <a:headEnd/>
              <a:tailEnd/>
            </a:ln>
          </p:spPr>
          <p:txBody>
            <a:bodyPr wrap="none" anchor="ctr"/>
            <a:lstStyle/>
            <a:p>
              <a:pPr eaLnBrk="0" hangingPunct="0"/>
              <a:endParaRPr lang="en-US"/>
            </a:p>
          </p:txBody>
        </p:sp>
      </p:grpSp>
      <p:grpSp>
        <p:nvGrpSpPr>
          <p:cNvPr id="3" name="Group 7"/>
          <p:cNvGrpSpPr>
            <a:grpSpLocks/>
          </p:cNvGrpSpPr>
          <p:nvPr/>
        </p:nvGrpSpPr>
        <p:grpSpPr bwMode="auto">
          <a:xfrm>
            <a:off x="609600" y="4495800"/>
            <a:ext cx="1828800" cy="812800"/>
            <a:chOff x="384" y="2832"/>
            <a:chExt cx="1152" cy="512"/>
          </a:xfrm>
        </p:grpSpPr>
        <p:sp>
          <p:nvSpPr>
            <p:cNvPr id="21582" name="Line 8"/>
            <p:cNvSpPr>
              <a:spLocks noChangeShapeType="1"/>
            </p:cNvSpPr>
            <p:nvPr/>
          </p:nvSpPr>
          <p:spPr bwMode="auto">
            <a:xfrm>
              <a:off x="384" y="3264"/>
              <a:ext cx="528" cy="0"/>
            </a:xfrm>
            <a:prstGeom prst="line">
              <a:avLst/>
            </a:prstGeom>
            <a:noFill/>
            <a:ln w="9525">
              <a:solidFill>
                <a:schemeClr val="tx1"/>
              </a:solidFill>
              <a:round/>
              <a:headEnd/>
              <a:tailEnd type="triangle" w="med" len="med"/>
            </a:ln>
          </p:spPr>
          <p:txBody>
            <a:bodyPr wrap="none" anchor="ctr"/>
            <a:lstStyle/>
            <a:p>
              <a:endParaRPr lang="en-US"/>
            </a:p>
          </p:txBody>
        </p:sp>
        <p:sp>
          <p:nvSpPr>
            <p:cNvPr id="21583" name="Rectangle 9"/>
            <p:cNvSpPr>
              <a:spLocks noChangeArrowheads="1"/>
            </p:cNvSpPr>
            <p:nvPr/>
          </p:nvSpPr>
          <p:spPr bwMode="auto">
            <a:xfrm>
              <a:off x="912" y="3200"/>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85354" name="Text Box 10"/>
            <p:cNvSpPr txBox="1">
              <a:spLocks noChangeArrowheads="1"/>
            </p:cNvSpPr>
            <p:nvPr/>
          </p:nvSpPr>
          <p:spPr bwMode="auto">
            <a:xfrm>
              <a:off x="528" y="2832"/>
              <a:ext cx="1008" cy="366"/>
            </a:xfrm>
            <a:prstGeom prst="rect">
              <a:avLst/>
            </a:prstGeom>
            <a:noFill/>
            <a:ln w="9525">
              <a:noFill/>
              <a:miter lim="800000"/>
              <a:headEnd/>
              <a:tailEnd/>
            </a:ln>
          </p:spPr>
          <p:txBody>
            <a:bodyPr>
              <a:spAutoFit/>
            </a:bodyPr>
            <a:lstStyle/>
            <a:p>
              <a:pPr algn="ctr" eaLnBrk="0" hangingPunct="0">
                <a:spcBef>
                  <a:spcPct val="50000"/>
                </a:spcBef>
                <a:defRPr/>
              </a:pPr>
              <a:r>
                <a:rPr lang="en-US" sz="1600" dirty="0">
                  <a:solidFill>
                    <a:srgbClr val="A90021"/>
                  </a:solidFill>
                </a:rPr>
                <a:t>Mixing &amp; Signal Processing</a:t>
              </a:r>
              <a:endParaRPr lang="en-US" dirty="0">
                <a:solidFill>
                  <a:srgbClr val="A90021"/>
                </a:solidFill>
                <a:effectLst>
                  <a:outerShdw blurRad="38100" dist="38100" dir="2700000" algn="tl">
                    <a:srgbClr val="000000"/>
                  </a:outerShdw>
                </a:effectLst>
              </a:endParaRPr>
            </a:p>
          </p:txBody>
        </p:sp>
      </p:grpSp>
      <p:grpSp>
        <p:nvGrpSpPr>
          <p:cNvPr id="4" name="Group 11"/>
          <p:cNvGrpSpPr>
            <a:grpSpLocks/>
          </p:cNvGrpSpPr>
          <p:nvPr/>
        </p:nvGrpSpPr>
        <p:grpSpPr bwMode="auto">
          <a:xfrm>
            <a:off x="1981200" y="4495800"/>
            <a:ext cx="2057400" cy="812800"/>
            <a:chOff x="1248" y="2832"/>
            <a:chExt cx="1296" cy="512"/>
          </a:xfrm>
        </p:grpSpPr>
        <p:sp>
          <p:nvSpPr>
            <p:cNvPr id="21579" name="Line 12"/>
            <p:cNvSpPr>
              <a:spLocks noChangeShapeType="1"/>
            </p:cNvSpPr>
            <p:nvPr/>
          </p:nvSpPr>
          <p:spPr bwMode="auto">
            <a:xfrm>
              <a:off x="1248" y="3264"/>
              <a:ext cx="624" cy="0"/>
            </a:xfrm>
            <a:prstGeom prst="line">
              <a:avLst/>
            </a:prstGeom>
            <a:noFill/>
            <a:ln w="9525">
              <a:solidFill>
                <a:schemeClr val="tx1"/>
              </a:solidFill>
              <a:round/>
              <a:headEnd/>
              <a:tailEnd type="triangle" w="med" len="med"/>
            </a:ln>
          </p:spPr>
          <p:txBody>
            <a:bodyPr wrap="none" anchor="ctr"/>
            <a:lstStyle/>
            <a:p>
              <a:endParaRPr lang="en-US"/>
            </a:p>
          </p:txBody>
        </p:sp>
        <p:sp>
          <p:nvSpPr>
            <p:cNvPr id="21580" name="Rectangle 13"/>
            <p:cNvSpPr>
              <a:spLocks noChangeArrowheads="1"/>
            </p:cNvSpPr>
            <p:nvPr/>
          </p:nvSpPr>
          <p:spPr bwMode="auto">
            <a:xfrm>
              <a:off x="1872" y="3200"/>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85358" name="Text Box 14"/>
            <p:cNvSpPr txBox="1">
              <a:spLocks noChangeArrowheads="1"/>
            </p:cNvSpPr>
            <p:nvPr/>
          </p:nvSpPr>
          <p:spPr bwMode="auto">
            <a:xfrm>
              <a:off x="1536" y="2832"/>
              <a:ext cx="1008" cy="366"/>
            </a:xfrm>
            <a:prstGeom prst="rect">
              <a:avLst/>
            </a:prstGeom>
            <a:noFill/>
            <a:ln w="9525">
              <a:noFill/>
              <a:miter lim="800000"/>
              <a:headEnd/>
              <a:tailEnd/>
            </a:ln>
          </p:spPr>
          <p:txBody>
            <a:bodyPr>
              <a:spAutoFit/>
            </a:bodyPr>
            <a:lstStyle/>
            <a:p>
              <a:pPr algn="ctr" eaLnBrk="0" hangingPunct="0">
                <a:spcBef>
                  <a:spcPct val="50000"/>
                </a:spcBef>
                <a:defRPr/>
              </a:pPr>
              <a:r>
                <a:rPr lang="en-US" sz="1600" dirty="0">
                  <a:solidFill>
                    <a:srgbClr val="A90021"/>
                  </a:solidFill>
                </a:rPr>
                <a:t>Compression (CODEC)</a:t>
              </a:r>
              <a:endParaRPr lang="en-US" dirty="0">
                <a:solidFill>
                  <a:srgbClr val="A90021"/>
                </a:solidFill>
                <a:effectLst>
                  <a:outerShdw blurRad="38100" dist="38100" dir="2700000" algn="tl">
                    <a:srgbClr val="000000"/>
                  </a:outerShdw>
                </a:effectLst>
              </a:endParaRPr>
            </a:p>
          </p:txBody>
        </p:sp>
      </p:grpSp>
      <p:grpSp>
        <p:nvGrpSpPr>
          <p:cNvPr id="5" name="Group 15"/>
          <p:cNvGrpSpPr>
            <a:grpSpLocks/>
          </p:cNvGrpSpPr>
          <p:nvPr/>
        </p:nvGrpSpPr>
        <p:grpSpPr bwMode="auto">
          <a:xfrm>
            <a:off x="1905000" y="609600"/>
            <a:ext cx="5638800" cy="533400"/>
            <a:chOff x="1200" y="384"/>
            <a:chExt cx="3552" cy="336"/>
          </a:xfrm>
        </p:grpSpPr>
        <p:sp>
          <p:nvSpPr>
            <p:cNvPr id="21573" name="Rectangle 16"/>
            <p:cNvSpPr>
              <a:spLocks noChangeArrowheads="1"/>
            </p:cNvSpPr>
            <p:nvPr/>
          </p:nvSpPr>
          <p:spPr bwMode="auto">
            <a:xfrm>
              <a:off x="2640" y="384"/>
              <a:ext cx="192" cy="9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74" name="AutoShape 17"/>
            <p:cNvSpPr>
              <a:spLocks noChangeArrowheads="1"/>
            </p:cNvSpPr>
            <p:nvPr/>
          </p:nvSpPr>
          <p:spPr bwMode="auto">
            <a:xfrm rot="10767187">
              <a:off x="2591" y="480"/>
              <a:ext cx="288" cy="96"/>
            </a:xfrm>
            <a:custGeom>
              <a:avLst/>
              <a:gdLst>
                <a:gd name="T0" fmla="*/ 3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5100 w 21600"/>
                <a:gd name="T13" fmla="*/ 5175 h 21600"/>
                <a:gd name="T14" fmla="*/ 16500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600" y="21600"/>
                  </a:lnTo>
                  <a:lnTo>
                    <a:pt x="150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575" name="Rectangle 18"/>
            <p:cNvSpPr>
              <a:spLocks noChangeArrowheads="1"/>
            </p:cNvSpPr>
            <p:nvPr/>
          </p:nvSpPr>
          <p:spPr bwMode="auto">
            <a:xfrm>
              <a:off x="4513" y="528"/>
              <a:ext cx="192" cy="9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76" name="AutoShape 19"/>
            <p:cNvSpPr>
              <a:spLocks noChangeArrowheads="1"/>
            </p:cNvSpPr>
            <p:nvPr/>
          </p:nvSpPr>
          <p:spPr bwMode="auto">
            <a:xfrm rot="10767187">
              <a:off x="4464" y="624"/>
              <a:ext cx="288" cy="96"/>
            </a:xfrm>
            <a:custGeom>
              <a:avLst/>
              <a:gdLst>
                <a:gd name="T0" fmla="*/ 3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5100 w 21600"/>
                <a:gd name="T13" fmla="*/ 5175 h 21600"/>
                <a:gd name="T14" fmla="*/ 16500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600" y="21600"/>
                  </a:lnTo>
                  <a:lnTo>
                    <a:pt x="150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577" name="Rectangle 20"/>
            <p:cNvSpPr>
              <a:spLocks noChangeArrowheads="1"/>
            </p:cNvSpPr>
            <p:nvPr/>
          </p:nvSpPr>
          <p:spPr bwMode="auto">
            <a:xfrm>
              <a:off x="1249" y="384"/>
              <a:ext cx="192" cy="9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78" name="AutoShape 21"/>
            <p:cNvSpPr>
              <a:spLocks noChangeArrowheads="1"/>
            </p:cNvSpPr>
            <p:nvPr/>
          </p:nvSpPr>
          <p:spPr bwMode="auto">
            <a:xfrm rot="10767187">
              <a:off x="1200" y="480"/>
              <a:ext cx="288" cy="96"/>
            </a:xfrm>
            <a:custGeom>
              <a:avLst/>
              <a:gdLst>
                <a:gd name="T0" fmla="*/ 3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5100 w 21600"/>
                <a:gd name="T13" fmla="*/ 5175 h 21600"/>
                <a:gd name="T14" fmla="*/ 16500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600" y="21600"/>
                  </a:lnTo>
                  <a:lnTo>
                    <a:pt x="150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6" name="Group 22"/>
          <p:cNvGrpSpPr>
            <a:grpSpLocks/>
          </p:cNvGrpSpPr>
          <p:nvPr/>
        </p:nvGrpSpPr>
        <p:grpSpPr bwMode="auto">
          <a:xfrm>
            <a:off x="5257800" y="4343400"/>
            <a:ext cx="3962400" cy="1066800"/>
            <a:chOff x="3312" y="2736"/>
            <a:chExt cx="2496" cy="672"/>
          </a:xfrm>
        </p:grpSpPr>
        <p:sp>
          <p:nvSpPr>
            <p:cNvPr id="21564" name="Rectangle 23"/>
            <p:cNvSpPr>
              <a:spLocks noChangeArrowheads="1"/>
            </p:cNvSpPr>
            <p:nvPr/>
          </p:nvSpPr>
          <p:spPr bwMode="auto">
            <a:xfrm>
              <a:off x="3648" y="3200"/>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85368" name="Text Box 24"/>
            <p:cNvSpPr txBox="1">
              <a:spLocks noChangeArrowheads="1"/>
            </p:cNvSpPr>
            <p:nvPr/>
          </p:nvSpPr>
          <p:spPr bwMode="auto">
            <a:xfrm>
              <a:off x="3312" y="2832"/>
              <a:ext cx="1008" cy="366"/>
            </a:xfrm>
            <a:prstGeom prst="rect">
              <a:avLst/>
            </a:prstGeom>
            <a:noFill/>
            <a:ln w="9525">
              <a:noFill/>
              <a:miter lim="800000"/>
              <a:headEnd/>
              <a:tailEnd/>
            </a:ln>
          </p:spPr>
          <p:txBody>
            <a:bodyPr>
              <a:spAutoFit/>
            </a:bodyPr>
            <a:lstStyle/>
            <a:p>
              <a:pPr algn="ctr" eaLnBrk="0" hangingPunct="0">
                <a:spcBef>
                  <a:spcPct val="50000"/>
                </a:spcBef>
                <a:defRPr/>
              </a:pPr>
              <a:r>
                <a:rPr lang="en-US" sz="1600" dirty="0">
                  <a:solidFill>
                    <a:srgbClr val="A90021"/>
                  </a:solidFill>
                </a:rPr>
                <a:t>Decompression (CODEC)</a:t>
              </a:r>
              <a:endParaRPr lang="en-US" dirty="0">
                <a:solidFill>
                  <a:srgbClr val="A90021"/>
                </a:solidFill>
                <a:effectLst>
                  <a:outerShdw blurRad="38100" dist="38100" dir="2700000" algn="tl">
                    <a:srgbClr val="000000"/>
                  </a:outerShdw>
                </a:effectLst>
              </a:endParaRPr>
            </a:p>
          </p:txBody>
        </p:sp>
        <p:sp>
          <p:nvSpPr>
            <p:cNvPr id="21566" name="Line 25"/>
            <p:cNvSpPr>
              <a:spLocks noChangeShapeType="1"/>
            </p:cNvSpPr>
            <p:nvPr/>
          </p:nvSpPr>
          <p:spPr bwMode="auto">
            <a:xfrm>
              <a:off x="3984" y="3264"/>
              <a:ext cx="624" cy="0"/>
            </a:xfrm>
            <a:prstGeom prst="line">
              <a:avLst/>
            </a:prstGeom>
            <a:noFill/>
            <a:ln w="9525">
              <a:solidFill>
                <a:schemeClr val="tx1"/>
              </a:solidFill>
              <a:round/>
              <a:headEnd/>
              <a:tailEnd type="triangle" w="med" len="med"/>
            </a:ln>
          </p:spPr>
          <p:txBody>
            <a:bodyPr wrap="none" anchor="ctr"/>
            <a:lstStyle/>
            <a:p>
              <a:endParaRPr lang="en-US"/>
            </a:p>
          </p:txBody>
        </p:sp>
        <p:sp>
          <p:nvSpPr>
            <p:cNvPr id="21567" name="Rectangle 26"/>
            <p:cNvSpPr>
              <a:spLocks noChangeArrowheads="1"/>
            </p:cNvSpPr>
            <p:nvPr/>
          </p:nvSpPr>
          <p:spPr bwMode="auto">
            <a:xfrm>
              <a:off x="4608" y="3200"/>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85371" name="Text Box 27"/>
            <p:cNvSpPr txBox="1">
              <a:spLocks noChangeArrowheads="1"/>
            </p:cNvSpPr>
            <p:nvPr/>
          </p:nvSpPr>
          <p:spPr bwMode="auto">
            <a:xfrm>
              <a:off x="4272" y="2832"/>
              <a:ext cx="1008" cy="366"/>
            </a:xfrm>
            <a:prstGeom prst="rect">
              <a:avLst/>
            </a:prstGeom>
            <a:noFill/>
            <a:ln w="9525">
              <a:noFill/>
              <a:miter lim="800000"/>
              <a:headEnd/>
              <a:tailEnd/>
            </a:ln>
          </p:spPr>
          <p:txBody>
            <a:bodyPr>
              <a:spAutoFit/>
            </a:bodyPr>
            <a:lstStyle/>
            <a:p>
              <a:pPr algn="ctr" eaLnBrk="0" hangingPunct="0">
                <a:spcBef>
                  <a:spcPct val="50000"/>
                </a:spcBef>
                <a:defRPr/>
              </a:pPr>
              <a:r>
                <a:rPr lang="en-US" sz="1600" dirty="0">
                  <a:solidFill>
                    <a:srgbClr val="A90021"/>
                  </a:solidFill>
                </a:rPr>
                <a:t>Processing &amp; Amplification</a:t>
              </a:r>
              <a:endParaRPr lang="en-US" dirty="0">
                <a:solidFill>
                  <a:srgbClr val="A90021"/>
                </a:solidFill>
                <a:effectLst>
                  <a:outerShdw blurRad="38100" dist="38100" dir="2700000" algn="tl">
                    <a:srgbClr val="000000"/>
                  </a:outerShdw>
                </a:effectLst>
              </a:endParaRPr>
            </a:p>
          </p:txBody>
        </p:sp>
        <p:sp>
          <p:nvSpPr>
            <p:cNvPr id="21569" name="Rectangle 28"/>
            <p:cNvSpPr>
              <a:spLocks noChangeArrowheads="1"/>
            </p:cNvSpPr>
            <p:nvPr/>
          </p:nvSpPr>
          <p:spPr bwMode="auto">
            <a:xfrm rot="16827">
              <a:off x="5329" y="3216"/>
              <a:ext cx="192" cy="9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70" name="AutoShape 29"/>
            <p:cNvSpPr>
              <a:spLocks noChangeArrowheads="1"/>
            </p:cNvSpPr>
            <p:nvPr/>
          </p:nvSpPr>
          <p:spPr bwMode="auto">
            <a:xfrm rot="10791151">
              <a:off x="5280" y="3312"/>
              <a:ext cx="288" cy="96"/>
            </a:xfrm>
            <a:custGeom>
              <a:avLst/>
              <a:gdLst>
                <a:gd name="T0" fmla="*/ 3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5100 w 21600"/>
                <a:gd name="T13" fmla="*/ 5175 h 21600"/>
                <a:gd name="T14" fmla="*/ 16500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600" y="21600"/>
                  </a:lnTo>
                  <a:lnTo>
                    <a:pt x="150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571" name="Line 30"/>
            <p:cNvSpPr>
              <a:spLocks noChangeShapeType="1"/>
            </p:cNvSpPr>
            <p:nvPr/>
          </p:nvSpPr>
          <p:spPr bwMode="auto">
            <a:xfrm>
              <a:off x="4944" y="3264"/>
              <a:ext cx="384" cy="0"/>
            </a:xfrm>
            <a:prstGeom prst="line">
              <a:avLst/>
            </a:prstGeom>
            <a:noFill/>
            <a:ln w="9525">
              <a:solidFill>
                <a:schemeClr val="tx1"/>
              </a:solidFill>
              <a:round/>
              <a:headEnd/>
              <a:tailEnd type="triangle" w="med" len="med"/>
            </a:ln>
          </p:spPr>
          <p:txBody>
            <a:bodyPr wrap="none" anchor="ctr"/>
            <a:lstStyle/>
            <a:p>
              <a:endParaRPr lang="en-US"/>
            </a:p>
          </p:txBody>
        </p:sp>
        <p:sp>
          <p:nvSpPr>
            <p:cNvPr id="185375" name="Text Box 31"/>
            <p:cNvSpPr txBox="1">
              <a:spLocks noChangeArrowheads="1"/>
            </p:cNvSpPr>
            <p:nvPr/>
          </p:nvSpPr>
          <p:spPr bwMode="auto">
            <a:xfrm>
              <a:off x="5136" y="2736"/>
              <a:ext cx="672" cy="366"/>
            </a:xfrm>
            <a:prstGeom prst="rect">
              <a:avLst/>
            </a:prstGeom>
            <a:noFill/>
            <a:ln w="9525">
              <a:noFill/>
              <a:miter lim="800000"/>
              <a:headEnd/>
              <a:tailEnd/>
            </a:ln>
          </p:spPr>
          <p:txBody>
            <a:bodyPr>
              <a:spAutoFit/>
            </a:bodyPr>
            <a:lstStyle/>
            <a:p>
              <a:pPr algn="ctr" eaLnBrk="0" hangingPunct="0">
                <a:defRPr/>
              </a:pPr>
              <a:r>
                <a:rPr lang="en-US" sz="1600" dirty="0">
                  <a:solidFill>
                    <a:srgbClr val="A90021"/>
                  </a:solidFill>
                </a:rPr>
                <a:t>Loud </a:t>
              </a:r>
            </a:p>
            <a:p>
              <a:pPr algn="ctr" eaLnBrk="0" hangingPunct="0">
                <a:defRPr/>
              </a:pPr>
              <a:r>
                <a:rPr lang="en-US" sz="1600" dirty="0">
                  <a:solidFill>
                    <a:srgbClr val="A90021"/>
                  </a:solidFill>
                </a:rPr>
                <a:t>speaker</a:t>
              </a:r>
              <a:endParaRPr lang="en-US" dirty="0">
                <a:solidFill>
                  <a:srgbClr val="A90021"/>
                </a:solidFill>
                <a:effectLst>
                  <a:outerShdw blurRad="38100" dist="38100" dir="2700000" algn="tl">
                    <a:srgbClr val="000000"/>
                  </a:outerShdw>
                </a:effectLst>
              </a:endParaRPr>
            </a:p>
          </p:txBody>
        </p:sp>
      </p:grpSp>
      <p:sp>
        <p:nvSpPr>
          <p:cNvPr id="21512" name="Line 32"/>
          <p:cNvSpPr>
            <a:spLocks noChangeShapeType="1"/>
          </p:cNvSpPr>
          <p:nvPr/>
        </p:nvSpPr>
        <p:spPr bwMode="auto">
          <a:xfrm flipH="1">
            <a:off x="4648200" y="2590800"/>
            <a:ext cx="304800" cy="304800"/>
          </a:xfrm>
          <a:prstGeom prst="line">
            <a:avLst/>
          </a:prstGeom>
          <a:noFill/>
          <a:ln w="25400">
            <a:solidFill>
              <a:srgbClr val="FFFF00"/>
            </a:solidFill>
            <a:round/>
            <a:headEnd/>
            <a:tailEnd type="stealth" w="med" len="med"/>
          </a:ln>
        </p:spPr>
        <p:txBody>
          <a:bodyPr wrap="none" anchor="ctr"/>
          <a:lstStyle/>
          <a:p>
            <a:endParaRPr lang="en-US"/>
          </a:p>
        </p:txBody>
      </p:sp>
      <p:grpSp>
        <p:nvGrpSpPr>
          <p:cNvPr id="7" name="Group 33"/>
          <p:cNvGrpSpPr>
            <a:grpSpLocks/>
          </p:cNvGrpSpPr>
          <p:nvPr/>
        </p:nvGrpSpPr>
        <p:grpSpPr bwMode="auto">
          <a:xfrm>
            <a:off x="2362200" y="2362200"/>
            <a:ext cx="5638800" cy="685800"/>
            <a:chOff x="1488" y="1488"/>
            <a:chExt cx="3552" cy="432"/>
          </a:xfrm>
        </p:grpSpPr>
        <p:sp>
          <p:nvSpPr>
            <p:cNvPr id="21561" name="Oval 34"/>
            <p:cNvSpPr>
              <a:spLocks noChangeArrowheads="1"/>
            </p:cNvSpPr>
            <p:nvPr/>
          </p:nvSpPr>
          <p:spPr bwMode="auto">
            <a:xfrm>
              <a:off x="2880" y="1824"/>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1562" name="Oval 35"/>
            <p:cNvSpPr>
              <a:spLocks noChangeArrowheads="1"/>
            </p:cNvSpPr>
            <p:nvPr/>
          </p:nvSpPr>
          <p:spPr bwMode="auto">
            <a:xfrm>
              <a:off x="1488" y="1536"/>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1563" name="Oval 36"/>
            <p:cNvSpPr>
              <a:spLocks noChangeArrowheads="1"/>
            </p:cNvSpPr>
            <p:nvPr/>
          </p:nvSpPr>
          <p:spPr bwMode="auto">
            <a:xfrm>
              <a:off x="4944" y="1488"/>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grpSp>
      <p:grpSp>
        <p:nvGrpSpPr>
          <p:cNvPr id="8" name="Group 37"/>
          <p:cNvGrpSpPr>
            <a:grpSpLocks/>
          </p:cNvGrpSpPr>
          <p:nvPr/>
        </p:nvGrpSpPr>
        <p:grpSpPr bwMode="auto">
          <a:xfrm>
            <a:off x="2133600" y="914400"/>
            <a:ext cx="6096000" cy="1524000"/>
            <a:chOff x="1344" y="576"/>
            <a:chExt cx="3840" cy="960"/>
          </a:xfrm>
        </p:grpSpPr>
        <p:sp>
          <p:nvSpPr>
            <p:cNvPr id="21558" name="Line 38"/>
            <p:cNvSpPr>
              <a:spLocks noChangeShapeType="1"/>
            </p:cNvSpPr>
            <p:nvPr/>
          </p:nvSpPr>
          <p:spPr bwMode="auto">
            <a:xfrm>
              <a:off x="2736" y="576"/>
              <a:ext cx="432" cy="960"/>
            </a:xfrm>
            <a:prstGeom prst="line">
              <a:avLst/>
            </a:prstGeom>
            <a:noFill/>
            <a:ln w="25400">
              <a:solidFill>
                <a:srgbClr val="FFFF00"/>
              </a:solidFill>
              <a:round/>
              <a:headEnd/>
              <a:tailEnd type="stealth" w="med" len="med"/>
            </a:ln>
          </p:spPr>
          <p:txBody>
            <a:bodyPr wrap="none" anchor="ctr"/>
            <a:lstStyle/>
            <a:p>
              <a:endParaRPr lang="en-US"/>
            </a:p>
          </p:txBody>
        </p:sp>
        <p:sp>
          <p:nvSpPr>
            <p:cNvPr id="21559" name="Line 39"/>
            <p:cNvSpPr>
              <a:spLocks noChangeShapeType="1"/>
            </p:cNvSpPr>
            <p:nvPr/>
          </p:nvSpPr>
          <p:spPr bwMode="auto">
            <a:xfrm>
              <a:off x="1344" y="576"/>
              <a:ext cx="48" cy="816"/>
            </a:xfrm>
            <a:prstGeom prst="line">
              <a:avLst/>
            </a:prstGeom>
            <a:noFill/>
            <a:ln w="25400">
              <a:solidFill>
                <a:srgbClr val="FFFF00"/>
              </a:solidFill>
              <a:round/>
              <a:headEnd/>
              <a:tailEnd type="stealth" w="med" len="med"/>
            </a:ln>
          </p:spPr>
          <p:txBody>
            <a:bodyPr wrap="none" anchor="ctr"/>
            <a:lstStyle/>
            <a:p>
              <a:endParaRPr lang="en-US"/>
            </a:p>
          </p:txBody>
        </p:sp>
        <p:sp>
          <p:nvSpPr>
            <p:cNvPr id="21560" name="Line 40"/>
            <p:cNvSpPr>
              <a:spLocks noChangeShapeType="1"/>
            </p:cNvSpPr>
            <p:nvPr/>
          </p:nvSpPr>
          <p:spPr bwMode="auto">
            <a:xfrm>
              <a:off x="4608" y="720"/>
              <a:ext cx="576" cy="576"/>
            </a:xfrm>
            <a:prstGeom prst="line">
              <a:avLst/>
            </a:prstGeom>
            <a:noFill/>
            <a:ln w="25400">
              <a:solidFill>
                <a:srgbClr val="FFFF00"/>
              </a:solidFill>
              <a:round/>
              <a:headEnd/>
              <a:tailEnd type="stealth" w="med" len="med"/>
            </a:ln>
          </p:spPr>
          <p:txBody>
            <a:bodyPr wrap="none" anchor="ctr"/>
            <a:lstStyle/>
            <a:p>
              <a:endParaRPr lang="en-US"/>
            </a:p>
          </p:txBody>
        </p:sp>
      </p:grpSp>
      <p:grpSp>
        <p:nvGrpSpPr>
          <p:cNvPr id="9" name="Group 41"/>
          <p:cNvGrpSpPr>
            <a:grpSpLocks/>
          </p:cNvGrpSpPr>
          <p:nvPr/>
        </p:nvGrpSpPr>
        <p:grpSpPr bwMode="auto">
          <a:xfrm>
            <a:off x="2133600" y="914400"/>
            <a:ext cx="5791200" cy="1981200"/>
            <a:chOff x="1344" y="576"/>
            <a:chExt cx="3648" cy="1248"/>
          </a:xfrm>
        </p:grpSpPr>
        <p:sp>
          <p:nvSpPr>
            <p:cNvPr id="21555" name="Line 42"/>
            <p:cNvSpPr>
              <a:spLocks noChangeShapeType="1"/>
            </p:cNvSpPr>
            <p:nvPr/>
          </p:nvSpPr>
          <p:spPr bwMode="auto">
            <a:xfrm>
              <a:off x="2736" y="576"/>
              <a:ext cx="192" cy="1248"/>
            </a:xfrm>
            <a:prstGeom prst="line">
              <a:avLst/>
            </a:prstGeom>
            <a:noFill/>
            <a:ln w="25400">
              <a:solidFill>
                <a:srgbClr val="FFFF00"/>
              </a:solidFill>
              <a:round/>
              <a:headEnd/>
              <a:tailEnd type="stealth" w="med" len="med"/>
            </a:ln>
          </p:spPr>
          <p:txBody>
            <a:bodyPr wrap="none" anchor="ctr"/>
            <a:lstStyle/>
            <a:p>
              <a:endParaRPr lang="en-US"/>
            </a:p>
          </p:txBody>
        </p:sp>
        <p:sp>
          <p:nvSpPr>
            <p:cNvPr id="21556" name="Line 43"/>
            <p:cNvSpPr>
              <a:spLocks noChangeShapeType="1"/>
            </p:cNvSpPr>
            <p:nvPr/>
          </p:nvSpPr>
          <p:spPr bwMode="auto">
            <a:xfrm>
              <a:off x="1344" y="576"/>
              <a:ext cx="192" cy="960"/>
            </a:xfrm>
            <a:prstGeom prst="line">
              <a:avLst/>
            </a:prstGeom>
            <a:noFill/>
            <a:ln w="25400">
              <a:solidFill>
                <a:srgbClr val="FFFF00"/>
              </a:solidFill>
              <a:round/>
              <a:headEnd/>
              <a:tailEnd type="stealth" w="med" len="med"/>
            </a:ln>
          </p:spPr>
          <p:txBody>
            <a:bodyPr wrap="none" anchor="ctr"/>
            <a:lstStyle/>
            <a:p>
              <a:endParaRPr lang="en-US"/>
            </a:p>
          </p:txBody>
        </p:sp>
        <p:sp>
          <p:nvSpPr>
            <p:cNvPr id="21557" name="Line 44"/>
            <p:cNvSpPr>
              <a:spLocks noChangeShapeType="1"/>
            </p:cNvSpPr>
            <p:nvPr/>
          </p:nvSpPr>
          <p:spPr bwMode="auto">
            <a:xfrm>
              <a:off x="4608" y="720"/>
              <a:ext cx="384" cy="816"/>
            </a:xfrm>
            <a:prstGeom prst="line">
              <a:avLst/>
            </a:prstGeom>
            <a:noFill/>
            <a:ln w="25400">
              <a:solidFill>
                <a:srgbClr val="FFFF00"/>
              </a:solidFill>
              <a:round/>
              <a:headEnd/>
              <a:tailEnd type="stealth" w="med" len="med"/>
            </a:ln>
          </p:spPr>
          <p:txBody>
            <a:bodyPr wrap="none" anchor="ctr"/>
            <a:lstStyle/>
            <a:p>
              <a:endParaRPr lang="en-US"/>
            </a:p>
          </p:txBody>
        </p:sp>
      </p:grpSp>
      <p:grpSp>
        <p:nvGrpSpPr>
          <p:cNvPr id="10" name="Group 45"/>
          <p:cNvGrpSpPr>
            <a:grpSpLocks/>
          </p:cNvGrpSpPr>
          <p:nvPr/>
        </p:nvGrpSpPr>
        <p:grpSpPr bwMode="auto">
          <a:xfrm>
            <a:off x="3505200" y="4495800"/>
            <a:ext cx="2286000" cy="1609725"/>
            <a:chOff x="2208" y="2832"/>
            <a:chExt cx="1440" cy="1014"/>
          </a:xfrm>
        </p:grpSpPr>
        <p:sp>
          <p:nvSpPr>
            <p:cNvPr id="21551" name="Line 46"/>
            <p:cNvSpPr>
              <a:spLocks noChangeShapeType="1"/>
            </p:cNvSpPr>
            <p:nvPr/>
          </p:nvSpPr>
          <p:spPr bwMode="auto">
            <a:xfrm>
              <a:off x="2208" y="3264"/>
              <a:ext cx="624" cy="288"/>
            </a:xfrm>
            <a:prstGeom prst="line">
              <a:avLst/>
            </a:prstGeom>
            <a:noFill/>
            <a:ln w="9525">
              <a:solidFill>
                <a:schemeClr val="tx1"/>
              </a:solidFill>
              <a:round/>
              <a:headEnd/>
              <a:tailEnd type="triangle" w="med" len="med"/>
            </a:ln>
          </p:spPr>
          <p:txBody>
            <a:bodyPr wrap="none" anchor="ctr"/>
            <a:lstStyle/>
            <a:p>
              <a:endParaRPr lang="en-US"/>
            </a:p>
          </p:txBody>
        </p:sp>
        <p:sp>
          <p:nvSpPr>
            <p:cNvPr id="185391" name="Text Box 47"/>
            <p:cNvSpPr txBox="1">
              <a:spLocks noChangeArrowheads="1"/>
            </p:cNvSpPr>
            <p:nvPr/>
          </p:nvSpPr>
          <p:spPr bwMode="auto">
            <a:xfrm>
              <a:off x="2448" y="2832"/>
              <a:ext cx="1008" cy="212"/>
            </a:xfrm>
            <a:prstGeom prst="rect">
              <a:avLst/>
            </a:prstGeom>
            <a:noFill/>
            <a:ln w="9525">
              <a:noFill/>
              <a:miter lim="800000"/>
              <a:headEnd/>
              <a:tailEnd/>
            </a:ln>
          </p:spPr>
          <p:txBody>
            <a:bodyPr>
              <a:spAutoFit/>
            </a:bodyPr>
            <a:lstStyle/>
            <a:p>
              <a:pPr algn="ctr" eaLnBrk="0" hangingPunct="0">
                <a:spcBef>
                  <a:spcPct val="50000"/>
                </a:spcBef>
                <a:defRPr/>
              </a:pPr>
              <a:r>
                <a:rPr lang="en-US" sz="1600" dirty="0">
                  <a:solidFill>
                    <a:srgbClr val="A90021"/>
                  </a:solidFill>
                </a:rPr>
                <a:t>ISDN or IP</a:t>
              </a:r>
              <a:endParaRPr lang="en-US" dirty="0">
                <a:solidFill>
                  <a:srgbClr val="A90021"/>
                </a:solidFill>
                <a:effectLst>
                  <a:outerShdw blurRad="38100" dist="38100" dir="2700000" algn="tl">
                    <a:srgbClr val="000000"/>
                  </a:outerShdw>
                </a:effectLst>
              </a:endParaRPr>
            </a:p>
          </p:txBody>
        </p:sp>
        <p:pic>
          <p:nvPicPr>
            <p:cNvPr id="21553" name="Picture 48" descr="GLOBE"/>
            <p:cNvPicPr>
              <a:picLocks noChangeAspect="1" noChangeArrowheads="1"/>
            </p:cNvPicPr>
            <p:nvPr/>
          </p:nvPicPr>
          <p:blipFill>
            <a:blip r:embed="rId3"/>
            <a:srcRect/>
            <a:stretch>
              <a:fillRect/>
            </a:stretch>
          </p:blipFill>
          <p:spPr bwMode="auto">
            <a:xfrm>
              <a:off x="2784" y="3408"/>
              <a:ext cx="450" cy="438"/>
            </a:xfrm>
            <a:prstGeom prst="rect">
              <a:avLst/>
            </a:prstGeom>
            <a:noFill/>
            <a:ln w="9525">
              <a:noFill/>
              <a:miter lim="800000"/>
              <a:headEnd/>
              <a:tailEnd/>
            </a:ln>
          </p:spPr>
        </p:pic>
        <p:sp>
          <p:nvSpPr>
            <p:cNvPr id="21554" name="Line 49"/>
            <p:cNvSpPr>
              <a:spLocks noChangeShapeType="1"/>
            </p:cNvSpPr>
            <p:nvPr/>
          </p:nvSpPr>
          <p:spPr bwMode="auto">
            <a:xfrm flipV="1">
              <a:off x="3168" y="3264"/>
              <a:ext cx="480" cy="288"/>
            </a:xfrm>
            <a:prstGeom prst="line">
              <a:avLst/>
            </a:prstGeom>
            <a:noFill/>
            <a:ln w="9525">
              <a:solidFill>
                <a:schemeClr val="tx1"/>
              </a:solidFill>
              <a:round/>
              <a:headEnd/>
              <a:tailEnd type="triangle" w="med" len="med"/>
            </a:ln>
          </p:spPr>
          <p:txBody>
            <a:bodyPr wrap="none" anchor="ctr"/>
            <a:lstStyle/>
            <a:p>
              <a:endParaRPr lang="en-US"/>
            </a:p>
          </p:txBody>
        </p:sp>
      </p:grpSp>
      <p:grpSp>
        <p:nvGrpSpPr>
          <p:cNvPr id="11" name="Group 50"/>
          <p:cNvGrpSpPr>
            <a:grpSpLocks/>
          </p:cNvGrpSpPr>
          <p:nvPr/>
        </p:nvGrpSpPr>
        <p:grpSpPr bwMode="auto">
          <a:xfrm>
            <a:off x="342900" y="4991100"/>
            <a:ext cx="381000" cy="381000"/>
            <a:chOff x="216" y="3144"/>
            <a:chExt cx="240" cy="240"/>
          </a:xfrm>
        </p:grpSpPr>
        <p:sp>
          <p:nvSpPr>
            <p:cNvPr id="21549" name="Oval 51"/>
            <p:cNvSpPr>
              <a:spLocks noChangeArrowheads="1"/>
            </p:cNvSpPr>
            <p:nvPr/>
          </p:nvSpPr>
          <p:spPr bwMode="auto">
            <a:xfrm>
              <a:off x="288" y="3216"/>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1550" name="Oval 52"/>
            <p:cNvSpPr>
              <a:spLocks noChangeArrowheads="1"/>
            </p:cNvSpPr>
            <p:nvPr/>
          </p:nvSpPr>
          <p:spPr bwMode="auto">
            <a:xfrm>
              <a:off x="216" y="3144"/>
              <a:ext cx="240" cy="240"/>
            </a:xfrm>
            <a:prstGeom prst="ellipse">
              <a:avLst/>
            </a:prstGeom>
            <a:noFill/>
            <a:ln w="9525">
              <a:solidFill>
                <a:schemeClr val="tx1"/>
              </a:solidFill>
              <a:round/>
              <a:headEnd/>
              <a:tailEnd/>
            </a:ln>
          </p:spPr>
          <p:txBody>
            <a:bodyPr wrap="none" anchor="ctr"/>
            <a:lstStyle/>
            <a:p>
              <a:pPr eaLnBrk="0" hangingPunct="0"/>
              <a:endParaRPr lang="en-US"/>
            </a:p>
          </p:txBody>
        </p:sp>
      </p:grpSp>
      <p:grpSp>
        <p:nvGrpSpPr>
          <p:cNvPr id="12" name="Group 53"/>
          <p:cNvGrpSpPr>
            <a:grpSpLocks/>
          </p:cNvGrpSpPr>
          <p:nvPr/>
        </p:nvGrpSpPr>
        <p:grpSpPr bwMode="auto">
          <a:xfrm>
            <a:off x="304800" y="5257800"/>
            <a:ext cx="8496300" cy="1384300"/>
            <a:chOff x="192" y="3312"/>
            <a:chExt cx="5352" cy="872"/>
          </a:xfrm>
        </p:grpSpPr>
        <p:sp>
          <p:nvSpPr>
            <p:cNvPr id="21533" name="Oval 54"/>
            <p:cNvSpPr>
              <a:spLocks noChangeArrowheads="1"/>
            </p:cNvSpPr>
            <p:nvPr/>
          </p:nvSpPr>
          <p:spPr bwMode="auto">
            <a:xfrm>
              <a:off x="5376" y="4016"/>
              <a:ext cx="96" cy="96"/>
            </a:xfrm>
            <a:prstGeom prst="ellipse">
              <a:avLst/>
            </a:prstGeom>
            <a:solidFill>
              <a:srgbClr val="FF0000"/>
            </a:solidFill>
            <a:ln w="9525">
              <a:solidFill>
                <a:schemeClr val="bg2"/>
              </a:solidFill>
              <a:round/>
              <a:headEnd/>
              <a:tailEnd/>
            </a:ln>
          </p:spPr>
          <p:txBody>
            <a:bodyPr wrap="none" anchor="ctr"/>
            <a:lstStyle/>
            <a:p>
              <a:pPr eaLnBrk="0" hangingPunct="0"/>
              <a:endParaRPr lang="en-US"/>
            </a:p>
          </p:txBody>
        </p:sp>
        <p:sp>
          <p:nvSpPr>
            <p:cNvPr id="21534" name="Rectangle 55"/>
            <p:cNvSpPr>
              <a:spLocks noChangeArrowheads="1"/>
            </p:cNvSpPr>
            <p:nvPr/>
          </p:nvSpPr>
          <p:spPr bwMode="auto">
            <a:xfrm rot="1461">
              <a:off x="241" y="4032"/>
              <a:ext cx="192" cy="9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35" name="Rectangle 56"/>
            <p:cNvSpPr>
              <a:spLocks noChangeArrowheads="1"/>
            </p:cNvSpPr>
            <p:nvPr/>
          </p:nvSpPr>
          <p:spPr bwMode="auto">
            <a:xfrm>
              <a:off x="912" y="3984"/>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36" name="Rectangle 57"/>
            <p:cNvSpPr>
              <a:spLocks noChangeArrowheads="1"/>
            </p:cNvSpPr>
            <p:nvPr/>
          </p:nvSpPr>
          <p:spPr bwMode="auto">
            <a:xfrm>
              <a:off x="1872" y="3984"/>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37" name="Rectangle 58"/>
            <p:cNvSpPr>
              <a:spLocks noChangeArrowheads="1"/>
            </p:cNvSpPr>
            <p:nvPr/>
          </p:nvSpPr>
          <p:spPr bwMode="auto">
            <a:xfrm>
              <a:off x="3648" y="3984"/>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38" name="Rectangle 59"/>
            <p:cNvSpPr>
              <a:spLocks noChangeArrowheads="1"/>
            </p:cNvSpPr>
            <p:nvPr/>
          </p:nvSpPr>
          <p:spPr bwMode="auto">
            <a:xfrm>
              <a:off x="4608" y="3984"/>
              <a:ext cx="336" cy="144"/>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1539" name="AutoShape 60"/>
            <p:cNvSpPr>
              <a:spLocks noChangeArrowheads="1"/>
            </p:cNvSpPr>
            <p:nvPr/>
          </p:nvSpPr>
          <p:spPr bwMode="auto">
            <a:xfrm rot="17754">
              <a:off x="192" y="3936"/>
              <a:ext cx="288" cy="96"/>
            </a:xfrm>
            <a:custGeom>
              <a:avLst/>
              <a:gdLst>
                <a:gd name="T0" fmla="*/ 3 w 21600"/>
                <a:gd name="T1" fmla="*/ 0 h 21600"/>
                <a:gd name="T2" fmla="*/ 2 w 21600"/>
                <a:gd name="T3" fmla="*/ 0 h 21600"/>
                <a:gd name="T4" fmla="*/ 1 w 21600"/>
                <a:gd name="T5" fmla="*/ 0 h 21600"/>
                <a:gd name="T6" fmla="*/ 2 w 21600"/>
                <a:gd name="T7" fmla="*/ 0 h 21600"/>
                <a:gd name="T8" fmla="*/ 0 60000 65536"/>
                <a:gd name="T9" fmla="*/ 0 60000 65536"/>
                <a:gd name="T10" fmla="*/ 0 60000 65536"/>
                <a:gd name="T11" fmla="*/ 0 60000 65536"/>
                <a:gd name="T12" fmla="*/ 5100 w 21600"/>
                <a:gd name="T13" fmla="*/ 5175 h 21600"/>
                <a:gd name="T14" fmla="*/ 16500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600" y="21600"/>
                  </a:lnTo>
                  <a:lnTo>
                    <a:pt x="150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540" name="Line 61"/>
            <p:cNvSpPr>
              <a:spLocks noChangeShapeType="1"/>
            </p:cNvSpPr>
            <p:nvPr/>
          </p:nvSpPr>
          <p:spPr bwMode="auto">
            <a:xfrm flipH="1">
              <a:off x="432" y="4056"/>
              <a:ext cx="480" cy="0"/>
            </a:xfrm>
            <a:prstGeom prst="line">
              <a:avLst/>
            </a:prstGeom>
            <a:noFill/>
            <a:ln w="9525">
              <a:solidFill>
                <a:schemeClr val="tx1"/>
              </a:solidFill>
              <a:round/>
              <a:headEnd/>
              <a:tailEnd type="triangle" w="med" len="med"/>
            </a:ln>
          </p:spPr>
          <p:txBody>
            <a:bodyPr wrap="none" anchor="ctr"/>
            <a:lstStyle/>
            <a:p>
              <a:endParaRPr lang="en-US"/>
            </a:p>
          </p:txBody>
        </p:sp>
        <p:sp>
          <p:nvSpPr>
            <p:cNvPr id="21541" name="Line 62"/>
            <p:cNvSpPr>
              <a:spLocks noChangeShapeType="1"/>
            </p:cNvSpPr>
            <p:nvPr/>
          </p:nvSpPr>
          <p:spPr bwMode="auto">
            <a:xfrm flipH="1" flipV="1">
              <a:off x="1248" y="4064"/>
              <a:ext cx="624" cy="0"/>
            </a:xfrm>
            <a:prstGeom prst="line">
              <a:avLst/>
            </a:prstGeom>
            <a:noFill/>
            <a:ln w="9525">
              <a:solidFill>
                <a:schemeClr val="tx1"/>
              </a:solidFill>
              <a:round/>
              <a:headEnd/>
              <a:tailEnd type="triangle" w="med" len="med"/>
            </a:ln>
          </p:spPr>
          <p:txBody>
            <a:bodyPr wrap="none" anchor="ctr"/>
            <a:lstStyle/>
            <a:p>
              <a:endParaRPr lang="en-US"/>
            </a:p>
          </p:txBody>
        </p:sp>
        <p:sp>
          <p:nvSpPr>
            <p:cNvPr id="21542" name="Line 63"/>
            <p:cNvSpPr>
              <a:spLocks noChangeShapeType="1"/>
            </p:cNvSpPr>
            <p:nvPr/>
          </p:nvSpPr>
          <p:spPr bwMode="auto">
            <a:xfrm flipH="1" flipV="1">
              <a:off x="3120" y="3744"/>
              <a:ext cx="528" cy="320"/>
            </a:xfrm>
            <a:prstGeom prst="line">
              <a:avLst/>
            </a:prstGeom>
            <a:noFill/>
            <a:ln w="9525">
              <a:solidFill>
                <a:schemeClr val="tx1"/>
              </a:solidFill>
              <a:round/>
              <a:headEnd/>
              <a:tailEnd type="triangle" w="med" len="med"/>
            </a:ln>
          </p:spPr>
          <p:txBody>
            <a:bodyPr wrap="none" anchor="ctr"/>
            <a:lstStyle/>
            <a:p>
              <a:endParaRPr lang="en-US"/>
            </a:p>
          </p:txBody>
        </p:sp>
        <p:sp>
          <p:nvSpPr>
            <p:cNvPr id="21543" name="Line 64"/>
            <p:cNvSpPr>
              <a:spLocks noChangeShapeType="1"/>
            </p:cNvSpPr>
            <p:nvPr/>
          </p:nvSpPr>
          <p:spPr bwMode="auto">
            <a:xfrm flipH="1" flipV="1">
              <a:off x="3984" y="4064"/>
              <a:ext cx="624" cy="0"/>
            </a:xfrm>
            <a:prstGeom prst="line">
              <a:avLst/>
            </a:prstGeom>
            <a:noFill/>
            <a:ln w="9525">
              <a:solidFill>
                <a:schemeClr val="tx1"/>
              </a:solidFill>
              <a:round/>
              <a:headEnd/>
              <a:tailEnd type="triangle" w="med" len="med"/>
            </a:ln>
          </p:spPr>
          <p:txBody>
            <a:bodyPr wrap="none" anchor="ctr"/>
            <a:lstStyle/>
            <a:p>
              <a:endParaRPr lang="en-US"/>
            </a:p>
          </p:txBody>
        </p:sp>
        <p:sp>
          <p:nvSpPr>
            <p:cNvPr id="21544" name="Line 65"/>
            <p:cNvSpPr>
              <a:spLocks noChangeShapeType="1"/>
            </p:cNvSpPr>
            <p:nvPr/>
          </p:nvSpPr>
          <p:spPr bwMode="auto">
            <a:xfrm flipH="1" flipV="1">
              <a:off x="4944" y="4064"/>
              <a:ext cx="432" cy="0"/>
            </a:xfrm>
            <a:prstGeom prst="line">
              <a:avLst/>
            </a:prstGeom>
            <a:noFill/>
            <a:ln w="9525">
              <a:solidFill>
                <a:schemeClr val="tx1"/>
              </a:solidFill>
              <a:round/>
              <a:headEnd/>
              <a:tailEnd type="triangle" w="med" len="med"/>
            </a:ln>
          </p:spPr>
          <p:txBody>
            <a:bodyPr wrap="none" anchor="ctr"/>
            <a:lstStyle/>
            <a:p>
              <a:endParaRPr lang="en-US"/>
            </a:p>
          </p:txBody>
        </p:sp>
        <p:sp>
          <p:nvSpPr>
            <p:cNvPr id="21545" name="Line 66"/>
            <p:cNvSpPr>
              <a:spLocks noChangeShapeType="1"/>
            </p:cNvSpPr>
            <p:nvPr/>
          </p:nvSpPr>
          <p:spPr bwMode="auto">
            <a:xfrm flipH="1">
              <a:off x="2208" y="3681"/>
              <a:ext cx="624" cy="384"/>
            </a:xfrm>
            <a:prstGeom prst="line">
              <a:avLst/>
            </a:prstGeom>
            <a:noFill/>
            <a:ln w="9525">
              <a:solidFill>
                <a:schemeClr val="tx1"/>
              </a:solidFill>
              <a:round/>
              <a:headEnd/>
              <a:tailEnd type="triangle" w="med" len="med"/>
            </a:ln>
          </p:spPr>
          <p:txBody>
            <a:bodyPr wrap="none" anchor="ctr"/>
            <a:lstStyle/>
            <a:p>
              <a:endParaRPr lang="en-US"/>
            </a:p>
          </p:txBody>
        </p:sp>
        <p:sp>
          <p:nvSpPr>
            <p:cNvPr id="21546" name="Oval 67"/>
            <p:cNvSpPr>
              <a:spLocks noChangeArrowheads="1"/>
            </p:cNvSpPr>
            <p:nvPr/>
          </p:nvSpPr>
          <p:spPr bwMode="auto">
            <a:xfrm>
              <a:off x="5304" y="3944"/>
              <a:ext cx="240" cy="240"/>
            </a:xfrm>
            <a:prstGeom prst="ellipse">
              <a:avLst/>
            </a:prstGeom>
            <a:noFill/>
            <a:ln w="9525">
              <a:solidFill>
                <a:schemeClr val="tx1"/>
              </a:solidFill>
              <a:round/>
              <a:headEnd/>
              <a:tailEnd/>
            </a:ln>
          </p:spPr>
          <p:txBody>
            <a:bodyPr wrap="none" anchor="ctr"/>
            <a:lstStyle/>
            <a:p>
              <a:pPr eaLnBrk="0" hangingPunct="0"/>
              <a:endParaRPr lang="en-US"/>
            </a:p>
          </p:txBody>
        </p:sp>
        <p:sp>
          <p:nvSpPr>
            <p:cNvPr id="21547" name="Line 68"/>
            <p:cNvSpPr>
              <a:spLocks noChangeShapeType="1"/>
            </p:cNvSpPr>
            <p:nvPr/>
          </p:nvSpPr>
          <p:spPr bwMode="auto">
            <a:xfrm>
              <a:off x="5424" y="3408"/>
              <a:ext cx="0" cy="624"/>
            </a:xfrm>
            <a:prstGeom prst="line">
              <a:avLst/>
            </a:prstGeom>
            <a:noFill/>
            <a:ln w="9525">
              <a:solidFill>
                <a:schemeClr val="tx1"/>
              </a:solidFill>
              <a:round/>
              <a:headEnd/>
              <a:tailEnd type="triangle" w="med" len="med"/>
            </a:ln>
          </p:spPr>
          <p:txBody>
            <a:bodyPr wrap="none" anchor="ctr"/>
            <a:lstStyle/>
            <a:p>
              <a:endParaRPr lang="en-US"/>
            </a:p>
          </p:txBody>
        </p:sp>
        <p:sp>
          <p:nvSpPr>
            <p:cNvPr id="21548" name="Line 69"/>
            <p:cNvSpPr>
              <a:spLocks noChangeShapeType="1"/>
            </p:cNvSpPr>
            <p:nvPr/>
          </p:nvSpPr>
          <p:spPr bwMode="auto">
            <a:xfrm flipV="1">
              <a:off x="336" y="3312"/>
              <a:ext cx="0" cy="624"/>
            </a:xfrm>
            <a:prstGeom prst="line">
              <a:avLst/>
            </a:prstGeom>
            <a:noFill/>
            <a:ln w="9525">
              <a:solidFill>
                <a:schemeClr val="tx1"/>
              </a:solidFill>
              <a:round/>
              <a:headEnd/>
              <a:tailEnd type="triangle" w="med" len="med"/>
            </a:ln>
          </p:spPr>
          <p:txBody>
            <a:bodyPr wrap="none" anchor="ctr"/>
            <a:lstStyle/>
            <a:p>
              <a:endParaRPr lang="en-US"/>
            </a:p>
          </p:txBody>
        </p:sp>
      </p:grpSp>
      <p:sp>
        <p:nvSpPr>
          <p:cNvPr id="21519" name="Line 70"/>
          <p:cNvSpPr>
            <a:spLocks noChangeShapeType="1"/>
          </p:cNvSpPr>
          <p:nvPr/>
        </p:nvSpPr>
        <p:spPr bwMode="auto">
          <a:xfrm>
            <a:off x="2286000" y="2362200"/>
            <a:ext cx="152400" cy="152400"/>
          </a:xfrm>
          <a:prstGeom prst="line">
            <a:avLst/>
          </a:prstGeom>
          <a:noFill/>
          <a:ln w="25400">
            <a:solidFill>
              <a:srgbClr val="FFFF00"/>
            </a:solidFill>
            <a:round/>
            <a:headEnd/>
            <a:tailEnd type="triangle" w="med" len="med"/>
          </a:ln>
        </p:spPr>
        <p:txBody>
          <a:bodyPr wrap="none" anchor="ctr"/>
          <a:lstStyle/>
          <a:p>
            <a:endParaRPr lang="en-US"/>
          </a:p>
        </p:txBody>
      </p:sp>
      <p:sp>
        <p:nvSpPr>
          <p:cNvPr id="185415" name="Text Box 71"/>
          <p:cNvSpPr txBox="1">
            <a:spLocks noChangeArrowheads="1"/>
          </p:cNvSpPr>
          <p:nvPr/>
        </p:nvSpPr>
        <p:spPr bwMode="auto">
          <a:xfrm>
            <a:off x="1828800" y="146389"/>
            <a:ext cx="6019800" cy="400110"/>
          </a:xfrm>
          <a:prstGeom prst="rect">
            <a:avLst/>
          </a:prstGeom>
          <a:noFill/>
          <a:ln w="9525">
            <a:noFill/>
            <a:miter lim="800000"/>
            <a:headEnd/>
            <a:tailEnd/>
          </a:ln>
        </p:spPr>
        <p:txBody>
          <a:bodyPr wrap="square">
            <a:spAutoFit/>
          </a:bodyPr>
          <a:lstStyle/>
          <a:p>
            <a:pPr eaLnBrk="0" hangingPunct="0">
              <a:spcBef>
                <a:spcPct val="50000"/>
              </a:spcBef>
              <a:defRPr/>
            </a:pPr>
            <a:r>
              <a:rPr lang="en-US" sz="2000" b="1" dirty="0">
                <a:solidFill>
                  <a:srgbClr val="45811B"/>
                </a:solidFill>
              </a:rPr>
              <a:t>Echo Cancellation &amp; Feedback Suppression</a:t>
            </a:r>
            <a:endParaRPr lang="en-US" b="1" dirty="0">
              <a:solidFill>
                <a:srgbClr val="45811B"/>
              </a:solidFill>
              <a:effectLst>
                <a:outerShdw blurRad="38100" dist="38100" dir="2700000" algn="tl">
                  <a:srgbClr val="000000"/>
                </a:outerShdw>
              </a:effectLst>
            </a:endParaRPr>
          </a:p>
        </p:txBody>
      </p:sp>
      <p:grpSp>
        <p:nvGrpSpPr>
          <p:cNvPr id="13" name="Group 73"/>
          <p:cNvGrpSpPr>
            <a:grpSpLocks/>
          </p:cNvGrpSpPr>
          <p:nvPr/>
        </p:nvGrpSpPr>
        <p:grpSpPr bwMode="auto">
          <a:xfrm>
            <a:off x="1828800" y="5181600"/>
            <a:ext cx="1447800" cy="762000"/>
            <a:chOff x="1152" y="3264"/>
            <a:chExt cx="912" cy="480"/>
          </a:xfrm>
        </p:grpSpPr>
        <p:sp>
          <p:nvSpPr>
            <p:cNvPr id="21531" name="Rectangle 74"/>
            <p:cNvSpPr>
              <a:spLocks noChangeArrowheads="1"/>
            </p:cNvSpPr>
            <p:nvPr/>
          </p:nvSpPr>
          <p:spPr bwMode="auto">
            <a:xfrm>
              <a:off x="1152" y="3552"/>
              <a:ext cx="912" cy="192"/>
            </a:xfrm>
            <a:prstGeom prst="rect">
              <a:avLst/>
            </a:prstGeom>
            <a:solidFill>
              <a:schemeClr val="hlink"/>
            </a:solidFill>
            <a:ln w="9525">
              <a:solidFill>
                <a:schemeClr val="tx1"/>
              </a:solidFill>
              <a:miter lim="800000"/>
              <a:headEnd/>
              <a:tailEnd/>
            </a:ln>
          </p:spPr>
          <p:txBody>
            <a:bodyPr wrap="none" anchor="ctr"/>
            <a:lstStyle/>
            <a:p>
              <a:pPr eaLnBrk="0" hangingPunct="0"/>
              <a:endParaRPr lang="en-US"/>
            </a:p>
          </p:txBody>
        </p:sp>
        <p:sp>
          <p:nvSpPr>
            <p:cNvPr id="21532" name="Line 75"/>
            <p:cNvSpPr>
              <a:spLocks noChangeShapeType="1"/>
            </p:cNvSpPr>
            <p:nvPr/>
          </p:nvSpPr>
          <p:spPr bwMode="auto">
            <a:xfrm>
              <a:off x="1536" y="3264"/>
              <a:ext cx="0" cy="288"/>
            </a:xfrm>
            <a:prstGeom prst="line">
              <a:avLst/>
            </a:prstGeom>
            <a:noFill/>
            <a:ln w="9525">
              <a:solidFill>
                <a:schemeClr val="tx1"/>
              </a:solidFill>
              <a:round/>
              <a:headEnd/>
              <a:tailEnd type="triangle" w="med" len="med"/>
            </a:ln>
          </p:spPr>
          <p:txBody>
            <a:bodyPr wrap="none" anchor="ctr"/>
            <a:lstStyle/>
            <a:p>
              <a:endParaRPr lang="en-US"/>
            </a:p>
          </p:txBody>
        </p:sp>
      </p:grpSp>
      <p:sp>
        <p:nvSpPr>
          <p:cNvPr id="21522" name="Line 76"/>
          <p:cNvSpPr>
            <a:spLocks noChangeShapeType="1"/>
          </p:cNvSpPr>
          <p:nvPr/>
        </p:nvSpPr>
        <p:spPr bwMode="auto">
          <a:xfrm flipV="1">
            <a:off x="2527300" y="5930900"/>
            <a:ext cx="0" cy="533400"/>
          </a:xfrm>
          <a:prstGeom prst="line">
            <a:avLst/>
          </a:prstGeom>
          <a:noFill/>
          <a:ln w="9525">
            <a:solidFill>
              <a:schemeClr val="tx1"/>
            </a:solidFill>
            <a:round/>
            <a:headEnd/>
            <a:tailEnd type="triangle" w="med" len="med"/>
          </a:ln>
        </p:spPr>
        <p:txBody>
          <a:bodyPr wrap="none" anchor="ctr"/>
          <a:lstStyle/>
          <a:p>
            <a:endParaRPr lang="en-US"/>
          </a:p>
        </p:txBody>
      </p:sp>
      <p:sp>
        <p:nvSpPr>
          <p:cNvPr id="21523" name="Line 77"/>
          <p:cNvSpPr>
            <a:spLocks noChangeShapeType="1"/>
          </p:cNvSpPr>
          <p:nvPr/>
        </p:nvSpPr>
        <p:spPr bwMode="auto">
          <a:xfrm>
            <a:off x="2374900" y="5943600"/>
            <a:ext cx="0" cy="533400"/>
          </a:xfrm>
          <a:prstGeom prst="line">
            <a:avLst/>
          </a:prstGeom>
          <a:noFill/>
          <a:ln w="9525">
            <a:solidFill>
              <a:schemeClr val="tx1"/>
            </a:solidFill>
            <a:round/>
            <a:headEnd/>
            <a:tailEnd type="triangle" w="med" len="med"/>
          </a:ln>
        </p:spPr>
        <p:txBody>
          <a:bodyPr wrap="none" anchor="ctr"/>
          <a:lstStyle/>
          <a:p>
            <a:endParaRPr lang="en-US"/>
          </a:p>
        </p:txBody>
      </p:sp>
      <p:grpSp>
        <p:nvGrpSpPr>
          <p:cNvPr id="14" name="Group 78"/>
          <p:cNvGrpSpPr>
            <a:grpSpLocks/>
          </p:cNvGrpSpPr>
          <p:nvPr/>
        </p:nvGrpSpPr>
        <p:grpSpPr bwMode="auto">
          <a:xfrm>
            <a:off x="6172200" y="5181600"/>
            <a:ext cx="1447800" cy="1282700"/>
            <a:chOff x="3888" y="3264"/>
            <a:chExt cx="912" cy="808"/>
          </a:xfrm>
        </p:grpSpPr>
        <p:sp>
          <p:nvSpPr>
            <p:cNvPr id="21527" name="Rectangle 79"/>
            <p:cNvSpPr>
              <a:spLocks noChangeArrowheads="1"/>
            </p:cNvSpPr>
            <p:nvPr/>
          </p:nvSpPr>
          <p:spPr bwMode="auto">
            <a:xfrm>
              <a:off x="3888" y="3552"/>
              <a:ext cx="912" cy="192"/>
            </a:xfrm>
            <a:prstGeom prst="rect">
              <a:avLst/>
            </a:prstGeom>
            <a:solidFill>
              <a:schemeClr val="hlink"/>
            </a:solidFill>
            <a:ln w="9525">
              <a:solidFill>
                <a:schemeClr val="tx1"/>
              </a:solidFill>
              <a:miter lim="800000"/>
              <a:headEnd/>
              <a:tailEnd/>
            </a:ln>
          </p:spPr>
          <p:txBody>
            <a:bodyPr wrap="none" anchor="ctr"/>
            <a:lstStyle/>
            <a:p>
              <a:pPr eaLnBrk="0" hangingPunct="0"/>
              <a:endParaRPr lang="en-US"/>
            </a:p>
          </p:txBody>
        </p:sp>
        <p:sp>
          <p:nvSpPr>
            <p:cNvPr id="21528" name="Line 80"/>
            <p:cNvSpPr>
              <a:spLocks noChangeShapeType="1"/>
            </p:cNvSpPr>
            <p:nvPr/>
          </p:nvSpPr>
          <p:spPr bwMode="auto">
            <a:xfrm>
              <a:off x="4272" y="3264"/>
              <a:ext cx="0" cy="288"/>
            </a:xfrm>
            <a:prstGeom prst="line">
              <a:avLst/>
            </a:prstGeom>
            <a:noFill/>
            <a:ln w="9525">
              <a:solidFill>
                <a:schemeClr val="tx1"/>
              </a:solidFill>
              <a:round/>
              <a:headEnd/>
              <a:tailEnd type="triangle" w="med" len="med"/>
            </a:ln>
          </p:spPr>
          <p:txBody>
            <a:bodyPr wrap="none" anchor="ctr"/>
            <a:lstStyle/>
            <a:p>
              <a:endParaRPr lang="en-US"/>
            </a:p>
          </p:txBody>
        </p:sp>
        <p:sp>
          <p:nvSpPr>
            <p:cNvPr id="21529" name="Line 81"/>
            <p:cNvSpPr>
              <a:spLocks noChangeShapeType="1"/>
            </p:cNvSpPr>
            <p:nvPr/>
          </p:nvSpPr>
          <p:spPr bwMode="auto">
            <a:xfrm flipV="1">
              <a:off x="4320" y="3736"/>
              <a:ext cx="0" cy="336"/>
            </a:xfrm>
            <a:prstGeom prst="line">
              <a:avLst/>
            </a:prstGeom>
            <a:noFill/>
            <a:ln w="9525">
              <a:solidFill>
                <a:schemeClr val="tx1"/>
              </a:solidFill>
              <a:round/>
              <a:headEnd/>
              <a:tailEnd type="triangle" w="med" len="med"/>
            </a:ln>
          </p:spPr>
          <p:txBody>
            <a:bodyPr wrap="none" anchor="ctr"/>
            <a:lstStyle/>
            <a:p>
              <a:endParaRPr lang="en-US"/>
            </a:p>
          </p:txBody>
        </p:sp>
        <p:sp>
          <p:nvSpPr>
            <p:cNvPr id="21530" name="Line 82"/>
            <p:cNvSpPr>
              <a:spLocks noChangeShapeType="1"/>
            </p:cNvSpPr>
            <p:nvPr/>
          </p:nvSpPr>
          <p:spPr bwMode="auto">
            <a:xfrm flipV="1">
              <a:off x="4368" y="3264"/>
              <a:ext cx="0" cy="288"/>
            </a:xfrm>
            <a:prstGeom prst="line">
              <a:avLst/>
            </a:prstGeom>
            <a:noFill/>
            <a:ln w="9525">
              <a:solidFill>
                <a:schemeClr val="tx1"/>
              </a:solidFill>
              <a:round/>
              <a:headEnd/>
              <a:tailEnd type="triangle" w="med" len="med"/>
            </a:ln>
          </p:spPr>
          <p:txBody>
            <a:bodyPr wrap="none" anchor="ctr"/>
            <a:lstStyle/>
            <a:p>
              <a:endParaRPr lang="en-US"/>
            </a:p>
          </p:txBody>
        </p:sp>
      </p:grpSp>
      <p:sp>
        <p:nvSpPr>
          <p:cNvPr id="21525" name="TextBox 82"/>
          <p:cNvSpPr txBox="1">
            <a:spLocks noChangeArrowheads="1"/>
          </p:cNvSpPr>
          <p:nvPr/>
        </p:nvSpPr>
        <p:spPr bwMode="auto">
          <a:xfrm>
            <a:off x="2362200" y="3886200"/>
            <a:ext cx="4395788" cy="461963"/>
          </a:xfrm>
          <a:prstGeom prst="rect">
            <a:avLst/>
          </a:prstGeom>
          <a:noFill/>
          <a:ln w="9525">
            <a:noFill/>
            <a:miter lim="800000"/>
            <a:headEnd/>
            <a:tailEnd/>
          </a:ln>
        </p:spPr>
        <p:txBody>
          <a:bodyPr wrap="none">
            <a:spAutoFit/>
          </a:bodyPr>
          <a:lstStyle/>
          <a:p>
            <a:pPr eaLnBrk="0" hangingPunct="0"/>
            <a:r>
              <a:rPr lang="en-US" sz="2400" dirty="0">
                <a:solidFill>
                  <a:srgbClr val="A90021"/>
                </a:solidFill>
              </a:rPr>
              <a:t>Overcoming the “vicious circle”</a:t>
            </a:r>
          </a:p>
        </p:txBody>
      </p:sp>
      <p:sp>
        <p:nvSpPr>
          <p:cNvPr id="21526" name="Line 32"/>
          <p:cNvSpPr>
            <a:spLocks noChangeShapeType="1"/>
          </p:cNvSpPr>
          <p:nvPr/>
        </p:nvSpPr>
        <p:spPr bwMode="auto">
          <a:xfrm flipH="1">
            <a:off x="7924800" y="2133600"/>
            <a:ext cx="304800" cy="304800"/>
          </a:xfrm>
          <a:prstGeom prst="line">
            <a:avLst/>
          </a:prstGeom>
          <a:noFill/>
          <a:ln w="25400">
            <a:solidFill>
              <a:srgbClr val="FFFF00"/>
            </a:solidFill>
            <a:round/>
            <a:headEnd/>
            <a:tailEnd type="stealth"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457200" y="152400"/>
            <a:ext cx="8229600" cy="1143000"/>
          </a:xfrm>
        </p:spPr>
        <p:txBody>
          <a:bodyPr/>
          <a:lstStyle/>
          <a:p>
            <a:pPr eaLnBrk="1" hangingPunct="1">
              <a:defRPr/>
            </a:pPr>
            <a:r>
              <a:rPr lang="en-US" b="1" dirty="0" smtClean="0">
                <a:solidFill>
                  <a:srgbClr val="45811B"/>
                </a:solidFill>
              </a:rPr>
              <a:t>Rooms You’ll Need Room For</a:t>
            </a:r>
            <a:endParaRPr lang="en-US" b="1" dirty="0">
              <a:solidFill>
                <a:srgbClr val="45811B"/>
              </a:solidFill>
            </a:endParaRPr>
          </a:p>
        </p:txBody>
      </p:sp>
      <p:sp>
        <p:nvSpPr>
          <p:cNvPr id="18435" name="Rectangle 1027"/>
          <p:cNvSpPr>
            <a:spLocks noGrp="1" noChangeArrowheads="1"/>
          </p:cNvSpPr>
          <p:nvPr>
            <p:ph type="body" idx="1"/>
          </p:nvPr>
        </p:nvSpPr>
        <p:spPr>
          <a:xfrm>
            <a:off x="1171698" y="1295400"/>
            <a:ext cx="7772400" cy="3416300"/>
          </a:xfrm>
        </p:spPr>
        <p:txBody>
          <a:bodyPr>
            <a:noAutofit/>
          </a:bodyPr>
          <a:lstStyle/>
          <a:p>
            <a:pPr eaLnBrk="1" hangingPunct="1">
              <a:buFont typeface="Wingdings" pitchFamily="2" charset="2"/>
              <a:buBlip>
                <a:blip r:embed="rId3"/>
              </a:buBlip>
              <a:defRPr/>
            </a:pPr>
            <a:r>
              <a:rPr lang="en-US" sz="2800" dirty="0" smtClean="0">
                <a:solidFill>
                  <a:srgbClr val="A90021"/>
                </a:solidFill>
              </a:rPr>
              <a:t> Rear Projection Room</a:t>
            </a:r>
            <a:endParaRPr lang="en-US" sz="2800" dirty="0">
              <a:solidFill>
                <a:srgbClr val="A90021"/>
              </a:solidFill>
            </a:endParaRPr>
          </a:p>
          <a:p>
            <a:pPr eaLnBrk="1" hangingPunct="1">
              <a:buFont typeface="Wingdings" pitchFamily="2" charset="2"/>
              <a:buBlip>
                <a:blip r:embed="rId3"/>
              </a:buBlip>
              <a:defRPr/>
            </a:pPr>
            <a:r>
              <a:rPr lang="en-US" sz="2800" dirty="0" smtClean="0">
                <a:solidFill>
                  <a:srgbClr val="A90021"/>
                </a:solidFill>
              </a:rPr>
              <a:t> Equipment Rack Room</a:t>
            </a:r>
            <a:endParaRPr lang="en-US" sz="2800" dirty="0">
              <a:solidFill>
                <a:srgbClr val="A90021"/>
              </a:solidFill>
            </a:endParaRPr>
          </a:p>
          <a:p>
            <a:pPr eaLnBrk="1" hangingPunct="1">
              <a:buFont typeface="Wingdings" pitchFamily="2" charset="2"/>
              <a:buBlip>
                <a:blip r:embed="rId3"/>
              </a:buBlip>
              <a:defRPr/>
            </a:pPr>
            <a:r>
              <a:rPr lang="en-US" sz="2800" dirty="0" smtClean="0">
                <a:solidFill>
                  <a:srgbClr val="A90021"/>
                </a:solidFill>
              </a:rPr>
              <a:t> Technician Control Booth</a:t>
            </a:r>
          </a:p>
          <a:p>
            <a:pPr eaLnBrk="1" hangingPunct="1">
              <a:buFont typeface="Wingdings" pitchFamily="2" charset="2"/>
              <a:buBlip>
                <a:blip r:embed="rId3"/>
              </a:buBlip>
              <a:defRPr/>
            </a:pPr>
            <a:endParaRPr lang="en-US" sz="2800" dirty="0">
              <a:solidFill>
                <a:srgbClr val="A90021"/>
              </a:solidFill>
            </a:endParaRPr>
          </a:p>
          <a:p>
            <a:pPr marL="0" indent="0" eaLnBrk="1" hangingPunct="1">
              <a:buFont typeface="Wingdings" pitchFamily="2" charset="2"/>
              <a:buNone/>
              <a:defRPr/>
            </a:pPr>
            <a:r>
              <a:rPr lang="en-US" sz="2800" dirty="0" smtClean="0">
                <a:solidFill>
                  <a:srgbClr val="A90021"/>
                </a:solidFill>
              </a:rPr>
              <a:t>Each will have its own unique requirements for:</a:t>
            </a:r>
          </a:p>
          <a:p>
            <a:pPr eaLnBrk="1" hangingPunct="1">
              <a:buFont typeface="Wingdings" pitchFamily="2" charset="2"/>
              <a:buBlip>
                <a:blip r:embed="rId3"/>
              </a:buBlip>
              <a:defRPr/>
            </a:pPr>
            <a:r>
              <a:rPr lang="en-US" sz="2800" dirty="0" smtClean="0">
                <a:solidFill>
                  <a:srgbClr val="A90021"/>
                </a:solidFill>
              </a:rPr>
              <a:t>Lighting</a:t>
            </a:r>
          </a:p>
          <a:p>
            <a:pPr eaLnBrk="1" hangingPunct="1">
              <a:buFont typeface="Wingdings" pitchFamily="2" charset="2"/>
              <a:buBlip>
                <a:blip r:embed="rId3"/>
              </a:buBlip>
              <a:defRPr/>
            </a:pPr>
            <a:r>
              <a:rPr lang="en-US" sz="2800" dirty="0" smtClean="0">
                <a:solidFill>
                  <a:srgbClr val="A90021"/>
                </a:solidFill>
              </a:rPr>
              <a:t>Temperature and Humidity Control</a:t>
            </a:r>
          </a:p>
          <a:p>
            <a:pPr eaLnBrk="1" hangingPunct="1">
              <a:buFont typeface="Wingdings" pitchFamily="2" charset="2"/>
              <a:buBlip>
                <a:blip r:embed="rId3"/>
              </a:buBlip>
              <a:defRPr/>
            </a:pPr>
            <a:r>
              <a:rPr lang="en-US" sz="2800" dirty="0" smtClean="0">
                <a:solidFill>
                  <a:srgbClr val="A90021"/>
                </a:solidFill>
              </a:rPr>
              <a:t>Dust / dirt control</a:t>
            </a:r>
          </a:p>
          <a:p>
            <a:pPr eaLnBrk="1" hangingPunct="1">
              <a:buFont typeface="Wingdings" pitchFamily="2" charset="2"/>
              <a:buBlip>
                <a:blip r:embed="rId3"/>
              </a:buBlip>
              <a:defRPr/>
            </a:pPr>
            <a:r>
              <a:rPr lang="en-US" sz="2800" dirty="0" smtClean="0">
                <a:solidFill>
                  <a:srgbClr val="A90021"/>
                </a:solidFill>
              </a:rPr>
              <a:t>Security</a:t>
            </a:r>
            <a:endParaRPr lang="en-US" sz="2800" dirty="0">
              <a:solidFill>
                <a:srgbClr val="A9002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title"/>
          </p:nvPr>
        </p:nvSpPr>
        <p:spPr>
          <a:xfrm>
            <a:off x="533400" y="118338"/>
            <a:ext cx="8142288" cy="1069975"/>
          </a:xfrm>
        </p:spPr>
        <p:txBody>
          <a:bodyPr>
            <a:normAutofit/>
          </a:bodyPr>
          <a:lstStyle/>
          <a:p>
            <a:pPr eaLnBrk="1" hangingPunct="1">
              <a:defRPr/>
            </a:pPr>
            <a:r>
              <a:rPr lang="en-US" sz="4000" b="1" dirty="0" smtClean="0">
                <a:solidFill>
                  <a:srgbClr val="45811B"/>
                </a:solidFill>
                <a:latin typeface="Arial" pitchFamily="34" charset="0"/>
                <a:cs typeface="Arial" pitchFamily="34" charset="0"/>
              </a:rPr>
              <a:t>Design Coordination</a:t>
            </a:r>
          </a:p>
        </p:txBody>
      </p:sp>
      <p:sp>
        <p:nvSpPr>
          <p:cNvPr id="244738" name="Rectangle 2"/>
          <p:cNvSpPr>
            <a:spLocks noGrp="1" noChangeArrowheads="1"/>
          </p:cNvSpPr>
          <p:nvPr>
            <p:ph idx="1"/>
          </p:nvPr>
        </p:nvSpPr>
        <p:spPr>
          <a:xfrm>
            <a:off x="457200" y="1371600"/>
            <a:ext cx="8474075" cy="3416300"/>
          </a:xfrm>
        </p:spPr>
        <p:txBody>
          <a:bodyPr>
            <a:normAutofit fontScale="92500" lnSpcReduction="20000"/>
          </a:bodyPr>
          <a:lstStyle/>
          <a:p>
            <a:pPr eaLnBrk="1" hangingPunct="1">
              <a:buFont typeface="Wingdings" pitchFamily="2" charset="2"/>
              <a:buBlip>
                <a:blip r:embed="rId3"/>
              </a:buBlip>
              <a:defRPr/>
            </a:pPr>
            <a:r>
              <a:rPr lang="en-US" sz="2800" dirty="0" smtClean="0">
                <a:solidFill>
                  <a:srgbClr val="A90021"/>
                </a:solidFill>
              </a:rPr>
              <a:t>Microphone and camera placements are key - flexible seating is problematic</a:t>
            </a:r>
          </a:p>
          <a:p>
            <a:pPr eaLnBrk="1" hangingPunct="1">
              <a:buFont typeface="Wingdings" pitchFamily="2" charset="2"/>
              <a:buNone/>
              <a:defRPr/>
            </a:pPr>
            <a:endParaRPr lang="en-US" sz="2800" dirty="0" smtClean="0">
              <a:solidFill>
                <a:srgbClr val="A90021"/>
              </a:solidFill>
            </a:endParaRPr>
          </a:p>
          <a:p>
            <a:pPr eaLnBrk="1" hangingPunct="1">
              <a:buFont typeface="Wingdings" pitchFamily="2" charset="2"/>
              <a:buBlip>
                <a:blip r:embed="rId3"/>
              </a:buBlip>
              <a:defRPr/>
            </a:pPr>
            <a:r>
              <a:rPr lang="en-US" sz="2800" dirty="0" smtClean="0">
                <a:solidFill>
                  <a:srgbClr val="A90021"/>
                </a:solidFill>
              </a:rPr>
              <a:t>Cable pathways, conduit, receptacle </a:t>
            </a:r>
            <a:r>
              <a:rPr lang="en-US" sz="2800" dirty="0" err="1" smtClean="0">
                <a:solidFill>
                  <a:srgbClr val="A90021"/>
                </a:solidFill>
              </a:rPr>
              <a:t>backboxes</a:t>
            </a:r>
            <a:r>
              <a:rPr lang="en-US" sz="2800" dirty="0" smtClean="0">
                <a:solidFill>
                  <a:srgbClr val="A90021"/>
                </a:solidFill>
              </a:rPr>
              <a:t>, floor boxes and access panels require significant coordination</a:t>
            </a:r>
          </a:p>
          <a:p>
            <a:pPr eaLnBrk="1" hangingPunct="1">
              <a:buFont typeface="Wingdings" pitchFamily="2" charset="2"/>
              <a:buNone/>
              <a:defRPr/>
            </a:pPr>
            <a:endParaRPr lang="en-US" sz="2800" dirty="0" smtClean="0">
              <a:solidFill>
                <a:srgbClr val="A90021"/>
              </a:solidFill>
            </a:endParaRPr>
          </a:p>
          <a:p>
            <a:pPr eaLnBrk="1" hangingPunct="1">
              <a:buFont typeface="Wingdings" pitchFamily="2" charset="2"/>
              <a:buBlip>
                <a:blip r:embed="rId3"/>
              </a:buBlip>
              <a:defRPr/>
            </a:pPr>
            <a:r>
              <a:rPr lang="en-US" sz="2800" dirty="0" smtClean="0">
                <a:solidFill>
                  <a:srgbClr val="A90021"/>
                </a:solidFill>
              </a:rPr>
              <a:t>Selection of materials and finishes for wall panels, ceilings, and furniture must be video-friendly to avoid moiré effect and reflective glare.</a:t>
            </a:r>
          </a:p>
          <a:p>
            <a:pPr eaLnBrk="1" hangingPunct="1">
              <a:spcBef>
                <a:spcPct val="50000"/>
              </a:spcBef>
              <a:defRPr/>
            </a:pPr>
            <a:endParaRPr lang="en-US" sz="2800" dirty="0" smtClean="0">
              <a:solidFill>
                <a:srgbClr val="FFFF00"/>
              </a:solidFill>
            </a:endParaRPr>
          </a:p>
          <a:p>
            <a:pPr eaLnBrk="1" hangingPunct="1">
              <a:spcBef>
                <a:spcPct val="50000"/>
              </a:spcBef>
              <a:defRPr/>
            </a:pP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18900"/>
            <a:ext cx="8421688" cy="5699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General Physical Considerations</a:t>
            </a:r>
          </a:p>
        </p:txBody>
      </p:sp>
      <p:sp>
        <p:nvSpPr>
          <p:cNvPr id="47107" name="Rectangle 3"/>
          <p:cNvSpPr>
            <a:spLocks noGrp="1" noChangeArrowheads="1"/>
          </p:cNvSpPr>
          <p:nvPr>
            <p:ph idx="1"/>
          </p:nvPr>
        </p:nvSpPr>
        <p:spPr>
          <a:xfrm>
            <a:off x="533400" y="671466"/>
            <a:ext cx="8229600" cy="5334000"/>
          </a:xfrm>
        </p:spPr>
        <p:txBody>
          <a:bodyPr lIns="92075" tIns="46038" rIns="92075" bIns="46038">
            <a:normAutofit fontScale="92500" lnSpcReduction="10000"/>
          </a:bodyPr>
          <a:lstStyle/>
          <a:p>
            <a:pPr eaLnBrk="1" hangingPunct="1">
              <a:buFont typeface="Wingdings" pitchFamily="2" charset="2"/>
              <a:buNone/>
              <a:defRPr/>
            </a:pPr>
            <a:endParaRPr lang="en-US" dirty="0" smtClean="0">
              <a:solidFill>
                <a:srgbClr val="FFFF00"/>
              </a:solidFill>
            </a:endParaRPr>
          </a:p>
          <a:p>
            <a:pPr lvl="1" eaLnBrk="1" hangingPunct="1">
              <a:buFontTx/>
              <a:buNone/>
              <a:defRPr/>
            </a:pPr>
            <a:r>
              <a:rPr lang="en-US" b="1" dirty="0" smtClean="0">
                <a:solidFill>
                  <a:srgbClr val="A90021"/>
                </a:solidFill>
              </a:rPr>
              <a:t>Visual</a:t>
            </a:r>
          </a:p>
          <a:p>
            <a:pPr lvl="2" eaLnBrk="1" hangingPunct="1">
              <a:buFont typeface="Wingdings" pitchFamily="2" charset="2"/>
              <a:buBlip>
                <a:blip r:embed="rId3"/>
              </a:buBlip>
              <a:defRPr/>
            </a:pPr>
            <a:r>
              <a:rPr lang="en-US" sz="2200" dirty="0" smtClean="0">
                <a:solidFill>
                  <a:srgbClr val="A90021"/>
                </a:solidFill>
              </a:rPr>
              <a:t>Can seating tiers be used?</a:t>
            </a:r>
          </a:p>
          <a:p>
            <a:pPr lvl="2" eaLnBrk="1" hangingPunct="1">
              <a:buFont typeface="Wingdings" pitchFamily="2" charset="2"/>
              <a:buBlip>
                <a:blip r:embed="rId3"/>
              </a:buBlip>
              <a:defRPr/>
            </a:pPr>
            <a:r>
              <a:rPr lang="en-US" sz="2200" dirty="0" smtClean="0">
                <a:solidFill>
                  <a:srgbClr val="A90021"/>
                </a:solidFill>
              </a:rPr>
              <a:t>Can an AV soffit be incorporated?</a:t>
            </a:r>
          </a:p>
          <a:p>
            <a:pPr lvl="2" eaLnBrk="1" hangingPunct="1">
              <a:buFont typeface="Wingdings" pitchFamily="2" charset="2"/>
              <a:buBlip>
                <a:blip r:embed="rId3"/>
              </a:buBlip>
              <a:defRPr/>
            </a:pPr>
            <a:r>
              <a:rPr lang="en-US" sz="2200" dirty="0" smtClean="0">
                <a:solidFill>
                  <a:srgbClr val="A90021"/>
                </a:solidFill>
              </a:rPr>
              <a:t>Will slab penetrations for floor boxes be possible?</a:t>
            </a:r>
          </a:p>
          <a:p>
            <a:pPr lvl="1" eaLnBrk="1" hangingPunct="1">
              <a:buFontTx/>
              <a:buNone/>
              <a:defRPr/>
            </a:pPr>
            <a:r>
              <a:rPr lang="en-US" b="1" dirty="0" smtClean="0">
                <a:solidFill>
                  <a:srgbClr val="A90021"/>
                </a:solidFill>
              </a:rPr>
              <a:t>Aural</a:t>
            </a:r>
          </a:p>
          <a:p>
            <a:pPr lvl="2" eaLnBrk="1" hangingPunct="1">
              <a:buFont typeface="Wingdings" pitchFamily="2" charset="2"/>
              <a:buBlip>
                <a:blip r:embed="rId3"/>
              </a:buBlip>
              <a:defRPr/>
            </a:pPr>
            <a:r>
              <a:rPr lang="en-US" sz="2200" dirty="0" smtClean="0">
                <a:solidFill>
                  <a:srgbClr val="A90021"/>
                </a:solidFill>
              </a:rPr>
              <a:t>Can the ceiling accommodate large ducts, special lighting, loudspeakers, microphones, and sprinklers?</a:t>
            </a:r>
          </a:p>
          <a:p>
            <a:pPr lvl="2" eaLnBrk="1" hangingPunct="1">
              <a:buFont typeface="Wingdings" pitchFamily="2" charset="2"/>
              <a:buBlip>
                <a:blip r:embed="rId3"/>
              </a:buBlip>
              <a:defRPr/>
            </a:pPr>
            <a:r>
              <a:rPr lang="en-US" sz="2200" dirty="0" smtClean="0">
                <a:solidFill>
                  <a:srgbClr val="A90021"/>
                </a:solidFill>
              </a:rPr>
              <a:t>Can multiple microphones be employed</a:t>
            </a:r>
          </a:p>
          <a:p>
            <a:pPr lvl="1" eaLnBrk="1" hangingPunct="1">
              <a:buFontTx/>
              <a:buNone/>
              <a:defRPr/>
            </a:pPr>
            <a:r>
              <a:rPr lang="en-US" b="1" dirty="0" smtClean="0">
                <a:solidFill>
                  <a:srgbClr val="A90021"/>
                </a:solidFill>
              </a:rPr>
              <a:t>Architectural</a:t>
            </a:r>
          </a:p>
          <a:p>
            <a:pPr lvl="2" eaLnBrk="1" hangingPunct="1">
              <a:buFont typeface="Wingdings" pitchFamily="2" charset="2"/>
              <a:buBlip>
                <a:blip r:embed="rId3"/>
              </a:buBlip>
              <a:defRPr/>
            </a:pPr>
            <a:r>
              <a:rPr lang="en-US" sz="2200" dirty="0" smtClean="0">
                <a:solidFill>
                  <a:srgbClr val="A90021"/>
                </a:solidFill>
              </a:rPr>
              <a:t>Will the desks be fixed or movable?</a:t>
            </a:r>
          </a:p>
          <a:p>
            <a:pPr lvl="2" eaLnBrk="1" hangingPunct="1">
              <a:buFont typeface="Wingdings" pitchFamily="2" charset="2"/>
              <a:buBlip>
                <a:blip r:embed="rId3"/>
              </a:buBlip>
              <a:defRPr/>
            </a:pPr>
            <a:r>
              <a:rPr lang="en-US" sz="2200" dirty="0" smtClean="0">
                <a:solidFill>
                  <a:srgbClr val="A90021"/>
                </a:solidFill>
              </a:rPr>
              <a:t>Will interior finishes be appropriate for video?</a:t>
            </a:r>
          </a:p>
          <a:p>
            <a:pPr lvl="1" eaLnBrk="1" hangingPunct="1">
              <a:buFontTx/>
              <a:buNone/>
              <a:defRPr/>
            </a:pPr>
            <a:r>
              <a:rPr lang="en-US" b="1" dirty="0" smtClean="0">
                <a:solidFill>
                  <a:srgbClr val="A90021"/>
                </a:solidFill>
              </a:rPr>
              <a:t>Codes</a:t>
            </a:r>
          </a:p>
          <a:p>
            <a:pPr lvl="2" eaLnBrk="1" hangingPunct="1">
              <a:buFont typeface="Wingdings" pitchFamily="2" charset="2"/>
              <a:buBlip>
                <a:blip r:embed="rId3"/>
              </a:buBlip>
              <a:defRPr/>
            </a:pPr>
            <a:r>
              <a:rPr lang="en-US" sz="2200" dirty="0" smtClean="0">
                <a:solidFill>
                  <a:srgbClr val="A90021"/>
                </a:solidFill>
              </a:rPr>
              <a:t>What about ADA access and hard-of-hearing support?</a:t>
            </a:r>
          </a:p>
          <a:p>
            <a:pPr lvl="1" eaLnBrk="1" hangingPunct="1">
              <a:defRPr/>
            </a:pPr>
            <a:endParaRPr lang="en-US" sz="2200" dirty="0" smtClean="0">
              <a:solidFill>
                <a:srgbClr val="FFFF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685800" y="1371600"/>
            <a:ext cx="9144000" cy="34163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Ceiling too low for planned group size</a:t>
            </a:r>
          </a:p>
          <a:p>
            <a:pPr marL="742950" lvl="1" indent="-285750" eaLnBrk="1" hangingPunct="1">
              <a:spcBef>
                <a:spcPct val="20000"/>
              </a:spcBef>
              <a:buFontTx/>
              <a:buBlip>
                <a:blip r:embed="rId3"/>
              </a:buBlip>
              <a:defRPr/>
            </a:pPr>
            <a:r>
              <a:rPr lang="en-US" sz="2800" dirty="0">
                <a:solidFill>
                  <a:srgbClr val="A90021"/>
                </a:solidFill>
              </a:rPr>
              <a:t> Displays too small or too low - poor legibility</a:t>
            </a:r>
          </a:p>
          <a:p>
            <a:pPr marL="742950" lvl="1" indent="-285750" eaLnBrk="1" hangingPunct="1">
              <a:spcBef>
                <a:spcPct val="20000"/>
              </a:spcBef>
              <a:buFontTx/>
              <a:buBlip>
                <a:blip r:embed="rId3"/>
              </a:buBlip>
              <a:defRPr/>
            </a:pPr>
            <a:r>
              <a:rPr lang="en-US" sz="2800" dirty="0">
                <a:solidFill>
                  <a:srgbClr val="A90021"/>
                </a:solidFill>
              </a:rPr>
              <a:t> Near site audience not visible to far site </a:t>
            </a:r>
          </a:p>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Existing HVAC noise too loud</a:t>
            </a:r>
          </a:p>
          <a:p>
            <a:pPr marL="742950" lvl="1" indent="-285750" eaLnBrk="1" hangingPunct="1">
              <a:spcBef>
                <a:spcPct val="20000"/>
              </a:spcBef>
              <a:buFontTx/>
              <a:buBlip>
                <a:blip r:embed="rId3"/>
              </a:buBlip>
              <a:defRPr/>
            </a:pPr>
            <a:r>
              <a:rPr lang="en-US" sz="2800" dirty="0">
                <a:solidFill>
                  <a:srgbClr val="A90021"/>
                </a:solidFill>
              </a:rPr>
              <a:t> Microphones not audible</a:t>
            </a:r>
          </a:p>
          <a:p>
            <a:pPr marL="742950" lvl="1" indent="-285750" eaLnBrk="1" hangingPunct="1">
              <a:spcBef>
                <a:spcPct val="20000"/>
              </a:spcBef>
              <a:buFontTx/>
              <a:buBlip>
                <a:blip r:embed="rId3"/>
              </a:buBlip>
              <a:defRPr/>
            </a:pPr>
            <a:r>
              <a:rPr lang="en-US" sz="2800" dirty="0">
                <a:solidFill>
                  <a:srgbClr val="A90021"/>
                </a:solidFill>
              </a:rPr>
              <a:t> Poor speech intelligibility</a:t>
            </a:r>
          </a:p>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Existing lighting not appropriate</a:t>
            </a:r>
          </a:p>
          <a:p>
            <a:pPr marL="742950" lvl="1" indent="-285750" eaLnBrk="1" hangingPunct="1">
              <a:spcBef>
                <a:spcPct val="20000"/>
              </a:spcBef>
              <a:buFontTx/>
              <a:buBlip>
                <a:blip r:embed="rId3"/>
              </a:buBlip>
              <a:defRPr/>
            </a:pPr>
            <a:r>
              <a:rPr lang="en-US" sz="2800" dirty="0">
                <a:solidFill>
                  <a:srgbClr val="A90021"/>
                </a:solidFill>
              </a:rPr>
              <a:t> Near site audience has “raccoon eyes”</a:t>
            </a:r>
          </a:p>
          <a:p>
            <a:pPr marL="742950" lvl="1" indent="-285750" eaLnBrk="1" hangingPunct="1">
              <a:spcBef>
                <a:spcPct val="20000"/>
              </a:spcBef>
              <a:buFontTx/>
              <a:buBlip>
                <a:blip r:embed="rId3"/>
              </a:buBlip>
              <a:defRPr/>
            </a:pPr>
            <a:r>
              <a:rPr lang="en-US" sz="2800" dirty="0">
                <a:solidFill>
                  <a:srgbClr val="A90021"/>
                </a:solidFill>
              </a:rPr>
              <a:t> Body language difficult to interpret</a:t>
            </a:r>
          </a:p>
        </p:txBody>
      </p:sp>
      <p:sp>
        <p:nvSpPr>
          <p:cNvPr id="95236" name="Rectangle 4"/>
          <p:cNvSpPr>
            <a:spLocks noGrp="1" noChangeArrowheads="1"/>
          </p:cNvSpPr>
          <p:nvPr>
            <p:ph type="title"/>
          </p:nvPr>
        </p:nvSpPr>
        <p:spPr>
          <a:xfrm>
            <a:off x="457200" y="433927"/>
            <a:ext cx="8229600" cy="6207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Existing Physical Constraints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a:xfrm>
            <a:off x="381000" y="-1788"/>
            <a:ext cx="8421688" cy="1241425"/>
          </a:xfrm>
        </p:spPr>
        <p:txBody>
          <a:bodyPr/>
          <a:lstStyle/>
          <a:p>
            <a:pPr eaLnBrk="1" hangingPunct="1">
              <a:defRPr/>
            </a:pPr>
            <a:r>
              <a:rPr lang="en-US" b="1" dirty="0" smtClean="0">
                <a:solidFill>
                  <a:srgbClr val="45811B"/>
                </a:solidFill>
                <a:latin typeface="Arial" pitchFamily="34" charset="0"/>
                <a:cs typeface="Arial" pitchFamily="34" charset="0"/>
              </a:rPr>
              <a:t>Design Coordination</a:t>
            </a:r>
          </a:p>
        </p:txBody>
      </p:sp>
      <p:sp>
        <p:nvSpPr>
          <p:cNvPr id="243714" name="Rectangle 2"/>
          <p:cNvSpPr>
            <a:spLocks noGrp="1" noChangeArrowheads="1"/>
          </p:cNvSpPr>
          <p:nvPr>
            <p:ph idx="1"/>
          </p:nvPr>
        </p:nvSpPr>
        <p:spPr>
          <a:xfrm>
            <a:off x="533400" y="1021982"/>
            <a:ext cx="8474075" cy="5257800"/>
          </a:xfrm>
        </p:spPr>
        <p:txBody>
          <a:bodyPr>
            <a:normAutofit fontScale="92500"/>
          </a:bodyPr>
          <a:lstStyle/>
          <a:p>
            <a:pPr eaLnBrk="1" hangingPunct="1">
              <a:buSzTx/>
              <a:buFont typeface="Wingdings" pitchFamily="2" charset="2"/>
              <a:buNone/>
              <a:defRPr/>
            </a:pPr>
            <a:r>
              <a:rPr lang="en-US" dirty="0" smtClean="0">
                <a:solidFill>
                  <a:srgbClr val="A90021"/>
                </a:solidFill>
              </a:rPr>
              <a:t>Not all rooms are ideal for distance learning!</a:t>
            </a:r>
          </a:p>
          <a:p>
            <a:pPr eaLnBrk="1" hangingPunct="1">
              <a:buSzTx/>
              <a:buFont typeface="Wingdings" pitchFamily="2" charset="2"/>
              <a:buNone/>
              <a:defRPr/>
            </a:pPr>
            <a:endParaRPr lang="en-US" sz="1800" dirty="0" smtClean="0">
              <a:solidFill>
                <a:srgbClr val="A90021"/>
              </a:solidFill>
            </a:endParaRPr>
          </a:p>
          <a:p>
            <a:pPr lvl="1" eaLnBrk="1" hangingPunct="1">
              <a:buFontTx/>
              <a:buBlip>
                <a:blip r:embed="rId3"/>
              </a:buBlip>
              <a:defRPr/>
            </a:pPr>
            <a:r>
              <a:rPr lang="en-US" sz="2400" dirty="0" smtClean="0">
                <a:solidFill>
                  <a:srgbClr val="A90021"/>
                </a:solidFill>
              </a:rPr>
              <a:t>Low background noise (NC25) often requires low velocity, high capacity HVAC design</a:t>
            </a:r>
          </a:p>
          <a:p>
            <a:pPr lvl="1" eaLnBrk="1" hangingPunct="1">
              <a:buFontTx/>
              <a:buNone/>
              <a:defRPr/>
            </a:pPr>
            <a:endParaRPr lang="en-US" sz="1800" dirty="0" smtClean="0">
              <a:solidFill>
                <a:srgbClr val="A90021"/>
              </a:solidFill>
            </a:endParaRPr>
          </a:p>
          <a:p>
            <a:pPr lvl="1" eaLnBrk="1" hangingPunct="1">
              <a:buFontTx/>
              <a:buBlip>
                <a:blip r:embed="rId3"/>
              </a:buBlip>
              <a:defRPr/>
            </a:pPr>
            <a:r>
              <a:rPr lang="en-US" sz="2400" dirty="0" smtClean="0">
                <a:solidFill>
                  <a:srgbClr val="A90021"/>
                </a:solidFill>
              </a:rPr>
              <a:t>Isolation from external noise may require specialized wall constructions, window and door </a:t>
            </a:r>
            <a:r>
              <a:rPr lang="en-US" sz="2400" dirty="0" err="1" smtClean="0">
                <a:solidFill>
                  <a:srgbClr val="A90021"/>
                </a:solidFill>
              </a:rPr>
              <a:t>gasketing</a:t>
            </a:r>
            <a:endParaRPr lang="en-US" sz="2400" dirty="0" smtClean="0">
              <a:solidFill>
                <a:srgbClr val="A90021"/>
              </a:solidFill>
            </a:endParaRPr>
          </a:p>
          <a:p>
            <a:pPr lvl="1" eaLnBrk="1" hangingPunct="1">
              <a:buFontTx/>
              <a:buNone/>
              <a:defRPr/>
            </a:pPr>
            <a:endParaRPr lang="en-US" sz="1800" dirty="0" smtClean="0">
              <a:solidFill>
                <a:srgbClr val="A90021"/>
              </a:solidFill>
            </a:endParaRPr>
          </a:p>
          <a:p>
            <a:pPr lvl="1" eaLnBrk="1" hangingPunct="1">
              <a:buFontTx/>
              <a:buBlip>
                <a:blip r:embed="rId3"/>
              </a:buBlip>
              <a:defRPr/>
            </a:pPr>
            <a:r>
              <a:rPr lang="en-US" sz="2400" dirty="0" smtClean="0">
                <a:solidFill>
                  <a:srgbClr val="A90021"/>
                </a:solidFill>
              </a:rPr>
              <a:t>Exterior windows are problematic for light control</a:t>
            </a:r>
          </a:p>
          <a:p>
            <a:pPr lvl="1" eaLnBrk="1" hangingPunct="1">
              <a:buFontTx/>
              <a:buNone/>
              <a:defRPr/>
            </a:pPr>
            <a:endParaRPr lang="en-US" sz="1800" dirty="0" smtClean="0">
              <a:solidFill>
                <a:srgbClr val="A90021"/>
              </a:solidFill>
            </a:endParaRPr>
          </a:p>
          <a:p>
            <a:pPr lvl="1" eaLnBrk="1" hangingPunct="1">
              <a:buFontTx/>
              <a:buBlip>
                <a:blip r:embed="rId3"/>
              </a:buBlip>
              <a:defRPr/>
            </a:pPr>
            <a:r>
              <a:rPr lang="en-US" sz="2400" dirty="0" smtClean="0">
                <a:solidFill>
                  <a:srgbClr val="A90021"/>
                </a:solidFill>
              </a:rPr>
              <a:t>Specialized VTC lighting may require specialized ceiling design</a:t>
            </a:r>
          </a:p>
          <a:p>
            <a:pPr lvl="1" eaLnBrk="1" hangingPunct="1">
              <a:buFontTx/>
              <a:buNone/>
              <a:defRPr/>
            </a:pPr>
            <a:endParaRPr lang="en-US" sz="1800" dirty="0" smtClean="0">
              <a:solidFill>
                <a:srgbClr val="A90021"/>
              </a:solidFill>
            </a:endParaRPr>
          </a:p>
          <a:p>
            <a:pPr lvl="1" eaLnBrk="1" hangingPunct="1">
              <a:buFontTx/>
              <a:buBlip>
                <a:blip r:embed="rId3"/>
              </a:buBlip>
              <a:defRPr/>
            </a:pPr>
            <a:r>
              <a:rPr lang="en-US" sz="2400" dirty="0" smtClean="0">
                <a:solidFill>
                  <a:srgbClr val="A90021"/>
                </a:solidFill>
              </a:rPr>
              <a:t>Tiered seating may be required in larger venues for proper viewing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066800" y="1036314"/>
            <a:ext cx="7391400" cy="46355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Quiet, well-isolated space</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Few or no windows</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Controllable lighting, preferably designed for videoconferencing</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High volume, low velocity HVAC</a:t>
            </a:r>
          </a:p>
          <a:p>
            <a:pPr marL="342900" indent="-342900" eaLnBrk="1" hangingPunct="1">
              <a:spcBef>
                <a:spcPct val="20000"/>
              </a:spcBef>
              <a:buClr>
                <a:schemeClr val="hlink"/>
              </a:buClr>
              <a:buSzPct val="90000"/>
              <a:buFont typeface="Wingdings" pitchFamily="2" charset="2"/>
              <a:buBlip>
                <a:blip r:embed="rId3"/>
              </a:buBlip>
              <a:defRPr/>
            </a:pPr>
            <a:r>
              <a:rPr lang="en-US" sz="2400" dirty="0" err="1">
                <a:solidFill>
                  <a:srgbClr val="A90021"/>
                </a:solidFill>
              </a:rPr>
              <a:t>Gasketed</a:t>
            </a:r>
            <a:r>
              <a:rPr lang="en-US" sz="2400" dirty="0">
                <a:solidFill>
                  <a:srgbClr val="A90021"/>
                </a:solidFill>
              </a:rPr>
              <a:t> doors or vestibules</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Technician’s booth with separate entrance </a:t>
            </a:r>
          </a:p>
          <a:p>
            <a:pPr marL="342900" indent="-342900" eaLnBrk="1" hangingPunct="1">
              <a:spcBef>
                <a:spcPct val="20000"/>
              </a:spcBef>
              <a:buClr>
                <a:schemeClr val="hlink"/>
              </a:buClr>
              <a:buSzPct val="90000"/>
              <a:buFont typeface="Wingdings" pitchFamily="2" charset="2"/>
              <a:buNone/>
              <a:defRPr/>
            </a:pPr>
            <a:r>
              <a:rPr lang="en-US" sz="2400" dirty="0">
                <a:solidFill>
                  <a:srgbClr val="A90021"/>
                </a:solidFill>
              </a:rPr>
              <a:t>    (if large group venue)</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Individual temperature controls for booth room, </a:t>
            </a:r>
          </a:p>
          <a:p>
            <a:pPr marL="342900" indent="-342900" eaLnBrk="1" hangingPunct="1">
              <a:spcBef>
                <a:spcPct val="20000"/>
              </a:spcBef>
              <a:buClr>
                <a:schemeClr val="hlink"/>
              </a:buClr>
              <a:buSzPct val="90000"/>
              <a:buFont typeface="Wingdings" pitchFamily="2" charset="2"/>
              <a:buNone/>
              <a:defRPr/>
            </a:pPr>
            <a:r>
              <a:rPr lang="en-US" sz="2400" dirty="0">
                <a:solidFill>
                  <a:srgbClr val="A90021"/>
                </a:solidFill>
              </a:rPr>
              <a:t>    rear projection room (if any)</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Penetrable floor</a:t>
            </a:r>
          </a:p>
          <a:p>
            <a:pPr marL="342900" indent="-342900" eaLnBrk="1" hangingPunct="1">
              <a:spcBef>
                <a:spcPct val="20000"/>
              </a:spcBef>
              <a:buClr>
                <a:schemeClr val="hlink"/>
              </a:buClr>
              <a:buSzPct val="90000"/>
              <a:buFont typeface="Wingdings" pitchFamily="2" charset="2"/>
              <a:buBlip>
                <a:blip r:embed="rId3"/>
              </a:buBlip>
              <a:defRPr/>
            </a:pPr>
            <a:r>
              <a:rPr lang="en-US" sz="2400" dirty="0">
                <a:solidFill>
                  <a:srgbClr val="A90021"/>
                </a:solidFill>
              </a:rPr>
              <a:t>Fixed desks or tables</a:t>
            </a:r>
          </a:p>
          <a:p>
            <a:pPr marL="342900" indent="-342900" eaLnBrk="1" hangingPunct="1">
              <a:spcBef>
                <a:spcPct val="20000"/>
              </a:spcBef>
              <a:buClr>
                <a:schemeClr val="hlink"/>
              </a:buClr>
              <a:buSzPct val="90000"/>
              <a:buFont typeface="Wingdings" pitchFamily="2" charset="2"/>
              <a:buBlip>
                <a:blip r:embed="rId4"/>
              </a:buBlip>
              <a:defRPr/>
            </a:pPr>
            <a:endParaRPr lang="en-US" sz="2400" dirty="0">
              <a:solidFill>
                <a:srgbClr val="FFFF00"/>
              </a:solidFill>
              <a:effectLst>
                <a:outerShdw blurRad="38100" dist="38100" dir="2700000" algn="tl">
                  <a:srgbClr val="000000"/>
                </a:outerShdw>
              </a:effectLst>
            </a:endParaRPr>
          </a:p>
          <a:p>
            <a:pPr marL="342900" indent="-342900" eaLnBrk="1" hangingPunct="1">
              <a:spcBef>
                <a:spcPct val="20000"/>
              </a:spcBef>
              <a:buClr>
                <a:schemeClr val="hlink"/>
              </a:buClr>
              <a:buSzPct val="90000"/>
              <a:buFont typeface="Wingdings" pitchFamily="2" charset="2"/>
              <a:buBlip>
                <a:blip r:embed="rId4"/>
              </a:buBlip>
              <a:defRPr/>
            </a:pPr>
            <a:endParaRPr lang="en-US" sz="2800" dirty="0">
              <a:solidFill>
                <a:srgbClr val="FFFF00"/>
              </a:solidFill>
              <a:effectLst>
                <a:outerShdw blurRad="38100" dist="38100" dir="2700000" algn="tl">
                  <a:srgbClr val="000000"/>
                </a:outerShdw>
              </a:effectLst>
            </a:endParaRPr>
          </a:p>
        </p:txBody>
      </p:sp>
      <p:sp>
        <p:nvSpPr>
          <p:cNvPr id="96259" name="Rectangle 3"/>
          <p:cNvSpPr>
            <a:spLocks noGrp="1" noChangeArrowheads="1"/>
          </p:cNvSpPr>
          <p:nvPr>
            <p:ph type="title"/>
          </p:nvPr>
        </p:nvSpPr>
        <p:spPr>
          <a:xfrm>
            <a:off x="457200" y="320845"/>
            <a:ext cx="8229600" cy="6207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Ideal Room Attributes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15913" y="389076"/>
            <a:ext cx="8675687" cy="500063"/>
          </a:xfrm>
        </p:spPr>
        <p:txBody>
          <a:bodyPr>
            <a:normAutofit fontScale="90000"/>
          </a:bodyPr>
          <a:lstStyle/>
          <a:p>
            <a:pPr eaLnBrk="1" hangingPunct="1">
              <a:defRPr/>
            </a:pPr>
            <a:r>
              <a:rPr lang="en-US" b="1" dirty="0" smtClean="0">
                <a:solidFill>
                  <a:srgbClr val="45811B"/>
                </a:solidFill>
                <a:latin typeface="Arial" pitchFamily="34" charset="0"/>
                <a:cs typeface="Arial" pitchFamily="34" charset="0"/>
              </a:rPr>
              <a:t>How Can an Consultant Help?</a:t>
            </a:r>
          </a:p>
        </p:txBody>
      </p:sp>
      <p:sp>
        <p:nvSpPr>
          <p:cNvPr id="41987" name="Text Box 3"/>
          <p:cNvSpPr txBox="1">
            <a:spLocks noChangeArrowheads="1"/>
          </p:cNvSpPr>
          <p:nvPr/>
        </p:nvSpPr>
        <p:spPr bwMode="auto">
          <a:xfrm>
            <a:off x="609600" y="1022874"/>
            <a:ext cx="8077200" cy="5703100"/>
          </a:xfrm>
          <a:prstGeom prst="rect">
            <a:avLst/>
          </a:prstGeom>
          <a:noFill/>
          <a:ln w="9525">
            <a:noFill/>
            <a:miter lim="800000"/>
            <a:headEnd/>
            <a:tailEnd/>
          </a:ln>
        </p:spPr>
        <p:txBody>
          <a:bodyPr>
            <a:spAutoFit/>
          </a:bodyPr>
          <a:lstStyle/>
          <a:p>
            <a:pPr marL="460375" indent="-460375" algn="ctr">
              <a:spcBef>
                <a:spcPct val="50000"/>
              </a:spcBef>
            </a:pPr>
            <a:r>
              <a:rPr kumimoji="1" lang="en-US" sz="2800" b="1" dirty="0">
                <a:solidFill>
                  <a:srgbClr val="A90021"/>
                </a:solidFill>
              </a:rPr>
              <a:t>Start </a:t>
            </a:r>
            <a:r>
              <a:rPr kumimoji="1" lang="en-US" sz="2800" b="1" dirty="0" smtClean="0">
                <a:solidFill>
                  <a:srgbClr val="A90021"/>
                </a:solidFill>
              </a:rPr>
              <a:t>Early in Planning and Design!</a:t>
            </a:r>
            <a:endParaRPr kumimoji="1" lang="en-US" sz="2800" b="1" dirty="0">
              <a:solidFill>
                <a:srgbClr val="A90021"/>
              </a:solidFill>
            </a:endParaRPr>
          </a:p>
          <a:p>
            <a:pPr marL="460375" indent="-460375" algn="ctr">
              <a:spcBef>
                <a:spcPct val="50000"/>
              </a:spcBef>
            </a:pPr>
            <a:endParaRPr kumimoji="1" lang="en-US" b="1" dirty="0">
              <a:solidFill>
                <a:srgbClr val="FFFF00"/>
              </a:solidFill>
            </a:endParaRPr>
          </a:p>
          <a:p>
            <a:pPr marL="919163" lvl="1" indent="-344488">
              <a:lnSpc>
                <a:spcPct val="90000"/>
              </a:lnSpc>
              <a:spcBef>
                <a:spcPct val="50000"/>
              </a:spcBef>
              <a:buFontTx/>
              <a:buBlip>
                <a:blip r:embed="rId3"/>
              </a:buBlip>
            </a:pPr>
            <a:r>
              <a:rPr kumimoji="1" lang="en-US" sz="2400" dirty="0">
                <a:solidFill>
                  <a:srgbClr val="A90021"/>
                </a:solidFill>
              </a:rPr>
              <a:t>Present case-studies, review prior projects of similar nature.</a:t>
            </a:r>
          </a:p>
          <a:p>
            <a:pPr marL="919163" lvl="1" indent="-344488">
              <a:lnSpc>
                <a:spcPct val="90000"/>
              </a:lnSpc>
              <a:spcBef>
                <a:spcPct val="50000"/>
              </a:spcBef>
              <a:buFontTx/>
              <a:buBlip>
                <a:blip r:embed="rId3"/>
              </a:buBlip>
            </a:pPr>
            <a:r>
              <a:rPr kumimoji="1" lang="en-US" sz="2400" dirty="0">
                <a:solidFill>
                  <a:srgbClr val="A90021"/>
                </a:solidFill>
              </a:rPr>
              <a:t>Adjacencies, location and types of doors, vestibules, windows, AV closets, etc.</a:t>
            </a:r>
          </a:p>
          <a:p>
            <a:pPr marL="919163" lvl="1" indent="-344488">
              <a:lnSpc>
                <a:spcPct val="90000"/>
              </a:lnSpc>
              <a:spcBef>
                <a:spcPct val="50000"/>
              </a:spcBef>
              <a:buFontTx/>
              <a:buBlip>
                <a:blip r:embed="rId3"/>
              </a:buBlip>
            </a:pPr>
            <a:r>
              <a:rPr kumimoji="1" lang="en-US" sz="2400" dirty="0">
                <a:solidFill>
                  <a:srgbClr val="A90021"/>
                </a:solidFill>
              </a:rPr>
              <a:t>Seating configurations, slopes, ramps, stage dimensions, etc.</a:t>
            </a:r>
          </a:p>
          <a:p>
            <a:pPr marL="919163" lvl="1" indent="-344488">
              <a:lnSpc>
                <a:spcPct val="90000"/>
              </a:lnSpc>
              <a:spcBef>
                <a:spcPct val="50000"/>
              </a:spcBef>
              <a:buFontTx/>
              <a:buBlip>
                <a:blip r:embed="rId3"/>
              </a:buBlip>
            </a:pPr>
            <a:r>
              <a:rPr kumimoji="1" lang="en-US" sz="2400" u="sng" dirty="0">
                <a:solidFill>
                  <a:srgbClr val="A90021"/>
                </a:solidFill>
              </a:rPr>
              <a:t>Sight line studies</a:t>
            </a:r>
            <a:r>
              <a:rPr kumimoji="1" lang="en-US" sz="2400" dirty="0">
                <a:solidFill>
                  <a:srgbClr val="A90021"/>
                </a:solidFill>
              </a:rPr>
              <a:t> and preliminary equipment location plans.  Indications of potential conflicts, ADA issues, user and maintenance ergonomics.</a:t>
            </a:r>
          </a:p>
          <a:p>
            <a:pPr marL="919163" lvl="1" indent="-344488">
              <a:lnSpc>
                <a:spcPct val="90000"/>
              </a:lnSpc>
              <a:spcBef>
                <a:spcPct val="50000"/>
              </a:spcBef>
              <a:buFontTx/>
              <a:buBlip>
                <a:blip r:embed="rId3"/>
              </a:buBlip>
            </a:pPr>
            <a:r>
              <a:rPr kumimoji="1" lang="en-US" sz="2400" b="1" dirty="0">
                <a:solidFill>
                  <a:srgbClr val="A90021"/>
                </a:solidFill>
              </a:rPr>
              <a:t> </a:t>
            </a:r>
            <a:r>
              <a:rPr kumimoji="1" lang="en-US" sz="2400" dirty="0">
                <a:solidFill>
                  <a:srgbClr val="A90021"/>
                </a:solidFill>
              </a:rPr>
              <a:t>Room Shaping / Acoustic considerations</a:t>
            </a:r>
          </a:p>
          <a:p>
            <a:pPr marL="919163" lvl="1" indent="-344488">
              <a:lnSpc>
                <a:spcPct val="90000"/>
              </a:lnSpc>
              <a:spcBef>
                <a:spcPct val="50000"/>
              </a:spcBef>
              <a:buFontTx/>
              <a:buBlip>
                <a:blip r:embed="rId3"/>
              </a:buBlip>
            </a:pPr>
            <a:endParaRPr kumimoji="1" lang="en-US" sz="2400" b="1"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848064"/>
            <a:ext cx="8382000" cy="685800"/>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Summary</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
        <p:nvSpPr>
          <p:cNvPr id="98308" name="Rectangle 4"/>
          <p:cNvSpPr>
            <a:spLocks noChangeArrowheads="1"/>
          </p:cNvSpPr>
          <p:nvPr/>
        </p:nvSpPr>
        <p:spPr bwMode="auto">
          <a:xfrm>
            <a:off x="457200" y="883020"/>
            <a:ext cx="8915400" cy="20447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600" dirty="0">
                <a:solidFill>
                  <a:srgbClr val="A90021"/>
                </a:solidFill>
              </a:rPr>
              <a:t>Room attributes are critical:</a:t>
            </a:r>
            <a:endParaRPr lang="en-US" sz="2800" dirty="0">
              <a:solidFill>
                <a:srgbClr val="A90021"/>
              </a:solidFill>
            </a:endParaRPr>
          </a:p>
          <a:p>
            <a:pPr marL="742950" lvl="1" indent="-285750" eaLnBrk="1" hangingPunct="1">
              <a:spcBef>
                <a:spcPct val="20000"/>
              </a:spcBef>
              <a:buFontTx/>
              <a:buBlip>
                <a:blip r:embed="rId3"/>
              </a:buBlip>
              <a:defRPr/>
            </a:pPr>
            <a:r>
              <a:rPr lang="en-US" sz="2800" dirty="0">
                <a:solidFill>
                  <a:srgbClr val="A90021"/>
                </a:solidFill>
              </a:rPr>
              <a:t> Unobstructed sightlines</a:t>
            </a:r>
          </a:p>
          <a:p>
            <a:pPr marL="742950" lvl="1" indent="-285750" eaLnBrk="1" hangingPunct="1">
              <a:spcBef>
                <a:spcPct val="20000"/>
              </a:spcBef>
              <a:buFontTx/>
              <a:buBlip>
                <a:blip r:embed="rId3"/>
              </a:buBlip>
              <a:defRPr/>
            </a:pPr>
            <a:r>
              <a:rPr lang="en-US" sz="2800" dirty="0">
                <a:solidFill>
                  <a:srgbClr val="A90021"/>
                </a:solidFill>
              </a:rPr>
              <a:t> Unobstructed camera angles</a:t>
            </a:r>
          </a:p>
          <a:p>
            <a:pPr marL="742950" lvl="1" indent="-285750" eaLnBrk="1" hangingPunct="1">
              <a:spcBef>
                <a:spcPct val="20000"/>
              </a:spcBef>
              <a:buFontTx/>
              <a:buBlip>
                <a:blip r:embed="rId3"/>
              </a:buBlip>
              <a:defRPr/>
            </a:pPr>
            <a:r>
              <a:rPr lang="en-US" sz="2800" dirty="0">
                <a:solidFill>
                  <a:srgbClr val="A90021"/>
                </a:solidFill>
              </a:rPr>
              <a:t> </a:t>
            </a:r>
            <a:r>
              <a:rPr lang="en-US" sz="2800" dirty="0" smtClean="0">
                <a:solidFill>
                  <a:srgbClr val="A90021"/>
                </a:solidFill>
              </a:rPr>
              <a:t>Lighting specifically </a:t>
            </a:r>
            <a:r>
              <a:rPr lang="en-US" sz="2800" dirty="0">
                <a:solidFill>
                  <a:srgbClr val="A90021"/>
                </a:solidFill>
              </a:rPr>
              <a:t>for </a:t>
            </a:r>
            <a:r>
              <a:rPr lang="en-US" sz="2800" dirty="0" smtClean="0">
                <a:solidFill>
                  <a:srgbClr val="A90021"/>
                </a:solidFill>
              </a:rPr>
              <a:t>distance learning</a:t>
            </a:r>
            <a:endParaRPr lang="en-US" sz="2800" dirty="0">
              <a:solidFill>
                <a:srgbClr val="A90021"/>
              </a:solidFill>
            </a:endParaRPr>
          </a:p>
          <a:p>
            <a:pPr marL="742950" lvl="1" indent="-285750" eaLnBrk="1" hangingPunct="1">
              <a:spcBef>
                <a:spcPct val="20000"/>
              </a:spcBef>
              <a:buFontTx/>
              <a:buBlip>
                <a:blip r:embed="rId3"/>
              </a:buBlip>
              <a:defRPr/>
            </a:pPr>
            <a:r>
              <a:rPr lang="en-US" sz="2800" dirty="0">
                <a:solidFill>
                  <a:srgbClr val="A90021"/>
                </a:solidFill>
              </a:rPr>
              <a:t> Appropriate finishes</a:t>
            </a:r>
          </a:p>
          <a:p>
            <a:pPr marL="742950" lvl="1" indent="-285750" eaLnBrk="1" hangingPunct="1">
              <a:spcBef>
                <a:spcPct val="20000"/>
              </a:spcBef>
              <a:buFontTx/>
              <a:buBlip>
                <a:blip r:embed="rId3"/>
              </a:buBlip>
              <a:defRPr/>
            </a:pPr>
            <a:r>
              <a:rPr lang="en-US" sz="2800" dirty="0">
                <a:solidFill>
                  <a:srgbClr val="A90021"/>
                </a:solidFill>
              </a:rPr>
              <a:t> User ergonomics</a:t>
            </a:r>
          </a:p>
          <a:p>
            <a:pPr marL="342900" indent="-342900" eaLnBrk="1" hangingPunct="1">
              <a:spcBef>
                <a:spcPct val="20000"/>
              </a:spcBef>
              <a:buClr>
                <a:schemeClr val="hlink"/>
              </a:buClr>
              <a:buSzPct val="90000"/>
              <a:buFont typeface="Wingdings" pitchFamily="2" charset="2"/>
              <a:buNone/>
              <a:defRPr/>
            </a:pPr>
            <a:r>
              <a:rPr lang="en-US" sz="3600" dirty="0">
                <a:solidFill>
                  <a:srgbClr val="A90021"/>
                </a:solidFill>
              </a:rPr>
              <a:t>Acoustics are critical:</a:t>
            </a:r>
            <a:endParaRPr lang="en-US" sz="3200" dirty="0">
              <a:solidFill>
                <a:srgbClr val="A90021"/>
              </a:solidFill>
            </a:endParaRPr>
          </a:p>
          <a:p>
            <a:pPr marL="742950" lvl="1" indent="-285750" eaLnBrk="1" hangingPunct="1">
              <a:spcBef>
                <a:spcPct val="20000"/>
              </a:spcBef>
              <a:buFontTx/>
              <a:buBlip>
                <a:blip r:embed="rId3"/>
              </a:buBlip>
              <a:defRPr/>
            </a:pPr>
            <a:r>
              <a:rPr lang="en-US" sz="2800" dirty="0">
                <a:solidFill>
                  <a:srgbClr val="A90021"/>
                </a:solidFill>
              </a:rPr>
              <a:t> Background Noise - NC25</a:t>
            </a:r>
          </a:p>
          <a:p>
            <a:pPr marL="742950" lvl="1" indent="-285750" eaLnBrk="1" hangingPunct="1">
              <a:spcBef>
                <a:spcPct val="20000"/>
              </a:spcBef>
              <a:buFontTx/>
              <a:buBlip>
                <a:blip r:embed="rId3"/>
              </a:buBlip>
              <a:defRPr/>
            </a:pPr>
            <a:r>
              <a:rPr lang="en-US" sz="2800" dirty="0">
                <a:solidFill>
                  <a:srgbClr val="A90021"/>
                </a:solidFill>
              </a:rPr>
              <a:t> Isolation from adjacent noise sources</a:t>
            </a:r>
          </a:p>
          <a:p>
            <a:pPr marL="742950" lvl="1" indent="-285750" eaLnBrk="1" hangingPunct="1">
              <a:spcBef>
                <a:spcPct val="20000"/>
              </a:spcBef>
              <a:buFontTx/>
              <a:buBlip>
                <a:blip r:embed="rId3"/>
              </a:buBlip>
              <a:defRPr/>
            </a:pPr>
            <a:r>
              <a:rPr lang="en-US" sz="2800" dirty="0">
                <a:solidFill>
                  <a:srgbClr val="A90021"/>
                </a:solidFill>
              </a:rPr>
              <a:t> Reverberation - &lt;1s  (wall &amp; ceiling treatments)</a:t>
            </a:r>
          </a:p>
          <a:p>
            <a:pPr marL="342900" indent="-342900" eaLnBrk="1" hangingPunct="1">
              <a:spcBef>
                <a:spcPct val="20000"/>
              </a:spcBef>
              <a:buClr>
                <a:schemeClr val="hlink"/>
              </a:buClr>
              <a:buSzPct val="90000"/>
              <a:buFont typeface="Wingdings" pitchFamily="2" charset="2"/>
              <a:buBlip>
                <a:blip r:embed="rId4"/>
              </a:buBlip>
              <a:defRPr/>
            </a:pPr>
            <a:endParaRPr lang="en-US" sz="3200" dirty="0">
              <a:solidFill>
                <a:srgbClr val="FFFF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3004711"/>
            <a:ext cx="7772400" cy="1470025"/>
          </a:xfrm>
        </p:spPr>
        <p:txBody>
          <a:bodyPr/>
          <a:lstStyle/>
          <a:p>
            <a:pPr eaLnBrk="1" hangingPunct="1"/>
            <a:r>
              <a:rPr lang="en-US" b="1" cap="none" dirty="0" smtClean="0">
                <a:solidFill>
                  <a:srgbClr val="45811B"/>
                </a:solidFill>
                <a:latin typeface="Arial" charset="0"/>
                <a:ea typeface="ＭＳ Ｐゴシック" charset="-128"/>
                <a:cs typeface="Arial" charset="0"/>
              </a:rPr>
              <a:t>THANK YOU!!</a:t>
            </a:r>
            <a:br>
              <a:rPr lang="en-US" b="1" cap="none" dirty="0" smtClean="0">
                <a:solidFill>
                  <a:srgbClr val="45811B"/>
                </a:solidFill>
                <a:latin typeface="Arial" charset="0"/>
                <a:ea typeface="ＭＳ Ｐゴシック" charset="-128"/>
                <a:cs typeface="Arial" charset="0"/>
              </a:rPr>
            </a:br>
            <a:endParaRPr lang="en-US" b="1" cap="none" dirty="0" smtClean="0">
              <a:solidFill>
                <a:srgbClr val="A90021"/>
              </a:solidFill>
              <a:latin typeface="Arial" charset="0"/>
              <a:ea typeface="ＭＳ Ｐゴシック" charset="-128"/>
              <a:cs typeface="Arial" charset="0"/>
            </a:endParaRPr>
          </a:p>
        </p:txBody>
      </p:sp>
      <p:sp>
        <p:nvSpPr>
          <p:cNvPr id="3" name="Title 1"/>
          <p:cNvSpPr txBox="1">
            <a:spLocks/>
          </p:cNvSpPr>
          <p:nvPr/>
        </p:nvSpPr>
        <p:spPr bwMode="auto">
          <a:xfrm>
            <a:off x="685800" y="4337388"/>
            <a:ext cx="7772400" cy="1470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45811B"/>
                </a:solidFill>
                <a:cs typeface="Arial" charset="0"/>
                <a:hlinkClick r:id="rId2"/>
              </a:rPr>
              <a:t>www.acentech.com</a:t>
            </a:r>
            <a:endParaRPr lang="en-US" sz="4400" b="1" dirty="0" smtClean="0">
              <a:solidFill>
                <a:srgbClr val="45811B"/>
              </a:solidFill>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5811B"/>
                </a:solidFill>
                <a:effectLst/>
                <a:uLnTx/>
                <a:uFillTx/>
                <a:latin typeface="Arial" charset="0"/>
                <a:ea typeface="ＭＳ Ｐゴシック" charset="-128"/>
                <a:cs typeface="Arial" charset="0"/>
                <a:hlinkClick r:id="rId3"/>
              </a:rPr>
              <a:t>lgedemer@acentech.com</a:t>
            </a:r>
            <a:r>
              <a:rPr kumimoji="0" lang="en-US" sz="4400" b="1" i="0" u="none" strike="noStrike" kern="1200" cap="none" spc="0" normalizeH="0" baseline="0" noProof="0" dirty="0" smtClean="0">
                <a:ln>
                  <a:noFill/>
                </a:ln>
                <a:solidFill>
                  <a:srgbClr val="45811B"/>
                </a:solidFill>
                <a:effectLst/>
                <a:uLnTx/>
                <a:uFillTx/>
                <a:latin typeface="Arial" charset="0"/>
                <a:ea typeface="ＭＳ Ｐゴシック" charset="-128"/>
                <a:cs typeface="Arial" charset="0"/>
              </a:rPr>
              <a:t> </a:t>
            </a:r>
            <a:br>
              <a:rPr kumimoji="0" lang="en-US" sz="4400" b="1" i="0" u="none" strike="noStrike" kern="1200" cap="none" spc="0" normalizeH="0" baseline="0" noProof="0" dirty="0" smtClean="0">
                <a:ln>
                  <a:noFill/>
                </a:ln>
                <a:solidFill>
                  <a:srgbClr val="45811B"/>
                </a:solidFill>
                <a:effectLst/>
                <a:uLnTx/>
                <a:uFillTx/>
                <a:latin typeface="Arial" charset="0"/>
                <a:ea typeface="ＭＳ Ｐゴシック" charset="-128"/>
                <a:cs typeface="Arial" charset="0"/>
              </a:rPr>
            </a:br>
            <a:endParaRPr kumimoji="0" lang="en-US" sz="4400" b="1" i="0" u="none" strike="noStrike" kern="1200" cap="none" spc="0" normalizeH="0" baseline="0" noProof="0" dirty="0" smtClean="0">
              <a:ln>
                <a:noFill/>
              </a:ln>
              <a:solidFill>
                <a:srgbClr val="A90021"/>
              </a:solidFill>
              <a:effectLst/>
              <a:uLnTx/>
              <a:uFillTx/>
              <a:latin typeface="Arial" charset="0"/>
              <a:ea typeface="ＭＳ Ｐゴシック" charset="-128"/>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228600"/>
            <a:ext cx="8421688" cy="569913"/>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Room Attributes</a:t>
            </a:r>
          </a:p>
        </p:txBody>
      </p:sp>
      <p:sp>
        <p:nvSpPr>
          <p:cNvPr id="97283" name="Rectangle 3"/>
          <p:cNvSpPr>
            <a:spLocks noGrp="1" noChangeArrowheads="1"/>
          </p:cNvSpPr>
          <p:nvPr>
            <p:ph idx="1"/>
          </p:nvPr>
        </p:nvSpPr>
        <p:spPr>
          <a:xfrm>
            <a:off x="1143000" y="1371600"/>
            <a:ext cx="7797800" cy="4545106"/>
          </a:xfrm>
        </p:spPr>
        <p:txBody>
          <a:bodyPr lIns="92075" tIns="46038" rIns="92075" bIns="46038">
            <a:normAutofit lnSpcReduction="10000"/>
          </a:bodyPr>
          <a:lstStyle/>
          <a:p>
            <a:pPr eaLnBrk="1" hangingPunct="1">
              <a:defRPr/>
            </a:pPr>
            <a:endParaRPr lang="en-US" dirty="0" smtClean="0">
              <a:solidFill>
                <a:srgbClr val="FFFF00"/>
              </a:solidFill>
            </a:endParaRPr>
          </a:p>
          <a:p>
            <a:pPr lvl="1" eaLnBrk="1" hangingPunct="1">
              <a:lnSpc>
                <a:spcPct val="130000"/>
              </a:lnSpc>
              <a:buFontTx/>
              <a:buBlip>
                <a:blip r:embed="rId3"/>
              </a:buBlip>
              <a:defRPr/>
            </a:pPr>
            <a:r>
              <a:rPr lang="en-US" sz="3600" dirty="0" smtClean="0">
                <a:solidFill>
                  <a:srgbClr val="A90021"/>
                </a:solidFill>
              </a:rPr>
              <a:t> Appropriate Room Dimensions</a:t>
            </a:r>
          </a:p>
          <a:p>
            <a:pPr lvl="1" eaLnBrk="1" hangingPunct="1">
              <a:lnSpc>
                <a:spcPct val="130000"/>
              </a:lnSpc>
              <a:buFontTx/>
              <a:buBlip>
                <a:blip r:embed="rId3"/>
              </a:buBlip>
              <a:defRPr/>
            </a:pPr>
            <a:r>
              <a:rPr lang="en-US" sz="3600" dirty="0" smtClean="0">
                <a:solidFill>
                  <a:srgbClr val="A90021"/>
                </a:solidFill>
              </a:rPr>
              <a:t> Seating &amp; Sightlines</a:t>
            </a:r>
          </a:p>
          <a:p>
            <a:pPr lvl="1" eaLnBrk="1" hangingPunct="1">
              <a:lnSpc>
                <a:spcPct val="130000"/>
              </a:lnSpc>
              <a:buFontTx/>
              <a:buBlip>
                <a:blip r:embed="rId3"/>
              </a:buBlip>
              <a:defRPr/>
            </a:pPr>
            <a:r>
              <a:rPr lang="en-US" sz="3600" dirty="0" smtClean="0">
                <a:solidFill>
                  <a:srgbClr val="A90021"/>
                </a:solidFill>
              </a:rPr>
              <a:t> Lighting</a:t>
            </a:r>
          </a:p>
          <a:p>
            <a:pPr lvl="1" eaLnBrk="1" hangingPunct="1">
              <a:lnSpc>
                <a:spcPct val="130000"/>
              </a:lnSpc>
              <a:buFontTx/>
              <a:buBlip>
                <a:blip r:embed="rId3"/>
              </a:buBlip>
              <a:defRPr/>
            </a:pPr>
            <a:r>
              <a:rPr lang="en-US" sz="3600" dirty="0" smtClean="0">
                <a:solidFill>
                  <a:srgbClr val="A90021"/>
                </a:solidFill>
              </a:rPr>
              <a:t> Acoustics</a:t>
            </a:r>
          </a:p>
          <a:p>
            <a:pPr lvl="1" eaLnBrk="1" hangingPunct="1">
              <a:lnSpc>
                <a:spcPct val="130000"/>
              </a:lnSpc>
              <a:buFontTx/>
              <a:buBlip>
                <a:blip r:embed="rId3"/>
              </a:buBlip>
              <a:defRPr/>
            </a:pPr>
            <a:r>
              <a:rPr lang="en-US" sz="3600" dirty="0" smtClean="0">
                <a:solidFill>
                  <a:srgbClr val="A90021"/>
                </a:solidFill>
              </a:rPr>
              <a:t> Technology</a:t>
            </a:r>
          </a:p>
        </p:txBody>
      </p:sp>
      <p:sp>
        <p:nvSpPr>
          <p:cNvPr id="97285" name="Text Box 5"/>
          <p:cNvSpPr txBox="1">
            <a:spLocks noChangeArrowheads="1"/>
          </p:cNvSpPr>
          <p:nvPr/>
        </p:nvSpPr>
        <p:spPr bwMode="auto">
          <a:xfrm>
            <a:off x="218736" y="762000"/>
            <a:ext cx="9002786" cy="615553"/>
          </a:xfrm>
          <a:prstGeom prst="rect">
            <a:avLst/>
          </a:prstGeom>
          <a:noFill/>
          <a:ln w="9525">
            <a:noFill/>
            <a:miter lim="800000"/>
            <a:headEnd/>
            <a:tailEnd/>
          </a:ln>
          <a:effectLst/>
        </p:spPr>
        <p:txBody>
          <a:bodyPr wrap="none">
            <a:spAutoFit/>
          </a:bodyPr>
          <a:lstStyle/>
          <a:p>
            <a:pPr>
              <a:defRPr/>
            </a:pPr>
            <a:r>
              <a:rPr lang="en-US" sz="3400" dirty="0">
                <a:solidFill>
                  <a:srgbClr val="45811B"/>
                </a:solidFill>
              </a:rPr>
              <a:t>What makes a good </a:t>
            </a:r>
            <a:r>
              <a:rPr lang="en-US" sz="3400" dirty="0" smtClean="0">
                <a:solidFill>
                  <a:srgbClr val="45811B"/>
                </a:solidFill>
              </a:rPr>
              <a:t>distance learning </a:t>
            </a:r>
            <a:r>
              <a:rPr lang="en-US" sz="3400" dirty="0">
                <a:solidFill>
                  <a:srgbClr val="45811B"/>
                </a:solidFill>
              </a:rPr>
              <a:t>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additive="base">
                                        <p:cTn id="7" dur="500" fill="hold"/>
                                        <p:tgtEl>
                                          <p:spTgt spid="97285"/>
                                        </p:tgtEl>
                                        <p:attrNameLst>
                                          <p:attrName>ppt_x</p:attrName>
                                        </p:attrNameLst>
                                      </p:cBhvr>
                                      <p:tavLst>
                                        <p:tav tm="0">
                                          <p:val>
                                            <p:strVal val="#ppt_x"/>
                                          </p:val>
                                        </p:tav>
                                        <p:tav tm="100000">
                                          <p:val>
                                            <p:strVal val="#ppt_x"/>
                                          </p:val>
                                        </p:tav>
                                      </p:tavLst>
                                    </p:anim>
                                    <p:anim calcmode="lin" valueType="num">
                                      <p:cBhvr additive="base">
                                        <p:cTn id="8" dur="500" fill="hold"/>
                                        <p:tgtEl>
                                          <p:spTgt spid="9728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diamond(in)">
                                      <p:cBhvr>
                                        <p:cTn id="12" dur="2000"/>
                                        <p:tgtEl>
                                          <p:spTgt spid="97283">
                                            <p:txEl>
                                              <p:pRg st="1" end="1"/>
                                            </p:txEl>
                                          </p:spTgt>
                                        </p:tgtEl>
                                      </p:cBhvr>
                                    </p:animEffect>
                                  </p:childTnLst>
                                </p:cTn>
                              </p:par>
                            </p:childTnLst>
                          </p:cTn>
                        </p:par>
                        <p:par>
                          <p:cTn id="13" fill="hold">
                            <p:stCondLst>
                              <p:cond delay="2500"/>
                            </p:stCondLst>
                            <p:childTnLst>
                              <p:par>
                                <p:cTn id="14" presetID="8" presetClass="entr" presetSubtype="16" fill="hold" nodeType="afterEffect">
                                  <p:stCondLst>
                                    <p:cond delay="0"/>
                                  </p:stCondLst>
                                  <p:childTnLst>
                                    <p:set>
                                      <p:cBhvr>
                                        <p:cTn id="15" dur="1" fill="hold">
                                          <p:stCondLst>
                                            <p:cond delay="0"/>
                                          </p:stCondLst>
                                        </p:cTn>
                                        <p:tgtEl>
                                          <p:spTgt spid="97283">
                                            <p:txEl>
                                              <p:pRg st="2" end="2"/>
                                            </p:txEl>
                                          </p:spTgt>
                                        </p:tgtEl>
                                        <p:attrNameLst>
                                          <p:attrName>style.visibility</p:attrName>
                                        </p:attrNameLst>
                                      </p:cBhvr>
                                      <p:to>
                                        <p:strVal val="visible"/>
                                      </p:to>
                                    </p:set>
                                    <p:animEffect transition="in" filter="diamond(in)">
                                      <p:cBhvr>
                                        <p:cTn id="16" dur="2000"/>
                                        <p:tgtEl>
                                          <p:spTgt spid="97283">
                                            <p:txEl>
                                              <p:pRg st="2" end="2"/>
                                            </p:txEl>
                                          </p:spTgt>
                                        </p:tgtEl>
                                      </p:cBhvr>
                                    </p:animEffect>
                                  </p:childTnLst>
                                </p:cTn>
                              </p:par>
                            </p:childTnLst>
                          </p:cTn>
                        </p:par>
                        <p:par>
                          <p:cTn id="17" fill="hold">
                            <p:stCondLst>
                              <p:cond delay="4500"/>
                            </p:stCondLst>
                            <p:childTnLst>
                              <p:par>
                                <p:cTn id="18" presetID="8" presetClass="entr" presetSubtype="16" fill="hold" nodeType="afterEffect">
                                  <p:stCondLst>
                                    <p:cond delay="0"/>
                                  </p:stCondLst>
                                  <p:childTnLst>
                                    <p:set>
                                      <p:cBhvr>
                                        <p:cTn id="19" dur="1" fill="hold">
                                          <p:stCondLst>
                                            <p:cond delay="0"/>
                                          </p:stCondLst>
                                        </p:cTn>
                                        <p:tgtEl>
                                          <p:spTgt spid="97283">
                                            <p:txEl>
                                              <p:pRg st="3" end="3"/>
                                            </p:txEl>
                                          </p:spTgt>
                                        </p:tgtEl>
                                        <p:attrNameLst>
                                          <p:attrName>style.visibility</p:attrName>
                                        </p:attrNameLst>
                                      </p:cBhvr>
                                      <p:to>
                                        <p:strVal val="visible"/>
                                      </p:to>
                                    </p:set>
                                    <p:animEffect transition="in" filter="diamond(in)">
                                      <p:cBhvr>
                                        <p:cTn id="20" dur="2000"/>
                                        <p:tgtEl>
                                          <p:spTgt spid="97283">
                                            <p:txEl>
                                              <p:pRg st="3" end="3"/>
                                            </p:txEl>
                                          </p:spTgt>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97283">
                                            <p:txEl>
                                              <p:pRg st="4" end="4"/>
                                            </p:txEl>
                                          </p:spTgt>
                                        </p:tgtEl>
                                        <p:attrNameLst>
                                          <p:attrName>style.visibility</p:attrName>
                                        </p:attrNameLst>
                                      </p:cBhvr>
                                      <p:to>
                                        <p:strVal val="visible"/>
                                      </p:to>
                                    </p:set>
                                    <p:animEffect transition="in" filter="diamond(in)">
                                      <p:cBhvr>
                                        <p:cTn id="24" dur="2000"/>
                                        <p:tgtEl>
                                          <p:spTgt spid="97283">
                                            <p:txEl>
                                              <p:pRg st="4" end="4"/>
                                            </p:txEl>
                                          </p:spTgt>
                                        </p:tgtEl>
                                      </p:cBhvr>
                                    </p:animEffect>
                                  </p:childTnLst>
                                </p:cTn>
                              </p:par>
                            </p:childTnLst>
                          </p:cTn>
                        </p:par>
                        <p:par>
                          <p:cTn id="25" fill="hold">
                            <p:stCondLst>
                              <p:cond delay="8500"/>
                            </p:stCondLst>
                            <p:childTnLst>
                              <p:par>
                                <p:cTn id="26" presetID="8" presetClass="entr" presetSubtype="16" fill="hold" nodeType="afterEffect">
                                  <p:stCondLst>
                                    <p:cond delay="0"/>
                                  </p:stCondLst>
                                  <p:childTnLst>
                                    <p:set>
                                      <p:cBhvr>
                                        <p:cTn id="27" dur="1" fill="hold">
                                          <p:stCondLst>
                                            <p:cond delay="0"/>
                                          </p:stCondLst>
                                        </p:cTn>
                                        <p:tgtEl>
                                          <p:spTgt spid="97283">
                                            <p:txEl>
                                              <p:pRg st="5" end="5"/>
                                            </p:txEl>
                                          </p:spTgt>
                                        </p:tgtEl>
                                        <p:attrNameLst>
                                          <p:attrName>style.visibility</p:attrName>
                                        </p:attrNameLst>
                                      </p:cBhvr>
                                      <p:to>
                                        <p:strVal val="visible"/>
                                      </p:to>
                                    </p:set>
                                    <p:animEffect transition="in" filter="diamond(in)">
                                      <p:cBhvr>
                                        <p:cTn id="28" dur="20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381000"/>
            <a:ext cx="8421688" cy="569913"/>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Small Conference Rooms</a:t>
            </a:r>
          </a:p>
        </p:txBody>
      </p:sp>
      <p:sp>
        <p:nvSpPr>
          <p:cNvPr id="103427" name="Rectangle 3"/>
          <p:cNvSpPr>
            <a:spLocks noGrp="1" noChangeArrowheads="1"/>
          </p:cNvSpPr>
          <p:nvPr>
            <p:ph idx="1"/>
          </p:nvPr>
        </p:nvSpPr>
        <p:spPr>
          <a:xfrm>
            <a:off x="3592158" y="3636084"/>
            <a:ext cx="2306638" cy="555625"/>
          </a:xfrm>
        </p:spPr>
        <p:txBody>
          <a:bodyPr/>
          <a:lstStyle/>
          <a:p>
            <a:pPr eaLnBrk="1" hangingPunct="1">
              <a:buFont typeface="Wingdings" pitchFamily="2" charset="2"/>
              <a:buNone/>
              <a:defRPr/>
            </a:pPr>
            <a:r>
              <a:rPr lang="en-US" sz="2400" dirty="0" smtClean="0">
                <a:solidFill>
                  <a:srgbClr val="A90021"/>
                </a:solidFill>
              </a:rPr>
              <a:t>1-2 participants</a:t>
            </a:r>
          </a:p>
        </p:txBody>
      </p:sp>
      <p:pic>
        <p:nvPicPr>
          <p:cNvPr id="9220" name="Picture 4"/>
          <p:cNvPicPr>
            <a:picLocks noChangeAspect="1" noChangeArrowheads="1"/>
          </p:cNvPicPr>
          <p:nvPr/>
        </p:nvPicPr>
        <p:blipFill>
          <a:blip r:embed="rId3"/>
          <a:srcRect/>
          <a:stretch>
            <a:fillRect/>
          </a:stretch>
        </p:blipFill>
        <p:spPr bwMode="auto">
          <a:xfrm>
            <a:off x="3505200" y="1371600"/>
            <a:ext cx="2362200" cy="2195513"/>
          </a:xfrm>
          <a:prstGeom prst="rect">
            <a:avLst/>
          </a:prstGeom>
          <a:noFill/>
          <a:ln w="9525">
            <a:noFill/>
            <a:miter lim="800000"/>
            <a:headEnd/>
            <a:tailEnd/>
          </a:ln>
        </p:spPr>
      </p:pic>
      <p:pic>
        <p:nvPicPr>
          <p:cNvPr id="9221" name="Picture 5"/>
          <p:cNvPicPr>
            <a:picLocks noChangeAspect="1" noChangeArrowheads="1"/>
          </p:cNvPicPr>
          <p:nvPr/>
        </p:nvPicPr>
        <p:blipFill>
          <a:blip r:embed="rId4"/>
          <a:srcRect/>
          <a:stretch>
            <a:fillRect/>
          </a:stretch>
        </p:blipFill>
        <p:spPr bwMode="auto">
          <a:xfrm>
            <a:off x="6477000" y="1371600"/>
            <a:ext cx="2209800" cy="2197100"/>
          </a:xfrm>
          <a:prstGeom prst="rect">
            <a:avLst/>
          </a:prstGeom>
          <a:noFill/>
          <a:ln w="9525">
            <a:noFill/>
            <a:miter lim="800000"/>
            <a:headEnd/>
            <a:tailEnd/>
          </a:ln>
        </p:spPr>
      </p:pic>
      <p:sp>
        <p:nvSpPr>
          <p:cNvPr id="103430" name="Rectangle 6"/>
          <p:cNvSpPr>
            <a:spLocks noChangeArrowheads="1"/>
          </p:cNvSpPr>
          <p:nvPr/>
        </p:nvSpPr>
        <p:spPr bwMode="auto">
          <a:xfrm>
            <a:off x="6454590" y="3625326"/>
            <a:ext cx="23622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400" dirty="0">
                <a:solidFill>
                  <a:srgbClr val="A90021"/>
                </a:solidFill>
              </a:rPr>
              <a:t>3-4 participants</a:t>
            </a:r>
          </a:p>
        </p:txBody>
      </p:sp>
      <p:pic>
        <p:nvPicPr>
          <p:cNvPr id="9223" name="Picture 7"/>
          <p:cNvPicPr>
            <a:picLocks noChangeAspect="1" noChangeArrowheads="1"/>
          </p:cNvPicPr>
          <p:nvPr/>
        </p:nvPicPr>
        <p:blipFill>
          <a:blip r:embed="rId5"/>
          <a:srcRect/>
          <a:stretch>
            <a:fillRect/>
          </a:stretch>
        </p:blipFill>
        <p:spPr bwMode="auto">
          <a:xfrm>
            <a:off x="533400" y="1371600"/>
            <a:ext cx="2362200" cy="2195513"/>
          </a:xfrm>
          <a:prstGeom prst="rect">
            <a:avLst/>
          </a:prstGeom>
          <a:noFill/>
          <a:ln w="9525">
            <a:noFill/>
            <a:miter lim="800000"/>
            <a:headEnd/>
            <a:tailEnd/>
          </a:ln>
        </p:spPr>
      </p:pic>
      <p:sp>
        <p:nvSpPr>
          <p:cNvPr id="103432" name="Rectangle 8"/>
          <p:cNvSpPr>
            <a:spLocks noChangeArrowheads="1"/>
          </p:cNvSpPr>
          <p:nvPr/>
        </p:nvSpPr>
        <p:spPr bwMode="auto">
          <a:xfrm>
            <a:off x="792486" y="3636084"/>
            <a:ext cx="20574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400" dirty="0">
                <a:solidFill>
                  <a:srgbClr val="A90021"/>
                </a:solidFill>
              </a:rPr>
              <a:t>1 participant</a:t>
            </a:r>
            <a:r>
              <a:rPr lang="en-US" sz="2400" dirty="0">
                <a:solidFill>
                  <a:srgbClr val="FFFF00"/>
                </a:solidFill>
                <a:effectLst>
                  <a:outerShdw blurRad="38100" dist="38100" dir="2700000" algn="tl">
                    <a:srgbClr val="000000"/>
                  </a:outerShdw>
                </a:effectLst>
              </a:rPr>
              <a:t/>
            </a:r>
            <a:br>
              <a:rPr lang="en-US" sz="2400" dirty="0">
                <a:solidFill>
                  <a:srgbClr val="FFFF00"/>
                </a:solidFill>
                <a:effectLst>
                  <a:outerShdw blurRad="38100" dist="38100" dir="2700000" algn="tl">
                    <a:srgbClr val="000000"/>
                  </a:outerShdw>
                </a:effectLst>
              </a:rPr>
            </a:br>
            <a:endParaRPr lang="en-US" sz="2400" dirty="0">
              <a:solidFill>
                <a:srgbClr val="FFFF00"/>
              </a:solidFill>
              <a:effectLst>
                <a:outerShdw blurRad="38100" dist="38100" dir="2700000" algn="tl">
                  <a:srgbClr val="000000"/>
                </a:outerShdw>
              </a:effectLst>
            </a:endParaRPr>
          </a:p>
        </p:txBody>
      </p:sp>
      <p:sp>
        <p:nvSpPr>
          <p:cNvPr id="103433" name="Rectangle 9"/>
          <p:cNvSpPr>
            <a:spLocks noChangeArrowheads="1"/>
          </p:cNvSpPr>
          <p:nvPr/>
        </p:nvSpPr>
        <p:spPr bwMode="auto">
          <a:xfrm>
            <a:off x="2590800" y="4191709"/>
            <a:ext cx="5638800" cy="25146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Highly interactive:</a:t>
            </a:r>
          </a:p>
          <a:p>
            <a:pPr marL="742950" lvl="1" indent="-285750" eaLnBrk="1" hangingPunct="1">
              <a:spcBef>
                <a:spcPct val="20000"/>
              </a:spcBef>
              <a:buFontTx/>
              <a:buBlip>
                <a:blip r:embed="rId6"/>
              </a:buBlip>
              <a:defRPr/>
            </a:pPr>
            <a:r>
              <a:rPr lang="en-US" sz="2800" dirty="0">
                <a:solidFill>
                  <a:srgbClr val="A90021"/>
                </a:solidFill>
              </a:rPr>
              <a:t>1 microphone</a:t>
            </a:r>
          </a:p>
          <a:p>
            <a:pPr marL="742950" lvl="1" indent="-285750" eaLnBrk="1" hangingPunct="1">
              <a:spcBef>
                <a:spcPct val="20000"/>
              </a:spcBef>
              <a:buFontTx/>
              <a:buBlip>
                <a:blip r:embed="rId6"/>
              </a:buBlip>
              <a:defRPr/>
            </a:pPr>
            <a:r>
              <a:rPr lang="en-US" sz="2800" dirty="0">
                <a:solidFill>
                  <a:srgbClr val="A90021"/>
                </a:solidFill>
              </a:rPr>
              <a:t>Typically not many video, </a:t>
            </a:r>
          </a:p>
          <a:p>
            <a:pPr marL="742950" lvl="1" indent="-285750" eaLnBrk="1" hangingPunct="1">
              <a:spcBef>
                <a:spcPct val="20000"/>
              </a:spcBef>
              <a:defRPr/>
            </a:pPr>
            <a:r>
              <a:rPr lang="en-US" sz="2800" dirty="0">
                <a:solidFill>
                  <a:srgbClr val="A90021"/>
                </a:solidFill>
              </a:rPr>
              <a:t>	audio, or acoustical issues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381000"/>
            <a:ext cx="8421688" cy="569913"/>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Medium Conference Rooms</a:t>
            </a:r>
          </a:p>
        </p:txBody>
      </p:sp>
      <p:sp>
        <p:nvSpPr>
          <p:cNvPr id="104451" name="Rectangle 3"/>
          <p:cNvSpPr>
            <a:spLocks noGrp="1" noChangeArrowheads="1"/>
          </p:cNvSpPr>
          <p:nvPr>
            <p:ph idx="1"/>
          </p:nvPr>
        </p:nvSpPr>
        <p:spPr>
          <a:xfrm>
            <a:off x="3374316" y="3494442"/>
            <a:ext cx="2459038" cy="555625"/>
          </a:xfrm>
        </p:spPr>
        <p:txBody>
          <a:bodyPr/>
          <a:lstStyle/>
          <a:p>
            <a:pPr eaLnBrk="1" hangingPunct="1">
              <a:buFont typeface="Wingdings" pitchFamily="2" charset="2"/>
              <a:buNone/>
              <a:defRPr/>
            </a:pPr>
            <a:r>
              <a:rPr lang="en-US" sz="2400" dirty="0" smtClean="0">
                <a:solidFill>
                  <a:srgbClr val="A90021"/>
                </a:solidFill>
              </a:rPr>
              <a:t>6-10 participants</a:t>
            </a:r>
          </a:p>
        </p:txBody>
      </p:sp>
      <p:sp>
        <p:nvSpPr>
          <p:cNvPr id="104452" name="Rectangle 4"/>
          <p:cNvSpPr>
            <a:spLocks noChangeArrowheads="1"/>
          </p:cNvSpPr>
          <p:nvPr/>
        </p:nvSpPr>
        <p:spPr bwMode="auto">
          <a:xfrm>
            <a:off x="6324600" y="3494442"/>
            <a:ext cx="25908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400" dirty="0">
                <a:solidFill>
                  <a:srgbClr val="A90021"/>
                </a:solidFill>
              </a:rPr>
              <a:t>8-12  participants</a:t>
            </a:r>
          </a:p>
        </p:txBody>
      </p:sp>
      <p:sp>
        <p:nvSpPr>
          <p:cNvPr id="104453" name="Rectangle 5"/>
          <p:cNvSpPr>
            <a:spLocks noChangeArrowheads="1"/>
          </p:cNvSpPr>
          <p:nvPr/>
        </p:nvSpPr>
        <p:spPr bwMode="auto">
          <a:xfrm>
            <a:off x="587190" y="3483684"/>
            <a:ext cx="22860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400" dirty="0">
                <a:solidFill>
                  <a:srgbClr val="A90021"/>
                </a:solidFill>
              </a:rPr>
              <a:t>4-6 participants</a:t>
            </a:r>
          </a:p>
        </p:txBody>
      </p:sp>
      <p:sp>
        <p:nvSpPr>
          <p:cNvPr id="104454" name="Rectangle 6"/>
          <p:cNvSpPr>
            <a:spLocks noChangeArrowheads="1"/>
          </p:cNvSpPr>
          <p:nvPr/>
        </p:nvSpPr>
        <p:spPr bwMode="auto">
          <a:xfrm>
            <a:off x="2133600" y="4148862"/>
            <a:ext cx="6477000" cy="22860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Fairly interactive:</a:t>
            </a:r>
          </a:p>
          <a:p>
            <a:pPr marL="742950" lvl="1" indent="-285750" eaLnBrk="1" hangingPunct="1">
              <a:spcBef>
                <a:spcPct val="20000"/>
              </a:spcBef>
              <a:buFontTx/>
              <a:buBlip>
                <a:blip r:embed="rId3"/>
              </a:buBlip>
              <a:defRPr/>
            </a:pPr>
            <a:r>
              <a:rPr lang="en-US" sz="2800" dirty="0">
                <a:solidFill>
                  <a:srgbClr val="A90021"/>
                </a:solidFill>
              </a:rPr>
              <a:t>1 to 3 microphones</a:t>
            </a:r>
          </a:p>
          <a:p>
            <a:pPr marL="742950" lvl="1" indent="-285750" eaLnBrk="1" hangingPunct="1">
              <a:spcBef>
                <a:spcPct val="20000"/>
              </a:spcBef>
              <a:buFontTx/>
              <a:buBlip>
                <a:blip r:embed="rId3"/>
              </a:buBlip>
              <a:defRPr/>
            </a:pPr>
            <a:r>
              <a:rPr lang="en-US" sz="2800" dirty="0">
                <a:solidFill>
                  <a:srgbClr val="A90021"/>
                </a:solidFill>
              </a:rPr>
              <a:t>Some video and audio issues</a:t>
            </a:r>
          </a:p>
          <a:p>
            <a:pPr marL="742950" lvl="1" indent="-285750" eaLnBrk="1" hangingPunct="1">
              <a:spcBef>
                <a:spcPct val="20000"/>
              </a:spcBef>
              <a:buFontTx/>
              <a:buBlip>
                <a:blip r:embed="rId3"/>
              </a:buBlip>
              <a:defRPr/>
            </a:pPr>
            <a:r>
              <a:rPr lang="en-US" sz="2800" dirty="0">
                <a:solidFill>
                  <a:srgbClr val="A90021"/>
                </a:solidFill>
              </a:rPr>
              <a:t>Acoustical issues begin to appear</a:t>
            </a:r>
          </a:p>
        </p:txBody>
      </p:sp>
      <p:pic>
        <p:nvPicPr>
          <p:cNvPr id="10247" name="Picture 7"/>
          <p:cNvPicPr>
            <a:picLocks noChangeAspect="1" noChangeArrowheads="1"/>
          </p:cNvPicPr>
          <p:nvPr/>
        </p:nvPicPr>
        <p:blipFill>
          <a:blip r:embed="rId4"/>
          <a:srcRect/>
          <a:stretch>
            <a:fillRect/>
          </a:stretch>
        </p:blipFill>
        <p:spPr bwMode="auto">
          <a:xfrm>
            <a:off x="609600" y="1219200"/>
            <a:ext cx="2209800" cy="2197100"/>
          </a:xfrm>
          <a:prstGeom prst="rect">
            <a:avLst/>
          </a:prstGeom>
          <a:noFill/>
          <a:ln w="9525">
            <a:noFill/>
            <a:miter lim="800000"/>
            <a:headEnd/>
            <a:tailEnd/>
          </a:ln>
        </p:spPr>
      </p:pic>
      <p:pic>
        <p:nvPicPr>
          <p:cNvPr id="10248" name="Picture 8"/>
          <p:cNvPicPr>
            <a:picLocks noChangeAspect="1" noChangeArrowheads="1"/>
          </p:cNvPicPr>
          <p:nvPr/>
        </p:nvPicPr>
        <p:blipFill>
          <a:blip r:embed="rId5"/>
          <a:srcRect/>
          <a:stretch>
            <a:fillRect/>
          </a:stretch>
        </p:blipFill>
        <p:spPr bwMode="auto">
          <a:xfrm>
            <a:off x="3505200" y="1219200"/>
            <a:ext cx="2197100" cy="2209800"/>
          </a:xfrm>
          <a:prstGeom prst="rect">
            <a:avLst/>
          </a:prstGeom>
          <a:noFill/>
          <a:ln w="9525">
            <a:noFill/>
            <a:miter lim="800000"/>
            <a:headEnd/>
            <a:tailEnd/>
          </a:ln>
        </p:spPr>
      </p:pic>
      <p:pic>
        <p:nvPicPr>
          <p:cNvPr id="10249" name="Picture 9"/>
          <p:cNvPicPr>
            <a:picLocks noChangeAspect="1" noChangeArrowheads="1"/>
          </p:cNvPicPr>
          <p:nvPr/>
        </p:nvPicPr>
        <p:blipFill>
          <a:blip r:embed="rId6"/>
          <a:srcRect/>
          <a:stretch>
            <a:fillRect/>
          </a:stretch>
        </p:blipFill>
        <p:spPr bwMode="auto">
          <a:xfrm>
            <a:off x="6477000" y="1219200"/>
            <a:ext cx="22098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3" descr="PB030001"/>
          <p:cNvPicPr>
            <a:picLocks noChangeAspect="1" noChangeArrowheads="1"/>
          </p:cNvPicPr>
          <p:nvPr/>
        </p:nvPicPr>
        <p:blipFill>
          <a:blip r:embed="rId3"/>
          <a:srcRect/>
          <a:stretch>
            <a:fillRect/>
          </a:stretch>
        </p:blipFill>
        <p:spPr bwMode="auto">
          <a:xfrm>
            <a:off x="5029200" y="1121484"/>
            <a:ext cx="3429000" cy="2571750"/>
          </a:xfrm>
          <a:prstGeom prst="rect">
            <a:avLst/>
          </a:prstGeom>
          <a:noFill/>
          <a:ln w="38100">
            <a:solidFill>
              <a:srgbClr val="C0C0C0"/>
            </a:solidFill>
            <a:miter lim="800000"/>
            <a:headEnd/>
            <a:tailEnd/>
          </a:ln>
        </p:spPr>
      </p:pic>
      <p:pic>
        <p:nvPicPr>
          <p:cNvPr id="11267" name="Picture 12" descr="PB030003"/>
          <p:cNvPicPr>
            <a:picLocks noChangeAspect="1" noChangeArrowheads="1"/>
          </p:cNvPicPr>
          <p:nvPr/>
        </p:nvPicPr>
        <p:blipFill>
          <a:blip r:embed="rId4"/>
          <a:srcRect/>
          <a:stretch>
            <a:fillRect/>
          </a:stretch>
        </p:blipFill>
        <p:spPr bwMode="auto">
          <a:xfrm>
            <a:off x="685800" y="1121484"/>
            <a:ext cx="3451225" cy="2589213"/>
          </a:xfrm>
          <a:prstGeom prst="rect">
            <a:avLst/>
          </a:prstGeom>
          <a:noFill/>
          <a:ln w="38100">
            <a:solidFill>
              <a:srgbClr val="C0C0C0"/>
            </a:solidFill>
            <a:miter lim="800000"/>
            <a:headEnd/>
            <a:tailEnd/>
          </a:ln>
        </p:spPr>
      </p:pic>
      <p:sp>
        <p:nvSpPr>
          <p:cNvPr id="62466" name="Rectangle 2"/>
          <p:cNvSpPr>
            <a:spLocks noGrp="1" noChangeArrowheads="1"/>
          </p:cNvSpPr>
          <p:nvPr>
            <p:ph type="title"/>
          </p:nvPr>
        </p:nvSpPr>
        <p:spPr>
          <a:xfrm>
            <a:off x="331788" y="344488"/>
            <a:ext cx="8812212" cy="569912"/>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Large Conference Rooms</a:t>
            </a:r>
          </a:p>
        </p:txBody>
      </p:sp>
      <p:sp>
        <p:nvSpPr>
          <p:cNvPr id="62469" name="Rectangle 5"/>
          <p:cNvSpPr>
            <a:spLocks noChangeArrowheads="1"/>
          </p:cNvSpPr>
          <p:nvPr/>
        </p:nvSpPr>
        <p:spPr bwMode="auto">
          <a:xfrm>
            <a:off x="2971800" y="3712284"/>
            <a:ext cx="31242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800" dirty="0">
                <a:solidFill>
                  <a:srgbClr val="A90021"/>
                </a:solidFill>
              </a:rPr>
              <a:t>10-30 participants</a:t>
            </a:r>
          </a:p>
        </p:txBody>
      </p:sp>
      <p:sp>
        <p:nvSpPr>
          <p:cNvPr id="62470" name="Rectangle 6"/>
          <p:cNvSpPr>
            <a:spLocks noChangeArrowheads="1"/>
          </p:cNvSpPr>
          <p:nvPr/>
        </p:nvSpPr>
        <p:spPr bwMode="auto">
          <a:xfrm>
            <a:off x="1828800" y="4160514"/>
            <a:ext cx="6248400" cy="2209800"/>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3200" dirty="0">
                <a:solidFill>
                  <a:srgbClr val="A90021"/>
                </a:solidFill>
              </a:rPr>
              <a:t>Limited interactivity:</a:t>
            </a:r>
          </a:p>
          <a:p>
            <a:pPr marL="742950" lvl="1" indent="-285750" eaLnBrk="1" hangingPunct="1">
              <a:spcBef>
                <a:spcPct val="20000"/>
              </a:spcBef>
              <a:buFontTx/>
              <a:buBlip>
                <a:blip r:embed="rId5"/>
              </a:buBlip>
              <a:defRPr/>
            </a:pPr>
            <a:r>
              <a:rPr lang="en-US" sz="2800" dirty="0">
                <a:solidFill>
                  <a:srgbClr val="A90021"/>
                </a:solidFill>
              </a:rPr>
              <a:t>3 to 12 microphones</a:t>
            </a:r>
          </a:p>
          <a:p>
            <a:pPr marL="742950" lvl="1" indent="-285750" eaLnBrk="1" hangingPunct="1">
              <a:spcBef>
                <a:spcPct val="20000"/>
              </a:spcBef>
              <a:buFontTx/>
              <a:buBlip>
                <a:blip r:embed="rId5"/>
              </a:buBlip>
              <a:defRPr/>
            </a:pPr>
            <a:r>
              <a:rPr lang="en-US" sz="2800" dirty="0">
                <a:solidFill>
                  <a:srgbClr val="A90021"/>
                </a:solidFill>
              </a:rPr>
              <a:t>Many video and audio issues</a:t>
            </a:r>
          </a:p>
          <a:p>
            <a:pPr marL="742950" lvl="1" indent="-285750" eaLnBrk="1" hangingPunct="1">
              <a:spcBef>
                <a:spcPct val="20000"/>
              </a:spcBef>
              <a:buFontTx/>
              <a:buBlip>
                <a:blip r:embed="rId5"/>
              </a:buBlip>
              <a:defRPr/>
            </a:pPr>
            <a:r>
              <a:rPr lang="en-US" sz="2800" dirty="0">
                <a:solidFill>
                  <a:srgbClr val="A90021"/>
                </a:solidFill>
              </a:rPr>
              <a:t>Acoustical issues are paramount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10"/>
          <p:cNvPicPr>
            <a:picLocks noChangeAspect="1" noChangeArrowheads="1"/>
          </p:cNvPicPr>
          <p:nvPr/>
        </p:nvPicPr>
        <p:blipFill>
          <a:blip r:embed="rId3">
            <a:lum bright="-28000"/>
          </a:blip>
          <a:srcRect/>
          <a:stretch>
            <a:fillRect/>
          </a:stretch>
        </p:blipFill>
        <p:spPr bwMode="auto">
          <a:xfrm>
            <a:off x="609600" y="792163"/>
            <a:ext cx="3505200" cy="2636837"/>
          </a:xfrm>
          <a:prstGeom prst="rect">
            <a:avLst/>
          </a:prstGeom>
          <a:noFill/>
          <a:ln w="9525">
            <a:noFill/>
            <a:miter lim="800000"/>
            <a:headEnd/>
            <a:tailEnd/>
          </a:ln>
        </p:spPr>
      </p:pic>
      <p:sp>
        <p:nvSpPr>
          <p:cNvPr id="63492" name="Rectangle 4"/>
          <p:cNvSpPr>
            <a:spLocks noGrp="1" noChangeArrowheads="1"/>
          </p:cNvSpPr>
          <p:nvPr>
            <p:ph type="title"/>
          </p:nvPr>
        </p:nvSpPr>
        <p:spPr>
          <a:xfrm>
            <a:off x="457200" y="334963"/>
            <a:ext cx="8229600" cy="523875"/>
          </a:xfrm>
        </p:spPr>
        <p:txBody>
          <a:bodyPr lIns="92075" tIns="46038" rIns="92075" bIns="46038" anchor="b">
            <a:normAutofit fontScale="90000"/>
          </a:bodyPr>
          <a:lstStyle/>
          <a:p>
            <a:pPr eaLnBrk="1" hangingPunct="1">
              <a:defRPr/>
            </a:pPr>
            <a:r>
              <a:rPr lang="en-US" b="1" dirty="0" smtClean="0">
                <a:solidFill>
                  <a:srgbClr val="45811B"/>
                </a:solidFill>
                <a:latin typeface="Arial" pitchFamily="34" charset="0"/>
                <a:cs typeface="Arial" pitchFamily="34" charset="0"/>
              </a:rPr>
              <a:t>Large Group Rooms</a:t>
            </a:r>
            <a:endParaRPr lang="en-US" dirty="0" smtClean="0">
              <a:solidFill>
                <a:srgbClr val="45811B"/>
              </a:solidFill>
              <a:latin typeface="Arial" pitchFamily="34" charset="0"/>
              <a:cs typeface="Arial" pitchFamily="34" charset="0"/>
            </a:endParaRPr>
          </a:p>
        </p:txBody>
      </p:sp>
      <p:sp>
        <p:nvSpPr>
          <p:cNvPr id="63493" name="Rectangle 5"/>
          <p:cNvSpPr>
            <a:spLocks noChangeArrowheads="1"/>
          </p:cNvSpPr>
          <p:nvPr/>
        </p:nvSpPr>
        <p:spPr bwMode="auto">
          <a:xfrm>
            <a:off x="4343400" y="1857375"/>
            <a:ext cx="3276600" cy="504825"/>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90000"/>
              <a:buFont typeface="Wingdings" pitchFamily="2" charset="2"/>
              <a:buNone/>
              <a:defRPr/>
            </a:pPr>
            <a:r>
              <a:rPr lang="en-US" sz="2800" b="1" dirty="0">
                <a:solidFill>
                  <a:srgbClr val="A90021"/>
                </a:solidFill>
              </a:rPr>
              <a:t>30-60 participants</a:t>
            </a:r>
            <a:endParaRPr lang="en-US" sz="2800" dirty="0">
              <a:solidFill>
                <a:srgbClr val="A90021"/>
              </a:solidFill>
            </a:endParaRPr>
          </a:p>
        </p:txBody>
      </p:sp>
      <p:sp>
        <p:nvSpPr>
          <p:cNvPr id="63494" name="Rectangle 6"/>
          <p:cNvSpPr>
            <a:spLocks noChangeArrowheads="1"/>
          </p:cNvSpPr>
          <p:nvPr/>
        </p:nvSpPr>
        <p:spPr bwMode="auto">
          <a:xfrm>
            <a:off x="1447800" y="3352800"/>
            <a:ext cx="7086600" cy="504825"/>
          </a:xfrm>
          <a:prstGeom prst="rect">
            <a:avLst/>
          </a:prstGeom>
          <a:noFill/>
          <a:ln w="9525">
            <a:noFill/>
            <a:miter lim="800000"/>
            <a:headEnd/>
            <a:tailEnd/>
          </a:ln>
          <a:effectLst/>
        </p:spPr>
        <p:txBody>
          <a:bodyPr lIns="92075" tIns="46038" rIns="92075" bIns="46038"/>
          <a:lstStyle/>
          <a:p>
            <a:pPr marL="342900" indent="-342900" eaLnBrk="1" hangingPunct="1">
              <a:buClr>
                <a:schemeClr val="hlink"/>
              </a:buClr>
              <a:buSzPct val="90000"/>
              <a:buFont typeface="Wingdings" pitchFamily="2" charset="2"/>
              <a:buNone/>
              <a:defRPr/>
            </a:pPr>
            <a:r>
              <a:rPr lang="en-US" sz="3200" dirty="0">
                <a:solidFill>
                  <a:srgbClr val="A90021"/>
                </a:solidFill>
              </a:rPr>
              <a:t>Interactivity limited by room design,</a:t>
            </a:r>
          </a:p>
          <a:p>
            <a:pPr marL="342900" indent="-342900" eaLnBrk="1" hangingPunct="1">
              <a:buClr>
                <a:schemeClr val="hlink"/>
              </a:buClr>
              <a:buSzPct val="90000"/>
              <a:buFont typeface="Wingdings" pitchFamily="2" charset="2"/>
              <a:buNone/>
              <a:defRPr/>
            </a:pPr>
            <a:r>
              <a:rPr lang="en-US" sz="3200" dirty="0">
                <a:solidFill>
                  <a:srgbClr val="A90021"/>
                </a:solidFill>
              </a:rPr>
              <a:t>technology and technical support:</a:t>
            </a:r>
          </a:p>
        </p:txBody>
      </p:sp>
      <p:sp>
        <p:nvSpPr>
          <p:cNvPr id="63500" name="Text Box 12"/>
          <p:cNvSpPr txBox="1">
            <a:spLocks noChangeArrowheads="1"/>
          </p:cNvSpPr>
          <p:nvPr/>
        </p:nvSpPr>
        <p:spPr bwMode="auto">
          <a:xfrm>
            <a:off x="4114800" y="4472003"/>
            <a:ext cx="4920578" cy="2160591"/>
          </a:xfrm>
          <a:prstGeom prst="rect">
            <a:avLst/>
          </a:prstGeom>
          <a:noFill/>
          <a:ln w="9525">
            <a:noFill/>
            <a:miter lim="800000"/>
            <a:headEnd/>
            <a:tailEnd/>
          </a:ln>
          <a:effectLst/>
        </p:spPr>
        <p:txBody>
          <a:bodyPr wrap="none">
            <a:spAutoFit/>
          </a:bodyPr>
          <a:lstStyle/>
          <a:p>
            <a:pPr lvl="1">
              <a:spcBef>
                <a:spcPct val="20000"/>
              </a:spcBef>
              <a:buFontTx/>
              <a:buBlip>
                <a:blip r:embed="rId4"/>
              </a:buBlip>
              <a:defRPr/>
            </a:pPr>
            <a:r>
              <a:rPr lang="en-US" sz="2400" dirty="0">
                <a:solidFill>
                  <a:srgbClr val="FFFF00"/>
                </a:solidFill>
                <a:effectLst>
                  <a:outerShdw blurRad="38100" dist="38100" dir="2700000" algn="tl">
                    <a:srgbClr val="000000"/>
                  </a:outerShdw>
                </a:effectLst>
              </a:rPr>
              <a:t> </a:t>
            </a:r>
            <a:r>
              <a:rPr lang="en-US" sz="2400" dirty="0">
                <a:solidFill>
                  <a:srgbClr val="A90021"/>
                </a:solidFill>
              </a:rPr>
              <a:t>Many video and audio issues</a:t>
            </a:r>
          </a:p>
          <a:p>
            <a:pPr lvl="1">
              <a:spcBef>
                <a:spcPct val="20000"/>
              </a:spcBef>
              <a:buFontTx/>
              <a:buBlip>
                <a:blip r:embed="rId4"/>
              </a:buBlip>
              <a:defRPr/>
            </a:pPr>
            <a:r>
              <a:rPr lang="en-US" sz="2400" dirty="0">
                <a:solidFill>
                  <a:srgbClr val="A90021"/>
                </a:solidFill>
              </a:rPr>
              <a:t> Acoustical issues are </a:t>
            </a:r>
          </a:p>
          <a:p>
            <a:pPr lvl="1">
              <a:spcBef>
                <a:spcPct val="20000"/>
              </a:spcBef>
              <a:defRPr/>
            </a:pPr>
            <a:r>
              <a:rPr lang="en-US" sz="2400" dirty="0">
                <a:solidFill>
                  <a:srgbClr val="A90021"/>
                </a:solidFill>
              </a:rPr>
              <a:t>    paramount</a:t>
            </a:r>
          </a:p>
          <a:p>
            <a:pPr lvl="1">
              <a:spcBef>
                <a:spcPct val="20000"/>
              </a:spcBef>
              <a:buFontTx/>
              <a:buBlip>
                <a:blip r:embed="rId4"/>
              </a:buBlip>
              <a:defRPr/>
            </a:pPr>
            <a:r>
              <a:rPr lang="en-US" sz="2400" dirty="0">
                <a:solidFill>
                  <a:srgbClr val="A90021"/>
                </a:solidFill>
              </a:rPr>
              <a:t> Lighting for video is key</a:t>
            </a:r>
          </a:p>
          <a:p>
            <a:pPr>
              <a:defRPr/>
            </a:pPr>
            <a:endParaRPr lang="en-US" sz="2400" dirty="0"/>
          </a:p>
        </p:txBody>
      </p:sp>
      <p:sp>
        <p:nvSpPr>
          <p:cNvPr id="63501" name="Text Box 13"/>
          <p:cNvSpPr txBox="1">
            <a:spLocks noChangeArrowheads="1"/>
          </p:cNvSpPr>
          <p:nvPr/>
        </p:nvSpPr>
        <p:spPr bwMode="auto">
          <a:xfrm>
            <a:off x="-290513" y="4497049"/>
            <a:ext cx="4710113" cy="2068259"/>
          </a:xfrm>
          <a:prstGeom prst="rect">
            <a:avLst/>
          </a:prstGeom>
          <a:noFill/>
          <a:ln w="9525">
            <a:noFill/>
            <a:miter lim="800000"/>
            <a:headEnd/>
            <a:tailEnd/>
          </a:ln>
          <a:effectLst/>
        </p:spPr>
        <p:txBody>
          <a:bodyPr>
            <a:spAutoFit/>
          </a:bodyPr>
          <a:lstStyle/>
          <a:p>
            <a:pPr lvl="1" eaLnBrk="1" hangingPunct="1">
              <a:spcBef>
                <a:spcPct val="20000"/>
              </a:spcBef>
              <a:buFontTx/>
              <a:buBlip>
                <a:blip r:embed="rId4"/>
              </a:buBlip>
              <a:defRPr/>
            </a:pPr>
            <a:r>
              <a:rPr lang="en-US" sz="2400" dirty="0">
                <a:solidFill>
                  <a:srgbClr val="A90021"/>
                </a:solidFill>
              </a:rPr>
              <a:t>Multiple cameras</a:t>
            </a:r>
          </a:p>
          <a:p>
            <a:pPr lvl="1" eaLnBrk="1" hangingPunct="1">
              <a:spcBef>
                <a:spcPct val="20000"/>
              </a:spcBef>
              <a:buFontTx/>
              <a:buBlip>
                <a:blip r:embed="rId4"/>
              </a:buBlip>
              <a:defRPr/>
            </a:pPr>
            <a:r>
              <a:rPr lang="en-US" sz="2400" dirty="0">
                <a:solidFill>
                  <a:srgbClr val="A90021"/>
                </a:solidFill>
              </a:rPr>
              <a:t>Control booth required</a:t>
            </a:r>
          </a:p>
          <a:p>
            <a:pPr lvl="1" eaLnBrk="1" hangingPunct="1">
              <a:spcBef>
                <a:spcPct val="20000"/>
              </a:spcBef>
              <a:buFontTx/>
              <a:buBlip>
                <a:blip r:embed="rId4"/>
              </a:buBlip>
              <a:defRPr/>
            </a:pPr>
            <a:r>
              <a:rPr lang="en-US" sz="2400" dirty="0">
                <a:solidFill>
                  <a:srgbClr val="A90021"/>
                </a:solidFill>
              </a:rPr>
              <a:t>Technician support required</a:t>
            </a:r>
          </a:p>
          <a:p>
            <a:pPr lvl="1" eaLnBrk="1" hangingPunct="1">
              <a:spcBef>
                <a:spcPct val="20000"/>
              </a:spcBef>
              <a:buFontTx/>
              <a:buBlip>
                <a:blip r:embed="rId4"/>
              </a:buBlip>
              <a:defRPr/>
            </a:pPr>
            <a:r>
              <a:rPr lang="en-US" sz="2400" dirty="0">
                <a:solidFill>
                  <a:srgbClr val="A90021"/>
                </a:solidFill>
              </a:rPr>
              <a:t>12-30 microphones</a:t>
            </a:r>
          </a:p>
          <a:p>
            <a:pPr>
              <a:defRPr/>
            </a:pP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TotalTime>
  <Words>1729</Words>
  <Application>Microsoft Office PowerPoint</Application>
  <PresentationFormat>On-screen Show (4:3)</PresentationFormat>
  <Paragraphs>465</Paragraphs>
  <Slides>49</Slides>
  <Notes>26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Smart design for distance  learning environments   </vt:lpstr>
      <vt:lpstr>What we will cover:</vt:lpstr>
      <vt:lpstr>Distance learning Jargon</vt:lpstr>
      <vt:lpstr>Room Attributes</vt:lpstr>
      <vt:lpstr>Room Attributes</vt:lpstr>
      <vt:lpstr>Small Conference Rooms</vt:lpstr>
      <vt:lpstr>Medium Conference Rooms</vt:lpstr>
      <vt:lpstr>Large Conference Rooms</vt:lpstr>
      <vt:lpstr>Large Group Rooms</vt:lpstr>
      <vt:lpstr>Very Large Group Rooms</vt:lpstr>
      <vt:lpstr>Videoconferencing versus  Distance Learning</vt:lpstr>
      <vt:lpstr>Dimensions &amp; Seating</vt:lpstr>
      <vt:lpstr>Sight-line Considerations</vt:lpstr>
      <vt:lpstr>Slide 14</vt:lpstr>
      <vt:lpstr>Slide 15</vt:lpstr>
      <vt:lpstr>Slide 16</vt:lpstr>
      <vt:lpstr>Slide 17</vt:lpstr>
      <vt:lpstr>Slide 18</vt:lpstr>
      <vt:lpstr>“A” = Absorption: Reverberation Control Recommendations</vt:lpstr>
      <vt:lpstr>“B” = Background Sound: Building Systems Noise Control Basics</vt:lpstr>
      <vt:lpstr>“C” = Constructions: Sound Isolation Suggestions</vt:lpstr>
      <vt:lpstr>Slide 22</vt:lpstr>
      <vt:lpstr>Slide 23</vt:lpstr>
      <vt:lpstr>Slide 24</vt:lpstr>
      <vt:lpstr>Slide 25</vt:lpstr>
      <vt:lpstr>Slide 26</vt:lpstr>
      <vt:lpstr>Slide 27</vt:lpstr>
      <vt:lpstr>Slide 28</vt:lpstr>
      <vt:lpstr>Slide 29</vt:lpstr>
      <vt:lpstr>Slide 30</vt:lpstr>
      <vt:lpstr>Slide 31</vt:lpstr>
      <vt:lpstr>Furniture and Millwork Considerations</vt:lpstr>
      <vt:lpstr>Slide 33</vt:lpstr>
      <vt:lpstr>Equipment Planning</vt:lpstr>
      <vt:lpstr>Slide 35</vt:lpstr>
      <vt:lpstr>Slide 36</vt:lpstr>
      <vt:lpstr>Microphone and Speaker Placement </vt:lpstr>
      <vt:lpstr>Microphone and Speaker Placement </vt:lpstr>
      <vt:lpstr>Slide 39</vt:lpstr>
      <vt:lpstr>Slide 40</vt:lpstr>
      <vt:lpstr>Rooms You’ll Need Room For</vt:lpstr>
      <vt:lpstr>Design Coordination</vt:lpstr>
      <vt:lpstr>General Physical Considerations</vt:lpstr>
      <vt:lpstr>Existing Physical Constraints</vt:lpstr>
      <vt:lpstr>Design Coordination</vt:lpstr>
      <vt:lpstr>Ideal Room Attributes</vt:lpstr>
      <vt:lpstr>How Can an Consultant Help?</vt:lpstr>
      <vt:lpstr>Summary </vt:lpstr>
      <vt:lpstr>THANK YOU!! </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LindaG</cp:lastModifiedBy>
  <cp:revision>32</cp:revision>
  <dcterms:created xsi:type="dcterms:W3CDTF">2010-07-14T22:35:30Z</dcterms:created>
  <dcterms:modified xsi:type="dcterms:W3CDTF">2010-10-26T19:23:11Z</dcterms:modified>
</cp:coreProperties>
</file>