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93" r:id="rId2"/>
  </p:sldMasterIdLst>
  <p:notesMasterIdLst>
    <p:notesMasterId r:id="rId64"/>
  </p:notesMasterIdLst>
  <p:handoutMasterIdLst>
    <p:handoutMasterId r:id="rId65"/>
  </p:handoutMasterIdLst>
  <p:sldIdLst>
    <p:sldId id="379" r:id="rId3"/>
    <p:sldId id="382" r:id="rId4"/>
    <p:sldId id="383" r:id="rId5"/>
    <p:sldId id="257" r:id="rId6"/>
    <p:sldId id="372" r:id="rId7"/>
    <p:sldId id="375" r:id="rId8"/>
    <p:sldId id="377" r:id="rId9"/>
    <p:sldId id="378" r:id="rId10"/>
    <p:sldId id="262" r:id="rId11"/>
    <p:sldId id="371" r:id="rId12"/>
    <p:sldId id="384" r:id="rId13"/>
    <p:sldId id="385"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449" r:id="rId30"/>
    <p:sldId id="450" r:id="rId31"/>
    <p:sldId id="451" r:id="rId32"/>
    <p:sldId id="452" r:id="rId33"/>
    <p:sldId id="453" r:id="rId34"/>
    <p:sldId id="454" r:id="rId35"/>
    <p:sldId id="455" r:id="rId36"/>
    <p:sldId id="456" r:id="rId37"/>
    <p:sldId id="437" r:id="rId38"/>
    <p:sldId id="438" r:id="rId39"/>
    <p:sldId id="439" r:id="rId40"/>
    <p:sldId id="440" r:id="rId41"/>
    <p:sldId id="475" r:id="rId42"/>
    <p:sldId id="442" r:id="rId43"/>
    <p:sldId id="443" r:id="rId44"/>
    <p:sldId id="444" r:id="rId45"/>
    <p:sldId id="445" r:id="rId46"/>
    <p:sldId id="446" r:id="rId47"/>
    <p:sldId id="476" r:id="rId48"/>
    <p:sldId id="477" r:id="rId49"/>
    <p:sldId id="478" r:id="rId50"/>
    <p:sldId id="458" r:id="rId51"/>
    <p:sldId id="459" r:id="rId52"/>
    <p:sldId id="460" r:id="rId53"/>
    <p:sldId id="461" r:id="rId54"/>
    <p:sldId id="462" r:id="rId55"/>
    <p:sldId id="463" r:id="rId56"/>
    <p:sldId id="464" r:id="rId57"/>
    <p:sldId id="465" r:id="rId58"/>
    <p:sldId id="466" r:id="rId59"/>
    <p:sldId id="467" r:id="rId60"/>
    <p:sldId id="468" r:id="rId61"/>
    <p:sldId id="473" r:id="rId62"/>
    <p:sldId id="474" r:id="rId63"/>
  </p:sldIdLst>
  <p:sldSz cx="9144000" cy="6858000" type="screen4x3"/>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83" autoAdjust="0"/>
  </p:normalViewPr>
  <p:slideViewPr>
    <p:cSldViewPr>
      <p:cViewPr varScale="1">
        <p:scale>
          <a:sx n="41" d="100"/>
          <a:sy n="41" d="100"/>
        </p:scale>
        <p:origin x="-7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6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2007_Workbook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dk2" tx1="lt1" bg2="dk1" tx2="lt2" accent1="accent1" accent2="accent2" accent3="accent3" accent4="accent4" accent5="accent5" accent6="accent6" hlink="hlink" folHlink="folHlink"/>
  <c:chart>
    <c:view3D>
      <c:perspective val="30"/>
    </c:view3D>
    <c:plotArea>
      <c:layout>
        <c:manualLayout>
          <c:layoutTarget val="inner"/>
          <c:xMode val="edge"/>
          <c:yMode val="edge"/>
          <c:x val="0.11381670961114426"/>
          <c:y val="3.1955047817444786E-2"/>
          <c:w val="0.7509394402834817"/>
          <c:h val="0.88895007853805086"/>
        </c:manualLayout>
      </c:layout>
      <c:bar3DChart>
        <c:barDir val="col"/>
        <c:grouping val="clustered"/>
        <c:ser>
          <c:idx val="0"/>
          <c:order val="0"/>
          <c:tx>
            <c:strRef>
              <c:f>Sheet1!$B$1</c:f>
              <c:strCache>
                <c:ptCount val="1"/>
                <c:pt idx="0">
                  <c:v>Requested time in Service Units (SUs)</c:v>
                </c:pt>
              </c:strCache>
            </c:strRef>
          </c:tx>
          <c:cat>
            <c:strRef>
              <c:f>Sheet1!$A$2:$A$6</c:f>
              <c:strCache>
                <c:ptCount val="5"/>
                <c:pt idx="0">
                  <c:v>Apr 04 -05</c:v>
                </c:pt>
                <c:pt idx="1">
                  <c:v>Apr 05 -06</c:v>
                </c:pt>
                <c:pt idx="2">
                  <c:v>Apr 06 -07</c:v>
                </c:pt>
                <c:pt idx="3">
                  <c:v>Apr 07 -08</c:v>
                </c:pt>
                <c:pt idx="4">
                  <c:v>Apr 08 -09</c:v>
                </c:pt>
              </c:strCache>
            </c:strRef>
          </c:cat>
          <c:val>
            <c:numRef>
              <c:f>Sheet1!$B$2:$B$6</c:f>
              <c:numCache>
                <c:formatCode>#,##0</c:formatCode>
                <c:ptCount val="5"/>
                <c:pt idx="0">
                  <c:v>28410</c:v>
                </c:pt>
                <c:pt idx="1">
                  <c:v>105860</c:v>
                </c:pt>
                <c:pt idx="2">
                  <c:v>244000</c:v>
                </c:pt>
                <c:pt idx="3">
                  <c:v>284716</c:v>
                </c:pt>
                <c:pt idx="4">
                  <c:v>515574</c:v>
                </c:pt>
              </c:numCache>
            </c:numRef>
          </c:val>
        </c:ser>
        <c:ser>
          <c:idx val="1"/>
          <c:order val="1"/>
          <c:tx>
            <c:strRef>
              <c:f>Sheet1!$C$1</c:f>
              <c:strCache>
                <c:ptCount val="1"/>
                <c:pt idx="0">
                  <c:v>Approved time in SUs</c:v>
                </c:pt>
              </c:strCache>
            </c:strRef>
          </c:tx>
          <c:cat>
            <c:strRef>
              <c:f>Sheet1!$A$2:$A$6</c:f>
              <c:strCache>
                <c:ptCount val="5"/>
                <c:pt idx="0">
                  <c:v>Apr 04 -05</c:v>
                </c:pt>
                <c:pt idx="1">
                  <c:v>Apr 05 -06</c:v>
                </c:pt>
                <c:pt idx="2">
                  <c:v>Apr 06 -07</c:v>
                </c:pt>
                <c:pt idx="3">
                  <c:v>Apr 07 -08</c:v>
                </c:pt>
                <c:pt idx="4">
                  <c:v>Apr 08 -09</c:v>
                </c:pt>
              </c:strCache>
            </c:strRef>
          </c:cat>
          <c:val>
            <c:numRef>
              <c:f>Sheet1!$C$2:$C$6</c:f>
              <c:numCache>
                <c:formatCode>#,##0</c:formatCode>
                <c:ptCount val="5"/>
                <c:pt idx="0">
                  <c:v>24000</c:v>
                </c:pt>
                <c:pt idx="1">
                  <c:v>21851</c:v>
                </c:pt>
                <c:pt idx="2">
                  <c:v>41010</c:v>
                </c:pt>
                <c:pt idx="3">
                  <c:v>26700</c:v>
                </c:pt>
                <c:pt idx="4">
                  <c:v>289074</c:v>
                </c:pt>
              </c:numCache>
            </c:numRef>
          </c:val>
        </c:ser>
        <c:shape val="box"/>
        <c:axId val="65481728"/>
        <c:axId val="65495808"/>
        <c:axId val="0"/>
      </c:bar3DChart>
      <c:catAx>
        <c:axId val="65481728"/>
        <c:scaling>
          <c:orientation val="minMax"/>
        </c:scaling>
        <c:axPos val="b"/>
        <c:numFmt formatCode="General" sourceLinked="1"/>
        <c:tickLblPos val="nextTo"/>
        <c:crossAx val="65495808"/>
        <c:crosses val="autoZero"/>
        <c:auto val="1"/>
        <c:lblAlgn val="ctr"/>
        <c:lblOffset val="100"/>
      </c:catAx>
      <c:valAx>
        <c:axId val="65495808"/>
        <c:scaling>
          <c:orientation val="minMax"/>
        </c:scaling>
        <c:axPos val="l"/>
        <c:majorGridlines/>
        <c:numFmt formatCode="#,##0" sourceLinked="1"/>
        <c:tickLblPos val="nextTo"/>
        <c:crossAx val="65481728"/>
        <c:crosses val="autoZero"/>
        <c:crossBetween val="between"/>
      </c:valAx>
    </c:plotArea>
    <c:legend>
      <c:legendPos val="r"/>
      <c:layout>
        <c:manualLayout>
          <c:xMode val="edge"/>
          <c:yMode val="edge"/>
          <c:x val="0.25491817185755117"/>
          <c:y val="8.7942896912891547E-2"/>
          <c:w val="0.31210764689142695"/>
          <c:h val="0.17364534615324537"/>
        </c:manualLayout>
      </c:layout>
    </c:legend>
    <c:plotVisOnly val="1"/>
  </c:chart>
  <c:spPr>
    <a:solidFill>
      <a:schemeClr val="accent4">
        <a:lumMod val="75000"/>
      </a:schemeClr>
    </a:solidFill>
    <a:ln>
      <a:noFill/>
    </a:ln>
  </c:spPr>
  <c:txPr>
    <a:bodyPr/>
    <a:lstStyle/>
    <a:p>
      <a:pPr>
        <a:defRPr>
          <a:ln>
            <a:noFill/>
          </a:ln>
          <a:solidFill>
            <a:schemeClr val="tx1">
              <a:lumMod val="10000"/>
            </a:schemeClr>
          </a:solidFill>
        </a:defRPr>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2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22528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2528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22528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BDAA90B-0B45-4101-81EE-E89627C8EC2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1843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1843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6115DAD-1C9E-45B8-A1E1-B0D571334A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6115DAD-1C9E-45B8-A1E1-B0D571334AD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6115DAD-1C9E-45B8-A1E1-B0D571334AD3}"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6115DAD-1C9E-45B8-A1E1-B0D571334AD3}"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r>
              <a:rPr lang="en-US" smtClean="0"/>
              <a:t>November 13, 2009, deadline for proposals.  U of Kentucky was the first in this NSF series of 8, so we had only 3 months to prepare.  A longer lead time is preferable, I would suggest a year if possible, but at least 6 months.</a:t>
            </a:r>
          </a:p>
        </p:txBody>
      </p:sp>
      <p:sp>
        <p:nvSpPr>
          <p:cNvPr id="14340" name="Slide Number Placeholder 3"/>
          <p:cNvSpPr>
            <a:spLocks noGrp="1"/>
          </p:cNvSpPr>
          <p:nvPr>
            <p:ph type="sldNum" sz="quarter" idx="5"/>
          </p:nvPr>
        </p:nvSpPr>
        <p:spPr>
          <a:noFill/>
        </p:spPr>
        <p:txBody>
          <a:bodyPr/>
          <a:lstStyle/>
          <a:p>
            <a:fld id="{D34C872F-1879-46C7-973A-CCFBDBB9BC6B}"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6115DAD-1C9E-45B8-A1E1-B0D571334AD3}"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lvl="1"/>
            <a:r>
              <a:rPr lang="en-US" sz="2400" smtClean="0"/>
              <a:t>In the medium term, students would concentrate in digital humanities, as opposed to bioinformatics, for example.</a:t>
            </a:r>
          </a:p>
          <a:p>
            <a:pPr lvl="1"/>
            <a:r>
              <a:rPr lang="en-US" sz="2400" smtClean="0"/>
              <a:t>Certificate would include an intro course in computing for informatics in general, an upper level course, geared to informatics in that field, and a “projects” course involving computing in a specialization.</a:t>
            </a:r>
          </a:p>
          <a:p>
            <a:endParaRPr lang="en-US" smtClean="0"/>
          </a:p>
        </p:txBody>
      </p:sp>
      <p:sp>
        <p:nvSpPr>
          <p:cNvPr id="15364" name="Slide Number Placeholder 3"/>
          <p:cNvSpPr>
            <a:spLocks noGrp="1"/>
          </p:cNvSpPr>
          <p:nvPr>
            <p:ph type="sldNum" sz="quarter" idx="5"/>
          </p:nvPr>
        </p:nvSpPr>
        <p:spPr>
          <a:noFill/>
        </p:spPr>
        <p:txBody>
          <a:bodyPr/>
          <a:lstStyle/>
          <a:p>
            <a:fld id="{5E38D3F7-D6BF-422B-B1D8-BC683681D6BB}"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smtClean="0"/>
              <a:t>A broader spectrum of the campus is now aware of and inquiring about computing possibilities and opportunities.</a:t>
            </a:r>
          </a:p>
          <a:p>
            <a:endParaRPr lang="en-US" smtClean="0"/>
          </a:p>
        </p:txBody>
      </p:sp>
      <p:sp>
        <p:nvSpPr>
          <p:cNvPr id="16388" name="Slide Number Placeholder 3"/>
          <p:cNvSpPr>
            <a:spLocks noGrp="1"/>
          </p:cNvSpPr>
          <p:nvPr>
            <p:ph type="sldNum" sz="quarter" idx="5"/>
          </p:nvPr>
        </p:nvSpPr>
        <p:spPr>
          <a:noFill/>
        </p:spPr>
        <p:txBody>
          <a:bodyPr/>
          <a:lstStyle/>
          <a:p>
            <a:fld id="{3D872E2C-D1B7-4C47-8A58-C6C16442A7DB}"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6115DAD-1C9E-45B8-A1E1-B0D571334AD3}"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6115DAD-1C9E-45B8-A1E1-B0D571334AD3}" type="slidenum">
              <a:rPr lang="en-US" smtClean="0"/>
              <a:pPr>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D65AA3-8E65-184B-B3F5-3FCC9E029DD3}"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06F5B9-F6C9-7E4C-AA60-57711619D29B}"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5A0A1688-F620-4445-99AD-E03207D7623E}" type="slidenum">
              <a:rPr lang="en-US" smtClean="0"/>
              <a:pPr/>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72696"/>
            <a:fld id="{19DC9F80-5BD8-4620-BDA0-8C3E67487D73}" type="slidenum">
              <a:rPr lang="en-US" smtClean="0"/>
              <a:pPr defTabSz="972696"/>
              <a:t>28</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a:p>
        </p:txBody>
      </p:sp>
      <p:sp>
        <p:nvSpPr>
          <p:cNvPr id="29700" name="Slide Number Placeholder 3"/>
          <p:cNvSpPr>
            <a:spLocks noGrp="1"/>
          </p:cNvSpPr>
          <p:nvPr>
            <p:ph type="sldNum" sz="quarter" idx="5"/>
          </p:nvPr>
        </p:nvSpPr>
        <p:spPr>
          <a:noFill/>
        </p:spPr>
        <p:txBody>
          <a:bodyPr/>
          <a:lstStyle/>
          <a:p>
            <a:pPr defTabSz="972696"/>
            <a:fld id="{E52D0859-6D34-45E7-881F-0ED572744B0B}" type="slidenum">
              <a:rPr lang="en-US" smtClean="0"/>
              <a:pPr defTabSz="972696"/>
              <a:t>29</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defTabSz="957757"/>
            <a:endParaRPr lang="en-US" dirty="0" smtClean="0"/>
          </a:p>
        </p:txBody>
      </p:sp>
      <p:sp>
        <p:nvSpPr>
          <p:cNvPr id="30724" name="Slide Number Placeholder 3"/>
          <p:cNvSpPr>
            <a:spLocks noGrp="1"/>
          </p:cNvSpPr>
          <p:nvPr>
            <p:ph type="sldNum" sz="quarter" idx="5"/>
          </p:nvPr>
        </p:nvSpPr>
        <p:spPr>
          <a:noFill/>
        </p:spPr>
        <p:txBody>
          <a:bodyPr/>
          <a:lstStyle/>
          <a:p>
            <a:pPr defTabSz="972696"/>
            <a:fld id="{741F2EEB-0BC2-48DF-AFD6-F455A67C0C3B}" type="slidenum">
              <a:rPr lang="en-US" smtClean="0"/>
              <a:pPr defTabSz="972696"/>
              <a:t>30</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defTabSz="957757"/>
            <a:endParaRPr lang="en-US" dirty="0" smtClean="0"/>
          </a:p>
        </p:txBody>
      </p:sp>
      <p:sp>
        <p:nvSpPr>
          <p:cNvPr id="31748" name="Slide Number Placeholder 3"/>
          <p:cNvSpPr>
            <a:spLocks noGrp="1"/>
          </p:cNvSpPr>
          <p:nvPr>
            <p:ph type="sldNum" sz="quarter" idx="5"/>
          </p:nvPr>
        </p:nvSpPr>
        <p:spPr>
          <a:noFill/>
        </p:spPr>
        <p:txBody>
          <a:bodyPr/>
          <a:lstStyle/>
          <a:p>
            <a:pPr defTabSz="972696"/>
            <a:fld id="{BB93A196-0B65-4010-94A2-2AF8C977A107}" type="slidenum">
              <a:rPr lang="en-US" smtClean="0"/>
              <a:pPr defTabSz="972696"/>
              <a:t>31</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5F7A562-AE76-4943-A9AD-47A9A7045B01}" type="slidenum">
              <a:rPr lang="en-US" smtClean="0"/>
              <a:pPr>
                <a:defRPr/>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a:buFontTx/>
              <a:buChar char="•"/>
            </a:pPr>
            <a:endParaRPr lang="en-US" dirty="0" smtClean="0"/>
          </a:p>
        </p:txBody>
      </p:sp>
      <p:sp>
        <p:nvSpPr>
          <p:cNvPr id="45060" name="Slide Number Placeholder 3"/>
          <p:cNvSpPr>
            <a:spLocks noGrp="1"/>
          </p:cNvSpPr>
          <p:nvPr>
            <p:ph type="sldNum" sz="quarter" idx="5"/>
          </p:nvPr>
        </p:nvSpPr>
        <p:spPr>
          <a:noFill/>
        </p:spPr>
        <p:txBody>
          <a:bodyPr/>
          <a:lstStyle/>
          <a:p>
            <a:pPr defTabSz="972696"/>
            <a:fld id="{335D3B9F-A8E7-4C22-846B-9690A0483961}" type="slidenum">
              <a:rPr lang="en-US" smtClean="0"/>
              <a:pPr defTabSz="972696"/>
              <a:t>33</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p>
        </p:txBody>
      </p:sp>
      <p:sp>
        <p:nvSpPr>
          <p:cNvPr id="46084" name="Slide Number Placeholder 3"/>
          <p:cNvSpPr>
            <a:spLocks noGrp="1"/>
          </p:cNvSpPr>
          <p:nvPr>
            <p:ph type="sldNum" sz="quarter" idx="5"/>
          </p:nvPr>
        </p:nvSpPr>
        <p:spPr>
          <a:noFill/>
        </p:spPr>
        <p:txBody>
          <a:bodyPr/>
          <a:lstStyle/>
          <a:p>
            <a:pPr defTabSz="972696"/>
            <a:fld id="{882F1F0F-8C7B-4794-B2DB-93BFE1B208E6}" type="slidenum">
              <a:rPr lang="en-US" smtClean="0"/>
              <a:pPr defTabSz="972696"/>
              <a:t>34</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buFontTx/>
              <a:buChar char="•"/>
            </a:pPr>
            <a:endParaRPr lang="en-US" dirty="0" smtClean="0"/>
          </a:p>
        </p:txBody>
      </p:sp>
      <p:sp>
        <p:nvSpPr>
          <p:cNvPr id="47108" name="Slide Number Placeholder 3"/>
          <p:cNvSpPr>
            <a:spLocks noGrp="1"/>
          </p:cNvSpPr>
          <p:nvPr>
            <p:ph type="sldNum" sz="quarter" idx="5"/>
          </p:nvPr>
        </p:nvSpPr>
        <p:spPr>
          <a:noFill/>
        </p:spPr>
        <p:txBody>
          <a:bodyPr/>
          <a:lstStyle/>
          <a:p>
            <a:pPr defTabSz="972696"/>
            <a:fld id="{7CE73F5F-E0D7-41C8-A55F-C35F11FB8FD0}" type="slidenum">
              <a:rPr lang="en-US" smtClean="0"/>
              <a:pPr defTabSz="972696"/>
              <a:t>35</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3C850C-3F17-4EF4-995F-03B34FF945A6}"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F4CCC4-0F83-4773-9FE7-8A3744EC3D76}"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BEBA4EF7-4116-4510-9374-74A151C1AB32}" type="slidenum">
              <a:rPr lang="en-US" smtClean="0"/>
              <a:pPr/>
              <a:t>5</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F56805-BC5A-4DAB-9DF1-787FA9C0579F}"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A7E877-EEB2-408A-B787-FB36954A827B}"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18FD48-05F5-4E7B-9B79-110629927196}"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78BAC-AE79-4113-9D82-B71BEA636B35}" type="slidenum">
              <a:rPr lang="en-US" smtClean="0"/>
              <a:pPr fontAlgn="base">
                <a:spcBef>
                  <a:spcPct val="0"/>
                </a:spcBef>
                <a:spcAft>
                  <a:spcPct val="0"/>
                </a:spcAft>
                <a:defRPr/>
              </a:pPr>
              <a:t>42</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4FEF7A-C2CA-43DA-80FD-2A90B932CC5D}"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D3DDCD-8F67-4B99-B7B2-BCEC38E69115}" type="slidenum">
              <a:rPr lang="en-US" smtClean="0"/>
              <a:pPr fontAlgn="base">
                <a:spcBef>
                  <a:spcPct val="0"/>
                </a:spcBef>
                <a:spcAft>
                  <a:spcPct val="0"/>
                </a:spcAft>
                <a:defRPr/>
              </a:pPr>
              <a:t>44</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37151C-1821-47F5-AD49-EED9505E81D7}" type="slidenum">
              <a:rPr lang="en-US" smtClean="0"/>
              <a:pPr fontAlgn="base">
                <a:spcBef>
                  <a:spcPct val="0"/>
                </a:spcBef>
                <a:spcAft>
                  <a:spcPct val="0"/>
                </a:spcAft>
                <a:defRPr/>
              </a:pPr>
              <a:t>45</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09D9270-F266-40EF-AE87-7B46C7C35532}" type="slidenum">
              <a:rPr lang="en-US" smtClean="0"/>
              <a:pPr/>
              <a:t>49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E30FE3C-2FA6-4818-94A4-E95BF5D67763}" type="slidenum">
              <a:rPr lang="en-US" smtClean="0"/>
              <a:pPr/>
              <a:t>51</a:t>
            </a:fld>
            <a:endParaRPr lang="en-US" smtClean="0"/>
          </a:p>
        </p:txBody>
      </p:sp>
      <p:sp>
        <p:nvSpPr>
          <p:cNvPr id="70659" name="Rectangle 2"/>
          <p:cNvSpPr>
            <a:spLocks noGrp="1" noRot="1" noChangeAspect="1" noChangeArrowheads="1" noTextEdit="1"/>
          </p:cNvSpPr>
          <p:nvPr>
            <p:ph type="sldImg"/>
          </p:nvPr>
        </p:nvSpPr>
        <p:spPr>
          <a:xfrm>
            <a:off x="1257300" y="722313"/>
            <a:ext cx="4800600" cy="3600450"/>
          </a:xfrm>
          <a:ln/>
        </p:spPr>
      </p:sp>
      <p:sp>
        <p:nvSpPr>
          <p:cNvPr id="70660" name="Rectangle 3"/>
          <p:cNvSpPr>
            <a:spLocks noGrp="1" noChangeArrowheads="1"/>
          </p:cNvSpPr>
          <p:nvPr>
            <p:ph type="body" idx="1"/>
          </p:nvPr>
        </p:nvSpPr>
        <p:spPr>
          <a:xfrm>
            <a:off x="974725" y="4560888"/>
            <a:ext cx="5365750" cy="4318000"/>
          </a:xfrm>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E30FE3C-2FA6-4818-94A4-E95BF5D67763}" type="slidenum">
              <a:rPr lang="en-US" smtClean="0"/>
              <a:pPr/>
              <a:t>52</a:t>
            </a:fld>
            <a:endParaRPr lang="en-US" smtClean="0"/>
          </a:p>
        </p:txBody>
      </p:sp>
      <p:sp>
        <p:nvSpPr>
          <p:cNvPr id="70659" name="Rectangle 2"/>
          <p:cNvSpPr>
            <a:spLocks noGrp="1" noRot="1" noChangeAspect="1" noChangeArrowheads="1" noTextEdit="1"/>
          </p:cNvSpPr>
          <p:nvPr>
            <p:ph type="sldImg"/>
          </p:nvPr>
        </p:nvSpPr>
        <p:spPr>
          <a:xfrm>
            <a:off x="1257300" y="722313"/>
            <a:ext cx="4800600" cy="3600450"/>
          </a:xfrm>
          <a:ln/>
        </p:spPr>
      </p:sp>
      <p:sp>
        <p:nvSpPr>
          <p:cNvPr id="70660" name="Rectangle 3"/>
          <p:cNvSpPr>
            <a:spLocks noGrp="1" noChangeArrowheads="1"/>
          </p:cNvSpPr>
          <p:nvPr>
            <p:ph type="body" idx="1"/>
          </p:nvPr>
        </p:nvSpPr>
        <p:spPr>
          <a:xfrm>
            <a:off x="974725" y="4560888"/>
            <a:ext cx="5365750" cy="43180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smtClean="0"/>
          </a:p>
        </p:txBody>
      </p:sp>
      <p:sp>
        <p:nvSpPr>
          <p:cNvPr id="15364" name="Slide Number Placeholder 3"/>
          <p:cNvSpPr>
            <a:spLocks noGrp="1"/>
          </p:cNvSpPr>
          <p:nvPr>
            <p:ph type="sldNum" sz="quarter" idx="5"/>
          </p:nvPr>
        </p:nvSpPr>
        <p:spPr>
          <a:noFill/>
        </p:spPr>
        <p:txBody>
          <a:bodyPr/>
          <a:lstStyle/>
          <a:p>
            <a:fld id="{F1ADCD16-77A2-4B05-8745-6D0F405FBBBF}" type="slidenum">
              <a:rPr lang="en-US" smtClean="0"/>
              <a:pPr/>
              <a:t>6</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C4D81F7-1E25-4962-9D15-75C145050E3C}" type="slidenum">
              <a:rPr lang="en-US" smtClean="0"/>
              <a:pPr>
                <a:defRPr/>
              </a:pPr>
              <a:t>53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C4D81F7-1E25-4962-9D15-75C145050E3C}" type="slidenum">
              <a:rPr lang="en-US" smtClean="0"/>
              <a:pPr>
                <a:defRPr/>
              </a:pPr>
              <a:t>54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C4D81F7-1E25-4962-9D15-75C145050E3C}" type="slidenum">
              <a:rPr lang="en-US" smtClean="0"/>
              <a:pPr>
                <a:defRPr/>
              </a:pPr>
              <a:t>55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C4D81F7-1E25-4962-9D15-75C145050E3C}" type="slidenum">
              <a:rPr lang="en-US" smtClean="0"/>
              <a:pPr>
                <a:defRPr/>
              </a:pPr>
              <a:t>56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61C7C2F-9553-4151-8AD2-1DF6A208E418}" type="slidenum">
              <a:rPr lang="en-US" smtClean="0"/>
              <a:pPr/>
              <a:t>57</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61C7C2F-9553-4151-8AD2-1DF6A208E418}" type="slidenum">
              <a:rPr lang="en-US" smtClean="0"/>
              <a:pPr/>
              <a:t>58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61C7C2F-9553-4151-8AD2-1DF6A208E418}" type="slidenum">
              <a:rPr lang="en-US" smtClean="0"/>
              <a:pPr/>
              <a:t>59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4EBFA945-3EEC-443A-893E-D7F9498D580F}"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smtClean="0"/>
          </a:p>
        </p:txBody>
      </p:sp>
      <p:sp>
        <p:nvSpPr>
          <p:cNvPr id="18436" name="Slide Number Placeholder 3"/>
          <p:cNvSpPr>
            <a:spLocks noGrp="1"/>
          </p:cNvSpPr>
          <p:nvPr>
            <p:ph type="sldNum" sz="quarter" idx="5"/>
          </p:nvPr>
        </p:nvSpPr>
        <p:spPr>
          <a:noFill/>
        </p:spPr>
        <p:txBody>
          <a:bodyPr/>
          <a:lstStyle/>
          <a:p>
            <a:fld id="{85B6DBF1-CB56-475C-B9A1-98C6EFA0547F}"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endParaRPr lang="en-US" smtClean="0"/>
          </a:p>
        </p:txBody>
      </p:sp>
      <p:sp>
        <p:nvSpPr>
          <p:cNvPr id="19460" name="Slide Number Placeholder 3"/>
          <p:cNvSpPr>
            <a:spLocks noGrp="1"/>
          </p:cNvSpPr>
          <p:nvPr>
            <p:ph type="sldNum" sz="quarter" idx="5"/>
          </p:nvPr>
        </p:nvSpPr>
        <p:spPr>
          <a:noFill/>
        </p:spPr>
        <p:txBody>
          <a:bodyPr/>
          <a:lstStyle/>
          <a:p>
            <a:fld id="{EB0B2819-801C-4571-B7B0-C53C387FDC23}"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p>
        </p:txBody>
      </p:sp>
      <p:sp>
        <p:nvSpPr>
          <p:cNvPr id="20484" name="Slide Number Placeholder 3"/>
          <p:cNvSpPr>
            <a:spLocks noGrp="1"/>
          </p:cNvSpPr>
          <p:nvPr>
            <p:ph type="sldNum" sz="quarter" idx="5"/>
          </p:nvPr>
        </p:nvSpPr>
        <p:spPr>
          <a:noFill/>
        </p:spPr>
        <p:txBody>
          <a:bodyPr/>
          <a:lstStyle/>
          <a:p>
            <a:fld id="{C3BB59F2-E243-41B2-A66D-C030BD5D8533}"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A634C7E8-5B7C-4D11-9487-8C4718D6E603}" type="slidenum">
              <a:rPr lang="en-US" smtClean="0"/>
              <a:pPr/>
              <a:t>11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US"/>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US"/>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US"/>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US"/>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US"/>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US"/>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grpSp>
      </p:grpSp>
      <p:sp>
        <p:nvSpPr>
          <p:cNvPr id="7235"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7236"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pPr>
              <a:defRPr/>
            </a:pPr>
            <a:fld id="{B382113E-3CA6-47B4-AEC0-BCB61390AC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3931A51A-A155-4470-8F8E-8E30C8B097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798054B8-1806-4BA0-9C22-7C2C656470F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AA7B86-7ACF-485C-A1F9-1C68794F2D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9643AF77-FB83-4141-A10C-CB75B37257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677B731A-2184-4204-9089-F3FCF5B000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AB4C60A8-BC3A-4274-A5C7-7E0A76B561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8"/>
          <p:cNvSpPr>
            <a:spLocks noGrp="1" noChangeArrowheads="1"/>
          </p:cNvSpPr>
          <p:nvPr>
            <p:ph type="dt" sz="half" idx="10"/>
          </p:nvPr>
        </p:nvSpPr>
        <p:spPr>
          <a:ln/>
        </p:spPr>
        <p:txBody>
          <a:bodyPr/>
          <a:lstStyle>
            <a:lvl1pPr>
              <a:defRPr/>
            </a:lvl1pPr>
          </a:lstStyle>
          <a:p>
            <a:pPr>
              <a:defRPr/>
            </a:pPr>
            <a:endParaRPr lang="en-US"/>
          </a:p>
        </p:txBody>
      </p:sp>
      <p:sp>
        <p:nvSpPr>
          <p:cNvPr id="8" name="Rectangle 69"/>
          <p:cNvSpPr>
            <a:spLocks noGrp="1" noChangeArrowheads="1"/>
          </p:cNvSpPr>
          <p:nvPr>
            <p:ph type="ftr" sz="quarter" idx="11"/>
          </p:nvPr>
        </p:nvSpPr>
        <p:spPr>
          <a:ln/>
        </p:spPr>
        <p:txBody>
          <a:bodyPr/>
          <a:lstStyle>
            <a:lvl1pPr>
              <a:defRPr/>
            </a:lvl1pPr>
          </a:lstStyle>
          <a:p>
            <a:pPr>
              <a:defRPr/>
            </a:pPr>
            <a:endParaRPr lang="en-US"/>
          </a:p>
        </p:txBody>
      </p:sp>
      <p:sp>
        <p:nvSpPr>
          <p:cNvPr id="9" name="Rectangle 70"/>
          <p:cNvSpPr>
            <a:spLocks noGrp="1" noChangeArrowheads="1"/>
          </p:cNvSpPr>
          <p:nvPr>
            <p:ph type="sldNum" sz="quarter" idx="12"/>
          </p:nvPr>
        </p:nvSpPr>
        <p:spPr>
          <a:ln/>
        </p:spPr>
        <p:txBody>
          <a:bodyPr/>
          <a:lstStyle>
            <a:lvl1pPr>
              <a:defRPr/>
            </a:lvl1pPr>
          </a:lstStyle>
          <a:p>
            <a:pPr>
              <a:defRPr/>
            </a:pPr>
            <a:fld id="{D1DAB959-CB2E-4B52-89E2-6AD37B8027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8"/>
          <p:cNvSpPr>
            <a:spLocks noGrp="1" noChangeArrowheads="1"/>
          </p:cNvSpPr>
          <p:nvPr>
            <p:ph type="dt" sz="half" idx="10"/>
          </p:nvPr>
        </p:nvSpPr>
        <p:spPr>
          <a:ln/>
        </p:spPr>
        <p:txBody>
          <a:bodyPr/>
          <a:lstStyle>
            <a:lvl1pPr>
              <a:defRPr/>
            </a:lvl1pPr>
          </a:lstStyle>
          <a:p>
            <a:pPr>
              <a:defRPr/>
            </a:pPr>
            <a:endParaRPr lang="en-US"/>
          </a:p>
        </p:txBody>
      </p:sp>
      <p:sp>
        <p:nvSpPr>
          <p:cNvPr id="4" name="Rectangle 69"/>
          <p:cNvSpPr>
            <a:spLocks noGrp="1" noChangeArrowheads="1"/>
          </p:cNvSpPr>
          <p:nvPr>
            <p:ph type="ftr" sz="quarter" idx="11"/>
          </p:nvPr>
        </p:nvSpPr>
        <p:spPr>
          <a:ln/>
        </p:spPr>
        <p:txBody>
          <a:bodyPr/>
          <a:lstStyle>
            <a:lvl1pPr>
              <a:defRPr/>
            </a:lvl1pPr>
          </a:lstStyle>
          <a:p>
            <a:pPr>
              <a:defRPr/>
            </a:pPr>
            <a:endParaRPr lang="en-US"/>
          </a:p>
        </p:txBody>
      </p:sp>
      <p:sp>
        <p:nvSpPr>
          <p:cNvPr id="5" name="Rectangle 70"/>
          <p:cNvSpPr>
            <a:spLocks noGrp="1" noChangeArrowheads="1"/>
          </p:cNvSpPr>
          <p:nvPr>
            <p:ph type="sldNum" sz="quarter" idx="12"/>
          </p:nvPr>
        </p:nvSpPr>
        <p:spPr>
          <a:ln/>
        </p:spPr>
        <p:txBody>
          <a:bodyPr/>
          <a:lstStyle>
            <a:lvl1pPr>
              <a:defRPr/>
            </a:lvl1pPr>
          </a:lstStyle>
          <a:p>
            <a:pPr>
              <a:defRPr/>
            </a:pPr>
            <a:fld id="{FA4021F3-7A0D-4F79-A293-452939C056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p>
        </p:txBody>
      </p:sp>
      <p:sp>
        <p:nvSpPr>
          <p:cNvPr id="3" name="Rectangle 69"/>
          <p:cNvSpPr>
            <a:spLocks noGrp="1" noChangeArrowheads="1"/>
          </p:cNvSpPr>
          <p:nvPr>
            <p:ph type="ftr" sz="quarter" idx="11"/>
          </p:nvPr>
        </p:nvSpPr>
        <p:spPr>
          <a:ln/>
        </p:spPr>
        <p:txBody>
          <a:bodyPr/>
          <a:lstStyle>
            <a:lvl1pPr>
              <a:defRPr/>
            </a:lvl1pPr>
          </a:lstStyle>
          <a:p>
            <a:pPr>
              <a:defRPr/>
            </a:pPr>
            <a:endParaRPr lang="en-US"/>
          </a:p>
        </p:txBody>
      </p:sp>
      <p:sp>
        <p:nvSpPr>
          <p:cNvPr id="4" name="Rectangle 70"/>
          <p:cNvSpPr>
            <a:spLocks noGrp="1" noChangeArrowheads="1"/>
          </p:cNvSpPr>
          <p:nvPr>
            <p:ph type="sldNum" sz="quarter" idx="12"/>
          </p:nvPr>
        </p:nvSpPr>
        <p:spPr>
          <a:ln/>
        </p:spPr>
        <p:txBody>
          <a:bodyPr/>
          <a:lstStyle>
            <a:lvl1pPr>
              <a:defRPr/>
            </a:lvl1pPr>
          </a:lstStyle>
          <a:p>
            <a:pPr>
              <a:defRPr/>
            </a:pPr>
            <a:fld id="{3A858F95-AF5D-4385-BB9C-2870979F89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93FCDA73-7426-4A13-AF7D-E8D050397B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483A25F6-DF71-4818-AA6F-FA31E8D9E5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6147"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US"/>
            </a:p>
          </p:txBody>
        </p:sp>
        <p:grpSp>
          <p:nvGrpSpPr>
            <p:cNvPr id="1033" name="Group 4"/>
            <p:cNvGrpSpPr>
              <a:grpSpLocks/>
            </p:cNvGrpSpPr>
            <p:nvPr userDrawn="1"/>
          </p:nvGrpSpPr>
          <p:grpSpPr bwMode="auto">
            <a:xfrm>
              <a:off x="0" y="0"/>
              <a:ext cx="5759" cy="4319"/>
              <a:chOff x="0" y="0"/>
              <a:chExt cx="5759" cy="4319"/>
            </a:xfrm>
          </p:grpSpPr>
          <p:sp>
            <p:nvSpPr>
              <p:cNvPr id="6149"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50"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51"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52"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6153"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6154"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6155"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6156"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6157"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6158"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59"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0"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1"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2"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3"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4"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5"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66"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67"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6168"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6169"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6170"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6171"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72"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6173"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grpSp>
            <p:nvGrpSpPr>
              <p:cNvPr id="1059" name="Group 30"/>
              <p:cNvGrpSpPr>
                <a:grpSpLocks/>
              </p:cNvGrpSpPr>
              <p:nvPr userDrawn="1"/>
            </p:nvGrpSpPr>
            <p:grpSpPr bwMode="auto">
              <a:xfrm>
                <a:off x="0" y="0"/>
                <a:ext cx="5758" cy="1045"/>
                <a:chOff x="0" y="0"/>
                <a:chExt cx="5758" cy="1045"/>
              </a:xfrm>
            </p:grpSpPr>
            <p:sp>
              <p:nvSpPr>
                <p:cNvPr id="6175"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6"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7"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8"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79"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0"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1"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2"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3"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4"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5"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6"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7"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8"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89"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grpSp>
          <p:grpSp>
            <p:nvGrpSpPr>
              <p:cNvPr id="1060" name="Group 46"/>
              <p:cNvGrpSpPr>
                <a:grpSpLocks/>
              </p:cNvGrpSpPr>
              <p:nvPr userDrawn="1"/>
            </p:nvGrpSpPr>
            <p:grpSpPr bwMode="auto">
              <a:xfrm>
                <a:off x="0" y="558"/>
                <a:ext cx="5758" cy="487"/>
                <a:chOff x="0" y="558"/>
                <a:chExt cx="5758" cy="487"/>
              </a:xfrm>
            </p:grpSpPr>
            <p:sp>
              <p:nvSpPr>
                <p:cNvPr id="6191"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US"/>
                </a:p>
              </p:txBody>
            </p:sp>
            <p:sp>
              <p:nvSpPr>
                <p:cNvPr id="6192"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US"/>
                </a:p>
              </p:txBody>
            </p:sp>
          </p:grpSp>
          <p:grpSp>
            <p:nvGrpSpPr>
              <p:cNvPr id="1061" name="Group 49"/>
              <p:cNvGrpSpPr>
                <a:grpSpLocks/>
              </p:cNvGrpSpPr>
              <p:nvPr userDrawn="1"/>
            </p:nvGrpSpPr>
            <p:grpSpPr bwMode="auto">
              <a:xfrm>
                <a:off x="264" y="1039"/>
                <a:ext cx="5200" cy="3280"/>
                <a:chOff x="264" y="1039"/>
                <a:chExt cx="5200" cy="3280"/>
              </a:xfrm>
            </p:grpSpPr>
            <p:sp>
              <p:nvSpPr>
                <p:cNvPr id="6194"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5"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6"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7"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8"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199"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0"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1"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2"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grpSp>
          <p:sp>
            <p:nvSpPr>
              <p:cNvPr id="6203"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4"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US"/>
              </a:p>
            </p:txBody>
          </p:sp>
          <p:sp>
            <p:nvSpPr>
              <p:cNvPr id="6205"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US"/>
              </a:p>
            </p:txBody>
          </p:sp>
          <p:sp>
            <p:nvSpPr>
              <p:cNvPr id="6206"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US"/>
              </a:p>
            </p:txBody>
          </p:sp>
          <p:sp>
            <p:nvSpPr>
              <p:cNvPr id="6207"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6208"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US"/>
              </a:p>
            </p:txBody>
          </p:sp>
          <p:sp>
            <p:nvSpPr>
              <p:cNvPr id="6209"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sp>
            <p:nvSpPr>
              <p:cNvPr id="6210"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grpSp>
      </p:grpSp>
      <p:sp>
        <p:nvSpPr>
          <p:cNvPr id="6211"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212"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6213"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6214"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E5DFDF19-08F8-41AD-8EDC-8546CA017E36}" type="slidenum">
              <a:rPr lang="en-US"/>
              <a:pPr>
                <a:defRPr/>
              </a:pPr>
              <a:t>‹#›</a:t>
            </a:fld>
            <a:endParaRPr lang="en-US"/>
          </a:p>
        </p:txBody>
      </p:sp>
      <p:sp>
        <p:nvSpPr>
          <p:cNvPr id="6215"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1"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1"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115000"/>
        <a:buFont typeface="Wingdings" pitchFamily="1"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Wingdings" pitchFamily="1"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2"/>
        </a:buClr>
        <a:buSzPct val="115000"/>
        <a:buFont typeface="Wingdings" pitchFamily="1"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F65DDCA-1B49-4CBE-B30A-7198AD3FA250}" type="slidenum">
              <a:rPr lang="en-US">
                <a:solidFill>
                  <a:srgbClr val="000000"/>
                </a:solidFill>
                <a:cs typeface="+mn-cs"/>
              </a:rPr>
              <a:pPr>
                <a:defRPr/>
              </a:pPr>
              <a:t>‹#›</a:t>
            </a:fld>
            <a:endParaRPr lang="en-US">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3794"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ccs.uky.edu/CIDay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cs.uky.edu/CIDay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tiny.cc/1a7ra"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www.teragrid.org/eot/campuschamp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81000" y="1143000"/>
            <a:ext cx="8226425" cy="1736725"/>
          </a:xfrm>
        </p:spPr>
        <p:txBody>
          <a:bodyPr/>
          <a:lstStyle/>
          <a:p>
            <a:r>
              <a:rPr lang="en-US" dirty="0" smtClean="0"/>
              <a:t>Championing </a:t>
            </a:r>
            <a:r>
              <a:rPr lang="en-US" dirty="0" err="1" smtClean="0"/>
              <a:t>Cyberinfrastructure</a:t>
            </a:r>
            <a:endParaRPr lang="en-US" dirty="0"/>
          </a:p>
        </p:txBody>
      </p:sp>
      <p:sp>
        <p:nvSpPr>
          <p:cNvPr id="3" name="Subtitle 2"/>
          <p:cNvSpPr>
            <a:spLocks noGrp="1"/>
          </p:cNvSpPr>
          <p:nvPr>
            <p:ph type="subTitle" sz="quarter" idx="1"/>
          </p:nvPr>
        </p:nvSpPr>
        <p:spPr>
          <a:xfrm>
            <a:off x="685800" y="3429000"/>
            <a:ext cx="7772400" cy="2209800"/>
          </a:xfrm>
        </p:spPr>
        <p:txBody>
          <a:bodyPr/>
          <a:lstStyle/>
          <a:p>
            <a:r>
              <a:rPr lang="en-US" sz="2400" dirty="0" smtClean="0"/>
              <a:t>Kay Hunt, Purdue University</a:t>
            </a:r>
          </a:p>
          <a:p>
            <a:r>
              <a:rPr lang="en-US" sz="2400" dirty="0" smtClean="0"/>
              <a:t>Russ Hobby, Internet2</a:t>
            </a:r>
          </a:p>
          <a:p>
            <a:r>
              <a:rPr lang="en-US" sz="2400" dirty="0" smtClean="0"/>
              <a:t>Barbara Kucera, University of Kentucky</a:t>
            </a:r>
          </a:p>
          <a:p>
            <a:r>
              <a:rPr lang="en-US" sz="2400" dirty="0" err="1" smtClean="0"/>
              <a:t>Jarek</a:t>
            </a:r>
            <a:r>
              <a:rPr lang="en-US" sz="2400" dirty="0" smtClean="0"/>
              <a:t> </a:t>
            </a:r>
            <a:r>
              <a:rPr lang="en-US" sz="2400" dirty="0" err="1" smtClean="0"/>
              <a:t>Nabrzyski</a:t>
            </a:r>
            <a:r>
              <a:rPr lang="en-US" sz="2400" dirty="0" smtClean="0"/>
              <a:t>, University of Notre Dame</a:t>
            </a:r>
          </a:p>
          <a:p>
            <a:r>
              <a:rPr lang="en-US" sz="2400" dirty="0" smtClean="0"/>
              <a:t>Jeff </a:t>
            </a:r>
            <a:r>
              <a:rPr lang="en-US" sz="2400" dirty="0" err="1" smtClean="0"/>
              <a:t>Bullington</a:t>
            </a:r>
            <a:r>
              <a:rPr lang="en-US" sz="2400" dirty="0" smtClean="0"/>
              <a:t>, Colorado State University</a:t>
            </a:r>
          </a:p>
          <a:p>
            <a:r>
              <a:rPr lang="en-US" sz="2400" dirty="0" smtClean="0"/>
              <a:t>Stefan </a:t>
            </a:r>
            <a:r>
              <a:rPr lang="en-US" sz="2400" dirty="0" err="1" smtClean="0"/>
              <a:t>Boeriu</a:t>
            </a:r>
            <a:r>
              <a:rPr lang="en-US" sz="2400" dirty="0" smtClean="0"/>
              <a:t>, University of California, Santa Barbara</a:t>
            </a:r>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 New CI Driver</a:t>
            </a:r>
            <a:endParaRPr lang="en-US" dirty="0"/>
          </a:p>
        </p:txBody>
      </p:sp>
      <p:sp>
        <p:nvSpPr>
          <p:cNvPr id="3" name="Content Placeholder 2"/>
          <p:cNvSpPr>
            <a:spLocks noGrp="1"/>
          </p:cNvSpPr>
          <p:nvPr>
            <p:ph idx="1"/>
          </p:nvPr>
        </p:nvSpPr>
        <p:spPr>
          <a:xfrm>
            <a:off x="455613" y="2133600"/>
            <a:ext cx="8226425" cy="3962400"/>
          </a:xfrm>
        </p:spPr>
        <p:txBody>
          <a:bodyPr/>
          <a:lstStyle/>
          <a:p>
            <a:pPr algn="ctr">
              <a:buFont typeface="Wingdings" pitchFamily="1" charset="2"/>
              <a:buNone/>
              <a:defRPr/>
            </a:pPr>
            <a:r>
              <a:rPr lang="en-US" sz="4000" dirty="0" smtClean="0"/>
              <a:t>NSF Proposal Requirement</a:t>
            </a:r>
          </a:p>
          <a:p>
            <a:pPr algn="ctr">
              <a:buFont typeface="Wingdings" pitchFamily="1" charset="2"/>
              <a:buNone/>
              <a:defRPr/>
            </a:pPr>
            <a:r>
              <a:rPr lang="en-US" sz="2800" dirty="0" smtClean="0"/>
              <a:t>On or around October, 2010, NSF is planning to require that all proposals include a </a:t>
            </a:r>
          </a:p>
          <a:p>
            <a:pPr algn="ctr">
              <a:buFont typeface="Wingdings" pitchFamily="1" charset="2"/>
              <a:buNone/>
              <a:defRPr/>
            </a:pPr>
            <a:r>
              <a:rPr lang="en-US" sz="4000" dirty="0" smtClean="0"/>
              <a:t>Data Management Plan </a:t>
            </a:r>
          </a:p>
          <a:p>
            <a:pPr algn="ctr">
              <a:buFont typeface="Wingdings" pitchFamily="1" charset="2"/>
              <a:buNone/>
              <a:defRPr/>
            </a:pPr>
            <a:r>
              <a:rPr lang="en-US" sz="2800" dirty="0" smtClean="0"/>
              <a:t>in the form of a two-page supplementary document</a:t>
            </a:r>
          </a:p>
          <a:p>
            <a:pPr>
              <a:defRPr/>
            </a:pPr>
            <a:endParaRPr lang="en-US" dirty="0" smtClean="0"/>
          </a:p>
          <a:p>
            <a:pPr algn="ctr">
              <a:buFont typeface="Wingdings" pitchFamily="1" charset="2"/>
              <a:buNone/>
              <a:defRPr/>
            </a:pPr>
            <a:r>
              <a:rPr lang="en-US" sz="2000" dirty="0" smtClean="0"/>
              <a:t>http://www.nsf.gov/news/news_summ.jsp?cntn_id=116928</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pPr eaLnBrk="1" hangingPunct="1">
              <a:defRPr/>
            </a:pPr>
            <a:r>
              <a:rPr lang="en-US" dirty="0" smtClean="0"/>
              <a:t>Cyberinfrastructure Days</a:t>
            </a:r>
          </a:p>
        </p:txBody>
      </p:sp>
      <p:sp>
        <p:nvSpPr>
          <p:cNvPr id="63491" name="Rectangle 3"/>
          <p:cNvSpPr>
            <a:spLocks noGrp="1" noChangeArrowheads="1"/>
          </p:cNvSpPr>
          <p:nvPr>
            <p:ph type="subTitle" idx="1"/>
          </p:nvPr>
        </p:nvSpPr>
        <p:spPr>
          <a:xfrm>
            <a:off x="5181600" y="4419600"/>
            <a:ext cx="3962400" cy="1447800"/>
          </a:xfrm>
        </p:spPr>
        <p:txBody>
          <a:bodyPr/>
          <a:lstStyle/>
          <a:p>
            <a:pPr algn="l" eaLnBrk="1" hangingPunct="1">
              <a:lnSpc>
                <a:spcPct val="80000"/>
              </a:lnSpc>
              <a:buFont typeface="Wingdings" pitchFamily="1" charset="2"/>
              <a:buNone/>
              <a:defRPr/>
            </a:pPr>
            <a:r>
              <a:rPr lang="en-US" sz="2400" dirty="0" smtClean="0"/>
              <a:t>Barbara A. Kucera</a:t>
            </a:r>
          </a:p>
          <a:p>
            <a:pPr algn="l" eaLnBrk="1" hangingPunct="1">
              <a:lnSpc>
                <a:spcPct val="80000"/>
              </a:lnSpc>
              <a:buFont typeface="Wingdings" pitchFamily="1" charset="2"/>
              <a:buNone/>
              <a:defRPr/>
            </a:pPr>
            <a:r>
              <a:rPr lang="en-US" sz="2400" dirty="0" smtClean="0"/>
              <a:t>University of Kentucky</a:t>
            </a:r>
          </a:p>
          <a:p>
            <a:pPr algn="l" eaLnBrk="1" hangingPunct="1">
              <a:lnSpc>
                <a:spcPct val="80000"/>
              </a:lnSpc>
              <a:buFont typeface="Wingdings" pitchFamily="1" charset="2"/>
              <a:buNone/>
              <a:defRPr/>
            </a:pPr>
            <a:r>
              <a:rPr lang="en-US" sz="2000" dirty="0" smtClean="0"/>
              <a:t>EDUCAUSE 2010</a:t>
            </a:r>
          </a:p>
          <a:p>
            <a:pPr algn="l" eaLnBrk="1" hangingPunct="1">
              <a:lnSpc>
                <a:spcPct val="80000"/>
              </a:lnSpc>
              <a:buFont typeface="Wingdings" pitchFamily="1" charset="2"/>
              <a:buNone/>
              <a:defRPr/>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CI Days at U of Kentucky</a:t>
            </a:r>
            <a:endParaRPr lang="en-US" dirty="0"/>
          </a:p>
        </p:txBody>
      </p:sp>
      <p:sp>
        <p:nvSpPr>
          <p:cNvPr id="3" name="Content Placeholder 2"/>
          <p:cNvSpPr>
            <a:spLocks noGrp="1"/>
          </p:cNvSpPr>
          <p:nvPr>
            <p:ph idx="1"/>
          </p:nvPr>
        </p:nvSpPr>
        <p:spPr/>
        <p:txBody>
          <a:bodyPr/>
          <a:lstStyle/>
          <a:p>
            <a:pPr>
              <a:defRPr/>
            </a:pPr>
            <a:r>
              <a:rPr lang="en-US" sz="2800" dirty="0" smtClean="0"/>
              <a:t>February 22-23, 2010 (1.5 days)</a:t>
            </a:r>
          </a:p>
          <a:p>
            <a:pPr>
              <a:defRPr/>
            </a:pPr>
            <a:endParaRPr lang="en-US" sz="2800" dirty="0" smtClean="0"/>
          </a:p>
          <a:p>
            <a:pPr>
              <a:defRPr/>
            </a:pPr>
            <a:r>
              <a:rPr lang="en-US" sz="2800" dirty="0" smtClean="0"/>
              <a:t>Attendees 143:  Faculty 46, Technical staff 17, Students 14, Administrators 27, Speakers 13,  Guest Faculty/Other 26</a:t>
            </a:r>
          </a:p>
          <a:p>
            <a:pPr>
              <a:defRPr/>
            </a:pPr>
            <a:endParaRPr lang="en-US" sz="2800" dirty="0" smtClean="0"/>
          </a:p>
          <a:p>
            <a:pPr>
              <a:defRPr/>
            </a:pPr>
            <a:r>
              <a:rPr lang="en-US" sz="2800" dirty="0" smtClean="0"/>
              <a:t>Website:  </a:t>
            </a:r>
            <a:r>
              <a:rPr lang="en-US" sz="2800" u="sng" dirty="0" smtClean="0">
                <a:hlinkClick r:id="rId3"/>
              </a:rPr>
              <a:t>http://www.ccs.uky.edu/CIDays</a:t>
            </a:r>
            <a:endParaRPr lang="en-US" sz="2800" u="sng" dirty="0" smtClean="0"/>
          </a:p>
          <a:p>
            <a:pPr>
              <a:defRPr/>
            </a:pPr>
            <a:endParaRPr lang="en-US" sz="2800" u="sng" dirty="0" smtClean="0"/>
          </a:p>
          <a:p>
            <a:pPr>
              <a:defRPr/>
            </a:pPr>
            <a:r>
              <a:rPr lang="en-US" sz="2800" dirty="0" smtClean="0"/>
              <a:t>Agenda is posted online at website above.</a:t>
            </a:r>
          </a:p>
          <a:p>
            <a:pPr>
              <a:defRPr/>
            </a:pPr>
            <a:endParaRPr lang="en-US" dirty="0" smtClean="0"/>
          </a:p>
          <a:p>
            <a:pPr>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CI Days Goals</a:t>
            </a:r>
            <a:endParaRPr lang="en-US" dirty="0"/>
          </a:p>
        </p:txBody>
      </p:sp>
      <p:sp>
        <p:nvSpPr>
          <p:cNvPr id="3" name="Content Placeholder 2"/>
          <p:cNvSpPr>
            <a:spLocks noGrp="1"/>
          </p:cNvSpPr>
          <p:nvPr>
            <p:ph idx="1"/>
          </p:nvPr>
        </p:nvSpPr>
        <p:spPr>
          <a:xfrm>
            <a:off x="457200" y="1447800"/>
            <a:ext cx="8226425" cy="4497388"/>
          </a:xfrm>
        </p:spPr>
        <p:txBody>
          <a:bodyPr/>
          <a:lstStyle/>
          <a:p>
            <a:pPr>
              <a:defRPr/>
            </a:pPr>
            <a:r>
              <a:rPr lang="en-US" sz="2800" dirty="0" smtClean="0"/>
              <a:t>To help UK faculty understand the potential benefits that CI can provide to their scholarship, teaching, research and outreach; </a:t>
            </a:r>
          </a:p>
          <a:p>
            <a:pPr>
              <a:defRPr/>
            </a:pPr>
            <a:r>
              <a:rPr lang="en-US" sz="2800" dirty="0" smtClean="0"/>
              <a:t>To learn what national resources are available; </a:t>
            </a:r>
          </a:p>
          <a:p>
            <a:pPr>
              <a:defRPr/>
            </a:pPr>
            <a:r>
              <a:rPr lang="en-US" sz="2800" dirty="0" smtClean="0"/>
              <a:t>To see what faculty and students are already doing with cyberinfrastructure at UK, and </a:t>
            </a:r>
          </a:p>
          <a:p>
            <a:pPr>
              <a:defRPr/>
            </a:pPr>
            <a:r>
              <a:rPr lang="en-US" sz="2800" dirty="0" smtClean="0"/>
              <a:t>To provide opportunities for collaboration and leverage of existing activities, as well as an opportunity to identify gaps in our current capabilities and services.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Getting Started </a:t>
            </a:r>
            <a:endParaRPr lang="en-US" dirty="0"/>
          </a:p>
        </p:txBody>
      </p:sp>
      <p:sp>
        <p:nvSpPr>
          <p:cNvPr id="3" name="Content Placeholder 2"/>
          <p:cNvSpPr>
            <a:spLocks noGrp="1"/>
          </p:cNvSpPr>
          <p:nvPr>
            <p:ph idx="1"/>
          </p:nvPr>
        </p:nvSpPr>
        <p:spPr/>
        <p:txBody>
          <a:bodyPr/>
          <a:lstStyle/>
          <a:p>
            <a:pPr>
              <a:defRPr/>
            </a:pPr>
            <a:r>
              <a:rPr lang="en-US" dirty="0" smtClean="0"/>
              <a:t>Planning Prior to Proposal … </a:t>
            </a:r>
            <a:r>
              <a:rPr lang="en-US" dirty="0" smtClean="0">
                <a:solidFill>
                  <a:srgbClr val="FF0000"/>
                </a:solidFill>
              </a:rPr>
              <a:t>3 months!  </a:t>
            </a:r>
          </a:p>
          <a:p>
            <a:pPr lvl="1">
              <a:defRPr/>
            </a:pPr>
            <a:r>
              <a:rPr lang="en-US" sz="2000" dirty="0" smtClean="0"/>
              <a:t>Selling the idea to Provost and VPR</a:t>
            </a:r>
          </a:p>
          <a:p>
            <a:pPr lvl="1">
              <a:defRPr/>
            </a:pPr>
            <a:r>
              <a:rPr lang="en-US" sz="2000" dirty="0" smtClean="0"/>
              <a:t>Submitting proposal for NSF funding</a:t>
            </a:r>
          </a:p>
          <a:p>
            <a:pPr lvl="1">
              <a:defRPr/>
            </a:pPr>
            <a:r>
              <a:rPr lang="en-US" sz="2000" dirty="0" smtClean="0"/>
              <a:t>Garnering campus support via a diverse (including current non-users) committee</a:t>
            </a:r>
          </a:p>
          <a:p>
            <a:pPr lvl="1">
              <a:defRPr/>
            </a:pPr>
            <a:r>
              <a:rPr lang="en-US" sz="2000" dirty="0" smtClean="0"/>
              <a:t>Campus-wide input for speaker selection </a:t>
            </a:r>
          </a:p>
          <a:p>
            <a:pPr>
              <a:defRPr/>
            </a:pPr>
            <a:r>
              <a:rPr lang="en-US" sz="2800" dirty="0" smtClean="0"/>
              <a:t>High level participation commitments - CIO and Dean of LAS in attendance at entire conference</a:t>
            </a:r>
          </a:p>
          <a:p>
            <a:pPr>
              <a:defRPr/>
            </a:pPr>
            <a:r>
              <a:rPr lang="en-US" dirty="0" smtClean="0">
                <a:hlinkClick r:id="rId3"/>
              </a:rPr>
              <a:t>http://www.ccs.uky.edu/CIDays</a:t>
            </a:r>
            <a:endParaRPr lang="en-US" dirty="0" smtClean="0"/>
          </a:p>
          <a:p>
            <a:pPr>
              <a:defRPr/>
            </a:pPr>
            <a:endParaRPr lang="en-US" dirty="0" smtClean="0"/>
          </a:p>
          <a:p>
            <a:pPr lvl="1">
              <a:buFont typeface="Wingdings" pitchFamily="1" charset="2"/>
              <a:buNone/>
              <a:defRPr/>
            </a:pPr>
            <a:r>
              <a:rPr lang="en-US" dirty="0" smtClean="0"/>
              <a:t>					</a:t>
            </a:r>
          </a:p>
          <a:p>
            <a:pPr>
              <a:buFont typeface="Wingdings" pitchFamily="1" charset="2"/>
              <a:buNone/>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Awareness and Involvement</a:t>
            </a:r>
            <a:endParaRPr lang="en-US" dirty="0"/>
          </a:p>
        </p:txBody>
      </p:sp>
      <p:sp>
        <p:nvSpPr>
          <p:cNvPr id="3" name="Content Placeholder 2"/>
          <p:cNvSpPr>
            <a:spLocks noGrp="1"/>
          </p:cNvSpPr>
          <p:nvPr>
            <p:ph idx="1"/>
          </p:nvPr>
        </p:nvSpPr>
        <p:spPr/>
        <p:txBody>
          <a:bodyPr/>
          <a:lstStyle/>
          <a:p>
            <a:pPr>
              <a:defRPr/>
            </a:pPr>
            <a:r>
              <a:rPr lang="en-US" sz="2800" dirty="0" smtClean="0"/>
              <a:t>“I want to emphasize the value of the CI Days offered at UK in </a:t>
            </a:r>
            <a:r>
              <a:rPr lang="en-US" sz="2400" dirty="0" smtClean="0"/>
              <a:t>February</a:t>
            </a:r>
            <a:r>
              <a:rPr lang="en-US" sz="2800" dirty="0" smtClean="0"/>
              <a:t>.  It provided an awareness of what is available at UK to the researchers, and that also was very helpful in generating interest and participation in the RFP process that we went through to acquire our new HPC cluster.  The faculty was an active and integral part of the process this year.”</a:t>
            </a:r>
          </a:p>
          <a:p>
            <a:pPr>
              <a:buFont typeface="Wingdings" pitchFamily="1" charset="2"/>
              <a:buNone/>
              <a:defRPr/>
            </a:pPr>
            <a:r>
              <a:rPr lang="en-US" sz="2000" dirty="0" smtClean="0"/>
              <a:t>                            JT, Director, Enterprise Infrastructure and Networking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Direct Outcomes</a:t>
            </a:r>
            <a:endParaRPr lang="en-US" dirty="0"/>
          </a:p>
        </p:txBody>
      </p:sp>
      <p:sp>
        <p:nvSpPr>
          <p:cNvPr id="3" name="Content Placeholder 2"/>
          <p:cNvSpPr>
            <a:spLocks noGrp="1"/>
          </p:cNvSpPr>
          <p:nvPr>
            <p:ph idx="1"/>
          </p:nvPr>
        </p:nvSpPr>
        <p:spPr>
          <a:xfrm>
            <a:off x="455613" y="1371600"/>
            <a:ext cx="8226425" cy="4724400"/>
          </a:xfrm>
        </p:spPr>
        <p:txBody>
          <a:bodyPr/>
          <a:lstStyle/>
          <a:p>
            <a:pPr>
              <a:defRPr/>
            </a:pPr>
            <a:r>
              <a:rPr lang="en-US" sz="2800" dirty="0" smtClean="0"/>
              <a:t>Digital Scholarship - Informatics Certificate </a:t>
            </a:r>
          </a:p>
          <a:p>
            <a:pPr>
              <a:defRPr/>
            </a:pPr>
            <a:r>
              <a:rPr lang="en-US" sz="2800" dirty="0" smtClean="0"/>
              <a:t>UK Humanities - opened search for a tenured faculty position in Computational Humanities</a:t>
            </a:r>
          </a:p>
          <a:p>
            <a:pPr>
              <a:defRPr/>
            </a:pPr>
            <a:r>
              <a:rPr lang="en-US" sz="2800" dirty="0" smtClean="0"/>
              <a:t>New Seminar-College of Liberal Arts &amp; Sciences</a:t>
            </a:r>
          </a:p>
          <a:p>
            <a:pPr>
              <a:defRPr/>
            </a:pPr>
            <a:r>
              <a:rPr lang="en-US" sz="2800" dirty="0" smtClean="0"/>
              <a:t>Technology Week at the University of Kentucky</a:t>
            </a:r>
          </a:p>
          <a:p>
            <a:pPr lvl="1">
              <a:defRPr/>
            </a:pPr>
            <a:r>
              <a:rPr lang="en-US" sz="2400" dirty="0" smtClean="0"/>
              <a:t>“Open 2.0:Open Access to Information-Transparency”</a:t>
            </a:r>
          </a:p>
          <a:p>
            <a:pPr lvl="1">
              <a:defRPr/>
            </a:pPr>
            <a:r>
              <a:rPr lang="en-US" sz="2400" dirty="0" smtClean="0"/>
              <a:t>Two-day course on mobile application development</a:t>
            </a:r>
          </a:p>
          <a:p>
            <a:pPr marL="342900" lvl="1" indent="-342900">
              <a:buClr>
                <a:schemeClr val="tx2"/>
              </a:buClr>
              <a:buSzPct val="115000"/>
              <a:defRPr/>
            </a:pPr>
            <a:r>
              <a:rPr lang="en-US" dirty="0" smtClean="0">
                <a:ea typeface="+mn-ea"/>
              </a:rPr>
              <a:t>Preparing for CI Days galvanized the Geospatial Science and Technology (GST) group</a:t>
            </a:r>
          </a:p>
          <a:p>
            <a:pPr>
              <a:defRPr/>
            </a:pPr>
            <a:r>
              <a:rPr lang="en-US" sz="2800" dirty="0" smtClean="0"/>
              <a:t>More dialogue/conversation on campus re CI</a:t>
            </a:r>
          </a:p>
          <a:p>
            <a:pPr>
              <a:defRPr/>
            </a:pPr>
            <a:endParaRPr lang="en-US" sz="2800" dirty="0" smtClean="0"/>
          </a:p>
          <a:p>
            <a:pPr>
              <a:buFont typeface="Wingdings" pitchFamily="1" charset="2"/>
              <a:buNone/>
              <a:defRPr/>
            </a:pPr>
            <a:endParaRPr lang="en-US" sz="2800"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New Players Express Interest</a:t>
            </a:r>
            <a:endParaRPr lang="en-US" dirty="0"/>
          </a:p>
        </p:txBody>
      </p:sp>
      <p:sp>
        <p:nvSpPr>
          <p:cNvPr id="3" name="Content Placeholder 2"/>
          <p:cNvSpPr>
            <a:spLocks noGrp="1"/>
          </p:cNvSpPr>
          <p:nvPr>
            <p:ph idx="1"/>
          </p:nvPr>
        </p:nvSpPr>
        <p:spPr/>
        <p:txBody>
          <a:bodyPr/>
          <a:lstStyle/>
          <a:p>
            <a:pPr>
              <a:defRPr/>
            </a:pPr>
            <a:r>
              <a:rPr lang="en-US" sz="2400" dirty="0" smtClean="0"/>
              <a:t>Networked Humanities: Art History on the Web</a:t>
            </a:r>
          </a:p>
          <a:p>
            <a:pPr>
              <a:defRPr/>
            </a:pPr>
            <a:r>
              <a:rPr lang="en-US" sz="2400" dirty="0" smtClean="0"/>
              <a:t>Participation in international conferences on computational humanities</a:t>
            </a:r>
          </a:p>
          <a:p>
            <a:pPr>
              <a:defRPr/>
            </a:pPr>
            <a:r>
              <a:rPr lang="en-US" sz="2400" dirty="0" smtClean="0"/>
              <a:t>Medical pathology image storage and access</a:t>
            </a:r>
          </a:p>
          <a:p>
            <a:pPr>
              <a:defRPr/>
            </a:pPr>
            <a:r>
              <a:rPr lang="en-US" sz="2400" dirty="0" smtClean="0"/>
              <a:t>Exposure to excellent speakers, local and national </a:t>
            </a:r>
          </a:p>
          <a:p>
            <a:pPr>
              <a:defRPr/>
            </a:pPr>
            <a:r>
              <a:rPr lang="en-US" sz="2400" dirty="0" smtClean="0"/>
              <a:t>Learned of exciting work on campus; individuals now working with newly established contacts, e.g., a new Chinese faculty member found a collaborator for his proposal</a:t>
            </a:r>
          </a:p>
          <a:p>
            <a:pPr lvl="1">
              <a:defRPr/>
            </a:pPr>
            <a:endParaRPr lang="en-US" sz="2000" dirty="0" smtClean="0"/>
          </a:p>
          <a:p>
            <a:pPr lvl="1">
              <a:defRPr/>
            </a:pPr>
            <a:endParaRPr lang="en-US" sz="2000" dirty="0" smtClean="0"/>
          </a:p>
          <a:p>
            <a:pPr>
              <a:defRPr/>
            </a:pPr>
            <a:endParaRPr lang="en-US" sz="2400" dirty="0" smtClean="0"/>
          </a:p>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Sustainability</a:t>
            </a:r>
            <a:endParaRPr lang="en-US" dirty="0"/>
          </a:p>
        </p:txBody>
      </p:sp>
      <p:sp>
        <p:nvSpPr>
          <p:cNvPr id="3" name="Content Placeholder 2"/>
          <p:cNvSpPr>
            <a:spLocks noGrp="1"/>
          </p:cNvSpPr>
          <p:nvPr>
            <p:ph idx="1"/>
          </p:nvPr>
        </p:nvSpPr>
        <p:spPr/>
        <p:txBody>
          <a:bodyPr/>
          <a:lstStyle/>
          <a:p>
            <a:pPr>
              <a:defRPr/>
            </a:pPr>
            <a:r>
              <a:rPr lang="en-US" sz="2400" dirty="0" smtClean="0"/>
              <a:t>Suggestions and requests that the CI Days event be held again in 2011, or perhaps every 2 years.</a:t>
            </a:r>
          </a:p>
          <a:p>
            <a:pPr>
              <a:defRPr/>
            </a:pPr>
            <a:r>
              <a:rPr lang="en-US" sz="2400" dirty="0" smtClean="0"/>
              <a:t>IT seminar series on campus—talk about what cool/creative things people are doing</a:t>
            </a:r>
          </a:p>
          <a:p>
            <a:pPr>
              <a:defRPr/>
            </a:pPr>
            <a:r>
              <a:rPr lang="en-US" sz="2400" dirty="0" smtClean="0"/>
              <a:t>Exposure to and discussions with people on and off campus, making new contacts.</a:t>
            </a:r>
          </a:p>
          <a:p>
            <a:pPr marL="342900" lvl="1" indent="-342900">
              <a:buClr>
                <a:schemeClr val="tx2"/>
              </a:buClr>
              <a:buSzPct val="115000"/>
              <a:defRPr/>
            </a:pPr>
            <a:r>
              <a:rPr lang="en-US" sz="2400" dirty="0" smtClean="0"/>
              <a:t>Individuals working with newly established contacts—writing proposals, etc.</a:t>
            </a:r>
          </a:p>
          <a:p>
            <a:pPr marL="742950" lvl="2" indent="-342900">
              <a:defRPr/>
            </a:pPr>
            <a:r>
              <a:rPr lang="en-US" dirty="0" smtClean="0"/>
              <a:t>Renewable Energy Team collaboration/proposal</a:t>
            </a:r>
          </a:p>
          <a:p>
            <a:pPr>
              <a:buFont typeface="Wingdings" pitchFamily="1" charset="2"/>
              <a:buNone/>
              <a:defRPr/>
            </a:pPr>
            <a:endParaRPr lang="en-US" sz="2800" dirty="0" smtClean="0"/>
          </a:p>
          <a:p>
            <a:pPr lvl="1">
              <a:defRPr/>
            </a:pPr>
            <a:endParaRPr lang="en-US" sz="2400"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Participant Suggestions</a:t>
            </a:r>
            <a:endParaRPr lang="en-US" dirty="0"/>
          </a:p>
        </p:txBody>
      </p:sp>
      <p:sp>
        <p:nvSpPr>
          <p:cNvPr id="3" name="Content Placeholder 2"/>
          <p:cNvSpPr>
            <a:spLocks noGrp="1"/>
          </p:cNvSpPr>
          <p:nvPr>
            <p:ph idx="1"/>
          </p:nvPr>
        </p:nvSpPr>
        <p:spPr/>
        <p:txBody>
          <a:bodyPr/>
          <a:lstStyle/>
          <a:p>
            <a:pPr>
              <a:defRPr/>
            </a:pPr>
            <a:r>
              <a:rPr lang="en-US" dirty="0" smtClean="0"/>
              <a:t>Change the name!</a:t>
            </a:r>
          </a:p>
          <a:p>
            <a:pPr>
              <a:defRPr/>
            </a:pPr>
            <a:r>
              <a:rPr lang="en-US" dirty="0" smtClean="0"/>
              <a:t>CI Days conjures images of science fiction, not academia.</a:t>
            </a:r>
          </a:p>
          <a:p>
            <a:pPr>
              <a:defRPr/>
            </a:pPr>
            <a:r>
              <a:rPr lang="en-US" dirty="0" smtClean="0"/>
              <a:t>Know your audience…then design the event to fit their needs.  If it becomes an annual event, it can be dynamic and a real benefit to the campus.</a:t>
            </a:r>
          </a:p>
          <a:p>
            <a:pPr>
              <a:buFont typeface="Wingdings" pitchFamily="1" charset="2"/>
              <a:buNone/>
              <a:defRPr/>
            </a:pPr>
            <a:endParaRPr lang="en-US" dirty="0" smtClean="0"/>
          </a:p>
          <a:p>
            <a:pPr>
              <a:buFont typeface="Wingdings" pitchFamily="1" charset="2"/>
              <a:buNone/>
              <a:defRPr/>
            </a:pPr>
            <a:r>
              <a:rPr lang="en-US"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Cyberinfrastructure</a:t>
            </a:r>
            <a:r>
              <a:rPr lang="en-US" dirty="0" smtClean="0"/>
              <a:t> (CI) Problem</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Global problems need institutional solutions</a:t>
            </a:r>
          </a:p>
          <a:p>
            <a:pPr>
              <a:buFont typeface="Arial" pitchFamily="34" charset="0"/>
              <a:buChar char="•"/>
            </a:pPr>
            <a:r>
              <a:rPr lang="en-US" dirty="0" smtClean="0"/>
              <a:t>CI important role in solution</a:t>
            </a:r>
          </a:p>
          <a:p>
            <a:pPr>
              <a:buFont typeface="Arial" pitchFamily="34" charset="0"/>
              <a:buChar char="•"/>
            </a:pPr>
            <a:r>
              <a:rPr lang="en-US" dirty="0" smtClean="0"/>
              <a:t>CI growing at an alarming rate</a:t>
            </a:r>
          </a:p>
          <a:p>
            <a:pPr>
              <a:buFont typeface="Arial" pitchFamily="34" charset="0"/>
              <a:buChar char="•"/>
            </a:pPr>
            <a:r>
              <a:rPr lang="en-US" dirty="0" smtClean="0"/>
              <a:t>Researchers unaware of possibilities</a:t>
            </a:r>
          </a:p>
          <a:p>
            <a:pPr>
              <a:buFont typeface="Arial" pitchFamily="34" charset="0"/>
              <a:buChar char="•"/>
            </a:pPr>
            <a:r>
              <a:rPr lang="en-US" dirty="0" smtClean="0"/>
              <a:t>Coordinating CI difficult</a:t>
            </a:r>
          </a:p>
          <a:p>
            <a:pPr>
              <a:buFont typeface="Arial" pitchFamily="34" charset="0"/>
              <a:buChar char="•"/>
            </a:pPr>
            <a:r>
              <a:rPr lang="en-US" dirty="0" smtClean="0"/>
              <a:t>Exploiting CI poses opportunities and challenges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0433"/>
            <a:ext cx="7772400" cy="2850018"/>
          </a:xfrm>
        </p:spPr>
        <p:txBody>
          <a:bodyPr/>
          <a:lstStyle/>
          <a:p>
            <a:r>
              <a:rPr lang="en-US" dirty="0" smtClean="0"/>
              <a:t>CI Days</a:t>
            </a:r>
            <a:br>
              <a:rPr lang="en-US" dirty="0" smtClean="0"/>
            </a:br>
            <a:r>
              <a:rPr lang="en-US" dirty="0" smtClean="0"/>
              <a:t>at the University of Notre Dame</a:t>
            </a:r>
            <a:endParaRPr lang="en-US" dirty="0"/>
          </a:p>
        </p:txBody>
      </p:sp>
      <p:sp>
        <p:nvSpPr>
          <p:cNvPr id="3" name="Subtitle 2"/>
          <p:cNvSpPr>
            <a:spLocks noGrp="1"/>
          </p:cNvSpPr>
          <p:nvPr>
            <p:ph type="subTitle" idx="1"/>
          </p:nvPr>
        </p:nvSpPr>
        <p:spPr>
          <a:xfrm>
            <a:off x="846668" y="3886199"/>
            <a:ext cx="7560733" cy="2343077"/>
          </a:xfrm>
        </p:spPr>
        <p:txBody>
          <a:bodyPr>
            <a:normAutofit/>
          </a:bodyPr>
          <a:lstStyle/>
          <a:p>
            <a:r>
              <a:rPr lang="en-US" dirty="0" err="1" smtClean="0"/>
              <a:t>Jarek</a:t>
            </a:r>
            <a:r>
              <a:rPr lang="en-US" dirty="0" smtClean="0"/>
              <a:t> Nabrzyski</a:t>
            </a:r>
          </a:p>
          <a:p>
            <a:r>
              <a:rPr lang="en-US" dirty="0" smtClean="0"/>
              <a:t>Director, Center for Research Computing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Notre Dame</a:t>
            </a:r>
            <a:endParaRPr lang="en-US" dirty="0"/>
          </a:p>
        </p:txBody>
      </p:sp>
      <p:sp>
        <p:nvSpPr>
          <p:cNvPr id="3" name="Content Placeholder 2"/>
          <p:cNvSpPr>
            <a:spLocks noGrp="1"/>
          </p:cNvSpPr>
          <p:nvPr>
            <p:ph idx="1"/>
          </p:nvPr>
        </p:nvSpPr>
        <p:spPr/>
        <p:txBody>
          <a:bodyPr/>
          <a:lstStyle/>
          <a:p>
            <a:r>
              <a:rPr lang="en-US" dirty="0" smtClean="0"/>
              <a:t>~1,000 faculty</a:t>
            </a:r>
          </a:p>
          <a:p>
            <a:r>
              <a:rPr lang="en-US" dirty="0" smtClean="0"/>
              <a:t>~12,000 students (2500 grads)</a:t>
            </a:r>
          </a:p>
          <a:p>
            <a:r>
              <a:rPr lang="en-US" dirty="0" smtClean="0"/>
              <a:t>4 colleges</a:t>
            </a:r>
          </a:p>
          <a:p>
            <a:pPr lvl="1"/>
            <a:r>
              <a:rPr lang="en-US" dirty="0" smtClean="0"/>
              <a:t>Arts and Letters (50% of all faculty)</a:t>
            </a:r>
          </a:p>
          <a:p>
            <a:pPr lvl="1"/>
            <a:r>
              <a:rPr lang="en-US" dirty="0" smtClean="0"/>
              <a:t>Science</a:t>
            </a:r>
          </a:p>
          <a:p>
            <a:pPr lvl="1"/>
            <a:r>
              <a:rPr lang="en-US" dirty="0" smtClean="0"/>
              <a:t>Engineering</a:t>
            </a:r>
          </a:p>
          <a:p>
            <a:pPr lvl="1"/>
            <a:r>
              <a:rPr lang="en-US" dirty="0" smtClean="0"/>
              <a:t>Business</a:t>
            </a:r>
          </a:p>
        </p:txBody>
      </p:sp>
      <p:sp>
        <p:nvSpPr>
          <p:cNvPr id="4" name="Date Placeholder 3"/>
          <p:cNvSpPr>
            <a:spLocks noGrp="1"/>
          </p:cNvSpPr>
          <p:nvPr>
            <p:ph type="dt" sz="half" idx="10"/>
          </p:nvPr>
        </p:nvSpPr>
        <p:spPr/>
        <p:txBody>
          <a:bodyPr/>
          <a:lstStyle/>
          <a:p>
            <a:fld id="{A6ECB093-BC42-9844-8AFF-E216CE282C9B}" type="datetime1">
              <a:rPr lang="en-US" smtClean="0"/>
              <a:pPr/>
              <a:t>10/6/2010</a:t>
            </a:fld>
            <a:endParaRPr lang="en-US"/>
          </a:p>
        </p:txBody>
      </p:sp>
      <p:sp>
        <p:nvSpPr>
          <p:cNvPr id="6" name="Slide Number Placeholder 5"/>
          <p:cNvSpPr>
            <a:spLocks noGrp="1"/>
          </p:cNvSpPr>
          <p:nvPr>
            <p:ph type="sldNum" sz="quarter" idx="12"/>
          </p:nvPr>
        </p:nvSpPr>
        <p:spPr/>
        <p:txBody>
          <a:bodyPr/>
          <a:lstStyle/>
          <a:p>
            <a:fld id="{1BC70A5C-01DC-3946-861D-E4FC671BAF8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7"/>
            <a:ext cx="8229600" cy="1143000"/>
          </a:xfrm>
        </p:spPr>
        <p:txBody>
          <a:bodyPr/>
          <a:lstStyle/>
          <a:p>
            <a:r>
              <a:rPr lang="en-US" dirty="0" smtClean="0"/>
              <a:t>CI stakeholders at Notre Dame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Office of Information Technologies (240 staff)</a:t>
            </a:r>
          </a:p>
          <a:p>
            <a:r>
              <a:rPr lang="en-US" dirty="0" smtClean="0"/>
              <a:t>Center for Research Computing (CRC) (30)</a:t>
            </a:r>
          </a:p>
          <a:p>
            <a:r>
              <a:rPr lang="en-US" dirty="0" smtClean="0"/>
              <a:t>Science and Engineering Computing and other local college computing groups (10) </a:t>
            </a:r>
          </a:p>
          <a:p>
            <a:r>
              <a:rPr lang="en-US" dirty="0" smtClean="0"/>
              <a:t>Center for Creative Computing (2)</a:t>
            </a:r>
          </a:p>
          <a:p>
            <a:r>
              <a:rPr lang="en-US" dirty="0" err="1"/>
              <a:t>Hesburgh</a:t>
            </a:r>
            <a:r>
              <a:rPr lang="en-US" dirty="0"/>
              <a:t> Libraries</a:t>
            </a:r>
            <a:r>
              <a:rPr lang="en-US" dirty="0" smtClean="0"/>
              <a:t> and library IT group (30)</a:t>
            </a:r>
          </a:p>
          <a:p>
            <a:r>
              <a:rPr lang="en-US" dirty="0" smtClean="0"/>
              <a:t>Academic Technologies (4)</a:t>
            </a:r>
          </a:p>
          <a:p>
            <a:r>
              <a:rPr lang="en-US" dirty="0" err="1" smtClean="0"/>
              <a:t>Kaneb</a:t>
            </a:r>
            <a:r>
              <a:rPr lang="en-US" dirty="0" smtClean="0"/>
              <a:t> Teaching and Learning Center (6)</a:t>
            </a:r>
          </a:p>
          <a:p>
            <a:r>
              <a:rPr lang="en-US" dirty="0" smtClean="0"/>
              <a:t>Faculty and students who participate in CI development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1571"/>
            <a:ext cx="8229600" cy="1143000"/>
          </a:xfrm>
        </p:spPr>
        <p:txBody>
          <a:bodyPr/>
          <a:lstStyle/>
          <a:p>
            <a:r>
              <a:rPr lang="en-US" dirty="0" smtClean="0"/>
              <a:t>CI Days Projects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Solicitation early January</a:t>
            </a:r>
          </a:p>
          <a:p>
            <a:r>
              <a:rPr lang="en-US" dirty="0" smtClean="0"/>
              <a:t>12 projects supported by the CRC (20 applications)</a:t>
            </a:r>
          </a:p>
          <a:p>
            <a:pPr lvl="1"/>
            <a:r>
              <a:rPr lang="en-US" dirty="0" smtClean="0"/>
              <a:t>From arts and humanities to science and engineering</a:t>
            </a:r>
          </a:p>
          <a:p>
            <a:r>
              <a:rPr lang="en-US" dirty="0" smtClean="0"/>
              <a:t>All delivered and presented as posters, one featured at the main session</a:t>
            </a:r>
          </a:p>
          <a:p>
            <a:pPr lvl="1"/>
            <a:r>
              <a:rPr lang="en-US" dirty="0" smtClean="0"/>
              <a:t>Some are the basis for grant applications that were already submitted</a:t>
            </a:r>
          </a:p>
          <a:p>
            <a:r>
              <a:rPr lang="en-US" dirty="0" smtClean="0"/>
              <a:t>Good add for CRC services</a:t>
            </a:r>
          </a:p>
          <a:p>
            <a:r>
              <a:rPr lang="en-US" dirty="0" smtClean="0"/>
              <a:t>New customer base</a:t>
            </a: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A6ECB093-BC42-9844-8AFF-E216CE282C9B}" type="datetime1">
              <a:rPr lang="en-US" smtClean="0"/>
              <a:pPr/>
              <a:t>10/6/2010</a:t>
            </a:fld>
            <a:endParaRPr lang="en-US"/>
          </a:p>
        </p:txBody>
      </p:sp>
      <p:sp>
        <p:nvSpPr>
          <p:cNvPr id="6" name="Slide Number Placeholder 5"/>
          <p:cNvSpPr>
            <a:spLocks noGrp="1"/>
          </p:cNvSpPr>
          <p:nvPr>
            <p:ph type="sldNum" sz="quarter" idx="12"/>
          </p:nvPr>
        </p:nvSpPr>
        <p:spPr/>
        <p:txBody>
          <a:bodyPr/>
          <a:lstStyle/>
          <a:p>
            <a:fld id="{1BC70A5C-01DC-3946-861D-E4FC671BAF8E}"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 Session	</a:t>
            </a:r>
            <a:endParaRPr lang="en-US" dirty="0"/>
          </a:p>
        </p:txBody>
      </p:sp>
      <p:sp>
        <p:nvSpPr>
          <p:cNvPr id="3" name="Content Placeholder 2"/>
          <p:cNvSpPr>
            <a:spLocks noGrp="1"/>
          </p:cNvSpPr>
          <p:nvPr>
            <p:ph idx="1"/>
          </p:nvPr>
        </p:nvSpPr>
        <p:spPr/>
        <p:txBody>
          <a:bodyPr/>
          <a:lstStyle/>
          <a:p>
            <a:r>
              <a:rPr lang="en-US" dirty="0" smtClean="0"/>
              <a:t>30+ posters</a:t>
            </a:r>
          </a:p>
          <a:p>
            <a:r>
              <a:rPr lang="en-US" dirty="0" smtClean="0"/>
              <a:t>Best poster award ($500)</a:t>
            </a:r>
          </a:p>
          <a:p>
            <a:r>
              <a:rPr lang="en-US" dirty="0" smtClean="0"/>
              <a:t>This is where students showed up</a:t>
            </a:r>
          </a:p>
          <a:p>
            <a:r>
              <a:rPr lang="en-US" dirty="0" smtClean="0"/>
              <a:t>Very successful, many good discussions</a:t>
            </a:r>
          </a:p>
          <a:p>
            <a:r>
              <a:rPr lang="en-US" dirty="0" smtClean="0"/>
              <a:t>Production of all the posters supported from the conference budget, no cost for students/faculty</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A6ECB093-BC42-9844-8AFF-E216CE282C9B}" type="datetime1">
              <a:rPr lang="en-US" smtClean="0"/>
              <a:pPr/>
              <a:t>10/6/2010</a:t>
            </a:fld>
            <a:endParaRPr lang="en-US"/>
          </a:p>
        </p:txBody>
      </p:sp>
      <p:sp>
        <p:nvSpPr>
          <p:cNvPr id="6" name="Slide Number Placeholder 5"/>
          <p:cNvSpPr>
            <a:spLocks noGrp="1"/>
          </p:cNvSpPr>
          <p:nvPr>
            <p:ph type="sldNum" sz="quarter" idx="12"/>
          </p:nvPr>
        </p:nvSpPr>
        <p:spPr/>
        <p:txBody>
          <a:bodyPr/>
          <a:lstStyle/>
          <a:p>
            <a:fld id="{1BC70A5C-01DC-3946-861D-E4FC671BAF8E}"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idea was to show the state of the art in CI development outside ND</a:t>
            </a:r>
          </a:p>
          <a:p>
            <a:pPr lvl="1"/>
            <a:r>
              <a:rPr lang="en-US" dirty="0" smtClean="0"/>
              <a:t>Bring ideas, open minds, believe in your dreams </a:t>
            </a:r>
          </a:p>
          <a:p>
            <a:r>
              <a:rPr lang="en-US" dirty="0" smtClean="0"/>
              <a:t>Two focal diverse days</a:t>
            </a:r>
          </a:p>
          <a:p>
            <a:pPr lvl="1"/>
            <a:r>
              <a:rPr lang="en-US" dirty="0" smtClean="0"/>
              <a:t>Day 1: the arts, humanities and social sciences</a:t>
            </a:r>
          </a:p>
          <a:p>
            <a:pPr lvl="1"/>
            <a:r>
              <a:rPr lang="en-US" dirty="0" smtClean="0"/>
              <a:t>Day 2: Science and engineering</a:t>
            </a:r>
          </a:p>
          <a:p>
            <a:pPr lvl="1"/>
            <a:r>
              <a:rPr lang="en-US" dirty="0" smtClean="0"/>
              <a:t>Dinner brought everybody</a:t>
            </a:r>
          </a:p>
          <a:p>
            <a:r>
              <a:rPr lang="en-US" dirty="0" smtClean="0"/>
              <a:t>27 speakers (2 internal) and panelists (6 internal), one remote talk using HD</a:t>
            </a:r>
          </a:p>
          <a:p>
            <a:r>
              <a:rPr lang="en-US" dirty="0" smtClean="0"/>
              <a:t>2 training sessions (</a:t>
            </a:r>
            <a:r>
              <a:rPr lang="en-US" dirty="0" err="1" smtClean="0"/>
              <a:t>TeraGrid</a:t>
            </a:r>
            <a:r>
              <a:rPr lang="en-US" dirty="0" smtClean="0"/>
              <a:t> and OSG)</a:t>
            </a:r>
          </a:p>
          <a:p>
            <a:r>
              <a:rPr lang="en-US" dirty="0" smtClean="0"/>
              <a:t>Local metro net session with networking experts</a:t>
            </a:r>
          </a:p>
          <a:p>
            <a:r>
              <a:rPr lang="en-US" dirty="0" smtClean="0"/>
              <a:t>Digital Visualization Theater parallel track</a:t>
            </a:r>
          </a:p>
          <a:p>
            <a:endParaRPr lang="en-US" dirty="0" smtClean="0"/>
          </a:p>
          <a:p>
            <a:endParaRPr lang="en-US" dirty="0"/>
          </a:p>
        </p:txBody>
      </p:sp>
      <p:sp>
        <p:nvSpPr>
          <p:cNvPr id="4" name="Date Placeholder 3"/>
          <p:cNvSpPr>
            <a:spLocks noGrp="1"/>
          </p:cNvSpPr>
          <p:nvPr>
            <p:ph type="dt" sz="half" idx="10"/>
          </p:nvPr>
        </p:nvSpPr>
        <p:spPr/>
        <p:txBody>
          <a:bodyPr/>
          <a:lstStyle/>
          <a:p>
            <a:fld id="{A6ECB093-BC42-9844-8AFF-E216CE282C9B}" type="datetime1">
              <a:rPr lang="en-US" smtClean="0"/>
              <a:pPr/>
              <a:t>10/6/2010</a:t>
            </a:fld>
            <a:endParaRPr lang="en-US"/>
          </a:p>
        </p:txBody>
      </p:sp>
      <p:sp>
        <p:nvSpPr>
          <p:cNvPr id="6" name="Slide Number Placeholder 5"/>
          <p:cNvSpPr>
            <a:spLocks noGrp="1"/>
          </p:cNvSpPr>
          <p:nvPr>
            <p:ph type="sldNum" sz="quarter" idx="12"/>
          </p:nvPr>
        </p:nvSpPr>
        <p:spPr/>
        <p:txBody>
          <a:bodyPr/>
          <a:lstStyle/>
          <a:p>
            <a:fld id="{1BC70A5C-01DC-3946-861D-E4FC671BAF8E}"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activities</a:t>
            </a:r>
            <a:endParaRPr lang="en-US" dirty="0"/>
          </a:p>
        </p:txBody>
      </p:sp>
      <p:sp>
        <p:nvSpPr>
          <p:cNvPr id="3" name="Content Placeholder 2"/>
          <p:cNvSpPr>
            <a:spLocks noGrp="1"/>
          </p:cNvSpPr>
          <p:nvPr>
            <p:ph idx="1"/>
          </p:nvPr>
        </p:nvSpPr>
        <p:spPr>
          <a:xfrm>
            <a:off x="457200" y="1075277"/>
            <a:ext cx="8229600" cy="4525963"/>
          </a:xfrm>
        </p:spPr>
        <p:txBody>
          <a:bodyPr>
            <a:noAutofit/>
          </a:bodyPr>
          <a:lstStyle/>
          <a:p>
            <a:r>
              <a:rPr lang="en-US" sz="2400" dirty="0" smtClean="0"/>
              <a:t>A workshop in October: Computing for the Arts, Humanities and Social Sciences</a:t>
            </a:r>
          </a:p>
          <a:p>
            <a:r>
              <a:rPr lang="en-US" sz="2400" dirty="0" smtClean="0"/>
              <a:t>Notre Dame Data Management Working Group created by VPOR, coordinated by the CRC</a:t>
            </a:r>
          </a:p>
          <a:p>
            <a:pPr lvl="1"/>
            <a:r>
              <a:rPr lang="en-US" sz="2400" dirty="0" smtClean="0"/>
              <a:t>Help prepare NSF data management plans for all research groups</a:t>
            </a:r>
          </a:p>
          <a:p>
            <a:pPr lvl="1"/>
            <a:r>
              <a:rPr lang="en-US" sz="2400" dirty="0" smtClean="0"/>
              <a:t>Long term data </a:t>
            </a:r>
            <a:r>
              <a:rPr lang="en-US" sz="2400" dirty="0" err="1" smtClean="0"/>
              <a:t>curation</a:t>
            </a:r>
            <a:r>
              <a:rPr lang="en-US" sz="2400" dirty="0" smtClean="0"/>
              <a:t> plan for ND</a:t>
            </a:r>
          </a:p>
          <a:p>
            <a:r>
              <a:rPr lang="en-US" sz="2400" dirty="0" smtClean="0"/>
              <a:t>Campus-wide Condor Infrastructure to harness free cycles</a:t>
            </a:r>
          </a:p>
          <a:p>
            <a:r>
              <a:rPr lang="en-US" sz="2400" dirty="0" smtClean="0"/>
              <a:t>Green computing initiative (green data center R&amp;D)</a:t>
            </a:r>
          </a:p>
          <a:p>
            <a:r>
              <a:rPr lang="en-US" sz="2400" dirty="0" smtClean="0"/>
              <a:t>Cloud Computing Working Group (Campus-wide)</a:t>
            </a:r>
          </a:p>
          <a:p>
            <a:r>
              <a:rPr lang="en-US" sz="2400" dirty="0" smtClean="0"/>
              <a:t>GPU Computing Working Group (Campus-wide)</a:t>
            </a:r>
          </a:p>
          <a:p>
            <a:r>
              <a:rPr lang="en-US" sz="2400" dirty="0" smtClean="0"/>
              <a:t>Integration of the DVT into Campus-wide CI</a:t>
            </a:r>
          </a:p>
          <a:p>
            <a:pPr lvl="1"/>
            <a:endParaRPr lang="en-US" sz="2400" dirty="0" smtClean="0"/>
          </a:p>
        </p:txBody>
      </p:sp>
      <p:sp>
        <p:nvSpPr>
          <p:cNvPr id="4" name="Date Placeholder 3"/>
          <p:cNvSpPr>
            <a:spLocks noGrp="1"/>
          </p:cNvSpPr>
          <p:nvPr>
            <p:ph type="dt" sz="half" idx="10"/>
          </p:nvPr>
        </p:nvSpPr>
        <p:spPr/>
        <p:txBody>
          <a:bodyPr/>
          <a:lstStyle/>
          <a:p>
            <a:fld id="{A6ECB093-BC42-9844-8AFF-E216CE282C9B}" type="datetime1">
              <a:rPr lang="en-US" smtClean="0"/>
              <a:pPr/>
              <a:t>10/6/2010</a:t>
            </a:fld>
            <a:endParaRPr lang="en-US"/>
          </a:p>
        </p:txBody>
      </p:sp>
      <p:sp>
        <p:nvSpPr>
          <p:cNvPr id="6" name="Slide Number Placeholder 5"/>
          <p:cNvSpPr>
            <a:spLocks noGrp="1"/>
          </p:cNvSpPr>
          <p:nvPr>
            <p:ph type="sldNum" sz="quarter" idx="12"/>
          </p:nvPr>
        </p:nvSpPr>
        <p:spPr/>
        <p:txBody>
          <a:bodyPr/>
          <a:lstStyle/>
          <a:p>
            <a:fld id="{1BC70A5C-01DC-3946-861D-E4FC671BAF8E}"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fld id="{A6ECB093-BC42-9844-8AFF-E216CE282C9B}" type="datetime1">
              <a:rPr lang="en-US" smtClean="0"/>
              <a:pPr/>
              <a:t>10/6/2010</a:t>
            </a:fld>
            <a:endParaRPr lang="en-US"/>
          </a:p>
        </p:txBody>
      </p:sp>
      <p:sp>
        <p:nvSpPr>
          <p:cNvPr id="6" name="Slide Number Placeholder 5"/>
          <p:cNvSpPr>
            <a:spLocks noGrp="1"/>
          </p:cNvSpPr>
          <p:nvPr>
            <p:ph type="sldNum" sz="quarter" idx="12"/>
          </p:nvPr>
        </p:nvSpPr>
        <p:spPr/>
        <p:txBody>
          <a:bodyPr/>
          <a:lstStyle/>
          <a:p>
            <a:fld id="{1BC70A5C-01DC-3946-861D-E4FC671BAF8E}" type="slidenum">
              <a:rPr lang="en-US" smtClean="0"/>
              <a:pPr/>
              <a:t>27</a:t>
            </a:fld>
            <a:endParaRPr lang="en-US"/>
          </a:p>
        </p:txBody>
      </p:sp>
      <p:sp>
        <p:nvSpPr>
          <p:cNvPr id="7" name="Content Placeholder 6"/>
          <p:cNvSpPr>
            <a:spLocks noGrp="1"/>
          </p:cNvSpPr>
          <p:nvPr>
            <p:ph idx="1"/>
          </p:nvPr>
        </p:nvSpPr>
        <p:spPr/>
        <p:txBody>
          <a:bodyPr/>
          <a:lstStyle/>
          <a:p>
            <a:r>
              <a:rPr lang="en-US" dirty="0" smtClean="0"/>
              <a:t>Many new initiatives after the conference</a:t>
            </a:r>
          </a:p>
          <a:p>
            <a:pPr lvl="1"/>
            <a:r>
              <a:rPr lang="en-US" dirty="0" smtClean="0"/>
              <a:t>From arts and humanities to science and engineering</a:t>
            </a:r>
          </a:p>
          <a:p>
            <a:r>
              <a:rPr lang="en-US" dirty="0" smtClean="0"/>
              <a:t>Many new collaborations for CRC and other CI-related entities at ND </a:t>
            </a:r>
          </a:p>
          <a:p>
            <a:r>
              <a:rPr lang="en-US" dirty="0" smtClean="0"/>
              <a:t>It was worth doing and we will do </a:t>
            </a:r>
            <a:r>
              <a:rPr lang="en-US" smtClean="0"/>
              <a:t>it again</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455613" y="1143000"/>
            <a:ext cx="8226425" cy="2514600"/>
          </a:xfrm>
        </p:spPr>
        <p:txBody>
          <a:bodyPr/>
          <a:lstStyle/>
          <a:p>
            <a:pPr>
              <a:defRPr/>
            </a:pPr>
            <a:r>
              <a:rPr lang="en-US" sz="4000" dirty="0" smtClean="0"/>
              <a:t>CI Days:</a:t>
            </a:r>
            <a:br>
              <a:rPr lang="en-US" sz="4000" dirty="0" smtClean="0"/>
            </a:br>
            <a:r>
              <a:rPr lang="en-US" sz="4000" dirty="0" smtClean="0"/>
              <a:t> </a:t>
            </a:r>
            <a:r>
              <a:rPr lang="en-US" sz="4000" dirty="0" err="1" smtClean="0"/>
              <a:t>Cyberinfrastructure</a:t>
            </a:r>
            <a:r>
              <a:rPr lang="en-US" sz="4000" dirty="0" smtClean="0"/>
              <a:t> 2010 in the Rockies – A Human </a:t>
            </a:r>
            <a:r>
              <a:rPr lang="en-US" sz="4000" smtClean="0"/>
              <a:t>Centered Program</a:t>
            </a:r>
            <a:endParaRPr lang="en-US" sz="4000" dirty="0"/>
          </a:p>
        </p:txBody>
      </p:sp>
      <p:sp>
        <p:nvSpPr>
          <p:cNvPr id="5" name="Subtitle 4"/>
          <p:cNvSpPr>
            <a:spLocks noGrp="1"/>
          </p:cNvSpPr>
          <p:nvPr>
            <p:ph type="subTitle" sz="quarter" idx="1"/>
          </p:nvPr>
        </p:nvSpPr>
        <p:spPr>
          <a:xfrm>
            <a:off x="3429000" y="3886200"/>
            <a:ext cx="4343400" cy="1752600"/>
          </a:xfrm>
        </p:spPr>
        <p:txBody>
          <a:bodyPr/>
          <a:lstStyle/>
          <a:p>
            <a:pPr>
              <a:defRPr/>
            </a:pPr>
            <a:endParaRPr lang="en-US" sz="2400" dirty="0" smtClean="0"/>
          </a:p>
          <a:p>
            <a:pPr>
              <a:defRPr/>
            </a:pPr>
            <a:r>
              <a:rPr lang="en-US" sz="2400" dirty="0" smtClean="0"/>
              <a:t>Jeff Bullington, Colorado State University</a:t>
            </a:r>
          </a:p>
          <a:p>
            <a:pPr>
              <a:defRPr/>
            </a:pPr>
            <a:r>
              <a:rPr lang="en-US" sz="2400" dirty="0" smtClean="0"/>
              <a:t>EDUCAUSE 2010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5613" y="609600"/>
            <a:ext cx="8226425" cy="5791200"/>
          </a:xfrm>
        </p:spPr>
        <p:txBody>
          <a:bodyPr/>
          <a:lstStyle/>
          <a:p>
            <a:pPr>
              <a:buFont typeface="Wingdings" pitchFamily="2" charset="2"/>
              <a:buNone/>
              <a:defRPr/>
            </a:pPr>
            <a:r>
              <a:rPr lang="en-US" dirty="0" smtClean="0"/>
              <a:t>A collaborative effort:</a:t>
            </a:r>
          </a:p>
          <a:p>
            <a:pPr indent="-451256">
              <a:defRPr/>
            </a:pPr>
            <a:r>
              <a:rPr lang="en-US" sz="2800" dirty="0" smtClean="0"/>
              <a:t>Colorado State University Libraries – a combined Library/Central IT organization as of July 01, 2010</a:t>
            </a:r>
          </a:p>
          <a:p>
            <a:pPr indent="-451256">
              <a:defRPr/>
            </a:pPr>
            <a:r>
              <a:rPr lang="en-US" sz="2800" dirty="0" smtClean="0"/>
              <a:t>CSU ISTeC (Information Science &amp; Technology Center) – a CSU research center</a:t>
            </a:r>
          </a:p>
          <a:p>
            <a:pPr indent="-451256">
              <a:defRPr/>
            </a:pPr>
            <a:r>
              <a:rPr lang="en-US" sz="2800" dirty="0" smtClean="0"/>
              <a:t>Colorado Alliance of Research Libraries – organization of 13 academic and public libraries serving 14 higher education institutions and a strong history of collaboration and resource sharing</a:t>
            </a:r>
          </a:p>
          <a:p>
            <a:pPr indent="-451256">
              <a:defRPr/>
            </a:pPr>
            <a:r>
              <a:rPr lang="en-US" sz="2800" dirty="0" smtClean="0"/>
              <a:t>Day-long event, Friday September 13, 2010</a:t>
            </a:r>
          </a:p>
          <a:p>
            <a:pPr>
              <a:buFont typeface="Wingdings" pitchFamily="1" charset="2"/>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Cyberinfrastructure</a:t>
            </a:r>
            <a:r>
              <a:rPr lang="en-US" dirty="0" smtClean="0"/>
              <a:t> (CI) Solutions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dirty="0" smtClean="0"/>
              <a:t>CI Days Events</a:t>
            </a:r>
          </a:p>
          <a:p>
            <a:pPr algn="ctr">
              <a:buNone/>
            </a:pPr>
            <a:endParaRPr lang="en-US" dirty="0" smtClean="0"/>
          </a:p>
          <a:p>
            <a:pPr algn="ctr">
              <a:buNone/>
            </a:pPr>
            <a:r>
              <a:rPr lang="en-US" dirty="0" smtClean="0"/>
              <a:t>Campus Champions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09600"/>
            <a:ext cx="8226425" cy="5486400"/>
          </a:xfrm>
        </p:spPr>
        <p:txBody>
          <a:bodyPr/>
          <a:lstStyle/>
          <a:p>
            <a:pPr>
              <a:buFont typeface="Wingdings" pitchFamily="2" charset="2"/>
              <a:buNone/>
              <a:defRPr/>
            </a:pPr>
            <a:r>
              <a:rPr lang="en-US" dirty="0" smtClean="0"/>
              <a:t>Particular  Focus for our CI Days event:</a:t>
            </a:r>
          </a:p>
          <a:p>
            <a:pPr>
              <a:defRPr/>
            </a:pPr>
            <a:r>
              <a:rPr lang="en-US" sz="2800" dirty="0" smtClean="0"/>
              <a:t>Open Access (OA) to information and research generated by higher education and research communities. </a:t>
            </a:r>
          </a:p>
          <a:p>
            <a:pPr>
              <a:defRPr/>
            </a:pPr>
            <a:r>
              <a:rPr lang="en-US" sz="2800" dirty="0" smtClean="0"/>
              <a:t>Encouraging and developing OA practices is a crucial driver for overall cyberinfrastructure efforts - promoting open sharing of information to support new research.</a:t>
            </a:r>
          </a:p>
          <a:p>
            <a:pPr>
              <a:defRPr/>
            </a:pPr>
            <a:r>
              <a:rPr lang="en-US" sz="2800" dirty="0" smtClean="0"/>
              <a:t>Bring together library, information technology, and faculty/researcher participants from across the Alliance network to explore dimensions of OA and potential strategies for further developing OA practices in our institutions.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1000"/>
            <a:ext cx="8226425" cy="6019800"/>
          </a:xfrm>
        </p:spPr>
        <p:txBody>
          <a:bodyPr/>
          <a:lstStyle/>
          <a:p>
            <a:pPr>
              <a:buFont typeface="Wingdings" pitchFamily="2" charset="2"/>
              <a:buNone/>
              <a:defRPr/>
            </a:pPr>
            <a:r>
              <a:rPr lang="en-US" dirty="0" smtClean="0"/>
              <a:t>Cyberinfrastructure 2010 in the Rockies:</a:t>
            </a:r>
          </a:p>
          <a:p>
            <a:pPr>
              <a:defRPr/>
            </a:pPr>
            <a:r>
              <a:rPr lang="en-US" sz="2200" dirty="0" smtClean="0"/>
              <a:t>Overview of CI and its importance</a:t>
            </a:r>
          </a:p>
          <a:p>
            <a:pPr>
              <a:defRPr/>
            </a:pPr>
            <a:r>
              <a:rPr lang="en-US" sz="2200" dirty="0" smtClean="0"/>
              <a:t>Data </a:t>
            </a:r>
            <a:r>
              <a:rPr lang="en-US" sz="2200" dirty="0" err="1" smtClean="0"/>
              <a:t>Curation</a:t>
            </a:r>
            <a:r>
              <a:rPr lang="en-US" sz="2200" dirty="0" smtClean="0"/>
              <a:t> and Digital Repositories panel discussion</a:t>
            </a:r>
          </a:p>
          <a:p>
            <a:pPr>
              <a:defRPr/>
            </a:pPr>
            <a:r>
              <a:rPr lang="en-US" sz="2200" dirty="0" smtClean="0"/>
              <a:t>Overview of the ISTeC Model for collaboration </a:t>
            </a:r>
          </a:p>
          <a:p>
            <a:pPr>
              <a:defRPr/>
            </a:pPr>
            <a:r>
              <a:rPr lang="en-US" sz="2200" dirty="0" smtClean="0"/>
              <a:t>Open Access Perspective: University of Kansas’ (KU) Path to Open Access</a:t>
            </a:r>
          </a:p>
          <a:p>
            <a:pPr>
              <a:defRPr/>
            </a:pPr>
            <a:r>
              <a:rPr lang="en-US" sz="2200" dirty="0" smtClean="0"/>
              <a:t>Open Access Perspective: The Unreasonable Effectiveness of Open Data</a:t>
            </a:r>
          </a:p>
          <a:p>
            <a:pPr>
              <a:defRPr/>
            </a:pPr>
            <a:r>
              <a:rPr lang="en-US" sz="2200" dirty="0" smtClean="0"/>
              <a:t>Discussion Breakout sessions (6) around various aspects of Open Access and </a:t>
            </a:r>
            <a:r>
              <a:rPr lang="en-US" sz="2200" dirty="0" err="1" smtClean="0"/>
              <a:t>cyberinfrastructure</a:t>
            </a:r>
            <a:endParaRPr lang="en-US" sz="2200" dirty="0" smtClean="0"/>
          </a:p>
          <a:p>
            <a:pPr>
              <a:defRPr/>
            </a:pPr>
            <a:r>
              <a:rPr lang="en-US" sz="2200" dirty="0" smtClean="0"/>
              <a:t>Reports from Discussion Breakout’s back to larger group: 3 points to share</a:t>
            </a:r>
          </a:p>
          <a:p>
            <a:pPr>
              <a:defRPr/>
            </a:pPr>
            <a:r>
              <a:rPr lang="en-US" sz="2200" dirty="0" smtClean="0"/>
              <a:t>Wrap Up perspectives and discussion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228600"/>
            <a:ext cx="8226425" cy="6172199"/>
          </a:xfrm>
        </p:spPr>
        <p:txBody>
          <a:bodyPr/>
          <a:lstStyle/>
          <a:p>
            <a:r>
              <a:rPr lang="en-US" dirty="0" smtClean="0"/>
              <a:t>Overarching themes raised throughout the day by presenters, and audience</a:t>
            </a:r>
          </a:p>
          <a:p>
            <a:pPr lvl="1"/>
            <a:r>
              <a:rPr lang="en-US" dirty="0" smtClean="0"/>
              <a:t>Open creation, sharing, and preservation of information </a:t>
            </a:r>
            <a:r>
              <a:rPr lang="en-US" u="sng" dirty="0" smtClean="0"/>
              <a:t>is </a:t>
            </a:r>
            <a:r>
              <a:rPr lang="en-US" dirty="0" smtClean="0"/>
              <a:t>an important goal to achieve.</a:t>
            </a:r>
          </a:p>
          <a:p>
            <a:pPr lvl="1"/>
            <a:r>
              <a:rPr lang="en-US" dirty="0" smtClean="0"/>
              <a:t>All parties (faculty/researchers, libraries, IT, users) have unique and important skills and contributions to achieving this goal</a:t>
            </a:r>
          </a:p>
          <a:p>
            <a:pPr lvl="1"/>
            <a:r>
              <a:rPr lang="en-US" dirty="0" smtClean="0"/>
              <a:t>Collaboration and buy-in critical</a:t>
            </a:r>
          </a:p>
          <a:p>
            <a:pPr lvl="1"/>
            <a:r>
              <a:rPr lang="en-US" dirty="0" smtClean="0"/>
              <a:t>Will take effort and lots of hard work</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1000"/>
            <a:ext cx="8226425" cy="6019800"/>
          </a:xfrm>
        </p:spPr>
        <p:txBody>
          <a:bodyPr/>
          <a:lstStyle/>
          <a:p>
            <a:pPr>
              <a:buFont typeface="Wingdings" pitchFamily="2" charset="2"/>
              <a:buNone/>
              <a:defRPr/>
            </a:pPr>
            <a:r>
              <a:rPr lang="en-US" dirty="0" smtClean="0"/>
              <a:t>Summary observations and wrap-up</a:t>
            </a:r>
          </a:p>
          <a:p>
            <a:pPr>
              <a:defRPr/>
            </a:pPr>
            <a:r>
              <a:rPr lang="en-US" sz="2800" dirty="0" smtClean="0"/>
              <a:t>Russ asked audience: Did you make interesting connections today, meet people from other professions (e.g. librarian meeting IT people) that would be important to further exploring CI?  People answered ‘Yes’</a:t>
            </a:r>
          </a:p>
          <a:p>
            <a:pPr>
              <a:defRPr/>
            </a:pPr>
            <a:r>
              <a:rPr lang="en-US" sz="2800" dirty="0" smtClean="0"/>
              <a:t>What’s next?  Where should we go from here?</a:t>
            </a:r>
          </a:p>
          <a:p>
            <a:pPr>
              <a:defRPr/>
            </a:pPr>
            <a:r>
              <a:rPr lang="en-US" sz="2800" dirty="0" smtClean="0"/>
              <a:t>‘Cyberinfrastructure’ a term that does not resonate, have meaning, for many of the people we want involved in the conversations (e.g. faculty, administrators).  Need to find compelling ways to explain this to faculty.  No better terms yet, but need to work on this.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04800"/>
            <a:ext cx="8226425" cy="6172200"/>
          </a:xfrm>
        </p:spPr>
        <p:txBody>
          <a:bodyPr/>
          <a:lstStyle/>
          <a:p>
            <a:pPr>
              <a:buFont typeface="Wingdings" pitchFamily="2" charset="2"/>
              <a:buNone/>
              <a:defRPr/>
            </a:pPr>
            <a:r>
              <a:rPr lang="en-US" dirty="0" smtClean="0"/>
              <a:t>Summary observations and wrap-up</a:t>
            </a:r>
          </a:p>
          <a:p>
            <a:pPr>
              <a:defRPr/>
            </a:pPr>
            <a:r>
              <a:rPr lang="en-US" sz="2800" dirty="0" smtClean="0"/>
              <a:t>Continue finding ways to make the connections with faculty – they are busy and it is hard to draw them into this conversation</a:t>
            </a:r>
          </a:p>
          <a:p>
            <a:pPr>
              <a:defRPr/>
            </a:pPr>
            <a:r>
              <a:rPr lang="en-US" sz="2800" dirty="0" smtClean="0"/>
              <a:t>Potential NSF mandate for data preservation plans could become a useful driver for broadening faculty involvement.  Are institutions getting ready for this?  Assembling libraries, IT, and faculty together to work on plans to respond to this mandate?</a:t>
            </a:r>
          </a:p>
          <a:p>
            <a:pPr>
              <a:buFont typeface="Wingdings" pitchFamily="1" charset="2"/>
              <a:buChar cha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04800"/>
            <a:ext cx="8226425" cy="6172200"/>
          </a:xfrm>
        </p:spPr>
        <p:txBody>
          <a:bodyPr/>
          <a:lstStyle/>
          <a:p>
            <a:pPr>
              <a:buFont typeface="Wingdings" pitchFamily="2" charset="2"/>
              <a:buNone/>
              <a:defRPr/>
            </a:pPr>
            <a:r>
              <a:rPr lang="en-US" dirty="0" smtClean="0"/>
              <a:t>Summary Details:</a:t>
            </a:r>
          </a:p>
          <a:p>
            <a:pPr>
              <a:defRPr/>
            </a:pPr>
            <a:r>
              <a:rPr lang="en-US" sz="2800" dirty="0" smtClean="0"/>
              <a:t>122 registrants, approximately 115 final attendees</a:t>
            </a:r>
          </a:p>
          <a:p>
            <a:pPr>
              <a:defRPr/>
            </a:pPr>
            <a:r>
              <a:rPr lang="en-US" sz="2800" dirty="0" smtClean="0"/>
              <a:t>27 unique institutions in Colorado, Wyoming, and beyond represented</a:t>
            </a:r>
          </a:p>
          <a:p>
            <a:pPr>
              <a:defRPr/>
            </a:pPr>
            <a:r>
              <a:rPr lang="en-US" sz="2800" dirty="0" smtClean="0"/>
              <a:t>Predominantly librarians and IT, but some faculty/researchers also attending</a:t>
            </a:r>
          </a:p>
          <a:p>
            <a:pPr>
              <a:defRPr/>
            </a:pPr>
            <a:r>
              <a:rPr lang="en-US" sz="2800" dirty="0" smtClean="0"/>
              <a:t>Questions of how each institution will move forward, and how the Colorado Alliance and the institutions can work to foster inter-institutional collaboration</a:t>
            </a:r>
          </a:p>
          <a:p>
            <a:pPr>
              <a:defRPr/>
            </a:pPr>
            <a:r>
              <a:rPr lang="en-US" sz="2800" dirty="0" smtClean="0"/>
              <a:t>Event materials are available within the CSU Digital Repository at: </a:t>
            </a:r>
            <a:r>
              <a:rPr lang="en-US" sz="2800" u="sng" dirty="0" smtClean="0">
                <a:hlinkClick r:id="rId3"/>
              </a:rPr>
              <a:t>http://tiny.cc/1a7ra</a:t>
            </a: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6425" cy="1736725"/>
          </a:xfrm>
        </p:spPr>
        <p:txBody>
          <a:bodyPr/>
          <a:lstStyle/>
          <a:p>
            <a:pPr eaLnBrk="1" fontAlgn="auto" hangingPunct="1">
              <a:spcAft>
                <a:spcPts val="0"/>
              </a:spcAft>
              <a:defRPr/>
            </a:pPr>
            <a:r>
              <a:rPr lang="en-US" dirty="0" smtClean="0"/>
              <a:t>Bringing HPC to Your Campus</a:t>
            </a:r>
            <a:endParaRPr lang="en-US" dirty="0"/>
          </a:p>
        </p:txBody>
      </p:sp>
      <p:sp>
        <p:nvSpPr>
          <p:cNvPr id="3" name="Subtitle 2"/>
          <p:cNvSpPr>
            <a:spLocks noGrp="1"/>
          </p:cNvSpPr>
          <p:nvPr>
            <p:ph type="subTitle" idx="1"/>
          </p:nvPr>
        </p:nvSpPr>
        <p:spPr>
          <a:xfrm>
            <a:off x="1371600" y="3332163"/>
            <a:ext cx="6400800" cy="1752600"/>
          </a:xfrm>
        </p:spPr>
        <p:txBody>
          <a:bodyPr>
            <a:normAutofit/>
          </a:bodyPr>
          <a:lstStyle/>
          <a:p>
            <a:pPr eaLnBrk="1" fontAlgn="auto" hangingPunct="1">
              <a:spcAft>
                <a:spcPts val="0"/>
              </a:spcAft>
              <a:buClr>
                <a:schemeClr val="tx1">
                  <a:shade val="95000"/>
                </a:schemeClr>
              </a:buClr>
              <a:buFont typeface="Wingdings 2"/>
              <a:buNone/>
              <a:defRPr/>
            </a:pPr>
            <a:r>
              <a:rPr lang="en-US" dirty="0" smtClean="0">
                <a:latin typeface="+mj-lt"/>
              </a:rPr>
              <a:t>Campus Champions</a:t>
            </a:r>
          </a:p>
          <a:p>
            <a:pPr eaLnBrk="1" fontAlgn="auto" hangingPunct="1">
              <a:spcAft>
                <a:spcPts val="0"/>
              </a:spcAft>
              <a:buClr>
                <a:schemeClr val="tx1">
                  <a:shade val="95000"/>
                </a:schemeClr>
              </a:buClr>
              <a:buFont typeface="Wingdings 2"/>
              <a:buNone/>
              <a:defRPr/>
            </a:pPr>
            <a:r>
              <a:rPr lang="en-US" dirty="0" smtClean="0">
                <a:solidFill>
                  <a:srgbClr val="FFFFFF"/>
                </a:solidFill>
                <a:latin typeface="+mj-lt"/>
              </a:rPr>
              <a:t>Kay Hunt</a:t>
            </a:r>
          </a:p>
          <a:p>
            <a:pPr eaLnBrk="1" fontAlgn="auto" hangingPunct="1">
              <a:spcAft>
                <a:spcPts val="0"/>
              </a:spcAft>
              <a:buClr>
                <a:schemeClr val="tx1">
                  <a:shade val="95000"/>
                </a:schemeClr>
              </a:buClr>
              <a:buFont typeface="Wingdings 2"/>
              <a:buNone/>
              <a:defRPr/>
            </a:pPr>
            <a:r>
              <a:rPr lang="en-US" dirty="0" smtClean="0">
                <a:solidFill>
                  <a:srgbClr val="FFFFFF"/>
                </a:solidFill>
                <a:latin typeface="+mj-lt"/>
              </a:rPr>
              <a:t>kay@purdue.edu</a:t>
            </a:r>
            <a:endParaRPr lang="en-US" dirty="0">
              <a:solidFill>
                <a:srgbClr val="FFFFFF"/>
              </a:solidFill>
              <a:latin typeface="+mj-lt"/>
            </a:endParaRPr>
          </a:p>
        </p:txBody>
      </p:sp>
      <p:pic>
        <p:nvPicPr>
          <p:cNvPr id="7172" name="Picture 2"/>
          <p:cNvPicPr>
            <a:picLocks noChangeAspect="1" noChangeArrowheads="1"/>
          </p:cNvPicPr>
          <p:nvPr/>
        </p:nvPicPr>
        <p:blipFill>
          <a:blip r:embed="rId3" cstate="print"/>
          <a:srcRect/>
          <a:stretch>
            <a:fillRect/>
          </a:stretch>
        </p:blipFill>
        <p:spPr bwMode="auto">
          <a:xfrm>
            <a:off x="4114800" y="5181600"/>
            <a:ext cx="1066800" cy="1449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1066800"/>
            <a:ext cx="8226425" cy="1736725"/>
          </a:xfrm>
        </p:spPr>
        <p:txBody>
          <a:bodyPr/>
          <a:lstStyle/>
          <a:p>
            <a:pPr eaLnBrk="1" fontAlgn="auto" hangingPunct="1">
              <a:spcAft>
                <a:spcPts val="0"/>
              </a:spcAft>
              <a:defRPr/>
            </a:pPr>
            <a:r>
              <a:rPr lang="en-US" dirty="0" smtClean="0"/>
              <a:t>How do we make these resources available??</a:t>
            </a:r>
            <a:endParaRPr lang="en-US" dirty="0"/>
          </a:p>
        </p:txBody>
      </p:sp>
      <p:sp>
        <p:nvSpPr>
          <p:cNvPr id="4" name="Subtitle 3"/>
          <p:cNvSpPr>
            <a:spLocks noGrp="1"/>
          </p:cNvSpPr>
          <p:nvPr>
            <p:ph type="subTitle" idx="1"/>
          </p:nvPr>
        </p:nvSpPr>
        <p:spPr>
          <a:xfrm>
            <a:off x="1371600" y="3332163"/>
            <a:ext cx="6400800" cy="2459037"/>
          </a:xfrm>
        </p:spPr>
        <p:txBody>
          <a:bodyPr>
            <a:normAutofit fontScale="70000" lnSpcReduction="20000"/>
          </a:bodyPr>
          <a:lstStyle/>
          <a:p>
            <a:pPr algn="l" eaLnBrk="1" fontAlgn="auto" hangingPunct="1">
              <a:spcAft>
                <a:spcPts val="0"/>
              </a:spcAft>
              <a:buClr>
                <a:schemeClr val="tx1">
                  <a:shade val="95000"/>
                </a:schemeClr>
              </a:buClr>
              <a:buFont typeface="Wingdings 2"/>
              <a:buNone/>
              <a:defRPr/>
            </a:pPr>
            <a:r>
              <a:rPr lang="en-US" dirty="0" smtClean="0">
                <a:latin typeface="+mj-lt"/>
              </a:rPr>
              <a:t>The  Campus Champion program is intended to identify and support a campus representative who will become the local source of knowledge about high performance computing opportunities and resources.  This knowledge and assistance will empower researchers and educators to advance scientific discovery.</a:t>
            </a:r>
            <a:endParaRPr lang="en-US"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6425" cy="1143000"/>
          </a:xfrm>
        </p:spPr>
        <p:txBody>
          <a:bodyPr>
            <a:normAutofit/>
          </a:bodyPr>
          <a:lstStyle/>
          <a:p>
            <a:pPr eaLnBrk="1" fontAlgn="auto" hangingPunct="1">
              <a:spcAft>
                <a:spcPts val="0"/>
              </a:spcAft>
              <a:defRPr/>
            </a:pPr>
            <a:r>
              <a:rPr lang="en-US" dirty="0" smtClean="0"/>
              <a:t>Campus Champions Program</a:t>
            </a:r>
            <a:endParaRPr lang="en-US" dirty="0"/>
          </a:p>
        </p:txBody>
      </p:sp>
      <p:sp>
        <p:nvSpPr>
          <p:cNvPr id="12291" name="Content Placeholder 2"/>
          <p:cNvSpPr>
            <a:spLocks noGrp="1"/>
          </p:cNvSpPr>
          <p:nvPr>
            <p:ph idx="1"/>
          </p:nvPr>
        </p:nvSpPr>
        <p:spPr>
          <a:xfrm>
            <a:off x="0" y="1752600"/>
            <a:ext cx="8991600" cy="4708525"/>
          </a:xfrm>
        </p:spPr>
        <p:txBody>
          <a:bodyPr/>
          <a:lstStyle/>
          <a:p>
            <a:pPr eaLnBrk="1" hangingPunct="1">
              <a:buFont typeface="Arial" pitchFamily="34" charset="0"/>
              <a:buChar char="•"/>
            </a:pPr>
            <a:r>
              <a:rPr lang="en-US" sz="2800" dirty="0" smtClean="0"/>
              <a:t>Source of local, regional and national high performance computing and </a:t>
            </a:r>
            <a:r>
              <a:rPr lang="en-US" sz="2800" dirty="0" err="1" smtClean="0"/>
              <a:t>cyberinfrastructure</a:t>
            </a:r>
            <a:r>
              <a:rPr lang="en-US" sz="2800" dirty="0" smtClean="0"/>
              <a:t> information at home campus</a:t>
            </a:r>
          </a:p>
          <a:p>
            <a:pPr eaLnBrk="1" hangingPunct="1">
              <a:buFont typeface="Arial" pitchFamily="34" charset="0"/>
              <a:buChar char="•"/>
            </a:pPr>
            <a:r>
              <a:rPr lang="en-US" sz="2800" dirty="0" smtClean="0"/>
              <a:t>Source of information about resources and services that will benefit their campus</a:t>
            </a:r>
          </a:p>
          <a:p>
            <a:pPr eaLnBrk="1" hangingPunct="1">
              <a:buFont typeface="Arial" pitchFamily="34" charset="0"/>
              <a:buChar char="•"/>
            </a:pPr>
            <a:r>
              <a:rPr lang="en-US" sz="2800" dirty="0" smtClean="0"/>
              <a:t>Source of startup accounts to quickly get researchers and educators using their allocation of time</a:t>
            </a:r>
          </a:p>
          <a:p>
            <a:pPr eaLnBrk="1" hangingPunct="1">
              <a:buFont typeface="Arial" pitchFamily="34" charset="0"/>
              <a:buChar char="•"/>
            </a:pPr>
            <a:r>
              <a:rPr lang="en-US" sz="2800" dirty="0" smtClean="0"/>
              <a:t>Direct access to staff</a:t>
            </a:r>
          </a:p>
          <a:p>
            <a:pPr eaLnBrk="1" hangingPunct="1">
              <a:buFont typeface="Arial" pitchFamily="34" charset="0"/>
              <a:buChar char="•"/>
            </a:pPr>
            <a:r>
              <a:rPr lang="en-US" sz="2800" u="sng" dirty="0" smtClean="0">
                <a:hlinkClick r:id="rId3"/>
              </a:rPr>
              <a:t>http://www.teragrid.org/eot/campuschamps.html</a:t>
            </a:r>
            <a:endParaRPr lang="en-US"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History of the Champions</a:t>
            </a:r>
            <a:endParaRPr lang="en-US" dirty="0"/>
          </a:p>
        </p:txBody>
      </p:sp>
      <p:sp>
        <p:nvSpPr>
          <p:cNvPr id="5" name="Content Placeholder 4"/>
          <p:cNvSpPr>
            <a:spLocks noGrp="1"/>
          </p:cNvSpPr>
          <p:nvPr>
            <p:ph idx="1"/>
          </p:nvPr>
        </p:nvSpPr>
        <p:spPr/>
        <p:txBody>
          <a:bodyPr>
            <a:noAutofit/>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Planning began in Fall of 2007</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Advisory Board Formed</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1</a:t>
            </a:r>
            <a:r>
              <a:rPr lang="en-US" baseline="30000" dirty="0" smtClean="0">
                <a:latin typeface="+mj-lt"/>
              </a:rPr>
              <a:t>st</a:t>
            </a:r>
            <a:r>
              <a:rPr lang="en-US" dirty="0" smtClean="0">
                <a:latin typeface="+mj-lt"/>
              </a:rPr>
              <a:t> Champion selected in May 2008</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October 2010 – 74 institutions joined</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Champion Leadership Team – December 2009</a:t>
            </a:r>
          </a:p>
          <a:p>
            <a:pPr marL="548640" indent="-411480" eaLnBrk="1" fontAlgn="auto" hangingPunct="1">
              <a:spcAft>
                <a:spcPts val="0"/>
              </a:spcAft>
              <a:buClr>
                <a:schemeClr val="tx1">
                  <a:shade val="95000"/>
                </a:schemeClr>
              </a:buClr>
              <a:buFont typeface="Wingdings 2"/>
              <a:buNone/>
              <a:defRPr/>
            </a:pPr>
            <a:endParaRPr lang="en-US" dirty="0" smtClean="0">
              <a:latin typeface="+mj-lt"/>
            </a:endParaRPr>
          </a:p>
          <a:p>
            <a:pPr marL="548640" indent="-411480" eaLnBrk="1" fontAlgn="auto" hangingPunct="1">
              <a:spcAft>
                <a:spcPts val="0"/>
              </a:spcAft>
              <a:buClr>
                <a:schemeClr val="tx1">
                  <a:shade val="95000"/>
                </a:schemeClr>
              </a:buClr>
              <a:buFont typeface="Wingdings 2"/>
              <a:buNone/>
              <a:defRPr/>
            </a:pPr>
            <a:r>
              <a:rPr lang="en-US" dirty="0" smtClean="0">
                <a:latin typeface="+mj-lt"/>
              </a:rPr>
              <a:t>Where are these Champions????</a:t>
            </a:r>
            <a:endParaRPr lang="en-US"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pPr eaLnBrk="1" hangingPunct="1">
              <a:defRPr/>
            </a:pPr>
            <a:r>
              <a:rPr lang="en-US" dirty="0" smtClean="0"/>
              <a:t>Cyberinfrastructure Days</a:t>
            </a:r>
          </a:p>
        </p:txBody>
      </p:sp>
      <p:sp>
        <p:nvSpPr>
          <p:cNvPr id="63491" name="Rectangle 3"/>
          <p:cNvSpPr>
            <a:spLocks noGrp="1" noChangeArrowheads="1"/>
          </p:cNvSpPr>
          <p:nvPr>
            <p:ph type="subTitle" idx="1"/>
          </p:nvPr>
        </p:nvSpPr>
        <p:spPr>
          <a:xfrm>
            <a:off x="4876800" y="4419600"/>
            <a:ext cx="3962400" cy="1447800"/>
          </a:xfrm>
        </p:spPr>
        <p:txBody>
          <a:bodyPr/>
          <a:lstStyle/>
          <a:p>
            <a:pPr algn="l" eaLnBrk="1" hangingPunct="1">
              <a:lnSpc>
                <a:spcPct val="80000"/>
              </a:lnSpc>
              <a:buFont typeface="Wingdings" pitchFamily="1" charset="2"/>
              <a:buNone/>
              <a:defRPr/>
            </a:pPr>
            <a:r>
              <a:rPr lang="en-US" sz="2400" dirty="0" smtClean="0"/>
              <a:t>Russ Hobby, Internet2</a:t>
            </a:r>
          </a:p>
          <a:p>
            <a:pPr algn="l" eaLnBrk="1" hangingPunct="1">
              <a:lnSpc>
                <a:spcPct val="80000"/>
              </a:lnSpc>
              <a:buFont typeface="Wingdings" pitchFamily="1" charset="2"/>
              <a:buNone/>
              <a:defRPr/>
            </a:pPr>
            <a:r>
              <a:rPr lang="en-US" sz="2000" b="1" dirty="0" smtClean="0"/>
              <a:t>EDUCAUSE 2010</a:t>
            </a:r>
          </a:p>
          <a:p>
            <a:pPr algn="l" eaLnBrk="1" hangingPunct="1">
              <a:lnSpc>
                <a:spcPct val="80000"/>
              </a:lnSpc>
              <a:buFont typeface="Wingdings" pitchFamily="1" charset="2"/>
              <a:buNone/>
              <a:defRPr/>
            </a:pP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map"/>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FFFF00"/>
          </a:solidFill>
          <a:ln w="9525">
            <a:noFill/>
            <a:miter lim="800000"/>
            <a:headEnd/>
            <a:tailEnd/>
          </a:ln>
        </p:spPr>
      </p:pic>
      <p:sp>
        <p:nvSpPr>
          <p:cNvPr id="2053" name="AutoShape 5"/>
          <p:cNvSpPr>
            <a:spLocks noChangeArrowheads="1"/>
          </p:cNvSpPr>
          <p:nvPr/>
        </p:nvSpPr>
        <p:spPr bwMode="auto">
          <a:xfrm>
            <a:off x="685800" y="5334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56" name="AutoShape 8"/>
          <p:cNvSpPr>
            <a:spLocks noChangeArrowheads="1"/>
          </p:cNvSpPr>
          <p:nvPr/>
        </p:nvSpPr>
        <p:spPr bwMode="auto">
          <a:xfrm>
            <a:off x="1752600" y="3733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57" name="AutoShape 9"/>
          <p:cNvSpPr>
            <a:spLocks noChangeArrowheads="1"/>
          </p:cNvSpPr>
          <p:nvPr/>
        </p:nvSpPr>
        <p:spPr bwMode="auto">
          <a:xfrm>
            <a:off x="1371600" y="21336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58" name="AutoShape 10"/>
          <p:cNvSpPr>
            <a:spLocks noChangeArrowheads="1"/>
          </p:cNvSpPr>
          <p:nvPr/>
        </p:nvSpPr>
        <p:spPr bwMode="auto">
          <a:xfrm>
            <a:off x="2667000" y="1828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59" name="AutoShape 11"/>
          <p:cNvSpPr>
            <a:spLocks noChangeArrowheads="1"/>
          </p:cNvSpPr>
          <p:nvPr/>
        </p:nvSpPr>
        <p:spPr bwMode="auto">
          <a:xfrm>
            <a:off x="3657600" y="4114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0" name="AutoShape 12"/>
          <p:cNvSpPr>
            <a:spLocks noChangeArrowheads="1"/>
          </p:cNvSpPr>
          <p:nvPr/>
        </p:nvSpPr>
        <p:spPr bwMode="auto">
          <a:xfrm>
            <a:off x="4038600" y="3657600"/>
            <a:ext cx="228600" cy="228600"/>
          </a:xfrm>
          <a:prstGeom prst="star5">
            <a:avLst/>
          </a:prstGeom>
          <a:solidFill>
            <a:srgbClr val="31753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1" name="AutoShape 13"/>
          <p:cNvSpPr>
            <a:spLocks noChangeArrowheads="1"/>
          </p:cNvSpPr>
          <p:nvPr/>
        </p:nvSpPr>
        <p:spPr bwMode="auto">
          <a:xfrm>
            <a:off x="4114800" y="3733800"/>
            <a:ext cx="228600" cy="228600"/>
          </a:xfrm>
          <a:prstGeom prst="star5">
            <a:avLst/>
          </a:prstGeom>
          <a:solidFill>
            <a:srgbClr val="31753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2" name="AutoShape 14"/>
          <p:cNvSpPr>
            <a:spLocks noChangeArrowheads="1"/>
          </p:cNvSpPr>
          <p:nvPr/>
        </p:nvSpPr>
        <p:spPr bwMode="auto">
          <a:xfrm>
            <a:off x="2819400" y="3733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3" name="AutoShape 15"/>
          <p:cNvSpPr>
            <a:spLocks noChangeArrowheads="1"/>
          </p:cNvSpPr>
          <p:nvPr/>
        </p:nvSpPr>
        <p:spPr bwMode="auto">
          <a:xfrm>
            <a:off x="6705600" y="40386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4" name="AutoShape 16"/>
          <p:cNvSpPr>
            <a:spLocks noChangeArrowheads="1"/>
          </p:cNvSpPr>
          <p:nvPr/>
        </p:nvSpPr>
        <p:spPr bwMode="auto">
          <a:xfrm>
            <a:off x="7772400" y="32004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5" name="AutoShape 17"/>
          <p:cNvSpPr>
            <a:spLocks noChangeArrowheads="1"/>
          </p:cNvSpPr>
          <p:nvPr/>
        </p:nvSpPr>
        <p:spPr bwMode="auto">
          <a:xfrm>
            <a:off x="7010400" y="2590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6" name="AutoShape 18"/>
          <p:cNvSpPr>
            <a:spLocks noChangeArrowheads="1"/>
          </p:cNvSpPr>
          <p:nvPr/>
        </p:nvSpPr>
        <p:spPr bwMode="auto">
          <a:xfrm>
            <a:off x="7162800" y="35814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7" name="AutoShape 19"/>
          <p:cNvSpPr>
            <a:spLocks noChangeArrowheads="1"/>
          </p:cNvSpPr>
          <p:nvPr/>
        </p:nvSpPr>
        <p:spPr bwMode="auto">
          <a:xfrm>
            <a:off x="6705600" y="2895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8" name="AutoShape 20"/>
          <p:cNvSpPr>
            <a:spLocks noChangeArrowheads="1"/>
          </p:cNvSpPr>
          <p:nvPr/>
        </p:nvSpPr>
        <p:spPr bwMode="auto">
          <a:xfrm>
            <a:off x="5791200" y="4419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69" name="AutoShape 21"/>
          <p:cNvSpPr>
            <a:spLocks noChangeArrowheads="1"/>
          </p:cNvSpPr>
          <p:nvPr/>
        </p:nvSpPr>
        <p:spPr bwMode="auto">
          <a:xfrm>
            <a:off x="7620000" y="24384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0" name="AutoShape 22"/>
          <p:cNvSpPr>
            <a:spLocks noChangeArrowheads="1"/>
          </p:cNvSpPr>
          <p:nvPr/>
        </p:nvSpPr>
        <p:spPr bwMode="auto">
          <a:xfrm>
            <a:off x="6400800" y="38862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1" name="AutoShape 23"/>
          <p:cNvSpPr>
            <a:spLocks noChangeArrowheads="1"/>
          </p:cNvSpPr>
          <p:nvPr/>
        </p:nvSpPr>
        <p:spPr bwMode="auto">
          <a:xfrm>
            <a:off x="6324600" y="2667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2" name="AutoShape 24"/>
          <p:cNvSpPr>
            <a:spLocks noChangeArrowheads="1"/>
          </p:cNvSpPr>
          <p:nvPr/>
        </p:nvSpPr>
        <p:spPr bwMode="auto">
          <a:xfrm>
            <a:off x="5257800" y="35814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3" name="AutoShape 25"/>
          <p:cNvSpPr>
            <a:spLocks noChangeArrowheads="1"/>
          </p:cNvSpPr>
          <p:nvPr/>
        </p:nvSpPr>
        <p:spPr bwMode="auto">
          <a:xfrm>
            <a:off x="7543800" y="2514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4" name="AutoShape 26"/>
          <p:cNvSpPr>
            <a:spLocks noChangeArrowheads="1"/>
          </p:cNvSpPr>
          <p:nvPr/>
        </p:nvSpPr>
        <p:spPr bwMode="auto">
          <a:xfrm>
            <a:off x="6553200" y="2743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5" name="AutoShape 27"/>
          <p:cNvSpPr>
            <a:spLocks noChangeArrowheads="1"/>
          </p:cNvSpPr>
          <p:nvPr/>
        </p:nvSpPr>
        <p:spPr bwMode="auto">
          <a:xfrm>
            <a:off x="5638800" y="45720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6" name="AutoShape 28"/>
          <p:cNvSpPr>
            <a:spLocks noChangeArrowheads="1"/>
          </p:cNvSpPr>
          <p:nvPr/>
        </p:nvSpPr>
        <p:spPr bwMode="auto">
          <a:xfrm>
            <a:off x="7924800" y="2514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7" name="AutoShape 29"/>
          <p:cNvSpPr>
            <a:spLocks noChangeArrowheads="1"/>
          </p:cNvSpPr>
          <p:nvPr/>
        </p:nvSpPr>
        <p:spPr bwMode="auto">
          <a:xfrm>
            <a:off x="6248400" y="3124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8" name="AutoShape 30"/>
          <p:cNvSpPr>
            <a:spLocks noChangeArrowheads="1"/>
          </p:cNvSpPr>
          <p:nvPr/>
        </p:nvSpPr>
        <p:spPr bwMode="auto">
          <a:xfrm>
            <a:off x="6248400" y="4419600"/>
            <a:ext cx="228600" cy="228600"/>
          </a:xfrm>
          <a:prstGeom prst="star5">
            <a:avLst/>
          </a:prstGeom>
          <a:solidFill>
            <a:srgbClr val="31753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79" name="AutoShape 31"/>
          <p:cNvSpPr>
            <a:spLocks noChangeArrowheads="1"/>
          </p:cNvSpPr>
          <p:nvPr/>
        </p:nvSpPr>
        <p:spPr bwMode="auto">
          <a:xfrm>
            <a:off x="6400800" y="45720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0" name="AutoShape 32"/>
          <p:cNvSpPr>
            <a:spLocks noChangeArrowheads="1"/>
          </p:cNvSpPr>
          <p:nvPr/>
        </p:nvSpPr>
        <p:spPr bwMode="auto">
          <a:xfrm>
            <a:off x="6629400" y="38862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1" name="AutoShape 33"/>
          <p:cNvSpPr>
            <a:spLocks noChangeArrowheads="1"/>
          </p:cNvSpPr>
          <p:nvPr/>
        </p:nvSpPr>
        <p:spPr bwMode="auto">
          <a:xfrm>
            <a:off x="5791200" y="35814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2" name="AutoShape 34"/>
          <p:cNvSpPr>
            <a:spLocks noChangeArrowheads="1"/>
          </p:cNvSpPr>
          <p:nvPr/>
        </p:nvSpPr>
        <p:spPr bwMode="auto">
          <a:xfrm>
            <a:off x="5943600" y="38100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3" name="AutoShape 35"/>
          <p:cNvSpPr>
            <a:spLocks noChangeArrowheads="1"/>
          </p:cNvSpPr>
          <p:nvPr/>
        </p:nvSpPr>
        <p:spPr bwMode="auto">
          <a:xfrm>
            <a:off x="5638800" y="4495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4" name="AutoShape 36"/>
          <p:cNvSpPr>
            <a:spLocks noChangeArrowheads="1"/>
          </p:cNvSpPr>
          <p:nvPr/>
        </p:nvSpPr>
        <p:spPr bwMode="auto">
          <a:xfrm>
            <a:off x="5791200" y="4572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5" name="AutoShape 37"/>
          <p:cNvSpPr>
            <a:spLocks noChangeArrowheads="1"/>
          </p:cNvSpPr>
          <p:nvPr/>
        </p:nvSpPr>
        <p:spPr bwMode="auto">
          <a:xfrm>
            <a:off x="6324600" y="2895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6" name="AutoShape 38"/>
          <p:cNvSpPr>
            <a:spLocks noChangeArrowheads="1"/>
          </p:cNvSpPr>
          <p:nvPr/>
        </p:nvSpPr>
        <p:spPr bwMode="auto">
          <a:xfrm>
            <a:off x="6781800" y="31242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7" name="AutoShape 39"/>
          <p:cNvSpPr>
            <a:spLocks noChangeArrowheads="1"/>
          </p:cNvSpPr>
          <p:nvPr/>
        </p:nvSpPr>
        <p:spPr bwMode="auto">
          <a:xfrm>
            <a:off x="6172200" y="4495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8" name="AutoShape 40"/>
          <p:cNvSpPr>
            <a:spLocks noChangeArrowheads="1"/>
          </p:cNvSpPr>
          <p:nvPr/>
        </p:nvSpPr>
        <p:spPr bwMode="auto">
          <a:xfrm>
            <a:off x="6781800" y="2362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89" name="AutoShape 41"/>
          <p:cNvSpPr>
            <a:spLocks noChangeArrowheads="1"/>
          </p:cNvSpPr>
          <p:nvPr/>
        </p:nvSpPr>
        <p:spPr bwMode="auto">
          <a:xfrm>
            <a:off x="6248400" y="45720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90" name="AutoShape 42"/>
          <p:cNvSpPr>
            <a:spLocks noChangeArrowheads="1"/>
          </p:cNvSpPr>
          <p:nvPr/>
        </p:nvSpPr>
        <p:spPr bwMode="auto">
          <a:xfrm>
            <a:off x="7315200" y="2590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91" name="AutoShape 43"/>
          <p:cNvSpPr>
            <a:spLocks noChangeArrowheads="1"/>
          </p:cNvSpPr>
          <p:nvPr/>
        </p:nvSpPr>
        <p:spPr bwMode="auto">
          <a:xfrm>
            <a:off x="4343400" y="42672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92" name="AutoShape 44"/>
          <p:cNvSpPr>
            <a:spLocks noChangeArrowheads="1"/>
          </p:cNvSpPr>
          <p:nvPr/>
        </p:nvSpPr>
        <p:spPr bwMode="auto">
          <a:xfrm>
            <a:off x="7315200" y="32004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093" name="AutoShape 45"/>
          <p:cNvSpPr>
            <a:spLocks noChangeArrowheads="1"/>
          </p:cNvSpPr>
          <p:nvPr/>
        </p:nvSpPr>
        <p:spPr bwMode="auto">
          <a:xfrm>
            <a:off x="8077200" y="2286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 name="Text Box 46"/>
          <p:cNvSpPr txBox="1">
            <a:spLocks noChangeArrowheads="1"/>
          </p:cNvSpPr>
          <p:nvPr/>
        </p:nvSpPr>
        <p:spPr bwMode="auto">
          <a:xfrm>
            <a:off x="1066800" y="5334000"/>
            <a:ext cx="5105400" cy="1384300"/>
          </a:xfrm>
          <a:prstGeom prst="rect">
            <a:avLst/>
          </a:prstGeom>
          <a:noFill/>
          <a:ln w="9525">
            <a:noFill/>
            <a:miter lim="800000"/>
            <a:headEnd/>
            <a:tailEnd/>
          </a:ln>
        </p:spPr>
        <p:txBody>
          <a:bodyPr>
            <a:spAutoFit/>
          </a:bodyPr>
          <a:lstStyle/>
          <a:p>
            <a:pPr>
              <a:spcBef>
                <a:spcPct val="50000"/>
              </a:spcBef>
            </a:pPr>
            <a:r>
              <a:rPr lang="en-US" sz="1200" dirty="0">
                <a:solidFill>
                  <a:srgbClr val="000000"/>
                </a:solidFill>
                <a:cs typeface="+mn-cs"/>
              </a:rPr>
              <a:t>Current Campus </a:t>
            </a:r>
            <a:r>
              <a:rPr lang="en-US" sz="1200" dirty="0" smtClean="0">
                <a:solidFill>
                  <a:srgbClr val="000000"/>
                </a:solidFill>
                <a:cs typeface="+mn-cs"/>
              </a:rPr>
              <a:t>Champion Institutions  </a:t>
            </a:r>
            <a:r>
              <a:rPr lang="en-US" sz="1200" dirty="0">
                <a:solidFill>
                  <a:srgbClr val="000000"/>
                </a:solidFill>
                <a:cs typeface="+mn-cs"/>
              </a:rPr>
              <a:t>(unclassified) – </a:t>
            </a:r>
            <a:r>
              <a:rPr lang="en-US" sz="1200" dirty="0" smtClean="0">
                <a:solidFill>
                  <a:srgbClr val="000000"/>
                </a:solidFill>
                <a:cs typeface="+mn-cs"/>
              </a:rPr>
              <a:t>41</a:t>
            </a:r>
            <a:endParaRPr lang="en-US" sz="1200" dirty="0">
              <a:solidFill>
                <a:srgbClr val="000000"/>
              </a:solidFill>
              <a:cs typeface="+mn-cs"/>
            </a:endParaRPr>
          </a:p>
          <a:p>
            <a:pPr>
              <a:spcBef>
                <a:spcPct val="50000"/>
              </a:spcBef>
            </a:pPr>
            <a:r>
              <a:rPr lang="en-US" sz="1200" dirty="0">
                <a:solidFill>
                  <a:srgbClr val="000000"/>
                </a:solidFill>
                <a:cs typeface="+mn-cs"/>
              </a:rPr>
              <a:t>Current Campus </a:t>
            </a:r>
            <a:r>
              <a:rPr lang="en-US" sz="1200" dirty="0" smtClean="0">
                <a:solidFill>
                  <a:srgbClr val="000000"/>
                </a:solidFill>
                <a:cs typeface="+mn-cs"/>
              </a:rPr>
              <a:t>Champion Institutions  (</a:t>
            </a:r>
            <a:r>
              <a:rPr lang="en-US" sz="1200" dirty="0" err="1" smtClean="0">
                <a:solidFill>
                  <a:srgbClr val="000000"/>
                </a:solidFill>
                <a:cs typeface="+mn-cs"/>
              </a:rPr>
              <a:t>EPSCoR</a:t>
            </a:r>
            <a:r>
              <a:rPr lang="en-US" sz="1200" dirty="0" smtClean="0">
                <a:solidFill>
                  <a:srgbClr val="000000"/>
                </a:solidFill>
                <a:cs typeface="+mn-cs"/>
              </a:rPr>
              <a:t> </a:t>
            </a:r>
            <a:r>
              <a:rPr lang="en-US" sz="1200" dirty="0">
                <a:solidFill>
                  <a:srgbClr val="000000"/>
                </a:solidFill>
                <a:cs typeface="+mn-cs"/>
              </a:rPr>
              <a:t>states) </a:t>
            </a:r>
            <a:r>
              <a:rPr lang="en-US" sz="1200" dirty="0" smtClean="0">
                <a:solidFill>
                  <a:srgbClr val="000000"/>
                </a:solidFill>
                <a:cs typeface="+mn-cs"/>
              </a:rPr>
              <a:t>24</a:t>
            </a:r>
            <a:endParaRPr lang="en-US" sz="1200" dirty="0">
              <a:solidFill>
                <a:srgbClr val="000000"/>
              </a:solidFill>
              <a:cs typeface="+mn-cs"/>
            </a:endParaRPr>
          </a:p>
          <a:p>
            <a:pPr>
              <a:spcBef>
                <a:spcPct val="50000"/>
              </a:spcBef>
            </a:pPr>
            <a:r>
              <a:rPr lang="en-US" sz="1200" dirty="0">
                <a:solidFill>
                  <a:srgbClr val="000000"/>
                </a:solidFill>
                <a:cs typeface="+mn-cs"/>
              </a:rPr>
              <a:t>Current Campus </a:t>
            </a:r>
            <a:r>
              <a:rPr lang="en-US" sz="1200" dirty="0" smtClean="0">
                <a:solidFill>
                  <a:srgbClr val="000000"/>
                </a:solidFill>
                <a:cs typeface="+mn-cs"/>
              </a:rPr>
              <a:t>Champion Institutions </a:t>
            </a:r>
            <a:r>
              <a:rPr lang="en-US" sz="1200" dirty="0">
                <a:solidFill>
                  <a:srgbClr val="000000"/>
                </a:solidFill>
                <a:cs typeface="+mn-cs"/>
              </a:rPr>
              <a:t>(Minority Serving Institutions)-- </a:t>
            </a:r>
            <a:r>
              <a:rPr lang="en-US" sz="1200" dirty="0" smtClean="0">
                <a:solidFill>
                  <a:srgbClr val="000000"/>
                </a:solidFill>
                <a:cs typeface="+mn-cs"/>
              </a:rPr>
              <a:t>6</a:t>
            </a:r>
            <a:endParaRPr lang="en-US" sz="1200" dirty="0">
              <a:solidFill>
                <a:srgbClr val="000000"/>
              </a:solidFill>
              <a:cs typeface="+mn-cs"/>
            </a:endParaRPr>
          </a:p>
          <a:p>
            <a:pPr>
              <a:spcBef>
                <a:spcPct val="50000"/>
              </a:spcBef>
            </a:pPr>
            <a:r>
              <a:rPr lang="en-US" sz="1200" dirty="0">
                <a:solidFill>
                  <a:srgbClr val="000000"/>
                </a:solidFill>
                <a:cs typeface="+mn-cs"/>
              </a:rPr>
              <a:t>Current Campus </a:t>
            </a:r>
            <a:r>
              <a:rPr lang="en-US" sz="1200" dirty="0" smtClean="0">
                <a:solidFill>
                  <a:srgbClr val="000000"/>
                </a:solidFill>
                <a:cs typeface="+mn-cs"/>
              </a:rPr>
              <a:t>Champion Institutions </a:t>
            </a:r>
            <a:r>
              <a:rPr lang="en-US" sz="1200" dirty="0">
                <a:solidFill>
                  <a:srgbClr val="000000"/>
                </a:solidFill>
                <a:cs typeface="+mn-cs"/>
              </a:rPr>
              <a:t>(both </a:t>
            </a:r>
            <a:r>
              <a:rPr lang="en-US" sz="1200" dirty="0" err="1">
                <a:solidFill>
                  <a:srgbClr val="000000"/>
                </a:solidFill>
                <a:cs typeface="+mn-cs"/>
              </a:rPr>
              <a:t>EPSCoR</a:t>
            </a:r>
            <a:r>
              <a:rPr lang="en-US" sz="1200" dirty="0">
                <a:solidFill>
                  <a:srgbClr val="000000"/>
                </a:solidFill>
                <a:cs typeface="+mn-cs"/>
              </a:rPr>
              <a:t> and MSI) – 3</a:t>
            </a:r>
          </a:p>
          <a:p>
            <a:pPr>
              <a:spcBef>
                <a:spcPct val="50000"/>
              </a:spcBef>
            </a:pPr>
            <a:r>
              <a:rPr lang="en-US" sz="1200" b="1" dirty="0">
                <a:solidFill>
                  <a:srgbClr val="000000"/>
                </a:solidFill>
                <a:cs typeface="+mn-cs"/>
              </a:rPr>
              <a:t>Total Number of Campus </a:t>
            </a:r>
            <a:r>
              <a:rPr lang="en-US" sz="1200" b="1" dirty="0" smtClean="0">
                <a:solidFill>
                  <a:srgbClr val="000000"/>
                </a:solidFill>
                <a:cs typeface="+mn-cs"/>
              </a:rPr>
              <a:t>Champion Institutions </a:t>
            </a:r>
            <a:r>
              <a:rPr lang="en-US" sz="1200" b="1" dirty="0">
                <a:solidFill>
                  <a:srgbClr val="000000"/>
                </a:solidFill>
                <a:cs typeface="+mn-cs"/>
              </a:rPr>
              <a:t>Overall -- </a:t>
            </a:r>
            <a:r>
              <a:rPr lang="en-US" sz="1200" b="1" dirty="0" smtClean="0">
                <a:solidFill>
                  <a:srgbClr val="000000"/>
                </a:solidFill>
                <a:cs typeface="+mn-cs"/>
              </a:rPr>
              <a:t>74</a:t>
            </a:r>
            <a:endParaRPr lang="en-US" sz="1200" b="1" dirty="0">
              <a:solidFill>
                <a:srgbClr val="000000"/>
              </a:solidFill>
              <a:cs typeface="+mn-cs"/>
            </a:endParaRPr>
          </a:p>
        </p:txBody>
      </p:sp>
      <p:sp>
        <p:nvSpPr>
          <p:cNvPr id="3" name="Text Box 51"/>
          <p:cNvSpPr txBox="1">
            <a:spLocks noChangeArrowheads="1"/>
          </p:cNvSpPr>
          <p:nvPr/>
        </p:nvSpPr>
        <p:spPr bwMode="auto">
          <a:xfrm>
            <a:off x="914400" y="381000"/>
            <a:ext cx="7391400" cy="877163"/>
          </a:xfrm>
          <a:prstGeom prst="rect">
            <a:avLst/>
          </a:prstGeom>
          <a:noFill/>
          <a:ln w="9525">
            <a:noFill/>
            <a:miter lim="800000"/>
            <a:headEnd/>
            <a:tailEnd/>
          </a:ln>
        </p:spPr>
        <p:txBody>
          <a:bodyPr>
            <a:spAutoFit/>
          </a:bodyPr>
          <a:lstStyle/>
          <a:p>
            <a:pPr algn="ctr">
              <a:spcBef>
                <a:spcPct val="50000"/>
              </a:spcBef>
            </a:pPr>
            <a:r>
              <a:rPr lang="en-US" sz="2400" b="1" dirty="0" smtClean="0">
                <a:solidFill>
                  <a:srgbClr val="000000"/>
                </a:solidFill>
                <a:cs typeface="+mn-cs"/>
              </a:rPr>
              <a:t>Campus Champion Institutions</a:t>
            </a:r>
          </a:p>
          <a:p>
            <a:pPr algn="ctr">
              <a:spcBef>
                <a:spcPct val="50000"/>
              </a:spcBef>
            </a:pPr>
            <a:r>
              <a:rPr lang="en-US" sz="1800" b="1" dirty="0" smtClean="0">
                <a:solidFill>
                  <a:srgbClr val="000000"/>
                </a:solidFill>
                <a:cs typeface="+mn-cs"/>
              </a:rPr>
              <a:t> October 1, 2010</a:t>
            </a:r>
            <a:endParaRPr lang="en-US" sz="1800" b="1" dirty="0">
              <a:solidFill>
                <a:srgbClr val="000000"/>
              </a:solidFill>
              <a:cs typeface="+mn-cs"/>
            </a:endParaRPr>
          </a:p>
        </p:txBody>
      </p:sp>
      <p:sp>
        <p:nvSpPr>
          <p:cNvPr id="2103" name="AutoShape 55"/>
          <p:cNvSpPr>
            <a:spLocks noChangeArrowheads="1"/>
          </p:cNvSpPr>
          <p:nvPr/>
        </p:nvSpPr>
        <p:spPr bwMode="auto">
          <a:xfrm>
            <a:off x="7696200" y="2743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05" name="AutoShape 57"/>
          <p:cNvSpPr>
            <a:spLocks noChangeArrowheads="1"/>
          </p:cNvSpPr>
          <p:nvPr/>
        </p:nvSpPr>
        <p:spPr bwMode="auto">
          <a:xfrm>
            <a:off x="7543800" y="2895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06" name="AutoShape 58"/>
          <p:cNvSpPr>
            <a:spLocks noChangeArrowheads="1"/>
          </p:cNvSpPr>
          <p:nvPr/>
        </p:nvSpPr>
        <p:spPr bwMode="auto">
          <a:xfrm>
            <a:off x="5334000" y="48768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07" name="AutoShape 59"/>
          <p:cNvSpPr>
            <a:spLocks noChangeArrowheads="1"/>
          </p:cNvSpPr>
          <p:nvPr/>
        </p:nvSpPr>
        <p:spPr bwMode="auto">
          <a:xfrm>
            <a:off x="6324600" y="2362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08" name="AutoShape 60"/>
          <p:cNvSpPr>
            <a:spLocks noChangeArrowheads="1"/>
          </p:cNvSpPr>
          <p:nvPr/>
        </p:nvSpPr>
        <p:spPr bwMode="auto">
          <a:xfrm>
            <a:off x="685800" y="5638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09" name="AutoShape 61"/>
          <p:cNvSpPr>
            <a:spLocks noChangeArrowheads="1"/>
          </p:cNvSpPr>
          <p:nvPr/>
        </p:nvSpPr>
        <p:spPr bwMode="auto">
          <a:xfrm>
            <a:off x="685800" y="59436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10" name="AutoShape 62"/>
          <p:cNvSpPr>
            <a:spLocks noChangeArrowheads="1"/>
          </p:cNvSpPr>
          <p:nvPr/>
        </p:nvSpPr>
        <p:spPr bwMode="auto">
          <a:xfrm>
            <a:off x="685800" y="6248400"/>
            <a:ext cx="228600" cy="228600"/>
          </a:xfrm>
          <a:prstGeom prst="star5">
            <a:avLst/>
          </a:prstGeom>
          <a:solidFill>
            <a:srgbClr val="317532"/>
          </a:solidFill>
          <a:ln w="9525">
            <a:solidFill>
              <a:schemeClr val="tx1"/>
            </a:solidFill>
            <a:miter lim="800000"/>
            <a:headEnd/>
            <a:tailEnd/>
          </a:ln>
          <a:effectLst/>
        </p:spPr>
        <p:txBody>
          <a:bodyPr wrap="none" anchor="ctr"/>
          <a:lstStyle/>
          <a:p>
            <a:pPr algn="ctr">
              <a:defRPr/>
            </a:pPr>
            <a:endParaRPr lang="en-US" sz="1800">
              <a:solidFill>
                <a:srgbClr val="333399"/>
              </a:solidFill>
              <a:cs typeface="+mn-cs"/>
            </a:endParaRPr>
          </a:p>
        </p:txBody>
      </p:sp>
      <p:sp>
        <p:nvSpPr>
          <p:cNvPr id="2111" name="AutoShape 63"/>
          <p:cNvSpPr>
            <a:spLocks noChangeArrowheads="1"/>
          </p:cNvSpPr>
          <p:nvPr/>
        </p:nvSpPr>
        <p:spPr bwMode="auto">
          <a:xfrm>
            <a:off x="2590800" y="35814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12" name="AutoShape 64"/>
          <p:cNvSpPr>
            <a:spLocks noChangeArrowheads="1"/>
          </p:cNvSpPr>
          <p:nvPr/>
        </p:nvSpPr>
        <p:spPr bwMode="auto">
          <a:xfrm>
            <a:off x="5867400" y="38100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14" name="AutoShape 66"/>
          <p:cNvSpPr>
            <a:spLocks noChangeArrowheads="1"/>
          </p:cNvSpPr>
          <p:nvPr/>
        </p:nvSpPr>
        <p:spPr bwMode="auto">
          <a:xfrm>
            <a:off x="5410200" y="4267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15" name="AutoShape 67"/>
          <p:cNvSpPr>
            <a:spLocks noChangeArrowheads="1"/>
          </p:cNvSpPr>
          <p:nvPr/>
        </p:nvSpPr>
        <p:spPr bwMode="auto">
          <a:xfrm>
            <a:off x="7696200" y="2971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16" name="AutoShape 68"/>
          <p:cNvSpPr>
            <a:spLocks noChangeArrowheads="1"/>
          </p:cNvSpPr>
          <p:nvPr/>
        </p:nvSpPr>
        <p:spPr bwMode="auto">
          <a:xfrm>
            <a:off x="6248400" y="2286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2117" name="AutoShape 69"/>
          <p:cNvSpPr>
            <a:spLocks noChangeArrowheads="1"/>
          </p:cNvSpPr>
          <p:nvPr/>
        </p:nvSpPr>
        <p:spPr bwMode="auto">
          <a:xfrm>
            <a:off x="7696200" y="2286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0" name="AutoShape 5"/>
          <p:cNvSpPr>
            <a:spLocks noChangeArrowheads="1"/>
          </p:cNvSpPr>
          <p:nvPr/>
        </p:nvSpPr>
        <p:spPr bwMode="auto">
          <a:xfrm>
            <a:off x="7696200" y="2895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59" name="AutoShape 5"/>
          <p:cNvSpPr>
            <a:spLocks noChangeArrowheads="1"/>
          </p:cNvSpPr>
          <p:nvPr/>
        </p:nvSpPr>
        <p:spPr bwMode="auto">
          <a:xfrm>
            <a:off x="7543800" y="2133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1" name="AutoShape 5"/>
          <p:cNvSpPr>
            <a:spLocks noChangeArrowheads="1"/>
          </p:cNvSpPr>
          <p:nvPr/>
        </p:nvSpPr>
        <p:spPr bwMode="auto">
          <a:xfrm>
            <a:off x="7924800" y="23622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2" name="AutoShape 5"/>
          <p:cNvSpPr>
            <a:spLocks noChangeArrowheads="1"/>
          </p:cNvSpPr>
          <p:nvPr/>
        </p:nvSpPr>
        <p:spPr bwMode="auto">
          <a:xfrm>
            <a:off x="2514600" y="2286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3" name="AutoShape 5"/>
          <p:cNvSpPr>
            <a:spLocks noChangeArrowheads="1"/>
          </p:cNvSpPr>
          <p:nvPr/>
        </p:nvSpPr>
        <p:spPr bwMode="auto">
          <a:xfrm>
            <a:off x="7772400" y="2590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4" name="Rectangle 50"/>
          <p:cNvSpPr>
            <a:spLocks noChangeArrowheads="1"/>
          </p:cNvSpPr>
          <p:nvPr/>
        </p:nvSpPr>
        <p:spPr bwMode="auto">
          <a:xfrm>
            <a:off x="5334000" y="5715000"/>
            <a:ext cx="685800" cy="228600"/>
          </a:xfrm>
          <a:prstGeom prst="rect">
            <a:avLst/>
          </a:prstGeom>
          <a:solidFill>
            <a:schemeClr val="bg1"/>
          </a:solidFill>
          <a:ln w="9525">
            <a:solidFill>
              <a:schemeClr val="bg1"/>
            </a:solidFill>
            <a:miter lim="800000"/>
            <a:headEnd/>
            <a:tailEnd/>
          </a:ln>
        </p:spPr>
        <p:txBody>
          <a:bodyPr wrap="none" anchor="ctr"/>
          <a:lstStyle/>
          <a:p>
            <a:endParaRPr lang="en-US" sz="1800">
              <a:solidFill>
                <a:srgbClr val="000000"/>
              </a:solidFill>
              <a:cs typeface="+mn-cs"/>
            </a:endParaRPr>
          </a:p>
        </p:txBody>
      </p:sp>
      <p:sp>
        <p:nvSpPr>
          <p:cNvPr id="64" name="AutoShape 61"/>
          <p:cNvSpPr>
            <a:spLocks noChangeArrowheads="1"/>
          </p:cNvSpPr>
          <p:nvPr/>
        </p:nvSpPr>
        <p:spPr bwMode="auto">
          <a:xfrm>
            <a:off x="7772400" y="28194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5" name="AutoShape 5"/>
          <p:cNvSpPr>
            <a:spLocks noChangeArrowheads="1"/>
          </p:cNvSpPr>
          <p:nvPr/>
        </p:nvSpPr>
        <p:spPr bwMode="auto">
          <a:xfrm>
            <a:off x="6629400" y="2667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6" name="AutoShape 60"/>
          <p:cNvSpPr>
            <a:spLocks noChangeArrowheads="1"/>
          </p:cNvSpPr>
          <p:nvPr/>
        </p:nvSpPr>
        <p:spPr bwMode="auto">
          <a:xfrm>
            <a:off x="5181600" y="3733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7" name="AutoShape 60"/>
          <p:cNvSpPr>
            <a:spLocks noChangeArrowheads="1"/>
          </p:cNvSpPr>
          <p:nvPr/>
        </p:nvSpPr>
        <p:spPr bwMode="auto">
          <a:xfrm>
            <a:off x="7086600" y="2971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8" name="AutoShape 5"/>
          <p:cNvSpPr>
            <a:spLocks noChangeArrowheads="1"/>
          </p:cNvSpPr>
          <p:nvPr/>
        </p:nvSpPr>
        <p:spPr bwMode="auto">
          <a:xfrm>
            <a:off x="5410200" y="4495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69" name="AutoShape 5"/>
          <p:cNvSpPr>
            <a:spLocks noChangeArrowheads="1"/>
          </p:cNvSpPr>
          <p:nvPr/>
        </p:nvSpPr>
        <p:spPr bwMode="auto">
          <a:xfrm>
            <a:off x="8153400" y="20574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0" name="AutoShape 5"/>
          <p:cNvSpPr>
            <a:spLocks noChangeArrowheads="1"/>
          </p:cNvSpPr>
          <p:nvPr/>
        </p:nvSpPr>
        <p:spPr bwMode="auto">
          <a:xfrm>
            <a:off x="7772400" y="2514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1" name="AutoShape 5"/>
          <p:cNvSpPr>
            <a:spLocks noChangeArrowheads="1"/>
          </p:cNvSpPr>
          <p:nvPr/>
        </p:nvSpPr>
        <p:spPr bwMode="auto">
          <a:xfrm>
            <a:off x="5867400" y="21336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3" name="AutoShape 60"/>
          <p:cNvSpPr>
            <a:spLocks noChangeArrowheads="1"/>
          </p:cNvSpPr>
          <p:nvPr/>
        </p:nvSpPr>
        <p:spPr bwMode="auto">
          <a:xfrm>
            <a:off x="3581400" y="17526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2" name="AutoShape 5"/>
          <p:cNvSpPr>
            <a:spLocks noChangeArrowheads="1"/>
          </p:cNvSpPr>
          <p:nvPr/>
        </p:nvSpPr>
        <p:spPr bwMode="auto">
          <a:xfrm>
            <a:off x="7848600" y="24384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4" name="AutoShape 60"/>
          <p:cNvSpPr>
            <a:spLocks noChangeArrowheads="1"/>
          </p:cNvSpPr>
          <p:nvPr/>
        </p:nvSpPr>
        <p:spPr bwMode="auto">
          <a:xfrm>
            <a:off x="7315200" y="27432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5" name="AutoShape 60"/>
          <p:cNvSpPr>
            <a:spLocks noChangeArrowheads="1"/>
          </p:cNvSpPr>
          <p:nvPr/>
        </p:nvSpPr>
        <p:spPr bwMode="auto">
          <a:xfrm>
            <a:off x="7162800" y="2971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6" name="AutoShape 60"/>
          <p:cNvSpPr>
            <a:spLocks noChangeArrowheads="1"/>
          </p:cNvSpPr>
          <p:nvPr/>
        </p:nvSpPr>
        <p:spPr bwMode="auto">
          <a:xfrm>
            <a:off x="7239000" y="29718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7" name="AutoShape 60"/>
          <p:cNvSpPr>
            <a:spLocks noChangeArrowheads="1"/>
          </p:cNvSpPr>
          <p:nvPr/>
        </p:nvSpPr>
        <p:spPr bwMode="auto">
          <a:xfrm>
            <a:off x="5334000" y="22860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8" name="AutoShape 5"/>
          <p:cNvSpPr>
            <a:spLocks noChangeArrowheads="1"/>
          </p:cNvSpPr>
          <p:nvPr/>
        </p:nvSpPr>
        <p:spPr bwMode="auto">
          <a:xfrm>
            <a:off x="7620000" y="3352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79" name="AutoShape 60"/>
          <p:cNvSpPr>
            <a:spLocks noChangeArrowheads="1"/>
          </p:cNvSpPr>
          <p:nvPr/>
        </p:nvSpPr>
        <p:spPr bwMode="auto">
          <a:xfrm>
            <a:off x="6629400" y="32004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80" name="AutoShape 60"/>
          <p:cNvSpPr>
            <a:spLocks noChangeArrowheads="1"/>
          </p:cNvSpPr>
          <p:nvPr/>
        </p:nvSpPr>
        <p:spPr bwMode="auto">
          <a:xfrm>
            <a:off x="6705600" y="32004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81" name="AutoShape 5"/>
          <p:cNvSpPr>
            <a:spLocks noChangeArrowheads="1"/>
          </p:cNvSpPr>
          <p:nvPr/>
        </p:nvSpPr>
        <p:spPr bwMode="auto">
          <a:xfrm>
            <a:off x="6705600" y="22860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82" name="AutoShape 61"/>
          <p:cNvSpPr>
            <a:spLocks noChangeArrowheads="1"/>
          </p:cNvSpPr>
          <p:nvPr/>
        </p:nvSpPr>
        <p:spPr bwMode="auto">
          <a:xfrm>
            <a:off x="7086600" y="4267200"/>
            <a:ext cx="228600" cy="228600"/>
          </a:xfrm>
          <a:prstGeom prst="star5">
            <a:avLst/>
          </a:prstGeom>
          <a:solidFill>
            <a:schemeClr val="folHlink"/>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84" name="AutoShape 60"/>
          <p:cNvSpPr>
            <a:spLocks noChangeArrowheads="1"/>
          </p:cNvSpPr>
          <p:nvPr/>
        </p:nvSpPr>
        <p:spPr bwMode="auto">
          <a:xfrm>
            <a:off x="7391400" y="3657600"/>
            <a:ext cx="228600" cy="228600"/>
          </a:xfrm>
          <a:prstGeom prst="star5">
            <a:avLst/>
          </a:prstGeom>
          <a:solidFill>
            <a:srgbClr val="6600CC"/>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
        <p:nvSpPr>
          <p:cNvPr id="85" name="AutoShape 5"/>
          <p:cNvSpPr>
            <a:spLocks noChangeArrowheads="1"/>
          </p:cNvSpPr>
          <p:nvPr/>
        </p:nvSpPr>
        <p:spPr bwMode="auto">
          <a:xfrm>
            <a:off x="7924800" y="2590800"/>
            <a:ext cx="228600" cy="228600"/>
          </a:xfrm>
          <a:prstGeom prst="star5">
            <a:avLst/>
          </a:prstGeom>
          <a:solidFill>
            <a:srgbClr val="E90D12"/>
          </a:solidFill>
          <a:ln w="9525">
            <a:solidFill>
              <a:schemeClr val="tx1"/>
            </a:solidFill>
            <a:miter lim="800000"/>
            <a:headEnd/>
            <a:tailEnd/>
          </a:ln>
          <a:effectLst/>
        </p:spPr>
        <p:txBody>
          <a:bodyPr wrap="none" anchor="ctr"/>
          <a:lstStyle/>
          <a:p>
            <a:pPr>
              <a:defRPr/>
            </a:pPr>
            <a:endParaRPr lang="en-US" sz="1800">
              <a:solidFill>
                <a:srgbClr val="000000"/>
              </a:solidFill>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What is expected of each campus?</a:t>
            </a:r>
            <a:endParaRPr lang="en-US" dirty="0"/>
          </a:p>
        </p:txBody>
      </p:sp>
      <p:sp>
        <p:nvSpPr>
          <p:cNvPr id="3" name="Content Placeholder 2"/>
          <p:cNvSpPr>
            <a:spLocks noGrp="1"/>
          </p:cNvSpPr>
          <p:nvPr>
            <p:ph idx="1"/>
          </p:nvPr>
        </p:nvSpPr>
        <p:spPr/>
        <p:txBody>
          <a:bodyPr>
            <a:normAutofit fontScale="92500" lnSpcReduction="1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Provide information about CI resources to researchers and educators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Assist campus users to quickly get a start-up allocation</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Host awareness sessions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Host training sessions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Provide local users with contacts for quick problem resolution</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Attend the annual conferences</a:t>
            </a:r>
            <a:endParaRPr lang="en-US" dirty="0">
              <a:latin typeface="+mj-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What does the </a:t>
            </a:r>
            <a:r>
              <a:rPr lang="en-US" dirty="0" err="1" smtClean="0"/>
              <a:t>TeraGrid</a:t>
            </a:r>
            <a:r>
              <a:rPr lang="en-US" dirty="0" smtClean="0"/>
              <a:t> provide?</a:t>
            </a:r>
            <a:endParaRPr lang="en-US" dirty="0"/>
          </a:p>
        </p:txBody>
      </p:sp>
      <p:sp>
        <p:nvSpPr>
          <p:cNvPr id="3" name="Content Placeholder 2"/>
          <p:cNvSpPr>
            <a:spLocks noGrp="1"/>
          </p:cNvSpPr>
          <p:nvPr>
            <p:ph idx="1"/>
          </p:nvPr>
        </p:nvSpPr>
        <p:spPr/>
        <p:txBody>
          <a:bodyPr>
            <a:normAutofit fontScale="92500" lnSpcReduction="20000"/>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Regular correspondence on new resources, services, and offerings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Participation in User Services Working Group</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Forum for sharing information </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Campus visits by </a:t>
            </a:r>
            <a:r>
              <a:rPr lang="en-US" dirty="0" err="1" smtClean="0">
                <a:latin typeface="+mj-lt"/>
              </a:rPr>
              <a:t>TeraGrid</a:t>
            </a:r>
            <a:r>
              <a:rPr lang="en-US" dirty="0" smtClean="0">
                <a:latin typeface="+mj-lt"/>
              </a:rPr>
              <a:t> personnel</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Training for Champions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Allocations of resources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Waiver of registration fee to annual conference</a:t>
            </a:r>
            <a:endParaRPr lang="en-US" dirty="0">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Why join the Champions?</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None/>
              <a:defRPr/>
            </a:pPr>
            <a:endParaRPr lang="en-US" dirty="0" smtClean="0">
              <a:latin typeface="+mj-lt"/>
            </a:endParaRPr>
          </a:p>
          <a:p>
            <a:pPr marL="548640" indent="-411480" eaLnBrk="1" fontAlgn="auto" hangingPunct="1">
              <a:spcAft>
                <a:spcPts val="0"/>
              </a:spcAft>
              <a:buClr>
                <a:schemeClr val="tx1">
                  <a:shade val="95000"/>
                </a:schemeClr>
              </a:buClr>
              <a:buFont typeface="Wingdings 2"/>
              <a:buNone/>
              <a:defRPr/>
            </a:pPr>
            <a:endParaRPr lang="en-US" dirty="0" smtClean="0">
              <a:latin typeface="+mj-lt"/>
            </a:endParaRPr>
          </a:p>
          <a:p>
            <a:pPr marL="548640" indent="-411480" eaLnBrk="1" fontAlgn="auto" hangingPunct="1">
              <a:spcAft>
                <a:spcPts val="0"/>
              </a:spcAft>
              <a:buClr>
                <a:schemeClr val="tx1">
                  <a:shade val="95000"/>
                </a:schemeClr>
              </a:buClr>
              <a:buFont typeface="Wingdings 2"/>
              <a:buNone/>
              <a:defRPr/>
            </a:pPr>
            <a:r>
              <a:rPr lang="en-US" dirty="0" smtClean="0">
                <a:latin typeface="+mj-lt"/>
              </a:rPr>
              <a:t>Your campus will benefit by having direct access to the resources and input to staff, resource allocations awarded for their use, and assistance in using those resources.</a:t>
            </a:r>
            <a:endParaRPr lang="en-US" dirty="0">
              <a:latin typeface="+mj-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Who should be the Champion?</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Each institution is unique in its needs</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May need more than one Champion</a:t>
            </a:r>
          </a:p>
          <a:p>
            <a:pPr marL="548640" indent="-411480" eaLnBrk="1" fontAlgn="auto" hangingPunct="1">
              <a:spcAft>
                <a:spcPts val="0"/>
              </a:spcAft>
              <a:buClr>
                <a:schemeClr val="tx1">
                  <a:shade val="95000"/>
                </a:schemeClr>
              </a:buClr>
              <a:buFont typeface="Arial" pitchFamily="34" charset="0"/>
              <a:buChar char="•"/>
              <a:defRPr/>
            </a:pPr>
            <a:r>
              <a:rPr lang="en-US" dirty="0" smtClean="0">
                <a:latin typeface="+mj-lt"/>
              </a:rPr>
              <a:t>Champion likely to be from one of the following communities</a:t>
            </a:r>
          </a:p>
          <a:p>
            <a:pPr marL="868680" lvl="1" indent="-283464" eaLnBrk="1" fontAlgn="auto" hangingPunct="1">
              <a:spcAft>
                <a:spcPts val="0"/>
              </a:spcAft>
              <a:buFont typeface="Arial" pitchFamily="34" charset="0"/>
              <a:buChar char="•"/>
              <a:defRPr/>
            </a:pPr>
            <a:r>
              <a:rPr lang="en-US" dirty="0" smtClean="0">
                <a:latin typeface="+mj-lt"/>
              </a:rPr>
              <a:t>CIO staff member</a:t>
            </a:r>
          </a:p>
          <a:p>
            <a:pPr marL="868680" lvl="1" indent="-283464" eaLnBrk="1" fontAlgn="auto" hangingPunct="1">
              <a:spcAft>
                <a:spcPts val="0"/>
              </a:spcAft>
              <a:buFont typeface="Arial" pitchFamily="34" charset="0"/>
              <a:buChar char="•"/>
              <a:defRPr/>
            </a:pPr>
            <a:r>
              <a:rPr lang="en-US" dirty="0" smtClean="0">
                <a:latin typeface="+mj-lt"/>
              </a:rPr>
              <a:t>IT professional staff member</a:t>
            </a:r>
          </a:p>
          <a:p>
            <a:pPr marL="868680" lvl="1" indent="-283464" eaLnBrk="1" fontAlgn="auto" hangingPunct="1">
              <a:spcAft>
                <a:spcPts val="0"/>
              </a:spcAft>
              <a:buFont typeface="Arial" pitchFamily="34" charset="0"/>
              <a:buChar char="•"/>
              <a:defRPr/>
            </a:pPr>
            <a:r>
              <a:rPr lang="en-US" dirty="0" smtClean="0">
                <a:latin typeface="+mj-lt"/>
              </a:rPr>
              <a:t>Researcher or faculty member with a passion to engage colleagues</a:t>
            </a:r>
            <a:endParaRPr lang="en-US" dirty="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Partnerships</a:t>
            </a:r>
            <a:endParaRPr lang="en-US" dirty="0"/>
          </a:p>
        </p:txBody>
      </p:sp>
      <p:sp>
        <p:nvSpPr>
          <p:cNvPr id="3" name="Content Placeholder 2"/>
          <p:cNvSpPr>
            <a:spLocks noGrp="1"/>
          </p:cNvSpPr>
          <p:nvPr>
            <p:ph idx="1"/>
          </p:nvPr>
        </p:nvSpPr>
        <p:spPr/>
        <p:txBody>
          <a:bodyPr>
            <a:normAutofit lnSpcReduction="10000"/>
          </a:bodyPr>
          <a:lstStyle/>
          <a:p>
            <a:pPr marL="548640" indent="-411480" algn="ctr" eaLnBrk="1" fontAlgn="auto" hangingPunct="1">
              <a:spcAft>
                <a:spcPts val="0"/>
              </a:spcAft>
              <a:buClr>
                <a:schemeClr val="tx1">
                  <a:shade val="95000"/>
                </a:schemeClr>
              </a:buClr>
              <a:buFont typeface="Wingdings 2"/>
              <a:buNone/>
              <a:defRPr/>
            </a:pPr>
            <a:endParaRPr lang="en-US" dirty="0" smtClean="0">
              <a:latin typeface="+mj-lt"/>
            </a:endParaRPr>
          </a:p>
          <a:p>
            <a:pPr marL="548640" indent="-411480" algn="ctr" eaLnBrk="1" fontAlgn="auto" hangingPunct="1">
              <a:spcAft>
                <a:spcPts val="0"/>
              </a:spcAft>
              <a:buClr>
                <a:schemeClr val="tx1">
                  <a:shade val="95000"/>
                </a:schemeClr>
              </a:buClr>
              <a:buFont typeface="Wingdings 2"/>
              <a:buNone/>
              <a:defRPr/>
            </a:pPr>
            <a:r>
              <a:rPr lang="en-US" dirty="0" smtClean="0">
                <a:latin typeface="+mj-lt"/>
              </a:rPr>
              <a:t>Blue Waters Project</a:t>
            </a:r>
          </a:p>
          <a:p>
            <a:pPr marL="548640" indent="-411480" algn="ctr" eaLnBrk="1" fontAlgn="auto" hangingPunct="1">
              <a:spcAft>
                <a:spcPts val="0"/>
              </a:spcAft>
              <a:buClr>
                <a:schemeClr val="tx1">
                  <a:shade val="95000"/>
                </a:schemeClr>
              </a:buClr>
              <a:buFont typeface="Wingdings 2"/>
              <a:buNone/>
              <a:defRPr/>
            </a:pPr>
            <a:r>
              <a:rPr lang="en-US" dirty="0" smtClean="0">
                <a:latin typeface="+mj-lt"/>
              </a:rPr>
              <a:t>EDUCAUSE</a:t>
            </a:r>
          </a:p>
          <a:p>
            <a:pPr marL="548640" indent="-411480" algn="ctr" eaLnBrk="1" fontAlgn="auto" hangingPunct="1">
              <a:spcAft>
                <a:spcPts val="0"/>
              </a:spcAft>
              <a:buClr>
                <a:schemeClr val="tx1">
                  <a:shade val="95000"/>
                </a:schemeClr>
              </a:buClr>
              <a:buFont typeface="Wingdings 2"/>
              <a:buNone/>
              <a:defRPr/>
            </a:pPr>
            <a:r>
              <a:rPr lang="en-US" dirty="0" smtClean="0">
                <a:latin typeface="+mj-lt"/>
              </a:rPr>
              <a:t>Internet2</a:t>
            </a:r>
          </a:p>
          <a:p>
            <a:pPr marL="548640" indent="-411480" algn="ctr" eaLnBrk="1" fontAlgn="auto" hangingPunct="1">
              <a:spcAft>
                <a:spcPts val="0"/>
              </a:spcAft>
              <a:buClr>
                <a:schemeClr val="tx1">
                  <a:shade val="95000"/>
                </a:schemeClr>
              </a:buClr>
              <a:buFont typeface="Wingdings 2"/>
              <a:buNone/>
              <a:defRPr/>
            </a:pPr>
            <a:r>
              <a:rPr lang="en-US" dirty="0" smtClean="0">
                <a:latin typeface="+mj-lt"/>
              </a:rPr>
              <a:t>MSI-CIEC</a:t>
            </a:r>
          </a:p>
          <a:p>
            <a:pPr marL="548640" indent="-411480" algn="ctr" eaLnBrk="1" fontAlgn="auto" hangingPunct="1">
              <a:spcAft>
                <a:spcPts val="0"/>
              </a:spcAft>
              <a:buClr>
                <a:schemeClr val="tx1">
                  <a:shade val="95000"/>
                </a:schemeClr>
              </a:buClr>
              <a:buFont typeface="Wingdings 2"/>
              <a:buNone/>
              <a:defRPr/>
            </a:pPr>
            <a:r>
              <a:rPr lang="en-US" dirty="0" smtClean="0">
                <a:latin typeface="+mj-lt"/>
              </a:rPr>
              <a:t>National Lambda Rail</a:t>
            </a:r>
          </a:p>
          <a:p>
            <a:pPr marL="548640" indent="-411480" algn="ctr" eaLnBrk="1" fontAlgn="auto" hangingPunct="1">
              <a:spcAft>
                <a:spcPts val="0"/>
              </a:spcAft>
              <a:buClr>
                <a:schemeClr val="tx1">
                  <a:shade val="95000"/>
                </a:schemeClr>
              </a:buClr>
              <a:buFont typeface="Wingdings 2"/>
              <a:buNone/>
              <a:defRPr/>
            </a:pPr>
            <a:r>
              <a:rPr lang="en-US" dirty="0" smtClean="0">
                <a:latin typeface="+mj-lt"/>
              </a:rPr>
              <a:t>Open Science Grid</a:t>
            </a:r>
          </a:p>
          <a:p>
            <a:pPr marL="548640" indent="-411480" algn="ctr" eaLnBrk="1" fontAlgn="auto" hangingPunct="1">
              <a:spcAft>
                <a:spcPts val="0"/>
              </a:spcAft>
              <a:buClr>
                <a:schemeClr val="tx1">
                  <a:shade val="95000"/>
                </a:schemeClr>
              </a:buClr>
              <a:buFont typeface="Wingdings 2"/>
              <a:buNone/>
              <a:defRPr/>
            </a:pPr>
            <a:r>
              <a:rPr lang="en-US" dirty="0" err="1" smtClean="0">
                <a:latin typeface="+mj-lt"/>
              </a:rPr>
              <a:t>SURAgrid</a:t>
            </a:r>
            <a:endParaRPr lang="en-US" dirty="0" smtClean="0">
              <a:latin typeface="+mj-lt"/>
            </a:endParaRPr>
          </a:p>
          <a:p>
            <a:pPr marL="548640" indent="-411480" algn="ctr" eaLnBrk="1" fontAlgn="auto" hangingPunct="1">
              <a:spcAft>
                <a:spcPts val="0"/>
              </a:spcAft>
              <a:buClr>
                <a:schemeClr val="tx1">
                  <a:shade val="95000"/>
                </a:schemeClr>
              </a:buClr>
              <a:buFont typeface="Wingdings 2"/>
              <a:buNone/>
              <a:defRPr/>
            </a:pPr>
            <a:endParaRPr lang="en-US" dirty="0">
              <a:latin typeface="+mj-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Champion Impact</a:t>
            </a:r>
            <a:endParaRPr lang="en-US" dirty="0"/>
          </a:p>
        </p:txBody>
      </p:sp>
      <p:sp>
        <p:nvSpPr>
          <p:cNvPr id="3" name="Content Placeholder 2"/>
          <p:cNvSpPr>
            <a:spLocks noGrp="1"/>
          </p:cNvSpPr>
          <p:nvPr>
            <p:ph idx="1"/>
          </p:nvPr>
        </p:nvSpPr>
        <p:spPr/>
        <p:txBody>
          <a:bodyPr/>
          <a:lstStyle/>
          <a:p>
            <a:r>
              <a:rPr lang="en-US" dirty="0" smtClean="0"/>
              <a:t>More users using national resources</a:t>
            </a:r>
          </a:p>
          <a:p>
            <a:pPr lvl="1"/>
            <a:r>
              <a:rPr lang="en-US" dirty="0" smtClean="0"/>
              <a:t>~50% average increase in </a:t>
            </a:r>
            <a:r>
              <a:rPr lang="en-US" dirty="0" err="1" smtClean="0"/>
              <a:t>TeraGrid</a:t>
            </a:r>
            <a:r>
              <a:rPr lang="en-US" dirty="0" smtClean="0"/>
              <a:t> PI accounts at Champion institutions</a:t>
            </a:r>
          </a:p>
          <a:p>
            <a:r>
              <a:rPr lang="en-US" dirty="0" smtClean="0"/>
              <a:t>Improved services from national providers</a:t>
            </a:r>
          </a:p>
          <a:p>
            <a:r>
              <a:rPr lang="en-US" dirty="0" smtClean="0"/>
              <a:t>More camaraderie among the Champions and campuses</a:t>
            </a:r>
          </a:p>
          <a:p>
            <a:r>
              <a:rPr lang="en-US" dirty="0" smtClean="0"/>
              <a:t>Champions have access to info about their users </a:t>
            </a:r>
          </a:p>
          <a:p>
            <a:r>
              <a:rPr lang="en-US" dirty="0" smtClean="0"/>
              <a:t>Champions are being trained on HPC</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Champion Impact cont’d</a:t>
            </a:r>
            <a:endParaRPr lang="en-US" dirty="0"/>
          </a:p>
        </p:txBody>
      </p:sp>
      <p:sp>
        <p:nvSpPr>
          <p:cNvPr id="3" name="Content Placeholder 2"/>
          <p:cNvSpPr>
            <a:spLocks noGrp="1"/>
          </p:cNvSpPr>
          <p:nvPr>
            <p:ph idx="1"/>
          </p:nvPr>
        </p:nvSpPr>
        <p:spPr>
          <a:xfrm>
            <a:off x="455613" y="1219201"/>
            <a:ext cx="8226425" cy="4876800"/>
          </a:xfrm>
        </p:spPr>
        <p:txBody>
          <a:bodyPr/>
          <a:lstStyle/>
          <a:p>
            <a:pPr>
              <a:buNone/>
            </a:pPr>
            <a:r>
              <a:rPr lang="en-US" dirty="0" smtClean="0"/>
              <a:t>From University of Arkansas</a:t>
            </a:r>
          </a:p>
          <a:p>
            <a:pPr lvl="1">
              <a:buNone/>
            </a:pPr>
            <a:r>
              <a:rPr lang="en-US" sz="1800" i="1" dirty="0" smtClean="0"/>
              <a:t>“The help from </a:t>
            </a:r>
            <a:r>
              <a:rPr lang="en-US" sz="1800" i="1" dirty="0" err="1" smtClean="0"/>
              <a:t>teragrid</a:t>
            </a:r>
            <a:r>
              <a:rPr lang="en-US" sz="1800" i="1" dirty="0" smtClean="0"/>
              <a:t> was very prompt, the person understood my</a:t>
            </a:r>
            <a:br>
              <a:rPr lang="en-US" sz="1800" i="1" dirty="0" smtClean="0"/>
            </a:br>
            <a:r>
              <a:rPr lang="en-US" sz="1800" i="1" dirty="0" smtClean="0"/>
              <a:t>problem and quickly helped me resolve it. </a:t>
            </a:r>
            <a:r>
              <a:rPr lang="en-US" sz="1800" i="1" dirty="0" err="1" smtClean="0"/>
              <a:t>TeraGrid</a:t>
            </a:r>
            <a:r>
              <a:rPr lang="en-US" sz="1800" i="1" dirty="0" smtClean="0"/>
              <a:t> CC is an important</a:t>
            </a:r>
            <a:br>
              <a:rPr lang="en-US" sz="1800" i="1" dirty="0" smtClean="0"/>
            </a:br>
            <a:r>
              <a:rPr lang="en-US" sz="1800" i="1" dirty="0" smtClean="0"/>
              <a:t>job. If you were not on campus, I may never have even thought about</a:t>
            </a:r>
            <a:br>
              <a:rPr lang="en-US" sz="1800" i="1" dirty="0" smtClean="0"/>
            </a:br>
            <a:r>
              <a:rPr lang="en-US" sz="1800" i="1" dirty="0" smtClean="0"/>
              <a:t>getting on </a:t>
            </a:r>
            <a:r>
              <a:rPr lang="en-US" sz="1800" i="1" dirty="0" err="1" smtClean="0"/>
              <a:t>TeraGrid</a:t>
            </a:r>
            <a:r>
              <a:rPr lang="en-US" sz="1800" i="1" dirty="0" smtClean="0"/>
              <a:t>. Also, helping me get an account quickly allowed</a:t>
            </a:r>
            <a:br>
              <a:rPr lang="en-US" sz="1800" i="1" dirty="0" smtClean="0"/>
            </a:br>
            <a:r>
              <a:rPr lang="en-US" sz="1800" i="1" dirty="0" smtClean="0"/>
              <a:t>me to run very large scale tests and publish those results in time for</a:t>
            </a:r>
            <a:br>
              <a:rPr lang="en-US" sz="1800" i="1" dirty="0" smtClean="0"/>
            </a:br>
            <a:r>
              <a:rPr lang="en-US" sz="1800" i="1" dirty="0" smtClean="0"/>
              <a:t>a deadline. Having lots of SUs is also good. Overall, this has been a good experience, keep up the good work</a:t>
            </a:r>
            <a:r>
              <a:rPr lang="en-US" i="1" dirty="0" smtClean="0"/>
              <a:t>.”</a:t>
            </a:r>
          </a:p>
          <a:p>
            <a:pPr>
              <a:buNone/>
            </a:pPr>
            <a:r>
              <a:rPr lang="en-US" dirty="0" smtClean="0"/>
              <a:t>From Rice University</a:t>
            </a:r>
          </a:p>
          <a:p>
            <a:pPr>
              <a:buNone/>
            </a:pPr>
            <a:r>
              <a:rPr lang="en-US" dirty="0" smtClean="0"/>
              <a:t>	</a:t>
            </a:r>
            <a:r>
              <a:rPr lang="en-US" sz="1800" dirty="0" smtClean="0"/>
              <a:t>"The access to </a:t>
            </a:r>
            <a:r>
              <a:rPr lang="en-US" sz="1800" dirty="0" err="1" smtClean="0"/>
              <a:t>TeraGrid</a:t>
            </a:r>
            <a:r>
              <a:rPr lang="en-US" sz="1800" dirty="0" smtClean="0"/>
              <a:t> resources enabled me to accelerate my research by a great deal, both due to the abundance of resources and due to the faster performance comparing to the local cluster at my university. The help of the </a:t>
            </a:r>
            <a:r>
              <a:rPr lang="en-US" sz="1800" dirty="0" err="1" smtClean="0"/>
              <a:t>TeraGrid</a:t>
            </a:r>
            <a:r>
              <a:rPr lang="en-US" sz="1800" dirty="0" smtClean="0"/>
              <a:t> champions has been invaluable both in writing and submitting the application of allocation and later, in resolving specific issues with software installation, correspondence with the </a:t>
            </a:r>
            <a:r>
              <a:rPr lang="en-US" sz="1800" dirty="0" err="1" smtClean="0"/>
              <a:t>TeraGrid</a:t>
            </a:r>
            <a:r>
              <a:rPr lang="en-US" sz="1800" dirty="0" smtClean="0"/>
              <a:t> IT support and a close follow up on my progress." </a:t>
            </a:r>
          </a:p>
          <a:p>
            <a:pPr lvl="1">
              <a:buNone/>
            </a:pPr>
            <a:endParaRPr lang="en-US" sz="1600" i="1" dirty="0" smtClean="0"/>
          </a:p>
          <a:p>
            <a:pPr lvl="1"/>
            <a:endParaRPr lang="en-US" sz="1600" i="1"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Champion Impact Cont’d</a:t>
            </a:r>
            <a:endParaRPr lang="en-US" dirty="0"/>
          </a:p>
        </p:txBody>
      </p:sp>
      <p:sp>
        <p:nvSpPr>
          <p:cNvPr id="3" name="Content Placeholder 2"/>
          <p:cNvSpPr>
            <a:spLocks noGrp="1"/>
          </p:cNvSpPr>
          <p:nvPr>
            <p:ph idx="1"/>
          </p:nvPr>
        </p:nvSpPr>
        <p:spPr>
          <a:xfrm>
            <a:off x="455613" y="1295401"/>
            <a:ext cx="8226425" cy="4800600"/>
          </a:xfrm>
        </p:spPr>
        <p:txBody>
          <a:bodyPr/>
          <a:lstStyle/>
          <a:p>
            <a:pPr>
              <a:buNone/>
            </a:pPr>
            <a:r>
              <a:rPr lang="en-US" dirty="0" smtClean="0"/>
              <a:t>From Rutgers University</a:t>
            </a:r>
          </a:p>
          <a:p>
            <a:pPr>
              <a:buNone/>
            </a:pPr>
            <a:r>
              <a:rPr lang="en-US" dirty="0" smtClean="0"/>
              <a:t>	</a:t>
            </a:r>
            <a:r>
              <a:rPr lang="en-US" sz="1800" dirty="0" smtClean="0"/>
              <a:t>"This is a great opportunity for Rutgers University to get more research done. By having someone at Rutgers that the researchers know and trust to help them get their projects running lowers the bar for using this one-of-kind resource. Campus Champions make for a gentler learning curve when researchers are learning to use </a:t>
            </a:r>
            <a:r>
              <a:rPr lang="en-US" sz="1800" dirty="0" err="1" smtClean="0"/>
              <a:t>Teragrid</a:t>
            </a:r>
            <a:r>
              <a:rPr lang="en-US" sz="1800" dirty="0" smtClean="0"/>
              <a:t>; that saves time and heartache. To me, that's a win for everyone." </a:t>
            </a:r>
          </a:p>
          <a:p>
            <a:pPr>
              <a:buNone/>
            </a:pPr>
            <a:endParaRPr lang="en-US" sz="1800" dirty="0" smtClean="0"/>
          </a:p>
          <a:p>
            <a:pPr>
              <a:buNone/>
            </a:pPr>
            <a:r>
              <a:rPr lang="en-US" dirty="0" smtClean="0"/>
              <a:t>From University of Washington</a:t>
            </a:r>
          </a:p>
          <a:p>
            <a:pPr>
              <a:buNone/>
            </a:pPr>
            <a:r>
              <a:rPr lang="en-US" dirty="0" smtClean="0"/>
              <a:t>	</a:t>
            </a:r>
            <a:r>
              <a:rPr lang="en-US" sz="1800" dirty="0" smtClean="0"/>
              <a:t>"Many researchers have experienced an explosive growth in their computational needs.  Quite often they have little experience using platforms beyond their own department, nor are they even aware that resources such as </a:t>
            </a:r>
            <a:r>
              <a:rPr lang="en-US" sz="1800" dirty="0" err="1" smtClean="0"/>
              <a:t>TeraGrid</a:t>
            </a:r>
            <a:r>
              <a:rPr lang="en-US" sz="1800" dirty="0" smtClean="0"/>
              <a:t> exist and are freely available to them. Having a </a:t>
            </a:r>
            <a:r>
              <a:rPr lang="en-US" sz="1800" dirty="0" err="1" smtClean="0"/>
              <a:t>TeraGrid</a:t>
            </a:r>
            <a:r>
              <a:rPr lang="en-US" sz="1800" dirty="0" smtClean="0"/>
              <a:t> representative right there on campus is tremendously helpful in identifying potential users and steering them in the right direction." </a:t>
            </a:r>
            <a:br>
              <a:rPr lang="en-US" sz="1800" dirty="0" smtClean="0"/>
            </a:br>
            <a:endParaRPr lang="en-US" sz="1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pPr eaLnBrk="1" hangingPunct="1">
              <a:defRPr/>
            </a:pPr>
            <a:r>
              <a:rPr lang="en-US" sz="4800" dirty="0" smtClean="0"/>
              <a:t>Campus Champions Program at U C Santa Barbara</a:t>
            </a:r>
          </a:p>
        </p:txBody>
      </p:sp>
      <p:sp>
        <p:nvSpPr>
          <p:cNvPr id="63491" name="Rectangle 3"/>
          <p:cNvSpPr>
            <a:spLocks noGrp="1" noChangeArrowheads="1"/>
          </p:cNvSpPr>
          <p:nvPr>
            <p:ph type="subTitle" idx="1"/>
          </p:nvPr>
        </p:nvSpPr>
        <p:spPr>
          <a:xfrm>
            <a:off x="4495800" y="4419600"/>
            <a:ext cx="4343400" cy="1447800"/>
          </a:xfrm>
        </p:spPr>
        <p:txBody>
          <a:bodyPr/>
          <a:lstStyle/>
          <a:p>
            <a:pPr algn="l" eaLnBrk="1" hangingPunct="1">
              <a:lnSpc>
                <a:spcPct val="80000"/>
              </a:lnSpc>
              <a:buFont typeface="Wingdings" pitchFamily="1" charset="2"/>
              <a:buNone/>
              <a:defRPr/>
            </a:pPr>
            <a:r>
              <a:rPr lang="en-US" sz="2000" dirty="0" smtClean="0"/>
              <a:t>Stefan Boeriu</a:t>
            </a:r>
          </a:p>
          <a:p>
            <a:pPr algn="l" eaLnBrk="1" hangingPunct="1">
              <a:lnSpc>
                <a:spcPct val="80000"/>
              </a:lnSpc>
              <a:buFont typeface="Wingdings" pitchFamily="1" charset="2"/>
              <a:buNone/>
              <a:defRPr/>
            </a:pPr>
            <a:r>
              <a:rPr lang="en-US" sz="2000" dirty="0" smtClean="0"/>
              <a:t>Office of Information Technology</a:t>
            </a:r>
          </a:p>
          <a:p>
            <a:pPr algn="l" eaLnBrk="1" hangingPunct="1">
              <a:lnSpc>
                <a:spcPct val="80000"/>
              </a:lnSpc>
              <a:buFont typeface="Wingdings" pitchFamily="1" charset="2"/>
              <a:buNone/>
              <a:defRPr/>
            </a:pPr>
            <a:r>
              <a:rPr lang="en-US" sz="2000" dirty="0" smtClean="0"/>
              <a:t>U C Santa Barbara</a:t>
            </a:r>
          </a:p>
          <a:p>
            <a:pPr algn="l" eaLnBrk="1" hangingPunct="1">
              <a:lnSpc>
                <a:spcPct val="80000"/>
              </a:lnSpc>
              <a:buFont typeface="Wingdings" pitchFamily="1" charset="2"/>
              <a:buNone/>
              <a:defRPr/>
            </a:pPr>
            <a:r>
              <a:rPr lang="en-US" sz="2000" dirty="0" smtClean="0"/>
              <a:t>14 October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CI Days?</a:t>
            </a:r>
            <a:endParaRPr lang="en-US" dirty="0"/>
          </a:p>
        </p:txBody>
      </p:sp>
      <p:sp>
        <p:nvSpPr>
          <p:cNvPr id="3" name="Content Placeholder 2"/>
          <p:cNvSpPr>
            <a:spLocks noGrp="1"/>
          </p:cNvSpPr>
          <p:nvPr>
            <p:ph idx="1"/>
          </p:nvPr>
        </p:nvSpPr>
        <p:spPr>
          <a:xfrm>
            <a:off x="455613" y="1371600"/>
            <a:ext cx="8226425" cy="4724400"/>
          </a:xfrm>
        </p:spPr>
        <p:txBody>
          <a:bodyPr/>
          <a:lstStyle/>
          <a:p>
            <a:pPr>
              <a:defRPr/>
            </a:pPr>
            <a:r>
              <a:rPr lang="en-US" dirty="0" smtClean="0"/>
              <a:t>Cyberinfrastructure (CI) is playing an increasingly important role in the academic community</a:t>
            </a:r>
          </a:p>
          <a:p>
            <a:pPr>
              <a:defRPr/>
            </a:pPr>
            <a:r>
              <a:rPr lang="en-US" dirty="0" smtClean="0"/>
              <a:t>There are many groups involved in the use and providing of services of Cyberinfrastructure</a:t>
            </a:r>
          </a:p>
          <a:p>
            <a:pPr>
              <a:defRPr/>
            </a:pPr>
            <a:r>
              <a:rPr lang="en-US" dirty="0" smtClean="0"/>
              <a:t>CI Days brings these groups together to start and ongoing communication about the CI needs and roles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1219200"/>
          </a:xfrm>
        </p:spPr>
        <p:txBody>
          <a:bodyPr/>
          <a:lstStyle/>
          <a:p>
            <a:r>
              <a:rPr lang="en-US" dirty="0" smtClean="0"/>
              <a:t>OIT – UCSB</a:t>
            </a:r>
            <a:br>
              <a:rPr lang="en-US" dirty="0" smtClean="0"/>
            </a:br>
            <a:r>
              <a:rPr lang="en-US" sz="2000" dirty="0" smtClean="0"/>
              <a:t>http://www.oit.ucsb.edu/computing/supercomputing/default.asp</a:t>
            </a:r>
            <a:r>
              <a:rPr lang="en-US" dirty="0" smtClean="0"/>
              <a:t/>
            </a:r>
            <a:br>
              <a:rPr lang="en-US" dirty="0" smtClean="0"/>
            </a:br>
            <a:endParaRPr lang="en-US" dirty="0"/>
          </a:p>
        </p:txBody>
      </p:sp>
      <p:sp>
        <p:nvSpPr>
          <p:cNvPr id="3" name="Content Placeholder 2"/>
          <p:cNvSpPr>
            <a:spLocks noGrp="1"/>
          </p:cNvSpPr>
          <p:nvPr>
            <p:ph idx="1"/>
          </p:nvPr>
        </p:nvSpPr>
        <p:spPr>
          <a:xfrm>
            <a:off x="457201" y="1752600"/>
            <a:ext cx="8305800" cy="4419600"/>
          </a:xfrm>
        </p:spPr>
        <p:txBody>
          <a:bodyPr/>
          <a:lstStyle/>
          <a:p>
            <a:r>
              <a:rPr lang="en-US" sz="2400" dirty="0" smtClean="0"/>
              <a:t>Since 1987 UCSB has been an active part of different HPC programs.</a:t>
            </a:r>
          </a:p>
          <a:p>
            <a:r>
              <a:rPr lang="en-US" sz="2400" dirty="0" smtClean="0"/>
              <a:t>The OIT's Supercomputing Division helps UCSB faculty, researchers, and students access and use the High Performance Computing resources available from national supercomputing centers. </a:t>
            </a:r>
          </a:p>
          <a:p>
            <a:r>
              <a:rPr lang="en-US" sz="2400" dirty="0" smtClean="0"/>
              <a:t>Distinguished by the broad number of disciplines of researchers and classes, services includes:</a:t>
            </a:r>
          </a:p>
          <a:p>
            <a:pPr lvl="1">
              <a:buFont typeface="Wingdings" pitchFamily="2" charset="2"/>
              <a:buChar char="Ø"/>
            </a:pPr>
            <a:r>
              <a:rPr lang="en-US" sz="2000" dirty="0" smtClean="0"/>
              <a:t>Support</a:t>
            </a:r>
          </a:p>
          <a:p>
            <a:pPr lvl="1">
              <a:buFont typeface="Wingdings" pitchFamily="2" charset="2"/>
              <a:buChar char="Ø"/>
            </a:pPr>
            <a:r>
              <a:rPr lang="en-US" sz="2000" dirty="0" smtClean="0"/>
              <a:t>Workshops &amp; Outreach</a:t>
            </a:r>
          </a:p>
          <a:p>
            <a:pPr lvl="1">
              <a:buFont typeface="Wingdings" pitchFamily="2" charset="2"/>
              <a:buChar char="Ø"/>
            </a:pPr>
            <a:r>
              <a:rPr lang="en-US" sz="2000" dirty="0" smtClean="0"/>
              <a:t>Class support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81000" y="381000"/>
            <a:ext cx="8305800" cy="838200"/>
          </a:xfrm>
        </p:spPr>
        <p:txBody>
          <a:bodyPr/>
          <a:lstStyle/>
          <a:p>
            <a:pPr eaLnBrk="1" hangingPunct="1">
              <a:defRPr/>
            </a:pPr>
            <a:r>
              <a:rPr lang="en-US" dirty="0" smtClean="0"/>
              <a:t>OIT – UCSB </a:t>
            </a:r>
          </a:p>
        </p:txBody>
      </p:sp>
      <p:sp>
        <p:nvSpPr>
          <p:cNvPr id="97283" name="Rectangle 3"/>
          <p:cNvSpPr>
            <a:spLocks noGrp="1" noChangeArrowheads="1"/>
          </p:cNvSpPr>
          <p:nvPr>
            <p:ph type="body" idx="1"/>
          </p:nvPr>
        </p:nvSpPr>
        <p:spPr>
          <a:xfrm>
            <a:off x="1524000" y="3048000"/>
            <a:ext cx="7620000" cy="1828800"/>
          </a:xfrm>
        </p:spPr>
        <p:txBody>
          <a:bodyPr/>
          <a:lstStyle/>
          <a:p>
            <a:pPr marL="0" indent="0" eaLnBrk="1" hangingPunct="1">
              <a:lnSpc>
                <a:spcPct val="90000"/>
              </a:lnSpc>
              <a:buFont typeface="Wingdings" pitchFamily="1" charset="2"/>
              <a:buNone/>
              <a:defRPr/>
            </a:pPr>
            <a:r>
              <a:rPr lang="en-US" sz="2800" dirty="0" smtClean="0"/>
              <a:t/>
            </a:r>
            <a:br>
              <a:rPr lang="en-US" sz="2800" dirty="0" smtClean="0"/>
            </a:br>
            <a:endParaRPr lang="en-US" sz="2800" dirty="0" smtClean="0"/>
          </a:p>
        </p:txBody>
      </p:sp>
      <p:sp>
        <p:nvSpPr>
          <p:cNvPr id="4" name="Rectangle 3"/>
          <p:cNvSpPr/>
          <p:nvPr/>
        </p:nvSpPr>
        <p:spPr>
          <a:xfrm>
            <a:off x="381000" y="1219200"/>
            <a:ext cx="8229600" cy="5632311"/>
          </a:xfrm>
          <a:prstGeom prst="rect">
            <a:avLst/>
          </a:prstGeom>
        </p:spPr>
        <p:txBody>
          <a:bodyPr wrap="square">
            <a:spAutoFit/>
          </a:bodyPr>
          <a:lstStyle/>
          <a:p>
            <a:r>
              <a:rPr lang="en-US" sz="2000" b="1" u="sng" dirty="0" smtClean="0"/>
              <a:t>Support</a:t>
            </a:r>
          </a:p>
          <a:p>
            <a:pPr>
              <a:buFont typeface="Arial" pitchFamily="34" charset="0"/>
              <a:buChar char="•"/>
            </a:pPr>
            <a:r>
              <a:rPr lang="en-US" sz="2000" dirty="0" smtClean="0"/>
              <a:t>    It's not just accounts on HPC systems: we educate users in the available alternatives – the architectures, tools, libraries, and applications that they might use to solve their computational problems.</a:t>
            </a:r>
          </a:p>
          <a:p>
            <a:pPr>
              <a:buFont typeface="Arial" pitchFamily="34" charset="0"/>
              <a:buChar char="•"/>
            </a:pPr>
            <a:r>
              <a:rPr lang="en-US" sz="2000" dirty="0" smtClean="0"/>
              <a:t>    We assist users in designing their HPC applications and in choosing and using the tools to build them.</a:t>
            </a:r>
          </a:p>
          <a:p>
            <a:pPr>
              <a:buFont typeface="Arial" pitchFamily="34" charset="0"/>
              <a:buChar char="•"/>
            </a:pPr>
            <a:r>
              <a:rPr lang="en-US" sz="2000" dirty="0" smtClean="0"/>
              <a:t>    We point users to informational resources of all kinds in the pursuit of the quickest path to solving their problem.</a:t>
            </a:r>
          </a:p>
          <a:p>
            <a:pPr>
              <a:buFont typeface="Arial" pitchFamily="34" charset="0"/>
              <a:buChar char="•"/>
            </a:pPr>
            <a:r>
              <a:rPr lang="en-US" sz="2000" dirty="0" smtClean="0"/>
              <a:t>    Guide them in grant requests and optimizing code for reviews.</a:t>
            </a:r>
          </a:p>
          <a:p>
            <a:endParaRPr lang="en-US" sz="2000" dirty="0" smtClean="0"/>
          </a:p>
          <a:p>
            <a:r>
              <a:rPr lang="en-US" sz="2000" b="1" u="sng" dirty="0" smtClean="0"/>
              <a:t>Workshops &amp; Outreach</a:t>
            </a:r>
          </a:p>
          <a:p>
            <a:r>
              <a:rPr lang="en-US" sz="2000" dirty="0" smtClean="0"/>
              <a:t>We organized workshops in response to users' requests: </a:t>
            </a:r>
          </a:p>
          <a:p>
            <a:pPr lvl="1">
              <a:buFont typeface="Arial" pitchFamily="34" charset="0"/>
              <a:buChar char="•"/>
            </a:pPr>
            <a:r>
              <a:rPr lang="en-US" sz="2000" dirty="0" smtClean="0"/>
              <a:t>Updates on HPC resources</a:t>
            </a:r>
          </a:p>
          <a:p>
            <a:pPr lvl="1">
              <a:buFont typeface="Arial" pitchFamily="34" charset="0"/>
              <a:buChar char="•"/>
            </a:pPr>
            <a:r>
              <a:rPr lang="en-US" sz="2000" dirty="0" smtClean="0"/>
              <a:t>Introduction to Parallel Computing</a:t>
            </a:r>
          </a:p>
          <a:p>
            <a:pPr lvl="1">
              <a:buFont typeface="Arial" pitchFamily="34" charset="0"/>
              <a:buChar char="•"/>
            </a:pPr>
            <a:r>
              <a:rPr lang="en-US" sz="2000" dirty="0" smtClean="0"/>
              <a:t>Parallel Computation Methods on the IBM systems</a:t>
            </a:r>
          </a:p>
          <a:p>
            <a:pPr lvl="1">
              <a:buFont typeface="Arial" pitchFamily="34" charset="0"/>
              <a:buChar char="•"/>
            </a:pPr>
            <a:r>
              <a:rPr lang="en-US" sz="2000" dirty="0" smtClean="0"/>
              <a:t>Scientific Visualization</a:t>
            </a:r>
          </a:p>
          <a:p>
            <a:pPr lvl="1">
              <a:buFont typeface="Arial" pitchFamily="34" charset="0"/>
              <a:buChar char="•"/>
            </a:pPr>
            <a:r>
              <a:rPr lang="en-US" sz="2000" dirty="0" smtClean="0"/>
              <a:t>Using the </a:t>
            </a:r>
            <a:r>
              <a:rPr lang="en-US" sz="2000" dirty="0" err="1" smtClean="0"/>
              <a:t>TeraGrid</a:t>
            </a:r>
            <a:endParaRPr lang="en-US" sz="2000" dirty="0" smtClean="0"/>
          </a:p>
          <a:p>
            <a:pPr lvl="1">
              <a:buFont typeface="Arial" pitchFamily="34" charset="0"/>
              <a:buChar char="•"/>
            </a:pPr>
            <a:r>
              <a:rPr lang="en-US" sz="2000" dirty="0" smtClean="0"/>
              <a:t>Using Parallel </a:t>
            </a:r>
            <a:r>
              <a:rPr lang="en-US" sz="2000" dirty="0" err="1" smtClean="0"/>
              <a:t>Matlab</a:t>
            </a:r>
            <a:endParaRPr lang="en-US" sz="2000"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609600"/>
            <a:ext cx="8226425" cy="1143000"/>
          </a:xfrm>
        </p:spPr>
        <p:txBody>
          <a:bodyPr/>
          <a:lstStyle/>
          <a:p>
            <a:pPr eaLnBrk="1" hangingPunct="1">
              <a:defRPr/>
            </a:pPr>
            <a:r>
              <a:rPr lang="en-US" dirty="0" smtClean="0"/>
              <a:t>OIT – UCSB </a:t>
            </a:r>
          </a:p>
        </p:txBody>
      </p:sp>
      <p:sp>
        <p:nvSpPr>
          <p:cNvPr id="97283" name="Rectangle 3"/>
          <p:cNvSpPr>
            <a:spLocks noGrp="1" noChangeArrowheads="1"/>
          </p:cNvSpPr>
          <p:nvPr>
            <p:ph type="body" idx="1"/>
          </p:nvPr>
        </p:nvSpPr>
        <p:spPr>
          <a:xfrm>
            <a:off x="1524000" y="3048000"/>
            <a:ext cx="7620000" cy="1828800"/>
          </a:xfrm>
        </p:spPr>
        <p:txBody>
          <a:bodyPr/>
          <a:lstStyle/>
          <a:p>
            <a:pPr marL="0" indent="0" eaLnBrk="1" hangingPunct="1">
              <a:lnSpc>
                <a:spcPct val="90000"/>
              </a:lnSpc>
              <a:buFont typeface="Wingdings" pitchFamily="1" charset="2"/>
              <a:buNone/>
              <a:defRPr/>
            </a:pPr>
            <a:r>
              <a:rPr lang="en-US" sz="2800" dirty="0" smtClean="0"/>
              <a:t/>
            </a:r>
            <a:br>
              <a:rPr lang="en-US" sz="2800" dirty="0" smtClean="0"/>
            </a:br>
            <a:endParaRPr lang="en-US" sz="2800" dirty="0" smtClean="0"/>
          </a:p>
        </p:txBody>
      </p:sp>
      <p:sp>
        <p:nvSpPr>
          <p:cNvPr id="5" name="Rectangle 4"/>
          <p:cNvSpPr/>
          <p:nvPr/>
        </p:nvSpPr>
        <p:spPr>
          <a:xfrm>
            <a:off x="762000" y="2133600"/>
            <a:ext cx="8077200" cy="3962400"/>
          </a:xfrm>
          <a:prstGeom prst="rect">
            <a:avLst/>
          </a:prstGeom>
        </p:spPr>
        <p:txBody>
          <a:bodyPr wrap="square">
            <a:spAutoFit/>
          </a:bodyPr>
          <a:lstStyle/>
          <a:p>
            <a:r>
              <a:rPr lang="en-US" sz="2000" b="1" u="sng" dirty="0" smtClean="0"/>
              <a:t>Class support</a:t>
            </a:r>
          </a:p>
          <a:p>
            <a:r>
              <a:rPr lang="en-US" sz="2000" dirty="0" smtClean="0"/>
              <a:t>A primary mission of the OIT is education. Many of the special topics courses involve parallel computing. Examples include:  </a:t>
            </a:r>
          </a:p>
          <a:p>
            <a:endParaRPr lang="en-US" sz="2000" dirty="0" smtClean="0"/>
          </a:p>
          <a:p>
            <a:pPr>
              <a:buFont typeface="Wingdings" pitchFamily="2" charset="2"/>
              <a:buChar char="§"/>
            </a:pPr>
            <a:r>
              <a:rPr lang="en-US" sz="2000" dirty="0" smtClean="0"/>
              <a:t>          </a:t>
            </a:r>
            <a:r>
              <a:rPr lang="en-US" sz="1800" dirty="0" smtClean="0"/>
              <a:t>Parallel Scientific Computing - CS110B</a:t>
            </a:r>
          </a:p>
          <a:p>
            <a:pPr>
              <a:buFont typeface="Wingdings" pitchFamily="2" charset="2"/>
              <a:buChar char="§"/>
            </a:pPr>
            <a:r>
              <a:rPr lang="en-US" sz="1800" dirty="0" smtClean="0"/>
              <a:t>           High Performance Parallel Systems and Languages - CS240A</a:t>
            </a:r>
          </a:p>
          <a:p>
            <a:pPr>
              <a:buFont typeface="Wingdings" pitchFamily="2" charset="2"/>
              <a:buChar char="§"/>
            </a:pPr>
            <a:r>
              <a:rPr lang="en-US" sz="1800" dirty="0" smtClean="0"/>
              <a:t>           Parallel Computing and Program Parallelization - CS240B</a:t>
            </a:r>
          </a:p>
          <a:p>
            <a:pPr>
              <a:buFont typeface="Wingdings" pitchFamily="2" charset="2"/>
              <a:buChar char="§"/>
            </a:pPr>
            <a:r>
              <a:rPr lang="en-US" sz="1800" dirty="0" smtClean="0"/>
              <a:t>           Theoretical Analysis in Mechanical Engineering - ME140B </a:t>
            </a:r>
          </a:p>
          <a:p>
            <a:pPr>
              <a:buFont typeface="Wingdings" pitchFamily="2" charset="2"/>
              <a:buChar char="§"/>
            </a:pPr>
            <a:r>
              <a:rPr lang="en-US" sz="1800" dirty="0" smtClean="0"/>
              <a:t>           Numerical Methods for Free and Moving Boundary Problems - ME245</a:t>
            </a:r>
          </a:p>
          <a:p>
            <a:pPr>
              <a:buFont typeface="Wingdings" pitchFamily="2" charset="2"/>
              <a:buChar char="§"/>
            </a:pPr>
            <a:r>
              <a:rPr lang="en-US" sz="1800" dirty="0" smtClean="0"/>
              <a:t>           Finite Element Structural Analysis - ME271</a:t>
            </a:r>
          </a:p>
          <a:p>
            <a:endParaRPr lang="en-US" sz="2000" dirty="0" smtClean="0"/>
          </a:p>
          <a:p>
            <a:r>
              <a:rPr lang="en-US" sz="2000" dirty="0" smtClean="0"/>
              <a:t>The OIT supports these courses with class accounts on the </a:t>
            </a:r>
            <a:r>
              <a:rPr lang="en-US" sz="2000" dirty="0" err="1" smtClean="0"/>
              <a:t>TeraGrid</a:t>
            </a:r>
            <a:r>
              <a:rPr lang="en-US" sz="2000" dirty="0" smtClean="0"/>
              <a:t> machines, software, and system and user support.</a:t>
            </a:r>
            <a:endParaRPr lang="en-US" sz="2000"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1143000"/>
          </a:xfrm>
        </p:spPr>
        <p:txBody>
          <a:bodyPr/>
          <a:lstStyle/>
          <a:p>
            <a:r>
              <a:rPr lang="en-US" dirty="0" smtClean="0"/>
              <a:t>UCSB Academic Associates Program </a:t>
            </a:r>
            <a:endParaRPr lang="en-US" dirty="0"/>
          </a:p>
        </p:txBody>
      </p:sp>
      <p:sp>
        <p:nvSpPr>
          <p:cNvPr id="3" name="Content Placeholder 2"/>
          <p:cNvSpPr>
            <a:spLocks noGrp="1"/>
          </p:cNvSpPr>
          <p:nvPr>
            <p:ph idx="1"/>
          </p:nvPr>
        </p:nvSpPr>
        <p:spPr>
          <a:xfrm>
            <a:off x="457200" y="1828800"/>
            <a:ext cx="8226425" cy="4497387"/>
          </a:xfrm>
        </p:spPr>
        <p:txBody>
          <a:bodyPr/>
          <a:lstStyle/>
          <a:p>
            <a:endParaRPr lang="en-US" sz="2400" dirty="0" smtClean="0"/>
          </a:p>
          <a:p>
            <a:r>
              <a:rPr lang="en-US" sz="2000" dirty="0" smtClean="0"/>
              <a:t>Between 1995-2009, the Academic Associates Program (AAP) at the San Diego Supercomputer Center (SDSC) has leveraged SDSC’s national-scale systems and support to provide high performance computing (HPC) resources to the 10 campuses of the University of California. </a:t>
            </a:r>
          </a:p>
          <a:p>
            <a:r>
              <a:rPr lang="en-US" sz="2000" dirty="0" smtClean="0"/>
              <a:t>This program has served researchers, educators and students who have HPC requirements that cannot be met with local resources including compute cycles (SU’s), data allocations, technical user support and workshops for HPC training.   </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4838" cy="1174750"/>
          </a:xfrm>
        </p:spPr>
        <p:txBody>
          <a:bodyPr/>
          <a:lstStyle/>
          <a:p>
            <a:r>
              <a:rPr lang="en-US" dirty="0" smtClean="0"/>
              <a:t>UCSB Academic Associates Program </a:t>
            </a:r>
            <a:endParaRPr lang="en-US" dirty="0"/>
          </a:p>
        </p:txBody>
      </p:sp>
      <p:sp>
        <p:nvSpPr>
          <p:cNvPr id="3" name="Content Placeholder 2"/>
          <p:cNvSpPr>
            <a:spLocks noGrp="1"/>
          </p:cNvSpPr>
          <p:nvPr>
            <p:ph idx="1"/>
          </p:nvPr>
        </p:nvSpPr>
        <p:spPr>
          <a:xfrm>
            <a:off x="228600" y="1981200"/>
            <a:ext cx="8458201" cy="2133600"/>
          </a:xfrm>
        </p:spPr>
        <p:txBody>
          <a:bodyPr/>
          <a:lstStyle/>
          <a:p>
            <a:pPr>
              <a:buNone/>
            </a:pPr>
            <a:r>
              <a:rPr lang="en-US" sz="2000" dirty="0" smtClean="0"/>
              <a:t>    </a:t>
            </a:r>
          </a:p>
          <a:p>
            <a:pPr>
              <a:buNone/>
            </a:pPr>
            <a:r>
              <a:rPr lang="en-US" sz="2000" dirty="0" smtClean="0"/>
              <a:t>     UCSB has been an active part of this program. The number of user and the time requested on </a:t>
            </a:r>
            <a:r>
              <a:rPr lang="en-US" sz="2000" dirty="0" err="1" smtClean="0"/>
              <a:t>TeraGrid</a:t>
            </a:r>
            <a:r>
              <a:rPr lang="en-US" sz="2000" dirty="0" smtClean="0"/>
              <a:t> have greatly increased. The demand for the program continued to grow as reflected by the data in the table and the graph below. (Compute time is measured in service units or SUs; each SU is equivalent to a processor-hour.)</a:t>
            </a:r>
            <a:endParaRPr lang="en-US" sz="2000" b="1" dirty="0" smtClean="0"/>
          </a:p>
          <a:p>
            <a:pPr>
              <a:buNone/>
            </a:pPr>
            <a:endParaRPr lang="en-US" sz="2000" b="1" dirty="0" smtClean="0"/>
          </a:p>
          <a:p>
            <a:pPr>
              <a:buNone/>
            </a:pPr>
            <a:endParaRPr lang="en-US" sz="2000" dirty="0" smtClean="0"/>
          </a:p>
          <a:p>
            <a:endParaRPr lang="en-US" sz="1800" dirty="0" smtClean="0"/>
          </a:p>
          <a:p>
            <a:endParaRPr lang="en-US" sz="1800" dirty="0"/>
          </a:p>
        </p:txBody>
      </p:sp>
      <p:graphicFrame>
        <p:nvGraphicFramePr>
          <p:cNvPr id="5" name="Table 4"/>
          <p:cNvGraphicFramePr>
            <a:graphicFrameLocks noGrp="1"/>
          </p:cNvGraphicFramePr>
          <p:nvPr/>
        </p:nvGraphicFramePr>
        <p:xfrm>
          <a:off x="1676400" y="4191000"/>
          <a:ext cx="6096000" cy="24028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algn="ctr">
                        <a:spcBef>
                          <a:spcPts val="0"/>
                        </a:spcBef>
                        <a:spcAft>
                          <a:spcPts val="0"/>
                        </a:spcAft>
                        <a:tabLst>
                          <a:tab pos="2743200" algn="ctr"/>
                          <a:tab pos="5943600" algn="r"/>
                          <a:tab pos="457200" algn="l"/>
                        </a:tabLst>
                      </a:pPr>
                      <a:r>
                        <a:rPr lang="en-US" sz="2000" b="1" dirty="0" smtClean="0">
                          <a:latin typeface="Arial"/>
                          <a:ea typeface="Times New Roman"/>
                          <a:cs typeface="Times New Roman"/>
                        </a:rPr>
                        <a:t>Year</a:t>
                      </a:r>
                      <a:endParaRPr lang="en-US" sz="2000" b="1" dirty="0">
                        <a:latin typeface="Arial"/>
                        <a:ea typeface="Times New Roman"/>
                        <a:cs typeface="Times New Roman"/>
                      </a:endParaRPr>
                    </a:p>
                  </a:txBody>
                  <a:tcPr marL="68580" marR="68580" marT="0" marB="0"/>
                </a:tc>
                <a:tc>
                  <a:txBody>
                    <a:bodyPr/>
                    <a:lstStyle/>
                    <a:p>
                      <a:r>
                        <a:rPr lang="en-US" sz="1800" b="1" kern="1200" dirty="0" smtClean="0">
                          <a:solidFill>
                            <a:schemeClr val="lt1"/>
                          </a:solidFill>
                          <a:latin typeface="+mn-lt"/>
                          <a:ea typeface="+mn-ea"/>
                          <a:cs typeface="+mn-cs"/>
                        </a:rPr>
                        <a:t># of new AAP requests</a:t>
                      </a:r>
                      <a:r>
                        <a:rPr lang="en-US" sz="1000" b="1" dirty="0" smtClean="0"/>
                        <a:t> </a:t>
                      </a:r>
                      <a:r>
                        <a:rPr lang="en-US" sz="1800" b="1" kern="1200" dirty="0" smtClean="0">
                          <a:solidFill>
                            <a:schemeClr val="lt1"/>
                          </a:solidFill>
                          <a:latin typeface="+mn-lt"/>
                          <a:ea typeface="+mn-ea"/>
                          <a:cs typeface="+mn-cs"/>
                        </a:rPr>
                        <a:t> </a:t>
                      </a:r>
                    </a:p>
                    <a:p>
                      <a:endParaRPr lang="en-US" sz="1800" b="1" kern="1200" dirty="0" smtClean="0">
                        <a:solidFill>
                          <a:schemeClr val="lt1"/>
                        </a:solidFill>
                        <a:latin typeface="+mn-lt"/>
                        <a:ea typeface="+mn-ea"/>
                        <a:cs typeface="+mn-cs"/>
                      </a:endParaRPr>
                    </a:p>
                  </a:txBody>
                  <a:tcPr marL="68580" marR="68580" marT="0" marB="0"/>
                </a:tc>
              </a:tr>
              <a:tr h="370840">
                <a:tc>
                  <a:txBody>
                    <a:bodyPr/>
                    <a:lstStyle/>
                    <a:p>
                      <a:pPr algn="ctr"/>
                      <a:r>
                        <a:rPr lang="en-US" b="1" dirty="0" smtClean="0"/>
                        <a:t>Apr</a:t>
                      </a:r>
                      <a:r>
                        <a:rPr lang="en-US" b="1" baseline="0" dirty="0" smtClean="0"/>
                        <a:t> 04 – Mar 05</a:t>
                      </a:r>
                      <a:endParaRPr lang="en-US" b="1" dirty="0"/>
                    </a:p>
                  </a:txBody>
                  <a:tcPr/>
                </a:tc>
                <a:tc>
                  <a:txBody>
                    <a:bodyPr/>
                    <a:lstStyle/>
                    <a:p>
                      <a:pPr algn="ctr"/>
                      <a:r>
                        <a:rPr lang="en-US" b="1" dirty="0" smtClean="0"/>
                        <a:t>12</a:t>
                      </a:r>
                      <a:endParaRPr lang="en-US" b="1" dirty="0"/>
                    </a:p>
                  </a:txBody>
                  <a:tcPr/>
                </a:tc>
              </a:tr>
              <a:tr h="370840">
                <a:tc>
                  <a:txBody>
                    <a:bodyPr/>
                    <a:lstStyle/>
                    <a:p>
                      <a:pPr algn="ctr"/>
                      <a:r>
                        <a:rPr lang="en-US" b="1" dirty="0" smtClean="0"/>
                        <a:t>Apr</a:t>
                      </a:r>
                      <a:r>
                        <a:rPr lang="en-US" b="1" baseline="0" dirty="0" smtClean="0"/>
                        <a:t> 05 – Mar 06</a:t>
                      </a:r>
                      <a:endParaRPr lang="en-US" b="1" dirty="0"/>
                    </a:p>
                  </a:txBody>
                  <a:tcPr/>
                </a:tc>
                <a:tc>
                  <a:txBody>
                    <a:bodyPr/>
                    <a:lstStyle/>
                    <a:p>
                      <a:pPr algn="ctr"/>
                      <a:r>
                        <a:rPr lang="en-US" b="1" dirty="0" smtClean="0"/>
                        <a:t>45</a:t>
                      </a:r>
                      <a:endParaRPr lang="en-US" b="1" dirty="0"/>
                    </a:p>
                  </a:txBody>
                  <a:tcPr/>
                </a:tc>
              </a:tr>
              <a:tr h="370840">
                <a:tc>
                  <a:txBody>
                    <a:bodyPr/>
                    <a:lstStyle/>
                    <a:p>
                      <a:pPr algn="ctr"/>
                      <a:r>
                        <a:rPr lang="en-US" b="1" dirty="0" smtClean="0"/>
                        <a:t>Apr 06 – Mar 07</a:t>
                      </a:r>
                      <a:endParaRPr lang="en-US" b="1" dirty="0"/>
                    </a:p>
                  </a:txBody>
                  <a:tcPr/>
                </a:tc>
                <a:tc>
                  <a:txBody>
                    <a:bodyPr/>
                    <a:lstStyle/>
                    <a:p>
                      <a:pPr algn="ctr"/>
                      <a:r>
                        <a:rPr lang="en-US" b="1" dirty="0" smtClean="0"/>
                        <a:t>64</a:t>
                      </a:r>
                      <a:endParaRPr lang="en-US" b="1" dirty="0"/>
                    </a:p>
                  </a:txBody>
                  <a:tcPr/>
                </a:tc>
              </a:tr>
              <a:tr h="370840">
                <a:tc>
                  <a:txBody>
                    <a:bodyPr/>
                    <a:lstStyle/>
                    <a:p>
                      <a:pPr algn="ctr"/>
                      <a:r>
                        <a:rPr lang="en-US" b="1" dirty="0" smtClean="0"/>
                        <a:t>Apr 07 – Mar 08</a:t>
                      </a:r>
                      <a:endParaRPr lang="en-US" b="1" dirty="0"/>
                    </a:p>
                  </a:txBody>
                  <a:tcPr/>
                </a:tc>
                <a:tc>
                  <a:txBody>
                    <a:bodyPr/>
                    <a:lstStyle/>
                    <a:p>
                      <a:pPr algn="ctr"/>
                      <a:r>
                        <a:rPr lang="en-US" b="1" dirty="0" smtClean="0"/>
                        <a:t>100</a:t>
                      </a:r>
                      <a:endParaRPr lang="en-US" b="1" dirty="0"/>
                    </a:p>
                  </a:txBody>
                  <a:tcPr/>
                </a:tc>
              </a:tr>
              <a:tr h="370840">
                <a:tc>
                  <a:txBody>
                    <a:bodyPr/>
                    <a:lstStyle/>
                    <a:p>
                      <a:pPr algn="ctr"/>
                      <a:r>
                        <a:rPr lang="en-US" b="1" dirty="0" smtClean="0"/>
                        <a:t>Apr 08 – Mar 09</a:t>
                      </a:r>
                      <a:endParaRPr lang="en-US" b="1" dirty="0"/>
                    </a:p>
                  </a:txBody>
                  <a:tcPr/>
                </a:tc>
                <a:tc>
                  <a:txBody>
                    <a:bodyPr/>
                    <a:lstStyle/>
                    <a:p>
                      <a:pPr algn="ctr"/>
                      <a:r>
                        <a:rPr lang="en-US" b="1" dirty="0" smtClean="0"/>
                        <a:t>102</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4838" cy="1174750"/>
          </a:xfrm>
        </p:spPr>
        <p:txBody>
          <a:bodyPr/>
          <a:lstStyle/>
          <a:p>
            <a:r>
              <a:rPr lang="en-US" dirty="0" smtClean="0"/>
              <a:t>UCSB Academic Associates Program </a:t>
            </a:r>
            <a:endParaRPr lang="en-US" dirty="0"/>
          </a:p>
        </p:txBody>
      </p:sp>
      <p:sp>
        <p:nvSpPr>
          <p:cNvPr id="3" name="Content Placeholder 2"/>
          <p:cNvSpPr>
            <a:spLocks noGrp="1"/>
          </p:cNvSpPr>
          <p:nvPr>
            <p:ph idx="1"/>
          </p:nvPr>
        </p:nvSpPr>
        <p:spPr>
          <a:xfrm>
            <a:off x="455613" y="1981200"/>
            <a:ext cx="8231187" cy="4114800"/>
          </a:xfrm>
        </p:spPr>
        <p:txBody>
          <a:bodyPr/>
          <a:lstStyle/>
          <a:p>
            <a:pPr>
              <a:buNone/>
            </a:pPr>
            <a:endParaRPr lang="en-US" sz="2000" b="1" dirty="0" smtClean="0"/>
          </a:p>
          <a:p>
            <a:pPr>
              <a:buNone/>
            </a:pPr>
            <a:endParaRPr lang="en-US" sz="2000" b="1" dirty="0" smtClean="0"/>
          </a:p>
          <a:p>
            <a:pPr>
              <a:buNone/>
            </a:pPr>
            <a:endParaRPr lang="en-US" sz="2000" dirty="0" smtClean="0"/>
          </a:p>
          <a:p>
            <a:endParaRPr lang="en-US" sz="1800" dirty="0" smtClean="0"/>
          </a:p>
          <a:p>
            <a:endParaRPr lang="en-US" sz="1800" dirty="0"/>
          </a:p>
        </p:txBody>
      </p:sp>
      <p:graphicFrame>
        <p:nvGraphicFramePr>
          <p:cNvPr id="6" name="Chart 5"/>
          <p:cNvGraphicFramePr/>
          <p:nvPr/>
        </p:nvGraphicFramePr>
        <p:xfrm>
          <a:off x="2057400" y="2514600"/>
          <a:ext cx="5137741" cy="34236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4838" cy="1174750"/>
          </a:xfrm>
        </p:spPr>
        <p:txBody>
          <a:bodyPr/>
          <a:lstStyle/>
          <a:p>
            <a:r>
              <a:rPr lang="en-US" dirty="0" smtClean="0"/>
              <a:t>UCSB  research grants on </a:t>
            </a:r>
            <a:r>
              <a:rPr lang="en-US" dirty="0" err="1" smtClean="0"/>
              <a:t>TeraGrid</a:t>
            </a:r>
            <a:endParaRPr lang="en-US" dirty="0"/>
          </a:p>
        </p:txBody>
      </p:sp>
      <p:sp>
        <p:nvSpPr>
          <p:cNvPr id="3" name="Content Placeholder 2"/>
          <p:cNvSpPr>
            <a:spLocks noGrp="1"/>
          </p:cNvSpPr>
          <p:nvPr>
            <p:ph idx="1"/>
          </p:nvPr>
        </p:nvSpPr>
        <p:spPr>
          <a:xfrm>
            <a:off x="455613" y="1981200"/>
            <a:ext cx="8231187" cy="4114800"/>
          </a:xfrm>
        </p:spPr>
        <p:txBody>
          <a:bodyPr/>
          <a:lstStyle/>
          <a:p>
            <a:pPr>
              <a:buNone/>
            </a:pPr>
            <a:endParaRPr lang="en-US" sz="2000" b="1" dirty="0" smtClean="0"/>
          </a:p>
          <a:p>
            <a:pPr>
              <a:buNone/>
            </a:pPr>
            <a:r>
              <a:rPr lang="en-US" sz="2000" b="1" dirty="0" smtClean="0"/>
              <a:t> RESEARCH GRANTS on </a:t>
            </a:r>
            <a:r>
              <a:rPr lang="en-US" sz="2000" b="1" dirty="0" err="1" smtClean="0"/>
              <a:t>TeraGrid</a:t>
            </a:r>
            <a:r>
              <a:rPr lang="en-US" sz="2000" b="1" dirty="0" smtClean="0"/>
              <a:t> for  2009</a:t>
            </a:r>
          </a:p>
          <a:p>
            <a:pPr>
              <a:buNone/>
            </a:pPr>
            <a:endParaRPr lang="en-US" sz="2000" b="1" dirty="0" smtClean="0"/>
          </a:p>
          <a:p>
            <a:pPr>
              <a:buNone/>
            </a:pPr>
            <a:r>
              <a:rPr lang="en-US" sz="2000" b="1" dirty="0" smtClean="0"/>
              <a:t>  36 users:</a:t>
            </a:r>
          </a:p>
          <a:p>
            <a:pPr>
              <a:buNone/>
            </a:pPr>
            <a:r>
              <a:rPr lang="en-US" sz="2000" b="1" dirty="0" smtClean="0"/>
              <a:t>      1. Materials                 -      700,000 hrs</a:t>
            </a:r>
          </a:p>
          <a:p>
            <a:pPr>
              <a:buNone/>
            </a:pPr>
            <a:r>
              <a:rPr lang="en-US" sz="2000" b="1" dirty="0" smtClean="0"/>
              <a:t>      2. Geology                  -      150,000 hrs</a:t>
            </a:r>
          </a:p>
          <a:p>
            <a:pPr>
              <a:buNone/>
            </a:pPr>
            <a:r>
              <a:rPr lang="en-US" sz="2000" b="1" dirty="0" smtClean="0"/>
              <a:t>      3. Computer Science -      100,000 hrs</a:t>
            </a:r>
          </a:p>
          <a:p>
            <a:pPr>
              <a:buNone/>
            </a:pPr>
            <a:r>
              <a:rPr lang="en-US" sz="2000" b="1" dirty="0" smtClean="0"/>
              <a:t>      4. Mathematics           -       90,000 hrs</a:t>
            </a:r>
          </a:p>
          <a:p>
            <a:pPr>
              <a:buNone/>
            </a:pPr>
            <a:r>
              <a:rPr lang="en-US" sz="2000" b="1" dirty="0" smtClean="0"/>
              <a:t>      5. Physics                   -       60,000 hrs</a:t>
            </a:r>
          </a:p>
          <a:p>
            <a:pPr>
              <a:buNone/>
            </a:pPr>
            <a:r>
              <a:rPr lang="en-US" sz="2000" b="1" dirty="0" smtClean="0"/>
              <a:t>      6. Chemical Eng         -       55,000 hrs</a:t>
            </a:r>
          </a:p>
          <a:p>
            <a:pPr>
              <a:buNone/>
            </a:pPr>
            <a:r>
              <a:rPr lang="en-US" sz="2000" b="1" dirty="0" smtClean="0"/>
              <a:t>                                                   --------------</a:t>
            </a:r>
          </a:p>
          <a:p>
            <a:pPr>
              <a:buNone/>
            </a:pPr>
            <a:r>
              <a:rPr lang="en-US" sz="2000" b="1" dirty="0" smtClean="0"/>
              <a:t>                                              1,155,000 hrs</a:t>
            </a:r>
          </a:p>
          <a:p>
            <a:pPr>
              <a:buNone/>
            </a:pPr>
            <a:endParaRPr lang="en-US" sz="2000" b="1" dirty="0" smtClean="0"/>
          </a:p>
          <a:p>
            <a:pPr>
              <a:buNone/>
            </a:pPr>
            <a:endParaRPr lang="en-US" sz="2000" dirty="0" smtClean="0"/>
          </a:p>
          <a:p>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457200" y="609600"/>
            <a:ext cx="8229600" cy="1447799"/>
          </a:xfrm>
        </p:spPr>
        <p:txBody>
          <a:bodyPr/>
          <a:lstStyle/>
          <a:p>
            <a:pPr eaLnBrk="1" hangingPunct="1">
              <a:defRPr/>
            </a:pPr>
            <a:r>
              <a:rPr lang="en-US" sz="4400" dirty="0" smtClean="0"/>
              <a:t>Campus Champions Program</a:t>
            </a:r>
            <a:br>
              <a:rPr lang="en-US" sz="4400" dirty="0" smtClean="0"/>
            </a:br>
            <a:r>
              <a:rPr lang="en-US" sz="4400" dirty="0" smtClean="0"/>
              <a:t>at UC Santa Barbara</a:t>
            </a:r>
          </a:p>
        </p:txBody>
      </p:sp>
      <p:sp>
        <p:nvSpPr>
          <p:cNvPr id="63491" name="Rectangle 3"/>
          <p:cNvSpPr>
            <a:spLocks noGrp="1" noChangeArrowheads="1"/>
          </p:cNvSpPr>
          <p:nvPr>
            <p:ph type="subTitle" idx="1"/>
          </p:nvPr>
        </p:nvSpPr>
        <p:spPr>
          <a:xfrm>
            <a:off x="533400" y="2667000"/>
            <a:ext cx="8153400" cy="3581400"/>
          </a:xfrm>
        </p:spPr>
        <p:txBody>
          <a:bodyPr/>
          <a:lstStyle/>
          <a:p>
            <a:pPr algn="l" eaLnBrk="1" hangingPunct="1">
              <a:lnSpc>
                <a:spcPct val="80000"/>
              </a:lnSpc>
              <a:buFont typeface="Wingdings" pitchFamily="2" charset="2"/>
              <a:buChar char="Ø"/>
              <a:defRPr/>
            </a:pPr>
            <a:r>
              <a:rPr lang="en-US" sz="2400" dirty="0" smtClean="0"/>
              <a:t>UCSB joined the Campus Champions Program </a:t>
            </a:r>
          </a:p>
          <a:p>
            <a:pPr algn="l" eaLnBrk="1" hangingPunct="1">
              <a:lnSpc>
                <a:spcPct val="80000"/>
              </a:lnSpc>
              <a:defRPr/>
            </a:pPr>
            <a:r>
              <a:rPr lang="en-US" sz="2400" dirty="0" smtClean="0"/>
              <a:t>in the 3-rd Quarter of 2009.</a:t>
            </a:r>
          </a:p>
          <a:p>
            <a:pPr algn="l" eaLnBrk="1" hangingPunct="1">
              <a:lnSpc>
                <a:spcPct val="80000"/>
              </a:lnSpc>
              <a:buFont typeface="Wingdings" pitchFamily="2" charset="2"/>
              <a:buChar char="Ø"/>
              <a:defRPr/>
            </a:pPr>
            <a:endParaRPr lang="en-US" sz="2400" dirty="0" smtClean="0"/>
          </a:p>
          <a:p>
            <a:pPr algn="l" eaLnBrk="1" hangingPunct="1">
              <a:lnSpc>
                <a:spcPct val="80000"/>
              </a:lnSpc>
              <a:buFont typeface="Wingdings" pitchFamily="2" charset="2"/>
              <a:buChar char="Ø"/>
              <a:defRPr/>
            </a:pPr>
            <a:r>
              <a:rPr lang="en-US" sz="2400" dirty="0" smtClean="0"/>
              <a:t>12 accounts:</a:t>
            </a:r>
          </a:p>
          <a:p>
            <a:pPr lvl="1" eaLnBrk="1" hangingPunct="1">
              <a:lnSpc>
                <a:spcPct val="80000"/>
              </a:lnSpc>
              <a:buFont typeface="Courier New" pitchFamily="49" charset="0"/>
              <a:buChar char="o"/>
              <a:defRPr/>
            </a:pPr>
            <a:r>
              <a:rPr lang="en-US" sz="2000" dirty="0" smtClean="0"/>
              <a:t>Physics – 5</a:t>
            </a:r>
          </a:p>
          <a:p>
            <a:pPr lvl="1" eaLnBrk="1" hangingPunct="1">
              <a:lnSpc>
                <a:spcPct val="80000"/>
              </a:lnSpc>
              <a:buFont typeface="Courier New" pitchFamily="49" charset="0"/>
              <a:buChar char="o"/>
              <a:defRPr/>
            </a:pPr>
            <a:r>
              <a:rPr lang="en-US" sz="2000" dirty="0" smtClean="0"/>
              <a:t>Chemistry – 3</a:t>
            </a:r>
          </a:p>
          <a:p>
            <a:pPr lvl="1" eaLnBrk="1" hangingPunct="1">
              <a:lnSpc>
                <a:spcPct val="80000"/>
              </a:lnSpc>
              <a:buFont typeface="Courier New" pitchFamily="49" charset="0"/>
              <a:buChar char="o"/>
              <a:defRPr/>
            </a:pPr>
            <a:r>
              <a:rPr lang="en-US" sz="2000" dirty="0" smtClean="0"/>
              <a:t>Materials -2</a:t>
            </a:r>
          </a:p>
          <a:p>
            <a:pPr lvl="1" eaLnBrk="1" hangingPunct="1">
              <a:lnSpc>
                <a:spcPct val="80000"/>
              </a:lnSpc>
              <a:buFont typeface="Courier New" pitchFamily="49" charset="0"/>
              <a:buChar char="o"/>
              <a:defRPr/>
            </a:pPr>
            <a:r>
              <a:rPr lang="en-US" sz="2000" dirty="0" smtClean="0"/>
              <a:t>Mechanical Engineering -1</a:t>
            </a:r>
          </a:p>
          <a:p>
            <a:pPr lvl="1" eaLnBrk="1" hangingPunct="1">
              <a:lnSpc>
                <a:spcPct val="80000"/>
              </a:lnSpc>
              <a:buFont typeface="Courier New" pitchFamily="49" charset="0"/>
              <a:buChar char="o"/>
              <a:defRPr/>
            </a:pPr>
            <a:r>
              <a:rPr lang="en-US" sz="2000" dirty="0" smtClean="0"/>
              <a:t>Chemical Engineering – 1</a:t>
            </a:r>
          </a:p>
          <a:p>
            <a:pPr lvl="1" eaLnBrk="1" hangingPunct="1">
              <a:lnSpc>
                <a:spcPct val="80000"/>
              </a:lnSpc>
              <a:buFont typeface="Courier New" pitchFamily="49" charset="0"/>
              <a:buChar char="o"/>
              <a:defRPr/>
            </a:pPr>
            <a:endParaRPr lang="en-US" sz="2000" dirty="0" smtClean="0"/>
          </a:p>
          <a:p>
            <a:pPr algn="l" eaLnBrk="1" hangingPunct="1">
              <a:lnSpc>
                <a:spcPct val="80000"/>
              </a:lnSpc>
              <a:buFont typeface="Wingdings" pitchFamily="2" charset="2"/>
              <a:buChar char="Ø"/>
              <a:defRPr/>
            </a:pPr>
            <a:r>
              <a:rPr lang="en-US" sz="2000" dirty="0" smtClean="0"/>
              <a:t>CPU time used: 130,000(+) hrs on six </a:t>
            </a:r>
            <a:r>
              <a:rPr lang="en-US" sz="2000" dirty="0" err="1" smtClean="0"/>
              <a:t>TeraGrid</a:t>
            </a:r>
            <a:r>
              <a:rPr lang="en-US" sz="2000" dirty="0" smtClean="0"/>
              <a:t> machines.</a:t>
            </a:r>
          </a:p>
          <a:p>
            <a:pPr algn="l" eaLnBrk="1" hangingPunct="1">
              <a:lnSpc>
                <a:spcPct val="80000"/>
              </a:lnSpc>
              <a:defRPr/>
            </a:pPr>
            <a:endParaRPr lang="en-US" sz="2400" dirty="0" smtClean="0"/>
          </a:p>
          <a:p>
            <a:pPr algn="l"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457200" y="609600"/>
            <a:ext cx="8229600" cy="1447799"/>
          </a:xfrm>
        </p:spPr>
        <p:txBody>
          <a:bodyPr/>
          <a:lstStyle/>
          <a:p>
            <a:pPr eaLnBrk="1" hangingPunct="1">
              <a:defRPr/>
            </a:pPr>
            <a:r>
              <a:rPr lang="en-US" sz="4400" dirty="0" smtClean="0"/>
              <a:t>Campus Champions Program</a:t>
            </a:r>
            <a:br>
              <a:rPr lang="en-US" sz="4400" dirty="0" smtClean="0"/>
            </a:br>
            <a:r>
              <a:rPr lang="en-US" sz="4400" dirty="0" smtClean="0"/>
              <a:t>at UC Santa Barbara</a:t>
            </a:r>
          </a:p>
        </p:txBody>
      </p:sp>
      <p:sp>
        <p:nvSpPr>
          <p:cNvPr id="63491" name="Rectangle 3"/>
          <p:cNvSpPr>
            <a:spLocks noGrp="1" noChangeArrowheads="1"/>
          </p:cNvSpPr>
          <p:nvPr>
            <p:ph type="subTitle" idx="1"/>
          </p:nvPr>
        </p:nvSpPr>
        <p:spPr>
          <a:xfrm>
            <a:off x="381000" y="2133600"/>
            <a:ext cx="8153400" cy="4419600"/>
          </a:xfrm>
        </p:spPr>
        <p:txBody>
          <a:bodyPr/>
          <a:lstStyle/>
          <a:p>
            <a:pPr algn="l" eaLnBrk="1" hangingPunct="1">
              <a:lnSpc>
                <a:spcPct val="80000"/>
              </a:lnSpc>
              <a:defRPr/>
            </a:pPr>
            <a:r>
              <a:rPr lang="en-US" sz="2400" dirty="0" smtClean="0"/>
              <a:t>Workshops:</a:t>
            </a:r>
          </a:p>
          <a:p>
            <a:pPr algn="l" eaLnBrk="1" hangingPunct="1">
              <a:lnSpc>
                <a:spcPct val="80000"/>
              </a:lnSpc>
              <a:buFont typeface="Wingdings" pitchFamily="2" charset="2"/>
              <a:buChar char="Ø"/>
              <a:defRPr/>
            </a:pPr>
            <a:r>
              <a:rPr lang="en-US" sz="2000" dirty="0" smtClean="0"/>
              <a:t>November 2009 - "Update on regional and national supercomputing resources available to UCSB“</a:t>
            </a:r>
          </a:p>
          <a:p>
            <a:pPr algn="l" eaLnBrk="1" hangingPunct="1">
              <a:lnSpc>
                <a:spcPct val="80000"/>
              </a:lnSpc>
              <a:buFont typeface="Wingdings" pitchFamily="2" charset="2"/>
              <a:buChar char="Ø"/>
              <a:defRPr/>
            </a:pPr>
            <a:r>
              <a:rPr lang="en-US" sz="2000" dirty="0" smtClean="0"/>
              <a:t>Syllabus:</a:t>
            </a:r>
          </a:p>
          <a:p>
            <a:pPr lvl="1" eaLnBrk="1" hangingPunct="1">
              <a:lnSpc>
                <a:spcPct val="80000"/>
              </a:lnSpc>
              <a:buFont typeface="Courier New" pitchFamily="49" charset="0"/>
              <a:buChar char="o"/>
              <a:defRPr/>
            </a:pPr>
            <a:r>
              <a:rPr lang="en-US" sz="1600" dirty="0" smtClean="0"/>
              <a:t>    Overview of the </a:t>
            </a:r>
            <a:r>
              <a:rPr lang="en-US" sz="1600" dirty="0" err="1" smtClean="0"/>
              <a:t>TeraGrid's</a:t>
            </a:r>
            <a:r>
              <a:rPr lang="en-US" sz="1600" dirty="0" smtClean="0"/>
              <a:t> Campus Champions Program</a:t>
            </a:r>
          </a:p>
          <a:p>
            <a:pPr lvl="1" eaLnBrk="1" hangingPunct="1">
              <a:lnSpc>
                <a:spcPct val="80000"/>
              </a:lnSpc>
              <a:buFont typeface="Courier New" pitchFamily="49" charset="0"/>
              <a:buChar char="o"/>
              <a:defRPr/>
            </a:pPr>
            <a:r>
              <a:rPr lang="en-US" sz="1600" dirty="0" smtClean="0"/>
              <a:t>     Resources available to UCSB</a:t>
            </a:r>
          </a:p>
          <a:p>
            <a:pPr lvl="1" eaLnBrk="1" hangingPunct="1">
              <a:lnSpc>
                <a:spcPct val="80000"/>
              </a:lnSpc>
              <a:buFont typeface="Courier New" pitchFamily="49" charset="0"/>
              <a:buChar char="o"/>
              <a:defRPr/>
            </a:pPr>
            <a:r>
              <a:rPr lang="en-US" sz="1600" dirty="0" smtClean="0"/>
              <a:t>     HPC systems</a:t>
            </a:r>
          </a:p>
          <a:p>
            <a:pPr lvl="1" eaLnBrk="1" hangingPunct="1">
              <a:lnSpc>
                <a:spcPct val="80000"/>
              </a:lnSpc>
              <a:buFont typeface="Courier New" pitchFamily="49" charset="0"/>
              <a:buChar char="o"/>
              <a:defRPr/>
            </a:pPr>
            <a:r>
              <a:rPr lang="en-US" sz="1600" dirty="0" smtClean="0"/>
              <a:t>     Software &amp; Tools</a:t>
            </a:r>
          </a:p>
          <a:p>
            <a:pPr lvl="1" eaLnBrk="1" hangingPunct="1">
              <a:lnSpc>
                <a:spcPct val="80000"/>
              </a:lnSpc>
              <a:buNone/>
              <a:defRPr/>
            </a:pPr>
            <a:endParaRPr lang="en-US" sz="1600" dirty="0" smtClean="0"/>
          </a:p>
          <a:p>
            <a:pPr algn="l" eaLnBrk="1" hangingPunct="1">
              <a:lnSpc>
                <a:spcPct val="80000"/>
              </a:lnSpc>
              <a:buFont typeface="Wingdings" pitchFamily="2" charset="2"/>
              <a:buChar char="Ø"/>
              <a:defRPr/>
            </a:pPr>
            <a:r>
              <a:rPr lang="en-US" sz="2000" dirty="0" smtClean="0"/>
              <a:t>18 participants:</a:t>
            </a:r>
          </a:p>
          <a:p>
            <a:pPr lvl="1" eaLnBrk="1" hangingPunct="1">
              <a:lnSpc>
                <a:spcPct val="80000"/>
              </a:lnSpc>
              <a:buFont typeface="Courier New" pitchFamily="49" charset="0"/>
              <a:buChar char="o"/>
              <a:defRPr/>
            </a:pPr>
            <a:r>
              <a:rPr lang="en-US" sz="1600" dirty="0" smtClean="0"/>
              <a:t>Mechanical Engineering    			5</a:t>
            </a:r>
          </a:p>
          <a:p>
            <a:pPr lvl="1" eaLnBrk="1" hangingPunct="1">
              <a:lnSpc>
                <a:spcPct val="80000"/>
              </a:lnSpc>
              <a:buFont typeface="Courier New" pitchFamily="49" charset="0"/>
              <a:buChar char="o"/>
              <a:defRPr/>
            </a:pPr>
            <a:r>
              <a:rPr lang="en-US" sz="1600" dirty="0" smtClean="0"/>
              <a:t>Electrical &amp; Computer Engineering                             3</a:t>
            </a:r>
          </a:p>
          <a:p>
            <a:pPr lvl="1" eaLnBrk="1" hangingPunct="1">
              <a:lnSpc>
                <a:spcPct val="80000"/>
              </a:lnSpc>
              <a:buFont typeface="Courier New" pitchFamily="49" charset="0"/>
              <a:buChar char="o"/>
              <a:defRPr/>
            </a:pPr>
            <a:r>
              <a:rPr lang="en-US" sz="1600" dirty="0" smtClean="0"/>
              <a:t>Materials       		                                3</a:t>
            </a:r>
          </a:p>
          <a:p>
            <a:pPr lvl="1" eaLnBrk="1" hangingPunct="1">
              <a:lnSpc>
                <a:spcPct val="80000"/>
              </a:lnSpc>
              <a:buFont typeface="Courier New" pitchFamily="49" charset="0"/>
              <a:buChar char="o"/>
              <a:defRPr/>
            </a:pPr>
            <a:r>
              <a:rPr lang="en-US" sz="1600" dirty="0" smtClean="0"/>
              <a:t>Geology                                                                      2 </a:t>
            </a:r>
          </a:p>
          <a:p>
            <a:pPr lvl="1" eaLnBrk="1" hangingPunct="1">
              <a:lnSpc>
                <a:spcPct val="80000"/>
              </a:lnSpc>
              <a:buFont typeface="Courier New" pitchFamily="49" charset="0"/>
              <a:buChar char="o"/>
              <a:defRPr/>
            </a:pPr>
            <a:r>
              <a:rPr lang="en-US" sz="1600" dirty="0" smtClean="0"/>
              <a:t>Physics                                                                       2</a:t>
            </a:r>
          </a:p>
          <a:p>
            <a:pPr lvl="1" eaLnBrk="1" hangingPunct="1">
              <a:lnSpc>
                <a:spcPct val="80000"/>
              </a:lnSpc>
              <a:buFont typeface="Courier New" pitchFamily="49" charset="0"/>
              <a:buChar char="o"/>
              <a:defRPr/>
            </a:pPr>
            <a:r>
              <a:rPr lang="en-US" sz="1600" dirty="0" smtClean="0"/>
              <a:t>Chemical Engineering, California </a:t>
            </a:r>
            <a:r>
              <a:rPr lang="en-US" sz="1600" dirty="0" err="1" smtClean="0"/>
              <a:t>Nanosystems</a:t>
            </a:r>
            <a:r>
              <a:rPr lang="en-US" sz="1600" dirty="0" smtClean="0"/>
              <a:t> Institute &amp; Geography 	1</a:t>
            </a:r>
          </a:p>
          <a:p>
            <a:pPr algn="l" eaLnBrk="1" hangingPunct="1">
              <a:lnSpc>
                <a:spcPct val="80000"/>
              </a:lnSpc>
              <a:buFont typeface="Wingdings" pitchFamily="2" charset="2"/>
              <a:buChar char="Ø"/>
              <a:defRPr/>
            </a:pPr>
            <a:endParaRPr lang="en-US" sz="2000" dirty="0" smtClean="0"/>
          </a:p>
          <a:p>
            <a:pPr algn="l" eaLnBrk="1" hangingPunct="1">
              <a:lnSpc>
                <a:spcPct val="80000"/>
              </a:lnSpc>
              <a:buFont typeface="Wingdings" pitchFamily="2" charset="2"/>
              <a:buChar char="Ø"/>
              <a:defRPr/>
            </a:pPr>
            <a:endParaRPr lang="en-US" sz="2000" dirty="0" smtClean="0"/>
          </a:p>
          <a:p>
            <a:pPr algn="l" eaLnBrk="1" hangingPunct="1">
              <a:lnSpc>
                <a:spcPct val="80000"/>
              </a:lnSpc>
              <a:defRPr/>
            </a:pPr>
            <a:endParaRPr lang="en-US" sz="2400" dirty="0" smtClean="0"/>
          </a:p>
          <a:p>
            <a:pPr algn="l" eaLnBrk="1" hangingPunct="1">
              <a:lnSpc>
                <a:spcPct val="80000"/>
              </a:lnSpc>
              <a:defRPr/>
            </a:pPr>
            <a:r>
              <a:rPr lang="en-US" sz="2400" dirty="0" smtClean="0"/>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457200" y="609600"/>
            <a:ext cx="8229600" cy="1447799"/>
          </a:xfrm>
        </p:spPr>
        <p:txBody>
          <a:bodyPr/>
          <a:lstStyle/>
          <a:p>
            <a:pPr eaLnBrk="1" hangingPunct="1">
              <a:defRPr/>
            </a:pPr>
            <a:r>
              <a:rPr lang="en-US" sz="4400" dirty="0" smtClean="0"/>
              <a:t>Campus Champions Program</a:t>
            </a:r>
            <a:br>
              <a:rPr lang="en-US" sz="4400" dirty="0" smtClean="0"/>
            </a:br>
            <a:r>
              <a:rPr lang="en-US" sz="4400" dirty="0" smtClean="0"/>
              <a:t>at UC Santa Barbara</a:t>
            </a:r>
          </a:p>
        </p:txBody>
      </p:sp>
      <p:sp>
        <p:nvSpPr>
          <p:cNvPr id="63491" name="Rectangle 3"/>
          <p:cNvSpPr>
            <a:spLocks noGrp="1" noChangeArrowheads="1"/>
          </p:cNvSpPr>
          <p:nvPr>
            <p:ph type="subTitle" idx="1"/>
          </p:nvPr>
        </p:nvSpPr>
        <p:spPr>
          <a:xfrm>
            <a:off x="381000" y="2133600"/>
            <a:ext cx="8153400" cy="4114800"/>
          </a:xfrm>
        </p:spPr>
        <p:txBody>
          <a:bodyPr/>
          <a:lstStyle/>
          <a:p>
            <a:pPr algn="l" eaLnBrk="1" hangingPunct="1">
              <a:lnSpc>
                <a:spcPct val="80000"/>
              </a:lnSpc>
              <a:defRPr/>
            </a:pPr>
            <a:r>
              <a:rPr lang="en-US" sz="2400" dirty="0" smtClean="0"/>
              <a:t>Workshops:</a:t>
            </a:r>
          </a:p>
          <a:p>
            <a:pPr algn="l" eaLnBrk="1" hangingPunct="1">
              <a:lnSpc>
                <a:spcPct val="80000"/>
              </a:lnSpc>
              <a:buFont typeface="Wingdings" pitchFamily="2" charset="2"/>
              <a:buChar char="Ø"/>
              <a:defRPr/>
            </a:pPr>
            <a:r>
              <a:rPr lang="en-US" sz="2000" dirty="0" smtClean="0"/>
              <a:t>March 2010 - "Performance Tools and Numerical Libraries”</a:t>
            </a:r>
          </a:p>
          <a:p>
            <a:pPr algn="l" eaLnBrk="1" hangingPunct="1">
              <a:lnSpc>
                <a:spcPct val="80000"/>
              </a:lnSpc>
              <a:buFont typeface="Wingdings" pitchFamily="2" charset="2"/>
              <a:buChar char="Ø"/>
              <a:defRPr/>
            </a:pPr>
            <a:r>
              <a:rPr lang="en-US" sz="2000" dirty="0" smtClean="0"/>
              <a:t>Syllabus:</a:t>
            </a:r>
          </a:p>
          <a:p>
            <a:pPr lvl="1" eaLnBrk="1" hangingPunct="1">
              <a:lnSpc>
                <a:spcPct val="80000"/>
              </a:lnSpc>
              <a:buFont typeface="Courier New" pitchFamily="49" charset="0"/>
              <a:buChar char="o"/>
              <a:defRPr/>
            </a:pPr>
            <a:r>
              <a:rPr lang="en-US" sz="1600" dirty="0" smtClean="0"/>
              <a:t>    Overview of the </a:t>
            </a:r>
            <a:r>
              <a:rPr lang="en-US" sz="1600" dirty="0" err="1" smtClean="0"/>
              <a:t>TeraGrid’s</a:t>
            </a:r>
            <a:r>
              <a:rPr lang="en-US" sz="1600" dirty="0" smtClean="0"/>
              <a:t> TACC “Ranger”</a:t>
            </a:r>
          </a:p>
          <a:p>
            <a:pPr lvl="1" eaLnBrk="1" hangingPunct="1">
              <a:lnSpc>
                <a:spcPct val="80000"/>
              </a:lnSpc>
              <a:buFont typeface="Courier New" pitchFamily="49" charset="0"/>
              <a:buChar char="o"/>
              <a:defRPr/>
            </a:pPr>
            <a:r>
              <a:rPr lang="en-US" sz="1600" dirty="0" smtClean="0"/>
              <a:t>     Performance Tools</a:t>
            </a:r>
          </a:p>
          <a:p>
            <a:pPr lvl="1" eaLnBrk="1" hangingPunct="1">
              <a:lnSpc>
                <a:spcPct val="80000"/>
              </a:lnSpc>
              <a:buFont typeface="Courier New" pitchFamily="49" charset="0"/>
              <a:buChar char="o"/>
              <a:defRPr/>
            </a:pPr>
            <a:r>
              <a:rPr lang="en-US" sz="1600" dirty="0" smtClean="0"/>
              <a:t>     Numerical Libraries</a:t>
            </a:r>
          </a:p>
          <a:p>
            <a:pPr lvl="1" eaLnBrk="1" hangingPunct="1">
              <a:lnSpc>
                <a:spcPct val="80000"/>
              </a:lnSpc>
              <a:buNone/>
              <a:defRPr/>
            </a:pPr>
            <a:endParaRPr lang="en-US" sz="1600" dirty="0" smtClean="0"/>
          </a:p>
          <a:p>
            <a:pPr algn="l" eaLnBrk="1" hangingPunct="1">
              <a:lnSpc>
                <a:spcPct val="80000"/>
              </a:lnSpc>
              <a:buFont typeface="Wingdings" pitchFamily="2" charset="2"/>
              <a:buChar char="Ø"/>
              <a:defRPr/>
            </a:pPr>
            <a:r>
              <a:rPr lang="en-US" sz="2000" dirty="0" smtClean="0"/>
              <a:t>21 participants:</a:t>
            </a:r>
          </a:p>
          <a:p>
            <a:pPr lvl="1" eaLnBrk="1" hangingPunct="1">
              <a:lnSpc>
                <a:spcPct val="80000"/>
              </a:lnSpc>
              <a:buFont typeface="Courier New" pitchFamily="49" charset="0"/>
              <a:buChar char="o"/>
              <a:defRPr/>
            </a:pPr>
            <a:r>
              <a:rPr lang="en-US" sz="1600" dirty="0" smtClean="0"/>
              <a:t> </a:t>
            </a:r>
            <a:r>
              <a:rPr lang="en-US" sz="1200" dirty="0" smtClean="0"/>
              <a:t>    </a:t>
            </a:r>
            <a:r>
              <a:rPr lang="en-US" sz="1600" dirty="0" smtClean="0"/>
              <a:t>Computer Science                     7 </a:t>
            </a:r>
          </a:p>
          <a:p>
            <a:pPr lvl="1" eaLnBrk="1" hangingPunct="1">
              <a:lnSpc>
                <a:spcPct val="80000"/>
              </a:lnSpc>
              <a:buFont typeface="Courier New" pitchFamily="49" charset="0"/>
              <a:buChar char="o"/>
              <a:defRPr/>
            </a:pPr>
            <a:r>
              <a:rPr lang="en-US" sz="1600" dirty="0" smtClean="0"/>
              <a:t>    Electrical &amp; Computer Eng.        4</a:t>
            </a:r>
          </a:p>
          <a:p>
            <a:pPr lvl="1" eaLnBrk="1" hangingPunct="1">
              <a:lnSpc>
                <a:spcPct val="80000"/>
              </a:lnSpc>
              <a:buFont typeface="Courier New" pitchFamily="49" charset="0"/>
              <a:buChar char="o"/>
              <a:defRPr/>
            </a:pPr>
            <a:r>
              <a:rPr lang="en-US" sz="1600" dirty="0" smtClean="0"/>
              <a:t>    Mechanical Engineering             4 </a:t>
            </a:r>
          </a:p>
          <a:p>
            <a:pPr lvl="1" eaLnBrk="1" hangingPunct="1">
              <a:lnSpc>
                <a:spcPct val="80000"/>
              </a:lnSpc>
              <a:buFont typeface="Courier New" pitchFamily="49" charset="0"/>
              <a:buChar char="o"/>
              <a:defRPr/>
            </a:pPr>
            <a:r>
              <a:rPr lang="en-US" sz="1600" dirty="0" smtClean="0"/>
              <a:t>    Chemical Engineering                3</a:t>
            </a:r>
          </a:p>
          <a:p>
            <a:pPr lvl="1" eaLnBrk="1" hangingPunct="1">
              <a:lnSpc>
                <a:spcPct val="80000"/>
              </a:lnSpc>
              <a:buFont typeface="Courier New" pitchFamily="49" charset="0"/>
              <a:buChar char="o"/>
              <a:defRPr/>
            </a:pPr>
            <a:r>
              <a:rPr lang="en-US" sz="1600" dirty="0" smtClean="0"/>
              <a:t>    Mathematics                               1</a:t>
            </a:r>
          </a:p>
          <a:p>
            <a:pPr lvl="1" eaLnBrk="1" hangingPunct="1">
              <a:lnSpc>
                <a:spcPct val="80000"/>
              </a:lnSpc>
              <a:buFont typeface="Courier New" pitchFamily="49" charset="0"/>
              <a:buChar char="o"/>
              <a:defRPr/>
            </a:pPr>
            <a:r>
              <a:rPr lang="en-US" sz="1600" dirty="0" smtClean="0"/>
              <a:t>    Material Research Lab               1</a:t>
            </a:r>
          </a:p>
          <a:p>
            <a:pPr lvl="1" eaLnBrk="1" hangingPunct="1">
              <a:lnSpc>
                <a:spcPct val="80000"/>
              </a:lnSpc>
              <a:buFont typeface="Courier New" pitchFamily="49" charset="0"/>
              <a:buChar char="o"/>
              <a:defRPr/>
            </a:pPr>
            <a:r>
              <a:rPr lang="en-US" sz="1600" dirty="0" smtClean="0"/>
              <a:t>    Physics                                       1</a:t>
            </a:r>
          </a:p>
          <a:p>
            <a:pPr algn="l" eaLnBrk="1" hangingPunct="1">
              <a:lnSpc>
                <a:spcPct val="80000"/>
              </a:lnSpc>
              <a:buFont typeface="Wingdings" pitchFamily="2" charset="2"/>
              <a:buChar char="Ø"/>
              <a:defRPr/>
            </a:pPr>
            <a:endParaRPr lang="en-US" sz="2000" dirty="0" smtClean="0"/>
          </a:p>
          <a:p>
            <a:pPr algn="l" eaLnBrk="1" hangingPunct="1">
              <a:lnSpc>
                <a:spcPct val="80000"/>
              </a:lnSpc>
              <a:defRPr/>
            </a:pPr>
            <a:endParaRPr lang="en-US" sz="2400" dirty="0" smtClean="0"/>
          </a:p>
          <a:p>
            <a:pPr algn="l"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Who should be involved?</a:t>
            </a:r>
            <a:endParaRPr lang="en-US" dirty="0"/>
          </a:p>
        </p:txBody>
      </p:sp>
      <p:sp>
        <p:nvSpPr>
          <p:cNvPr id="3" name="Content Placeholder 2"/>
          <p:cNvSpPr>
            <a:spLocks noGrp="1"/>
          </p:cNvSpPr>
          <p:nvPr>
            <p:ph idx="1"/>
          </p:nvPr>
        </p:nvSpPr>
        <p:spPr/>
        <p:txBody>
          <a:bodyPr/>
          <a:lstStyle/>
          <a:p>
            <a:pPr>
              <a:defRPr/>
            </a:pPr>
            <a:r>
              <a:rPr lang="en-US" dirty="0" smtClean="0"/>
              <a:t>Faculty, Research Assistants, IT Personnel, Librarians, Administrators, Students</a:t>
            </a:r>
          </a:p>
          <a:p>
            <a:pPr>
              <a:defRPr/>
            </a:pPr>
            <a:r>
              <a:rPr lang="en-US" dirty="0" smtClean="0"/>
              <a:t>They all have roles in the use or provision of CI services and need to talk with each other to understand what they need and what they do.</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8686800" cy="5755422"/>
          </a:xfrm>
          <a:prstGeom prst="rect">
            <a:avLst/>
          </a:prstGeom>
          <a:noFill/>
        </p:spPr>
        <p:txBody>
          <a:bodyPr wrap="square" numCol="2" rtlCol="0">
            <a:spAutoFit/>
          </a:bodyPr>
          <a:lstStyle/>
          <a:p>
            <a:r>
              <a:rPr lang="en-US" sz="2400" dirty="0" smtClean="0"/>
              <a:t>Stefan </a:t>
            </a:r>
            <a:r>
              <a:rPr lang="en-US" sz="2400" dirty="0" err="1" smtClean="0"/>
              <a:t>Boeriu</a:t>
            </a:r>
            <a:endParaRPr lang="en-US" sz="2400" dirty="0" smtClean="0"/>
          </a:p>
          <a:p>
            <a:r>
              <a:rPr lang="en-US" sz="2400" dirty="0" smtClean="0"/>
              <a:t>stefan@ucsb.edu</a:t>
            </a:r>
          </a:p>
          <a:p>
            <a:r>
              <a:rPr lang="en-US" sz="2400" dirty="0" smtClean="0"/>
              <a:t>805-893-8287</a:t>
            </a:r>
          </a:p>
          <a:p>
            <a:endParaRPr lang="en-US" sz="2400" dirty="0" smtClean="0"/>
          </a:p>
          <a:p>
            <a:r>
              <a:rPr lang="en-US" sz="2400" dirty="0" smtClean="0"/>
              <a:t>Jeff </a:t>
            </a:r>
            <a:r>
              <a:rPr lang="en-US" sz="2400" dirty="0" err="1" smtClean="0"/>
              <a:t>Bullington</a:t>
            </a:r>
            <a:endParaRPr lang="en-US" sz="2400" dirty="0" smtClean="0"/>
          </a:p>
          <a:p>
            <a:r>
              <a:rPr lang="en-US" sz="2400" dirty="0" smtClean="0"/>
              <a:t>Jeff.Bullington@colostate.edu</a:t>
            </a:r>
          </a:p>
          <a:p>
            <a:r>
              <a:rPr lang="en-US" sz="2400" dirty="0" smtClean="0"/>
              <a:t>970-491-4107</a:t>
            </a:r>
          </a:p>
          <a:p>
            <a:endParaRPr lang="en-US" sz="2400" dirty="0" smtClean="0"/>
          </a:p>
          <a:p>
            <a:r>
              <a:rPr lang="en-US" sz="2400" dirty="0" smtClean="0"/>
              <a:t>Russ Hobby</a:t>
            </a:r>
          </a:p>
          <a:p>
            <a:r>
              <a:rPr lang="en-US" sz="2400" dirty="0" smtClean="0"/>
              <a:t>rdhobby@internet2.edu</a:t>
            </a:r>
          </a:p>
          <a:p>
            <a:r>
              <a:rPr lang="en-US" sz="2400" dirty="0" smtClean="0"/>
              <a:t>530-863-0513</a:t>
            </a:r>
          </a:p>
          <a:p>
            <a:endParaRPr lang="en-US" sz="2400" dirty="0" smtClean="0"/>
          </a:p>
          <a:p>
            <a:endParaRPr lang="en-US" sz="2400" dirty="0" smtClean="0"/>
          </a:p>
          <a:p>
            <a:endParaRPr lang="en-US" sz="2400" dirty="0" smtClean="0"/>
          </a:p>
          <a:p>
            <a:endParaRPr lang="en-US" sz="2400" dirty="0" smtClean="0"/>
          </a:p>
          <a:p>
            <a:r>
              <a:rPr lang="en-US" sz="2400" dirty="0" smtClean="0"/>
              <a:t>Kay Hunt</a:t>
            </a:r>
          </a:p>
          <a:p>
            <a:r>
              <a:rPr lang="en-US" sz="2400" dirty="0" smtClean="0"/>
              <a:t>kay@purdue.edu</a:t>
            </a:r>
          </a:p>
          <a:p>
            <a:r>
              <a:rPr lang="en-US" sz="2400" dirty="0" smtClean="0"/>
              <a:t>765-496-8290</a:t>
            </a:r>
          </a:p>
          <a:p>
            <a:endParaRPr lang="en-US" sz="2400" dirty="0" smtClean="0"/>
          </a:p>
          <a:p>
            <a:r>
              <a:rPr lang="en-US" sz="2400" dirty="0" smtClean="0"/>
              <a:t>Barbara Kucera</a:t>
            </a:r>
          </a:p>
          <a:p>
            <a:r>
              <a:rPr lang="en-US" sz="2400" dirty="0" smtClean="0"/>
              <a:t>backuce2@uky.edu</a:t>
            </a:r>
          </a:p>
          <a:p>
            <a:r>
              <a:rPr lang="en-US" sz="2400" dirty="0" smtClean="0"/>
              <a:t>859-257-8737</a:t>
            </a:r>
          </a:p>
          <a:p>
            <a:endParaRPr lang="en-US" sz="2400" dirty="0" smtClean="0"/>
          </a:p>
          <a:p>
            <a:r>
              <a:rPr lang="en-US" sz="2400" dirty="0" err="1" smtClean="0"/>
              <a:t>Jarek</a:t>
            </a:r>
            <a:r>
              <a:rPr lang="en-US" sz="2400" dirty="0" smtClean="0"/>
              <a:t> </a:t>
            </a:r>
            <a:r>
              <a:rPr lang="en-US" sz="2400" dirty="0" err="1" smtClean="0"/>
              <a:t>Nabrzyski</a:t>
            </a:r>
            <a:endParaRPr lang="en-US" sz="2400" dirty="0" smtClean="0"/>
          </a:p>
          <a:p>
            <a:r>
              <a:rPr lang="en-US" sz="2400" dirty="0" smtClean="0"/>
              <a:t>Jaroslaw.Nabrzyski.1@nd.edu</a:t>
            </a:r>
          </a:p>
          <a:p>
            <a:endParaRPr lang="en-US" sz="2400" dirty="0" smtClean="0"/>
          </a:p>
          <a:p>
            <a:endParaRPr lang="en-US" sz="2400" dirty="0" smtClean="0"/>
          </a:p>
          <a:p>
            <a:endParaRPr lang="en-US" sz="2400" dirty="0" smtClean="0"/>
          </a:p>
        </p:txBody>
      </p:sp>
      <p:sp>
        <p:nvSpPr>
          <p:cNvPr id="6" name="TextBox 5"/>
          <p:cNvSpPr txBox="1"/>
          <p:nvPr/>
        </p:nvSpPr>
        <p:spPr>
          <a:xfrm>
            <a:off x="1828800" y="381000"/>
            <a:ext cx="5181600" cy="769441"/>
          </a:xfrm>
          <a:prstGeom prst="rect">
            <a:avLst/>
          </a:prstGeom>
          <a:noFill/>
        </p:spPr>
        <p:txBody>
          <a:bodyPr wrap="square" rtlCol="0">
            <a:spAutoFit/>
          </a:bodyPr>
          <a:lstStyle/>
          <a:p>
            <a:pPr algn="ctr"/>
            <a:r>
              <a:rPr lang="en-US" sz="4400" dirty="0" smtClean="0"/>
              <a:t>More Info</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CI for All</a:t>
            </a:r>
            <a:endParaRPr lang="en-US" dirty="0"/>
          </a:p>
        </p:txBody>
      </p:sp>
      <p:sp>
        <p:nvSpPr>
          <p:cNvPr id="3" name="Content Placeholder 2"/>
          <p:cNvSpPr>
            <a:spLocks noGrp="1"/>
          </p:cNvSpPr>
          <p:nvPr>
            <p:ph idx="1"/>
          </p:nvPr>
        </p:nvSpPr>
        <p:spPr/>
        <p:txBody>
          <a:bodyPr/>
          <a:lstStyle/>
          <a:p>
            <a:pPr>
              <a:defRPr/>
            </a:pPr>
            <a:r>
              <a:rPr lang="en-US" dirty="0" smtClean="0"/>
              <a:t>The  term Cyberinfrastructure was first used for Researchers</a:t>
            </a:r>
          </a:p>
          <a:p>
            <a:pPr>
              <a:defRPr/>
            </a:pPr>
            <a:r>
              <a:rPr lang="en-US" dirty="0" smtClean="0"/>
              <a:t>Now CI is now a term used for teaching and learning</a:t>
            </a:r>
          </a:p>
          <a:p>
            <a:pPr>
              <a:defRPr/>
            </a:pPr>
            <a:r>
              <a:rPr lang="en-US" dirty="0" smtClean="0"/>
              <a:t>CI has moved into the administrative domain as well.</a:t>
            </a:r>
          </a:p>
          <a:p>
            <a:pPr>
              <a:defRPr/>
            </a:pPr>
            <a:r>
              <a:rPr lang="en-US" dirty="0" smtClean="0"/>
              <a:t>For example, Identity management is a service that is used by applications in all areas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CI Days Consortium</a:t>
            </a:r>
            <a:endParaRPr lang="en-US" dirty="0"/>
          </a:p>
        </p:txBody>
      </p:sp>
      <p:sp>
        <p:nvSpPr>
          <p:cNvPr id="3" name="Content Placeholder 2"/>
          <p:cNvSpPr>
            <a:spLocks noGrp="1"/>
          </p:cNvSpPr>
          <p:nvPr>
            <p:ph idx="1"/>
          </p:nvPr>
        </p:nvSpPr>
        <p:spPr>
          <a:xfrm>
            <a:off x="455613" y="1598613"/>
            <a:ext cx="8226425" cy="2135187"/>
          </a:xfrm>
        </p:spPr>
        <p:txBody>
          <a:bodyPr/>
          <a:lstStyle/>
          <a:p>
            <a:pPr>
              <a:defRPr/>
            </a:pPr>
            <a:r>
              <a:rPr lang="en-US" dirty="0" smtClean="0"/>
              <a:t>Group of organizations working to help campuses with the CI planning and development</a:t>
            </a:r>
          </a:p>
          <a:p>
            <a:pPr>
              <a:defRPr/>
            </a:pPr>
            <a:r>
              <a:rPr lang="en-US" dirty="0" smtClean="0"/>
              <a:t>The consortium was awarded an NSF grant for the CI Days Project to help eight campuses and the community as a whole</a:t>
            </a:r>
          </a:p>
        </p:txBody>
      </p:sp>
      <p:pic>
        <p:nvPicPr>
          <p:cNvPr id="8196" name="Picture 2"/>
          <p:cNvPicPr>
            <a:picLocks noChangeAspect="1" noChangeArrowheads="1"/>
          </p:cNvPicPr>
          <p:nvPr/>
        </p:nvPicPr>
        <p:blipFill>
          <a:blip r:embed="rId3" cstate="print"/>
          <a:srcRect/>
          <a:stretch>
            <a:fillRect/>
          </a:stretch>
        </p:blipFill>
        <p:spPr bwMode="auto">
          <a:xfrm>
            <a:off x="228600" y="5486400"/>
            <a:ext cx="8634413" cy="1193800"/>
          </a:xfrm>
          <a:prstGeom prst="rect">
            <a:avLst/>
          </a:prstGeom>
          <a:noFill/>
          <a:ln w="9525">
            <a:noFill/>
            <a:miter lim="800000"/>
            <a:headEnd/>
            <a:tailEnd/>
          </a:ln>
        </p:spPr>
      </p:pic>
      <p:sp>
        <p:nvSpPr>
          <p:cNvPr id="8197" name="TextBox 4"/>
          <p:cNvSpPr txBox="1">
            <a:spLocks noChangeArrowheads="1"/>
          </p:cNvSpPr>
          <p:nvPr/>
        </p:nvSpPr>
        <p:spPr bwMode="auto">
          <a:xfrm>
            <a:off x="2209800" y="4724400"/>
            <a:ext cx="4105275" cy="1016000"/>
          </a:xfrm>
          <a:prstGeom prst="rect">
            <a:avLst/>
          </a:prstGeom>
          <a:noFill/>
          <a:ln w="9525">
            <a:noFill/>
            <a:miter lim="800000"/>
            <a:headEnd/>
            <a:tailEnd/>
          </a:ln>
        </p:spPr>
        <p:txBody>
          <a:bodyPr wrap="none">
            <a:spAutoFit/>
          </a:bodyPr>
          <a:lstStyle/>
          <a:p>
            <a:r>
              <a:rPr lang="en-US" sz="4400"/>
              <a:t>www.cidays.org</a:t>
            </a:r>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dirty="0" smtClean="0"/>
              <a:t>Goals of the CI Days Project</a:t>
            </a:r>
          </a:p>
        </p:txBody>
      </p:sp>
      <p:sp>
        <p:nvSpPr>
          <p:cNvPr id="68611" name="Rectangle 3"/>
          <p:cNvSpPr>
            <a:spLocks noGrp="1" noChangeArrowheads="1"/>
          </p:cNvSpPr>
          <p:nvPr>
            <p:ph type="body" idx="1"/>
          </p:nvPr>
        </p:nvSpPr>
        <p:spPr>
          <a:xfrm>
            <a:off x="381000" y="1752600"/>
            <a:ext cx="8763000" cy="4114800"/>
          </a:xfrm>
        </p:spPr>
        <p:txBody>
          <a:bodyPr/>
          <a:lstStyle/>
          <a:p>
            <a:pPr eaLnBrk="1" hangingPunct="1">
              <a:buFont typeface="Wingdings" pitchFamily="2" charset="2"/>
              <a:buChar char="§"/>
              <a:defRPr/>
            </a:pPr>
            <a:r>
              <a:rPr lang="en-US" dirty="0" smtClean="0"/>
              <a:t>Help the campus bring together the right people to develop an easy to use CI environment.</a:t>
            </a:r>
          </a:p>
          <a:p>
            <a:pPr eaLnBrk="1" hangingPunct="1">
              <a:buFont typeface="Wingdings" pitchFamily="2" charset="2"/>
              <a:buChar char="§"/>
              <a:defRPr/>
            </a:pPr>
            <a:r>
              <a:rPr lang="en-US" dirty="0" smtClean="0"/>
              <a:t>Develop case studies, guidelines, tools to enable other campuses create a successful CI Days event and CI planning.</a:t>
            </a:r>
          </a:p>
          <a:p>
            <a:pPr eaLnBrk="1" hangingPunct="1">
              <a:buFont typeface="Wingdings" pitchFamily="2" charset="2"/>
              <a:buChar char="§"/>
              <a:defRPr/>
            </a:pPr>
            <a:r>
              <a:rPr lang="en-US" dirty="0" smtClean="0"/>
              <a:t>Discover the barriers to the use of CI so that development can be done to improve 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Fading Grid</Template>
  <TotalTime>30873</TotalTime>
  <Words>3254</Words>
  <Application>Microsoft Office PowerPoint</Application>
  <PresentationFormat>On-screen Show (4:3)</PresentationFormat>
  <Paragraphs>515</Paragraphs>
  <Slides>61</Slides>
  <Notes>46</Notes>
  <HiddenSlides>0</HiddenSlides>
  <MMClips>0</MMClips>
  <ScaleCrop>false</ScaleCrop>
  <HeadingPairs>
    <vt:vector size="4" baseType="variant">
      <vt:variant>
        <vt:lpstr>Theme</vt:lpstr>
      </vt:variant>
      <vt:variant>
        <vt:i4>2</vt:i4>
      </vt:variant>
      <vt:variant>
        <vt:lpstr>Slide Titles</vt:lpstr>
      </vt:variant>
      <vt:variant>
        <vt:i4>61</vt:i4>
      </vt:variant>
    </vt:vector>
  </HeadingPairs>
  <TitlesOfParts>
    <vt:vector size="63" baseType="lpstr">
      <vt:lpstr>Fading Grid</vt:lpstr>
      <vt:lpstr>Default Design</vt:lpstr>
      <vt:lpstr>Championing Cyberinfrastructure</vt:lpstr>
      <vt:lpstr>Cyberinfrastructure (CI) Problem</vt:lpstr>
      <vt:lpstr>Cyberinfrastructure (CI) Solutions</vt:lpstr>
      <vt:lpstr>Cyberinfrastructure Days</vt:lpstr>
      <vt:lpstr>Why CI Days?</vt:lpstr>
      <vt:lpstr>Who should be involved?</vt:lpstr>
      <vt:lpstr>CI for All</vt:lpstr>
      <vt:lpstr>CI Days Consortium</vt:lpstr>
      <vt:lpstr>Goals of the CI Days Project</vt:lpstr>
      <vt:lpstr>A New CI Driver</vt:lpstr>
      <vt:lpstr>Cyberinfrastructure Days</vt:lpstr>
      <vt:lpstr>CI Days at U of Kentucky</vt:lpstr>
      <vt:lpstr>CI Days Goals</vt:lpstr>
      <vt:lpstr>Getting Started </vt:lpstr>
      <vt:lpstr>Awareness and Involvement</vt:lpstr>
      <vt:lpstr>Direct Outcomes</vt:lpstr>
      <vt:lpstr>New Players Express Interest</vt:lpstr>
      <vt:lpstr>Sustainability</vt:lpstr>
      <vt:lpstr> Participant Suggestions</vt:lpstr>
      <vt:lpstr>CI Days at the University of Notre Dame</vt:lpstr>
      <vt:lpstr>University of Notre Dame</vt:lpstr>
      <vt:lpstr>CI stakeholders at Notre Dame</vt:lpstr>
      <vt:lpstr>CI Days Projects</vt:lpstr>
      <vt:lpstr>Poster Session </vt:lpstr>
      <vt:lpstr>Program</vt:lpstr>
      <vt:lpstr>Follow up activities</vt:lpstr>
      <vt:lpstr>Summary</vt:lpstr>
      <vt:lpstr>CI Days:  Cyberinfrastructure 2010 in the Rockies – A Human Centered Program</vt:lpstr>
      <vt:lpstr>Slide 29</vt:lpstr>
      <vt:lpstr>Slide 30</vt:lpstr>
      <vt:lpstr>Slide 31</vt:lpstr>
      <vt:lpstr>Slide 32</vt:lpstr>
      <vt:lpstr>Slide 33</vt:lpstr>
      <vt:lpstr>Slide 34</vt:lpstr>
      <vt:lpstr>Slide 35</vt:lpstr>
      <vt:lpstr>Bringing HPC to Your Campus</vt:lpstr>
      <vt:lpstr>How do we make these resources available??</vt:lpstr>
      <vt:lpstr>Campus Champions Program</vt:lpstr>
      <vt:lpstr>History of the Champions</vt:lpstr>
      <vt:lpstr>Slide 40</vt:lpstr>
      <vt:lpstr>What is expected of each campus?</vt:lpstr>
      <vt:lpstr>What does the TeraGrid provide?</vt:lpstr>
      <vt:lpstr>Why join the Champions?</vt:lpstr>
      <vt:lpstr>Who should be the Champion?</vt:lpstr>
      <vt:lpstr>Partnerships</vt:lpstr>
      <vt:lpstr>Champion Impact</vt:lpstr>
      <vt:lpstr>Champion Impact cont’d</vt:lpstr>
      <vt:lpstr>Champion Impact Cont’d</vt:lpstr>
      <vt:lpstr>Campus Champions Program at U C Santa Barbara</vt:lpstr>
      <vt:lpstr>OIT – UCSB http://www.oit.ucsb.edu/computing/supercomputing/default.asp </vt:lpstr>
      <vt:lpstr>OIT – UCSB </vt:lpstr>
      <vt:lpstr>OIT – UCSB </vt:lpstr>
      <vt:lpstr>UCSB Academic Associates Program </vt:lpstr>
      <vt:lpstr>UCSB Academic Associates Program </vt:lpstr>
      <vt:lpstr>UCSB Academic Associates Program </vt:lpstr>
      <vt:lpstr>UCSB  research grants on TeraGrid</vt:lpstr>
      <vt:lpstr>Campus Champions Program at UC Santa Barbara</vt:lpstr>
      <vt:lpstr>Campus Champions Program at UC Santa Barbara</vt:lpstr>
      <vt:lpstr>Campus Champions Program at UC Santa Barbara</vt:lpstr>
      <vt:lpstr>Questions ??</vt:lpstr>
      <vt:lpstr>Slide 61</vt:lpstr>
    </vt:vector>
  </TitlesOfParts>
  <Company>Internet2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dc:creator>
  <cp:lastModifiedBy>Owner</cp:lastModifiedBy>
  <cp:revision>168</cp:revision>
  <dcterms:created xsi:type="dcterms:W3CDTF">2007-03-08T14:27:04Z</dcterms:created>
  <dcterms:modified xsi:type="dcterms:W3CDTF">2010-10-06T21:13:54Z</dcterms:modified>
</cp:coreProperties>
</file>