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Layouts/slideLayout25.xml" ContentType="application/vnd.openxmlformats-officedocument.presentationml.slideLayout+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Layouts/slideLayout24.xml" ContentType="application/vnd.openxmlformats-officedocument.presentationml.slideLayout+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docProps/app.xml" ContentType="application/vnd.openxmlformats-officedocument.extended-properties+xml"/>
  <Override PartName="/ppt/diagrams/quickStyle1.xml" ContentType="application/vnd.openxmlformats-officedocument.drawingml.diagramStyle+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4" r:id="rId1"/>
    <p:sldMasterId id="2147483762" r:id="rId2"/>
  </p:sldMasterIdLst>
  <p:notesMasterIdLst>
    <p:notesMasterId r:id="rId40"/>
  </p:notesMasterIdLst>
  <p:sldIdLst>
    <p:sldId id="279" r:id="rId3"/>
    <p:sldId id="280" r:id="rId4"/>
    <p:sldId id="281" r:id="rId5"/>
    <p:sldId id="292" r:id="rId6"/>
    <p:sldId id="282" r:id="rId7"/>
    <p:sldId id="283" r:id="rId8"/>
    <p:sldId id="291" r:id="rId9"/>
    <p:sldId id="284" r:id="rId10"/>
    <p:sldId id="293" r:id="rId11"/>
    <p:sldId id="294" r:id="rId12"/>
    <p:sldId id="285" r:id="rId13"/>
    <p:sldId id="295" r:id="rId14"/>
    <p:sldId id="287" r:id="rId15"/>
    <p:sldId id="288" r:id="rId16"/>
    <p:sldId id="289" r:id="rId17"/>
    <p:sldId id="256" r:id="rId18"/>
    <p:sldId id="257" r:id="rId19"/>
    <p:sldId id="259" r:id="rId20"/>
    <p:sldId id="260" r:id="rId21"/>
    <p:sldId id="261" r:id="rId22"/>
    <p:sldId id="262" r:id="rId23"/>
    <p:sldId id="263" r:id="rId24"/>
    <p:sldId id="264" r:id="rId25"/>
    <p:sldId id="266" r:id="rId26"/>
    <p:sldId id="265" r:id="rId27"/>
    <p:sldId id="267" r:id="rId28"/>
    <p:sldId id="269" r:id="rId29"/>
    <p:sldId id="268" r:id="rId30"/>
    <p:sldId id="270" r:id="rId31"/>
    <p:sldId id="271" r:id="rId32"/>
    <p:sldId id="272" r:id="rId33"/>
    <p:sldId id="273" r:id="rId34"/>
    <p:sldId id="274" r:id="rId35"/>
    <p:sldId id="275" r:id="rId36"/>
    <p:sldId id="276" r:id="rId37"/>
    <p:sldId id="278" r:id="rId38"/>
    <p:sldId id="27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4C0A2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9" autoAdjust="0"/>
    <p:restoredTop sz="86507" autoAdjust="0"/>
  </p:normalViewPr>
  <p:slideViewPr>
    <p:cSldViewPr snapToGrid="0" snapToObjects="1">
      <p:cViewPr varScale="1">
        <p:scale>
          <a:sx n="142" d="100"/>
          <a:sy n="142" d="100"/>
        </p:scale>
        <p:origin x="-14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1BA61-9CD8-3142-BD77-3172ED5C486A}" type="doc">
      <dgm:prSet loTypeId="urn:microsoft.com/office/officeart/2005/8/layout/process5" loCatId="process" qsTypeId="urn:microsoft.com/office/officeart/2005/8/quickstyle/simple4" qsCatId="simple" csTypeId="urn:microsoft.com/office/officeart/2005/8/colors/accent0_1" csCatId="mainScheme" phldr="1"/>
      <dgm:spPr/>
      <dgm:t>
        <a:bodyPr/>
        <a:lstStyle/>
        <a:p>
          <a:endParaRPr lang="en-US"/>
        </a:p>
      </dgm:t>
    </dgm:pt>
    <dgm:pt modelId="{1E20C567-C54F-C84A-AFF9-92AF7521AD58}">
      <dgm:prSet phldrT="[Text]" custT="1"/>
      <dgm:spPr/>
      <dgm:t>
        <a:bodyPr/>
        <a:lstStyle/>
        <a:p>
          <a:r>
            <a:rPr lang="en-US" sz="1800" b="1" dirty="0" smtClean="0">
              <a:latin typeface="Calibri"/>
              <a:cs typeface="Calibri"/>
            </a:rPr>
            <a:t>Phase 1: </a:t>
          </a:r>
          <a:r>
            <a:rPr lang="en-US" sz="1800" dirty="0" smtClean="0">
              <a:latin typeface="Calibri"/>
              <a:cs typeface="Calibri"/>
            </a:rPr>
            <a:t>Understand integrative learning</a:t>
          </a:r>
          <a:endParaRPr lang="en-US" sz="1800" dirty="0">
            <a:latin typeface="Calibri"/>
            <a:cs typeface="Calibri"/>
          </a:endParaRPr>
        </a:p>
      </dgm:t>
    </dgm:pt>
    <dgm:pt modelId="{242982A6-F102-944F-8C06-E6EB66512D1C}" type="parTrans" cxnId="{F8D4AE18-79B9-0042-AAF9-F474E97076A2}">
      <dgm:prSet/>
      <dgm:spPr/>
      <dgm:t>
        <a:bodyPr/>
        <a:lstStyle/>
        <a:p>
          <a:endParaRPr lang="en-US">
            <a:latin typeface="Calibri"/>
            <a:cs typeface="Calibri"/>
          </a:endParaRPr>
        </a:p>
      </dgm:t>
    </dgm:pt>
    <dgm:pt modelId="{8DC18B95-22EA-D848-9B14-7ABF258F7856}" type="sibTrans" cxnId="{F8D4AE18-79B9-0042-AAF9-F474E97076A2}">
      <dgm:prSet/>
      <dgm:spPr>
        <a:solidFill>
          <a:srgbClr val="FFFF00"/>
        </a:solidFill>
      </dgm:spPr>
      <dgm:t>
        <a:bodyPr/>
        <a:lstStyle/>
        <a:p>
          <a:endParaRPr lang="en-US">
            <a:latin typeface="Calibri"/>
            <a:cs typeface="Calibri"/>
          </a:endParaRPr>
        </a:p>
      </dgm:t>
    </dgm:pt>
    <dgm:pt modelId="{46EFF105-9209-0743-A838-BD58E3B1E83E}">
      <dgm:prSet phldrT="[Text]" custT="1"/>
      <dgm:spPr/>
      <dgm:t>
        <a:bodyPr/>
        <a:lstStyle/>
        <a:p>
          <a:r>
            <a:rPr lang="en-US" sz="1800" b="1" dirty="0" smtClean="0">
              <a:latin typeface="Calibri"/>
              <a:cs typeface="Calibri"/>
            </a:rPr>
            <a:t>Choose key learning moments for portfolio </a:t>
          </a:r>
          <a:endParaRPr lang="en-US" sz="1800" b="1" dirty="0">
            <a:latin typeface="Calibri"/>
            <a:cs typeface="Calibri"/>
          </a:endParaRPr>
        </a:p>
      </dgm:t>
    </dgm:pt>
    <dgm:pt modelId="{00FA0872-A4BA-C84A-BC62-9646AC85F7C4}" type="parTrans" cxnId="{1E771D4B-99B7-BA45-A03F-5EE775E4E562}">
      <dgm:prSet/>
      <dgm:spPr/>
      <dgm:t>
        <a:bodyPr/>
        <a:lstStyle/>
        <a:p>
          <a:endParaRPr lang="en-US">
            <a:latin typeface="Calibri"/>
            <a:cs typeface="Calibri"/>
          </a:endParaRPr>
        </a:p>
      </dgm:t>
    </dgm:pt>
    <dgm:pt modelId="{D623237E-57A4-B44A-A642-7F1D899119A8}" type="sibTrans" cxnId="{1E771D4B-99B7-BA45-A03F-5EE775E4E562}">
      <dgm:prSet/>
      <dgm:spPr/>
      <dgm:t>
        <a:bodyPr/>
        <a:lstStyle/>
        <a:p>
          <a:endParaRPr lang="en-US">
            <a:latin typeface="Calibri"/>
            <a:cs typeface="Calibri"/>
          </a:endParaRPr>
        </a:p>
      </dgm:t>
    </dgm:pt>
    <dgm:pt modelId="{E3926796-27DD-914D-9CDE-1EB76FA88C8B}">
      <dgm:prSet phldrT="[Text]" custT="1"/>
      <dgm:spPr/>
      <dgm:t>
        <a:bodyPr/>
        <a:lstStyle/>
        <a:p>
          <a:r>
            <a:rPr lang="en-US" sz="1800" b="1" dirty="0" smtClean="0">
              <a:latin typeface="Calibri"/>
              <a:cs typeface="Calibri"/>
            </a:rPr>
            <a:t>Phase 3: </a:t>
          </a:r>
          <a:r>
            <a:rPr lang="en-US" sz="1800" dirty="0" smtClean="0">
              <a:latin typeface="Calibri"/>
              <a:cs typeface="Calibri"/>
            </a:rPr>
            <a:t>Identify values and interests </a:t>
          </a:r>
          <a:endParaRPr lang="en-US" sz="1800" dirty="0">
            <a:latin typeface="Calibri"/>
            <a:cs typeface="Calibri"/>
          </a:endParaRPr>
        </a:p>
      </dgm:t>
    </dgm:pt>
    <dgm:pt modelId="{0D74F6DF-D234-BA43-B001-37BAF523C198}" type="parTrans" cxnId="{663D8214-AE38-9247-8183-3A8D3F01CA47}">
      <dgm:prSet/>
      <dgm:spPr/>
      <dgm:t>
        <a:bodyPr/>
        <a:lstStyle/>
        <a:p>
          <a:endParaRPr lang="en-US">
            <a:latin typeface="Calibri"/>
            <a:cs typeface="Calibri"/>
          </a:endParaRPr>
        </a:p>
      </dgm:t>
    </dgm:pt>
    <dgm:pt modelId="{72E59B28-2E7B-A943-B042-363E4B521E6D}" type="sibTrans" cxnId="{663D8214-AE38-9247-8183-3A8D3F01CA47}">
      <dgm:prSet/>
      <dgm:spPr>
        <a:solidFill>
          <a:srgbClr val="FFFF00"/>
        </a:solidFill>
      </dgm:spPr>
      <dgm:t>
        <a:bodyPr/>
        <a:lstStyle/>
        <a:p>
          <a:endParaRPr lang="en-US">
            <a:latin typeface="Calibri"/>
            <a:cs typeface="Calibri"/>
          </a:endParaRPr>
        </a:p>
      </dgm:t>
    </dgm:pt>
    <dgm:pt modelId="{89A67D23-88A0-E548-8862-DDFB0B1FA8FA}">
      <dgm:prSet phldrT="[Text]" custT="1"/>
      <dgm:spPr/>
      <dgm:t>
        <a:bodyPr/>
        <a:lstStyle/>
        <a:p>
          <a:r>
            <a:rPr lang="en-US" sz="1800" b="1" dirty="0" smtClean="0">
              <a:latin typeface="Calibri"/>
              <a:cs typeface="Calibri"/>
            </a:rPr>
            <a:t>Phase 4: </a:t>
          </a:r>
          <a:r>
            <a:rPr lang="en-US" sz="1800" dirty="0" smtClean="0">
              <a:latin typeface="Calibri"/>
              <a:cs typeface="Calibri"/>
            </a:rPr>
            <a:t>Develop a digital identity</a:t>
          </a:r>
          <a:endParaRPr lang="en-US" sz="1800" dirty="0">
            <a:latin typeface="Calibri"/>
            <a:cs typeface="Calibri"/>
          </a:endParaRPr>
        </a:p>
      </dgm:t>
    </dgm:pt>
    <dgm:pt modelId="{9617483C-9B8E-B24C-A513-ECDCE3162BBA}" type="parTrans" cxnId="{F60B189E-E337-B941-AA78-A251AE8F158B}">
      <dgm:prSet/>
      <dgm:spPr/>
      <dgm:t>
        <a:bodyPr/>
        <a:lstStyle/>
        <a:p>
          <a:endParaRPr lang="en-US">
            <a:latin typeface="Calibri"/>
            <a:cs typeface="Calibri"/>
          </a:endParaRPr>
        </a:p>
      </dgm:t>
    </dgm:pt>
    <dgm:pt modelId="{927AB706-CF1E-6547-ABA0-AD3CB4ECD942}" type="sibTrans" cxnId="{F60B189E-E337-B941-AA78-A251AE8F158B}">
      <dgm:prSet/>
      <dgm:spPr/>
      <dgm:t>
        <a:bodyPr/>
        <a:lstStyle/>
        <a:p>
          <a:endParaRPr lang="en-US">
            <a:latin typeface="Calibri"/>
            <a:cs typeface="Calibri"/>
          </a:endParaRPr>
        </a:p>
      </dgm:t>
    </dgm:pt>
    <dgm:pt modelId="{5DFD048C-9692-F641-AD77-63EAD6D68209}">
      <dgm:prSet phldrT="[Text]" custT="1"/>
      <dgm:spPr/>
      <dgm:t>
        <a:bodyPr/>
        <a:lstStyle/>
        <a:p>
          <a:r>
            <a:rPr lang="en-US" sz="1800" b="1" dirty="0" smtClean="0">
              <a:latin typeface="Calibri"/>
              <a:cs typeface="Calibri"/>
            </a:rPr>
            <a:t>Create Work Showcase pages</a:t>
          </a:r>
          <a:endParaRPr lang="en-US" sz="1800" b="1" dirty="0">
            <a:latin typeface="Calibri"/>
            <a:cs typeface="Calibri"/>
          </a:endParaRPr>
        </a:p>
      </dgm:t>
    </dgm:pt>
    <dgm:pt modelId="{F87BA720-4DD0-FD4A-813C-900B97BF68E3}" type="parTrans" cxnId="{D9EDA890-513A-5349-8153-F650DF2524B5}">
      <dgm:prSet/>
      <dgm:spPr/>
      <dgm:t>
        <a:bodyPr/>
        <a:lstStyle/>
        <a:p>
          <a:endParaRPr lang="en-US">
            <a:latin typeface="Calibri"/>
            <a:cs typeface="Calibri"/>
          </a:endParaRPr>
        </a:p>
      </dgm:t>
    </dgm:pt>
    <dgm:pt modelId="{41F80EFA-86FC-9640-B03F-0CFECDFCDC30}" type="sibTrans" cxnId="{D9EDA890-513A-5349-8153-F650DF2524B5}">
      <dgm:prSet/>
      <dgm:spPr/>
      <dgm:t>
        <a:bodyPr/>
        <a:lstStyle/>
        <a:p>
          <a:endParaRPr lang="en-US">
            <a:latin typeface="Calibri"/>
            <a:cs typeface="Calibri"/>
          </a:endParaRPr>
        </a:p>
      </dgm:t>
    </dgm:pt>
    <dgm:pt modelId="{422F8C1F-7861-0348-8ADF-4DCBAA61C529}">
      <dgm:prSet custT="1"/>
      <dgm:spPr/>
      <dgm:t>
        <a:bodyPr/>
        <a:lstStyle/>
        <a:p>
          <a:r>
            <a:rPr lang="en-US" sz="1800" b="1" dirty="0" smtClean="0">
              <a:latin typeface="Calibri"/>
              <a:cs typeface="Calibri"/>
            </a:rPr>
            <a:t>Phase 2: </a:t>
          </a:r>
          <a:r>
            <a:rPr lang="en-US" sz="1800" dirty="0" smtClean="0">
              <a:latin typeface="Calibri"/>
              <a:cs typeface="Calibri"/>
            </a:rPr>
            <a:t>Articulate types of knowledge and skills</a:t>
          </a:r>
          <a:endParaRPr lang="en-US" sz="1800" dirty="0">
            <a:latin typeface="Calibri"/>
            <a:cs typeface="Calibri"/>
          </a:endParaRPr>
        </a:p>
      </dgm:t>
    </dgm:pt>
    <dgm:pt modelId="{E20E1ABF-059B-6248-8E85-DC69EBF3C5F9}" type="parTrans" cxnId="{343728A3-D6C2-C142-876C-2EA44C0BAA7B}">
      <dgm:prSet/>
      <dgm:spPr/>
      <dgm:t>
        <a:bodyPr/>
        <a:lstStyle/>
        <a:p>
          <a:endParaRPr lang="en-US">
            <a:latin typeface="Calibri"/>
            <a:cs typeface="Calibri"/>
          </a:endParaRPr>
        </a:p>
      </dgm:t>
    </dgm:pt>
    <dgm:pt modelId="{CE13D9E9-A327-3A4E-A658-E66DB57C8456}" type="sibTrans" cxnId="{343728A3-D6C2-C142-876C-2EA44C0BAA7B}">
      <dgm:prSet/>
      <dgm:spPr>
        <a:solidFill>
          <a:srgbClr val="FFFF00"/>
        </a:solidFill>
      </dgm:spPr>
      <dgm:t>
        <a:bodyPr/>
        <a:lstStyle/>
        <a:p>
          <a:endParaRPr lang="en-US">
            <a:latin typeface="Calibri"/>
            <a:cs typeface="Calibri"/>
          </a:endParaRPr>
        </a:p>
      </dgm:t>
    </dgm:pt>
    <dgm:pt modelId="{482542BD-2D56-804E-9EE4-FC4C02C26023}">
      <dgm:prSet phldrT="[Text]" custT="1"/>
      <dgm:spPr/>
      <dgm:t>
        <a:bodyPr/>
        <a:lstStyle/>
        <a:p>
          <a:r>
            <a:rPr lang="en-US" sz="1800" b="1" dirty="0" smtClean="0">
              <a:latin typeface="Calibri"/>
              <a:cs typeface="Calibri"/>
            </a:rPr>
            <a:t>Create Philosophy and Goals</a:t>
          </a:r>
          <a:endParaRPr lang="en-US" sz="1800" b="1" dirty="0">
            <a:latin typeface="Calibri"/>
            <a:cs typeface="Calibri"/>
          </a:endParaRPr>
        </a:p>
      </dgm:t>
    </dgm:pt>
    <dgm:pt modelId="{D23F406C-6320-B04F-B133-8FFB04BFBFD0}" type="parTrans" cxnId="{1C973AC4-626B-EF4F-83B9-EAE3FF78E038}">
      <dgm:prSet/>
      <dgm:spPr/>
      <dgm:t>
        <a:bodyPr/>
        <a:lstStyle/>
        <a:p>
          <a:endParaRPr lang="en-US">
            <a:latin typeface="Calibri"/>
            <a:cs typeface="Calibri"/>
          </a:endParaRPr>
        </a:p>
      </dgm:t>
    </dgm:pt>
    <dgm:pt modelId="{84E8D5B6-3175-6148-A80E-C6D41C398478}" type="sibTrans" cxnId="{1C973AC4-626B-EF4F-83B9-EAE3FF78E038}">
      <dgm:prSet/>
      <dgm:spPr/>
      <dgm:t>
        <a:bodyPr/>
        <a:lstStyle/>
        <a:p>
          <a:endParaRPr lang="en-US">
            <a:latin typeface="Calibri"/>
            <a:cs typeface="Calibri"/>
          </a:endParaRPr>
        </a:p>
      </dgm:t>
    </dgm:pt>
    <dgm:pt modelId="{3AE224B7-FE61-0C4B-AF16-79046027F3E0}">
      <dgm:prSet phldrT="[Text]" custT="1"/>
      <dgm:spPr/>
      <dgm:t>
        <a:bodyPr/>
        <a:lstStyle/>
        <a:p>
          <a:r>
            <a:rPr lang="en-US" sz="1800" b="1" dirty="0" smtClean="0">
              <a:latin typeface="Calibri"/>
              <a:cs typeface="Calibri"/>
            </a:rPr>
            <a:t>Create a welcome page; design portfolio</a:t>
          </a:r>
          <a:endParaRPr lang="en-US" sz="1800" b="1" dirty="0">
            <a:latin typeface="Calibri"/>
            <a:cs typeface="Calibri"/>
          </a:endParaRPr>
        </a:p>
      </dgm:t>
    </dgm:pt>
    <dgm:pt modelId="{343B5ED5-030F-B141-BB51-E1D7BC92D256}" type="parTrans" cxnId="{43B019E7-1C99-4449-8772-CAAAF320FBE8}">
      <dgm:prSet/>
      <dgm:spPr/>
      <dgm:t>
        <a:bodyPr/>
        <a:lstStyle/>
        <a:p>
          <a:endParaRPr lang="en-US">
            <a:latin typeface="Calibri"/>
            <a:cs typeface="Calibri"/>
          </a:endParaRPr>
        </a:p>
      </dgm:t>
    </dgm:pt>
    <dgm:pt modelId="{36F4BCD9-D7CE-4647-81EB-34F730F4E286}" type="sibTrans" cxnId="{43B019E7-1C99-4449-8772-CAAAF320FBE8}">
      <dgm:prSet/>
      <dgm:spPr/>
      <dgm:t>
        <a:bodyPr/>
        <a:lstStyle/>
        <a:p>
          <a:endParaRPr lang="en-US">
            <a:latin typeface="Calibri"/>
            <a:cs typeface="Calibri"/>
          </a:endParaRPr>
        </a:p>
      </dgm:t>
    </dgm:pt>
    <dgm:pt modelId="{B2C46492-1660-AC49-B5F1-9BFD05306D1C}" type="pres">
      <dgm:prSet presAssocID="{B3B1BA61-9CD8-3142-BD77-3172ED5C486A}" presName="diagram" presStyleCnt="0">
        <dgm:presLayoutVars>
          <dgm:dir/>
          <dgm:resizeHandles val="exact"/>
        </dgm:presLayoutVars>
      </dgm:prSet>
      <dgm:spPr/>
      <dgm:t>
        <a:bodyPr/>
        <a:lstStyle/>
        <a:p>
          <a:endParaRPr lang="en-US"/>
        </a:p>
      </dgm:t>
    </dgm:pt>
    <dgm:pt modelId="{D8F9D6E2-83CF-BD40-83C6-5B5AF5A1157E}" type="pres">
      <dgm:prSet presAssocID="{1E20C567-C54F-C84A-AFF9-92AF7521AD58}" presName="node" presStyleLbl="node1" presStyleIdx="0" presStyleCnt="4">
        <dgm:presLayoutVars>
          <dgm:bulletEnabled val="1"/>
        </dgm:presLayoutVars>
      </dgm:prSet>
      <dgm:spPr/>
      <dgm:t>
        <a:bodyPr/>
        <a:lstStyle/>
        <a:p>
          <a:endParaRPr lang="en-US"/>
        </a:p>
      </dgm:t>
    </dgm:pt>
    <dgm:pt modelId="{C3D653ED-0E6D-DF49-9721-2704A3F249E2}" type="pres">
      <dgm:prSet presAssocID="{8DC18B95-22EA-D848-9B14-7ABF258F7856}" presName="sibTrans" presStyleLbl="sibTrans2D1" presStyleIdx="0" presStyleCnt="3"/>
      <dgm:spPr/>
      <dgm:t>
        <a:bodyPr/>
        <a:lstStyle/>
        <a:p>
          <a:endParaRPr lang="en-US"/>
        </a:p>
      </dgm:t>
    </dgm:pt>
    <dgm:pt modelId="{D7034CF8-9E43-1D4D-8CA8-2E53A73AB209}" type="pres">
      <dgm:prSet presAssocID="{8DC18B95-22EA-D848-9B14-7ABF258F7856}" presName="connectorText" presStyleLbl="sibTrans2D1" presStyleIdx="0" presStyleCnt="3"/>
      <dgm:spPr/>
      <dgm:t>
        <a:bodyPr/>
        <a:lstStyle/>
        <a:p>
          <a:endParaRPr lang="en-US"/>
        </a:p>
      </dgm:t>
    </dgm:pt>
    <dgm:pt modelId="{DF63C65A-C697-C745-9BC4-10F6F7ACFA36}" type="pres">
      <dgm:prSet presAssocID="{422F8C1F-7861-0348-8ADF-4DCBAA61C529}" presName="node" presStyleLbl="node1" presStyleIdx="1" presStyleCnt="4">
        <dgm:presLayoutVars>
          <dgm:bulletEnabled val="1"/>
        </dgm:presLayoutVars>
      </dgm:prSet>
      <dgm:spPr/>
      <dgm:t>
        <a:bodyPr/>
        <a:lstStyle/>
        <a:p>
          <a:endParaRPr lang="en-US"/>
        </a:p>
      </dgm:t>
    </dgm:pt>
    <dgm:pt modelId="{FBFADF0E-F539-E540-A42E-CB885F148187}" type="pres">
      <dgm:prSet presAssocID="{CE13D9E9-A327-3A4E-A658-E66DB57C8456}" presName="sibTrans" presStyleLbl="sibTrans2D1" presStyleIdx="1" presStyleCnt="3" custScaleX="222658" custLinFactNeighborX="2445" custLinFactNeighborY="-6741"/>
      <dgm:spPr/>
      <dgm:t>
        <a:bodyPr/>
        <a:lstStyle/>
        <a:p>
          <a:endParaRPr lang="en-US"/>
        </a:p>
      </dgm:t>
    </dgm:pt>
    <dgm:pt modelId="{0972276E-3FE4-174C-B9D2-285D168A7420}" type="pres">
      <dgm:prSet presAssocID="{CE13D9E9-A327-3A4E-A658-E66DB57C8456}" presName="connectorText" presStyleLbl="sibTrans2D1" presStyleIdx="1" presStyleCnt="3"/>
      <dgm:spPr/>
      <dgm:t>
        <a:bodyPr/>
        <a:lstStyle/>
        <a:p>
          <a:endParaRPr lang="en-US"/>
        </a:p>
      </dgm:t>
    </dgm:pt>
    <dgm:pt modelId="{F8E114A4-A54C-EE40-A6FE-4FF923F0A0A6}" type="pres">
      <dgm:prSet presAssocID="{E3926796-27DD-914D-9CDE-1EB76FA88C8B}" presName="node" presStyleLbl="node1" presStyleIdx="2" presStyleCnt="4" custLinFactNeighborX="-1102" custLinFactNeighborY="-33333">
        <dgm:presLayoutVars>
          <dgm:bulletEnabled val="1"/>
        </dgm:presLayoutVars>
      </dgm:prSet>
      <dgm:spPr/>
      <dgm:t>
        <a:bodyPr/>
        <a:lstStyle/>
        <a:p>
          <a:endParaRPr lang="en-US"/>
        </a:p>
      </dgm:t>
    </dgm:pt>
    <dgm:pt modelId="{6FD20459-07D3-FD46-871B-DEE5D8E333B2}" type="pres">
      <dgm:prSet presAssocID="{72E59B28-2E7B-A943-B042-363E4B521E6D}" presName="sibTrans" presStyleLbl="sibTrans2D1" presStyleIdx="2" presStyleCnt="3"/>
      <dgm:spPr/>
      <dgm:t>
        <a:bodyPr/>
        <a:lstStyle/>
        <a:p>
          <a:endParaRPr lang="en-US"/>
        </a:p>
      </dgm:t>
    </dgm:pt>
    <dgm:pt modelId="{575BACAA-6D3A-C242-A489-291AA4DEBD77}" type="pres">
      <dgm:prSet presAssocID="{72E59B28-2E7B-A943-B042-363E4B521E6D}" presName="connectorText" presStyleLbl="sibTrans2D1" presStyleIdx="2" presStyleCnt="3"/>
      <dgm:spPr/>
      <dgm:t>
        <a:bodyPr/>
        <a:lstStyle/>
        <a:p>
          <a:endParaRPr lang="en-US"/>
        </a:p>
      </dgm:t>
    </dgm:pt>
    <dgm:pt modelId="{23C9A584-ABA6-B447-BAFB-244F7910C91C}" type="pres">
      <dgm:prSet presAssocID="{89A67D23-88A0-E548-8862-DDFB0B1FA8FA}" presName="node" presStyleLbl="node1" presStyleIdx="3" presStyleCnt="4" custLinFactNeighborX="-66" custLinFactNeighborY="-33333">
        <dgm:presLayoutVars>
          <dgm:bulletEnabled val="1"/>
        </dgm:presLayoutVars>
      </dgm:prSet>
      <dgm:spPr/>
      <dgm:t>
        <a:bodyPr/>
        <a:lstStyle/>
        <a:p>
          <a:endParaRPr lang="en-US"/>
        </a:p>
      </dgm:t>
    </dgm:pt>
  </dgm:ptLst>
  <dgm:cxnLst>
    <dgm:cxn modelId="{A2123083-E66E-724F-95C4-8454C65EF3A5}" type="presOf" srcId="{5DFD048C-9692-F641-AD77-63EAD6D68209}" destId="{DF63C65A-C697-C745-9BC4-10F6F7ACFA36}" srcOrd="0" destOrd="1" presId="urn:microsoft.com/office/officeart/2005/8/layout/process5"/>
    <dgm:cxn modelId="{D0D501D2-04AD-F143-BE2F-BA42E35173F7}" type="presOf" srcId="{46EFF105-9209-0743-A838-BD58E3B1E83E}" destId="{D8F9D6E2-83CF-BD40-83C6-5B5AF5A1157E}" srcOrd="0" destOrd="1" presId="urn:microsoft.com/office/officeart/2005/8/layout/process5"/>
    <dgm:cxn modelId="{1C973AC4-626B-EF4F-83B9-EAE3FF78E038}" srcId="{E3926796-27DD-914D-9CDE-1EB76FA88C8B}" destId="{482542BD-2D56-804E-9EE4-FC4C02C26023}" srcOrd="0" destOrd="0" parTransId="{D23F406C-6320-B04F-B133-8FFB04BFBFD0}" sibTransId="{84E8D5B6-3175-6148-A80E-C6D41C398478}"/>
    <dgm:cxn modelId="{43B019E7-1C99-4449-8772-CAAAF320FBE8}" srcId="{89A67D23-88A0-E548-8862-DDFB0B1FA8FA}" destId="{3AE224B7-FE61-0C4B-AF16-79046027F3E0}" srcOrd="0" destOrd="0" parTransId="{343B5ED5-030F-B141-BB51-E1D7BC92D256}" sibTransId="{36F4BCD9-D7CE-4647-81EB-34F730F4E286}"/>
    <dgm:cxn modelId="{343728A3-D6C2-C142-876C-2EA44C0BAA7B}" srcId="{B3B1BA61-9CD8-3142-BD77-3172ED5C486A}" destId="{422F8C1F-7861-0348-8ADF-4DCBAA61C529}" srcOrd="1" destOrd="0" parTransId="{E20E1ABF-059B-6248-8E85-DC69EBF3C5F9}" sibTransId="{CE13D9E9-A327-3A4E-A658-E66DB57C8456}"/>
    <dgm:cxn modelId="{D4BC8499-E47A-6D48-B98A-047892C6BE5B}" type="presOf" srcId="{CE13D9E9-A327-3A4E-A658-E66DB57C8456}" destId="{FBFADF0E-F539-E540-A42E-CB885F148187}" srcOrd="0" destOrd="0" presId="urn:microsoft.com/office/officeart/2005/8/layout/process5"/>
    <dgm:cxn modelId="{D9EDA890-513A-5349-8153-F650DF2524B5}" srcId="{422F8C1F-7861-0348-8ADF-4DCBAA61C529}" destId="{5DFD048C-9692-F641-AD77-63EAD6D68209}" srcOrd="0" destOrd="0" parTransId="{F87BA720-4DD0-FD4A-813C-900B97BF68E3}" sibTransId="{41F80EFA-86FC-9640-B03F-0CFECDFCDC30}"/>
    <dgm:cxn modelId="{2D5D6346-FD59-D04C-96E3-1074BF9AD762}" type="presOf" srcId="{B3B1BA61-9CD8-3142-BD77-3172ED5C486A}" destId="{B2C46492-1660-AC49-B5F1-9BFD05306D1C}" srcOrd="0" destOrd="0" presId="urn:microsoft.com/office/officeart/2005/8/layout/process5"/>
    <dgm:cxn modelId="{C4DCB7BB-FC67-CB4A-B24E-2A7EC4BDD823}" type="presOf" srcId="{72E59B28-2E7B-A943-B042-363E4B521E6D}" destId="{6FD20459-07D3-FD46-871B-DEE5D8E333B2}" srcOrd="0" destOrd="0" presId="urn:microsoft.com/office/officeart/2005/8/layout/process5"/>
    <dgm:cxn modelId="{CC4F1B3A-37F8-804C-BE4D-D90533F563BD}" type="presOf" srcId="{CE13D9E9-A327-3A4E-A658-E66DB57C8456}" destId="{0972276E-3FE4-174C-B9D2-285D168A7420}" srcOrd="1" destOrd="0" presId="urn:microsoft.com/office/officeart/2005/8/layout/process5"/>
    <dgm:cxn modelId="{E67CCFC3-1C5E-5E48-9140-87F0E14B6FE2}" type="presOf" srcId="{E3926796-27DD-914D-9CDE-1EB76FA88C8B}" destId="{F8E114A4-A54C-EE40-A6FE-4FF923F0A0A6}" srcOrd="0" destOrd="0" presId="urn:microsoft.com/office/officeart/2005/8/layout/process5"/>
    <dgm:cxn modelId="{C9BD03D9-153A-6F4A-A9CC-C3541A9B92FF}" type="presOf" srcId="{1E20C567-C54F-C84A-AFF9-92AF7521AD58}" destId="{D8F9D6E2-83CF-BD40-83C6-5B5AF5A1157E}" srcOrd="0" destOrd="0" presId="urn:microsoft.com/office/officeart/2005/8/layout/process5"/>
    <dgm:cxn modelId="{513BD5F7-041B-5040-A4F7-5FBC03C251C4}" type="presOf" srcId="{422F8C1F-7861-0348-8ADF-4DCBAA61C529}" destId="{DF63C65A-C697-C745-9BC4-10F6F7ACFA36}" srcOrd="0" destOrd="0" presId="urn:microsoft.com/office/officeart/2005/8/layout/process5"/>
    <dgm:cxn modelId="{ED6E5486-889B-1346-92B1-2CEFC990594F}" type="presOf" srcId="{89A67D23-88A0-E548-8862-DDFB0B1FA8FA}" destId="{23C9A584-ABA6-B447-BAFB-244F7910C91C}" srcOrd="0" destOrd="0" presId="urn:microsoft.com/office/officeart/2005/8/layout/process5"/>
    <dgm:cxn modelId="{F60B189E-E337-B941-AA78-A251AE8F158B}" srcId="{B3B1BA61-9CD8-3142-BD77-3172ED5C486A}" destId="{89A67D23-88A0-E548-8862-DDFB0B1FA8FA}" srcOrd="3" destOrd="0" parTransId="{9617483C-9B8E-B24C-A513-ECDCE3162BBA}" sibTransId="{927AB706-CF1E-6547-ABA0-AD3CB4ECD942}"/>
    <dgm:cxn modelId="{A2746882-BFCF-154E-BC30-9D981514865B}" type="presOf" srcId="{3AE224B7-FE61-0C4B-AF16-79046027F3E0}" destId="{23C9A584-ABA6-B447-BAFB-244F7910C91C}" srcOrd="0" destOrd="1" presId="urn:microsoft.com/office/officeart/2005/8/layout/process5"/>
    <dgm:cxn modelId="{A346E25E-8DF7-5343-B132-ACE8E9A3CB31}" type="presOf" srcId="{482542BD-2D56-804E-9EE4-FC4C02C26023}" destId="{F8E114A4-A54C-EE40-A6FE-4FF923F0A0A6}" srcOrd="0" destOrd="1" presId="urn:microsoft.com/office/officeart/2005/8/layout/process5"/>
    <dgm:cxn modelId="{663D8214-AE38-9247-8183-3A8D3F01CA47}" srcId="{B3B1BA61-9CD8-3142-BD77-3172ED5C486A}" destId="{E3926796-27DD-914D-9CDE-1EB76FA88C8B}" srcOrd="2" destOrd="0" parTransId="{0D74F6DF-D234-BA43-B001-37BAF523C198}" sibTransId="{72E59B28-2E7B-A943-B042-363E4B521E6D}"/>
    <dgm:cxn modelId="{552E81CC-C0D2-4E47-8126-18DD1E42DE07}" type="presOf" srcId="{72E59B28-2E7B-A943-B042-363E4B521E6D}" destId="{575BACAA-6D3A-C242-A489-291AA4DEBD77}" srcOrd="1" destOrd="0" presId="urn:microsoft.com/office/officeart/2005/8/layout/process5"/>
    <dgm:cxn modelId="{9A7E8E9C-9BCA-D94A-973E-4960D56D8A2C}" type="presOf" srcId="{8DC18B95-22EA-D848-9B14-7ABF258F7856}" destId="{D7034CF8-9E43-1D4D-8CA8-2E53A73AB209}" srcOrd="1" destOrd="0" presId="urn:microsoft.com/office/officeart/2005/8/layout/process5"/>
    <dgm:cxn modelId="{1E771D4B-99B7-BA45-A03F-5EE775E4E562}" srcId="{1E20C567-C54F-C84A-AFF9-92AF7521AD58}" destId="{46EFF105-9209-0743-A838-BD58E3B1E83E}" srcOrd="0" destOrd="0" parTransId="{00FA0872-A4BA-C84A-BC62-9646AC85F7C4}" sibTransId="{D623237E-57A4-B44A-A642-7F1D899119A8}"/>
    <dgm:cxn modelId="{1C419A9E-6EA4-D744-A4D9-EC0084202643}" type="presOf" srcId="{8DC18B95-22EA-D848-9B14-7ABF258F7856}" destId="{C3D653ED-0E6D-DF49-9721-2704A3F249E2}" srcOrd="0" destOrd="0" presId="urn:microsoft.com/office/officeart/2005/8/layout/process5"/>
    <dgm:cxn modelId="{F8D4AE18-79B9-0042-AAF9-F474E97076A2}" srcId="{B3B1BA61-9CD8-3142-BD77-3172ED5C486A}" destId="{1E20C567-C54F-C84A-AFF9-92AF7521AD58}" srcOrd="0" destOrd="0" parTransId="{242982A6-F102-944F-8C06-E6EB66512D1C}" sibTransId="{8DC18B95-22EA-D848-9B14-7ABF258F7856}"/>
    <dgm:cxn modelId="{6B3B90F6-28B6-CD42-A1F7-AEE885AF4C4F}" type="presParOf" srcId="{B2C46492-1660-AC49-B5F1-9BFD05306D1C}" destId="{D8F9D6E2-83CF-BD40-83C6-5B5AF5A1157E}" srcOrd="0" destOrd="0" presId="urn:microsoft.com/office/officeart/2005/8/layout/process5"/>
    <dgm:cxn modelId="{982203A5-8DD2-C249-9E07-650407D4F3DE}" type="presParOf" srcId="{B2C46492-1660-AC49-B5F1-9BFD05306D1C}" destId="{C3D653ED-0E6D-DF49-9721-2704A3F249E2}" srcOrd="1" destOrd="0" presId="urn:microsoft.com/office/officeart/2005/8/layout/process5"/>
    <dgm:cxn modelId="{6B0E08B4-EEF8-D146-AB64-C1EE5B9D1EAD}" type="presParOf" srcId="{C3D653ED-0E6D-DF49-9721-2704A3F249E2}" destId="{D7034CF8-9E43-1D4D-8CA8-2E53A73AB209}" srcOrd="0" destOrd="0" presId="urn:microsoft.com/office/officeart/2005/8/layout/process5"/>
    <dgm:cxn modelId="{81A2DE8D-D0D6-4C4F-A097-6C8066D10D17}" type="presParOf" srcId="{B2C46492-1660-AC49-B5F1-9BFD05306D1C}" destId="{DF63C65A-C697-C745-9BC4-10F6F7ACFA36}" srcOrd="2" destOrd="0" presId="urn:microsoft.com/office/officeart/2005/8/layout/process5"/>
    <dgm:cxn modelId="{A5C46D0A-E3DC-954B-BFED-A6DD2D0FA7AA}" type="presParOf" srcId="{B2C46492-1660-AC49-B5F1-9BFD05306D1C}" destId="{FBFADF0E-F539-E540-A42E-CB885F148187}" srcOrd="3" destOrd="0" presId="urn:microsoft.com/office/officeart/2005/8/layout/process5"/>
    <dgm:cxn modelId="{DB178374-C496-6141-9C31-AB70A3ACF43F}" type="presParOf" srcId="{FBFADF0E-F539-E540-A42E-CB885F148187}" destId="{0972276E-3FE4-174C-B9D2-285D168A7420}" srcOrd="0" destOrd="0" presId="urn:microsoft.com/office/officeart/2005/8/layout/process5"/>
    <dgm:cxn modelId="{B9743DFB-80F7-FA45-B1DA-28721DD87BDB}" type="presParOf" srcId="{B2C46492-1660-AC49-B5F1-9BFD05306D1C}" destId="{F8E114A4-A54C-EE40-A6FE-4FF923F0A0A6}" srcOrd="4" destOrd="0" presId="urn:microsoft.com/office/officeart/2005/8/layout/process5"/>
    <dgm:cxn modelId="{B5C8776C-1B73-FA42-B956-9613BE6406D3}" type="presParOf" srcId="{B2C46492-1660-AC49-B5F1-9BFD05306D1C}" destId="{6FD20459-07D3-FD46-871B-DEE5D8E333B2}" srcOrd="5" destOrd="0" presId="urn:microsoft.com/office/officeart/2005/8/layout/process5"/>
    <dgm:cxn modelId="{537AFB4D-C810-EA4D-B5F4-60985E1FE3E6}" type="presParOf" srcId="{6FD20459-07D3-FD46-871B-DEE5D8E333B2}" destId="{575BACAA-6D3A-C242-A489-291AA4DEBD77}" srcOrd="0" destOrd="0" presId="urn:microsoft.com/office/officeart/2005/8/layout/process5"/>
    <dgm:cxn modelId="{FCCDD6F5-A247-C842-851F-D51D52252772}" type="presParOf" srcId="{B2C46492-1660-AC49-B5F1-9BFD05306D1C}" destId="{23C9A584-ABA6-B447-BAFB-244F7910C91C}" srcOrd="6"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F9D6E2-83CF-BD40-83C6-5B5AF5A1157E}">
      <dsp:nvSpPr>
        <dsp:cNvPr id="0" name=""/>
        <dsp:cNvSpPr/>
      </dsp:nvSpPr>
      <dsp:spPr>
        <a:xfrm>
          <a:off x="823452" y="2672"/>
          <a:ext cx="2692057" cy="1615234"/>
        </a:xfrm>
        <a:prstGeom prst="roundRect">
          <a:avLst>
            <a:gd name="adj" fmla="val 10000"/>
          </a:avLst>
        </a:prstGeom>
        <a:gradFill rotWithShape="0">
          <a:gsLst>
            <a:gs pos="0">
              <a:schemeClr val="lt1">
                <a:hueOff val="0"/>
                <a:satOff val="0"/>
                <a:lumOff val="0"/>
                <a:alphaOff val="0"/>
                <a:shade val="50000"/>
                <a:satMod val="110000"/>
                <a:lumMod val="70000"/>
              </a:schemeClr>
            </a:gs>
            <a:gs pos="65000">
              <a:schemeClr val="lt1">
                <a:hueOff val="0"/>
                <a:satOff val="0"/>
                <a:lumOff val="0"/>
                <a:alphaOff val="0"/>
                <a:shade val="90000"/>
                <a:satMod val="200000"/>
                <a:lumMod val="110000"/>
              </a:schemeClr>
            </a:gs>
            <a:gs pos="100000">
              <a:schemeClr val="lt1">
                <a:hueOff val="0"/>
                <a:satOff val="0"/>
                <a:lumOff val="0"/>
                <a:alphaOff val="0"/>
                <a:tint val="90000"/>
                <a:shade val="100000"/>
                <a:satMod val="250000"/>
                <a:lumMod val="150000"/>
              </a:schemeClr>
            </a:gs>
          </a:gsLst>
          <a:lin ang="16200000" scaled="1"/>
        </a:gradFill>
        <a:ln>
          <a:noFill/>
        </a:ln>
        <a:effectLst>
          <a:reflection blurRad="12700" stA="25000" endPos="15000" dist="508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Calibri"/>
              <a:cs typeface="Calibri"/>
            </a:rPr>
            <a:t>Phase 1: </a:t>
          </a:r>
          <a:r>
            <a:rPr lang="en-US" sz="1800" kern="1200" dirty="0" smtClean="0">
              <a:latin typeface="Calibri"/>
              <a:cs typeface="Calibri"/>
            </a:rPr>
            <a:t>Understand integrative learning</a:t>
          </a:r>
          <a:endParaRPr lang="en-US" sz="1800" kern="1200" dirty="0">
            <a:latin typeface="Calibri"/>
            <a:cs typeface="Calibri"/>
          </a:endParaRPr>
        </a:p>
        <a:p>
          <a:pPr marL="171450" lvl="1" indent="-171450" algn="l" defTabSz="800100">
            <a:lnSpc>
              <a:spcPct val="90000"/>
            </a:lnSpc>
            <a:spcBef>
              <a:spcPct val="0"/>
            </a:spcBef>
            <a:spcAft>
              <a:spcPct val="15000"/>
            </a:spcAft>
            <a:buChar char="••"/>
          </a:pPr>
          <a:r>
            <a:rPr lang="en-US" sz="1800" b="1" kern="1200" dirty="0" smtClean="0">
              <a:latin typeface="Calibri"/>
              <a:cs typeface="Calibri"/>
            </a:rPr>
            <a:t>Choose key learning moments for portfolio </a:t>
          </a:r>
          <a:endParaRPr lang="en-US" sz="1800" b="1" kern="1200" dirty="0">
            <a:latin typeface="Calibri"/>
            <a:cs typeface="Calibri"/>
          </a:endParaRPr>
        </a:p>
      </dsp:txBody>
      <dsp:txXfrm>
        <a:off x="823452" y="2672"/>
        <a:ext cx="2692057" cy="1615234"/>
      </dsp:txXfrm>
    </dsp:sp>
    <dsp:sp modelId="{C3D653ED-0E6D-DF49-9721-2704A3F249E2}">
      <dsp:nvSpPr>
        <dsp:cNvPr id="0" name=""/>
        <dsp:cNvSpPr/>
      </dsp:nvSpPr>
      <dsp:spPr>
        <a:xfrm>
          <a:off x="3752411" y="476474"/>
          <a:ext cx="570716" cy="667630"/>
        </a:xfrm>
        <a:prstGeom prst="rightArrow">
          <a:avLst>
            <a:gd name="adj1" fmla="val 60000"/>
            <a:gd name="adj2" fmla="val 50000"/>
          </a:avLst>
        </a:prstGeom>
        <a:solidFill>
          <a:srgbClr val="FFFF00"/>
        </a:solidFill>
        <a:ln>
          <a:noFill/>
        </a:ln>
        <a:effectLst>
          <a:reflection blurRad="12700" stA="25000" endPos="15000" dist="508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latin typeface="Calibri"/>
            <a:cs typeface="Calibri"/>
          </a:endParaRPr>
        </a:p>
      </dsp:txBody>
      <dsp:txXfrm>
        <a:off x="3752411" y="476474"/>
        <a:ext cx="570716" cy="667630"/>
      </dsp:txXfrm>
    </dsp:sp>
    <dsp:sp modelId="{DF63C65A-C697-C745-9BC4-10F6F7ACFA36}">
      <dsp:nvSpPr>
        <dsp:cNvPr id="0" name=""/>
        <dsp:cNvSpPr/>
      </dsp:nvSpPr>
      <dsp:spPr>
        <a:xfrm>
          <a:off x="4592332" y="2672"/>
          <a:ext cx="2692057" cy="1615234"/>
        </a:xfrm>
        <a:prstGeom prst="roundRect">
          <a:avLst>
            <a:gd name="adj" fmla="val 10000"/>
          </a:avLst>
        </a:prstGeom>
        <a:gradFill rotWithShape="0">
          <a:gsLst>
            <a:gs pos="0">
              <a:schemeClr val="lt1">
                <a:hueOff val="0"/>
                <a:satOff val="0"/>
                <a:lumOff val="0"/>
                <a:alphaOff val="0"/>
                <a:shade val="50000"/>
                <a:satMod val="110000"/>
                <a:lumMod val="70000"/>
              </a:schemeClr>
            </a:gs>
            <a:gs pos="65000">
              <a:schemeClr val="lt1">
                <a:hueOff val="0"/>
                <a:satOff val="0"/>
                <a:lumOff val="0"/>
                <a:alphaOff val="0"/>
                <a:shade val="90000"/>
                <a:satMod val="200000"/>
                <a:lumMod val="110000"/>
              </a:schemeClr>
            </a:gs>
            <a:gs pos="100000">
              <a:schemeClr val="lt1">
                <a:hueOff val="0"/>
                <a:satOff val="0"/>
                <a:lumOff val="0"/>
                <a:alphaOff val="0"/>
                <a:tint val="90000"/>
                <a:shade val="100000"/>
                <a:satMod val="250000"/>
                <a:lumMod val="150000"/>
              </a:schemeClr>
            </a:gs>
          </a:gsLst>
          <a:lin ang="16200000" scaled="1"/>
        </a:gradFill>
        <a:ln>
          <a:noFill/>
        </a:ln>
        <a:effectLst>
          <a:reflection blurRad="12700" stA="25000" endPos="15000" dist="508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Calibri"/>
              <a:cs typeface="Calibri"/>
            </a:rPr>
            <a:t>Phase 2: </a:t>
          </a:r>
          <a:r>
            <a:rPr lang="en-US" sz="1800" kern="1200" dirty="0" smtClean="0">
              <a:latin typeface="Calibri"/>
              <a:cs typeface="Calibri"/>
            </a:rPr>
            <a:t>Articulate types of knowledge and skills</a:t>
          </a:r>
          <a:endParaRPr lang="en-US" sz="1800" kern="1200" dirty="0">
            <a:latin typeface="Calibri"/>
            <a:cs typeface="Calibri"/>
          </a:endParaRPr>
        </a:p>
        <a:p>
          <a:pPr marL="171450" lvl="1" indent="-171450" algn="l" defTabSz="800100">
            <a:lnSpc>
              <a:spcPct val="90000"/>
            </a:lnSpc>
            <a:spcBef>
              <a:spcPct val="0"/>
            </a:spcBef>
            <a:spcAft>
              <a:spcPct val="15000"/>
            </a:spcAft>
            <a:buChar char="••"/>
          </a:pPr>
          <a:r>
            <a:rPr lang="en-US" sz="1800" b="1" kern="1200" dirty="0" smtClean="0">
              <a:latin typeface="Calibri"/>
              <a:cs typeface="Calibri"/>
            </a:rPr>
            <a:t>Create Work Showcase pages</a:t>
          </a:r>
          <a:endParaRPr lang="en-US" sz="1800" b="1" kern="1200" dirty="0">
            <a:latin typeface="Calibri"/>
            <a:cs typeface="Calibri"/>
          </a:endParaRPr>
        </a:p>
      </dsp:txBody>
      <dsp:txXfrm>
        <a:off x="4592332" y="2672"/>
        <a:ext cx="2692057" cy="1615234"/>
      </dsp:txXfrm>
    </dsp:sp>
    <dsp:sp modelId="{FBFADF0E-F539-E540-A42E-CB885F148187}">
      <dsp:nvSpPr>
        <dsp:cNvPr id="0" name=""/>
        <dsp:cNvSpPr/>
      </dsp:nvSpPr>
      <dsp:spPr>
        <a:xfrm rot="5447352">
          <a:off x="5612897" y="1500219"/>
          <a:ext cx="635439" cy="667630"/>
        </a:xfrm>
        <a:prstGeom prst="rightArrow">
          <a:avLst>
            <a:gd name="adj1" fmla="val 60000"/>
            <a:gd name="adj2" fmla="val 50000"/>
          </a:avLst>
        </a:prstGeom>
        <a:solidFill>
          <a:srgbClr val="FFFF00"/>
        </a:solidFill>
        <a:ln>
          <a:noFill/>
        </a:ln>
        <a:effectLst>
          <a:reflection blurRad="12700" stA="25000" endPos="15000" dist="508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latin typeface="Calibri"/>
            <a:cs typeface="Calibri"/>
          </a:endParaRPr>
        </a:p>
      </dsp:txBody>
      <dsp:txXfrm rot="5447352">
        <a:off x="5612897" y="1500219"/>
        <a:ext cx="635439" cy="667630"/>
      </dsp:txXfrm>
    </dsp:sp>
    <dsp:sp modelId="{F8E114A4-A54C-EE40-A6FE-4FF923F0A0A6}">
      <dsp:nvSpPr>
        <dsp:cNvPr id="0" name=""/>
        <dsp:cNvSpPr/>
      </dsp:nvSpPr>
      <dsp:spPr>
        <a:xfrm>
          <a:off x="4562666" y="2156323"/>
          <a:ext cx="2692057" cy="1615234"/>
        </a:xfrm>
        <a:prstGeom prst="roundRect">
          <a:avLst>
            <a:gd name="adj" fmla="val 10000"/>
          </a:avLst>
        </a:prstGeom>
        <a:gradFill rotWithShape="0">
          <a:gsLst>
            <a:gs pos="0">
              <a:schemeClr val="lt1">
                <a:hueOff val="0"/>
                <a:satOff val="0"/>
                <a:lumOff val="0"/>
                <a:alphaOff val="0"/>
                <a:shade val="50000"/>
                <a:satMod val="110000"/>
                <a:lumMod val="70000"/>
              </a:schemeClr>
            </a:gs>
            <a:gs pos="65000">
              <a:schemeClr val="lt1">
                <a:hueOff val="0"/>
                <a:satOff val="0"/>
                <a:lumOff val="0"/>
                <a:alphaOff val="0"/>
                <a:shade val="90000"/>
                <a:satMod val="200000"/>
                <a:lumMod val="110000"/>
              </a:schemeClr>
            </a:gs>
            <a:gs pos="100000">
              <a:schemeClr val="lt1">
                <a:hueOff val="0"/>
                <a:satOff val="0"/>
                <a:lumOff val="0"/>
                <a:alphaOff val="0"/>
                <a:tint val="90000"/>
                <a:shade val="100000"/>
                <a:satMod val="250000"/>
                <a:lumMod val="150000"/>
              </a:schemeClr>
            </a:gs>
          </a:gsLst>
          <a:lin ang="16200000" scaled="1"/>
        </a:gradFill>
        <a:ln>
          <a:noFill/>
        </a:ln>
        <a:effectLst>
          <a:reflection blurRad="12700" stA="25000" endPos="15000" dist="508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Calibri"/>
              <a:cs typeface="Calibri"/>
            </a:rPr>
            <a:t>Phase 3: </a:t>
          </a:r>
          <a:r>
            <a:rPr lang="en-US" sz="1800" kern="1200" dirty="0" smtClean="0">
              <a:latin typeface="Calibri"/>
              <a:cs typeface="Calibri"/>
            </a:rPr>
            <a:t>Identify values and interests </a:t>
          </a:r>
          <a:endParaRPr lang="en-US" sz="1800" kern="1200" dirty="0">
            <a:latin typeface="Calibri"/>
            <a:cs typeface="Calibri"/>
          </a:endParaRPr>
        </a:p>
        <a:p>
          <a:pPr marL="171450" lvl="1" indent="-171450" algn="l" defTabSz="800100">
            <a:lnSpc>
              <a:spcPct val="90000"/>
            </a:lnSpc>
            <a:spcBef>
              <a:spcPct val="0"/>
            </a:spcBef>
            <a:spcAft>
              <a:spcPct val="15000"/>
            </a:spcAft>
            <a:buChar char="••"/>
          </a:pPr>
          <a:r>
            <a:rPr lang="en-US" sz="1800" b="1" kern="1200" dirty="0" smtClean="0">
              <a:latin typeface="Calibri"/>
              <a:cs typeface="Calibri"/>
            </a:rPr>
            <a:t>Create Philosophy and Goals</a:t>
          </a:r>
          <a:endParaRPr lang="en-US" sz="1800" b="1" kern="1200" dirty="0">
            <a:latin typeface="Calibri"/>
            <a:cs typeface="Calibri"/>
          </a:endParaRPr>
        </a:p>
      </dsp:txBody>
      <dsp:txXfrm>
        <a:off x="4562666" y="2156323"/>
        <a:ext cx="2692057" cy="1615234"/>
      </dsp:txXfrm>
    </dsp:sp>
    <dsp:sp modelId="{6FD20459-07D3-FD46-871B-DEE5D8E333B2}">
      <dsp:nvSpPr>
        <dsp:cNvPr id="0" name=""/>
        <dsp:cNvSpPr/>
      </dsp:nvSpPr>
      <dsp:spPr>
        <a:xfrm rot="10800000">
          <a:off x="3775966" y="2630125"/>
          <a:ext cx="555934" cy="667630"/>
        </a:xfrm>
        <a:prstGeom prst="rightArrow">
          <a:avLst>
            <a:gd name="adj1" fmla="val 60000"/>
            <a:gd name="adj2" fmla="val 50000"/>
          </a:avLst>
        </a:prstGeom>
        <a:solidFill>
          <a:srgbClr val="FFFF00"/>
        </a:solidFill>
        <a:ln>
          <a:noFill/>
        </a:ln>
        <a:effectLst>
          <a:reflection blurRad="12700" stA="25000" endPos="15000" dist="508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latin typeface="Calibri"/>
            <a:cs typeface="Calibri"/>
          </a:endParaRPr>
        </a:p>
      </dsp:txBody>
      <dsp:txXfrm rot="10800000">
        <a:off x="3775966" y="2630125"/>
        <a:ext cx="555934" cy="667630"/>
      </dsp:txXfrm>
    </dsp:sp>
    <dsp:sp modelId="{23C9A584-ABA6-B447-BAFB-244F7910C91C}">
      <dsp:nvSpPr>
        <dsp:cNvPr id="0" name=""/>
        <dsp:cNvSpPr/>
      </dsp:nvSpPr>
      <dsp:spPr>
        <a:xfrm>
          <a:off x="821676" y="2156323"/>
          <a:ext cx="2692057" cy="1615234"/>
        </a:xfrm>
        <a:prstGeom prst="roundRect">
          <a:avLst>
            <a:gd name="adj" fmla="val 10000"/>
          </a:avLst>
        </a:prstGeom>
        <a:gradFill rotWithShape="0">
          <a:gsLst>
            <a:gs pos="0">
              <a:schemeClr val="lt1">
                <a:hueOff val="0"/>
                <a:satOff val="0"/>
                <a:lumOff val="0"/>
                <a:alphaOff val="0"/>
                <a:shade val="50000"/>
                <a:satMod val="110000"/>
                <a:lumMod val="70000"/>
              </a:schemeClr>
            </a:gs>
            <a:gs pos="65000">
              <a:schemeClr val="lt1">
                <a:hueOff val="0"/>
                <a:satOff val="0"/>
                <a:lumOff val="0"/>
                <a:alphaOff val="0"/>
                <a:shade val="90000"/>
                <a:satMod val="200000"/>
                <a:lumMod val="110000"/>
              </a:schemeClr>
            </a:gs>
            <a:gs pos="100000">
              <a:schemeClr val="lt1">
                <a:hueOff val="0"/>
                <a:satOff val="0"/>
                <a:lumOff val="0"/>
                <a:alphaOff val="0"/>
                <a:tint val="90000"/>
                <a:shade val="100000"/>
                <a:satMod val="250000"/>
                <a:lumMod val="150000"/>
              </a:schemeClr>
            </a:gs>
          </a:gsLst>
          <a:lin ang="16200000" scaled="1"/>
        </a:gradFill>
        <a:ln>
          <a:noFill/>
        </a:ln>
        <a:effectLst>
          <a:reflection blurRad="12700" stA="25000" endPos="15000" dist="508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Calibri"/>
              <a:cs typeface="Calibri"/>
            </a:rPr>
            <a:t>Phase 4: </a:t>
          </a:r>
          <a:r>
            <a:rPr lang="en-US" sz="1800" kern="1200" dirty="0" smtClean="0">
              <a:latin typeface="Calibri"/>
              <a:cs typeface="Calibri"/>
            </a:rPr>
            <a:t>Develop a digital identity</a:t>
          </a:r>
          <a:endParaRPr lang="en-US" sz="1800" kern="1200" dirty="0">
            <a:latin typeface="Calibri"/>
            <a:cs typeface="Calibri"/>
          </a:endParaRPr>
        </a:p>
        <a:p>
          <a:pPr marL="171450" lvl="1" indent="-171450" algn="l" defTabSz="800100">
            <a:lnSpc>
              <a:spcPct val="90000"/>
            </a:lnSpc>
            <a:spcBef>
              <a:spcPct val="0"/>
            </a:spcBef>
            <a:spcAft>
              <a:spcPct val="15000"/>
            </a:spcAft>
            <a:buChar char="••"/>
          </a:pPr>
          <a:r>
            <a:rPr lang="en-US" sz="1800" b="1" kern="1200" dirty="0" smtClean="0">
              <a:latin typeface="Calibri"/>
              <a:cs typeface="Calibri"/>
            </a:rPr>
            <a:t>Create a welcome page; design portfolio</a:t>
          </a:r>
          <a:endParaRPr lang="en-US" sz="1800" b="1" kern="1200" dirty="0">
            <a:latin typeface="Calibri"/>
            <a:cs typeface="Calibri"/>
          </a:endParaRPr>
        </a:p>
      </dsp:txBody>
      <dsp:txXfrm>
        <a:off x="821676" y="2156323"/>
        <a:ext cx="2692057" cy="16152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F06A9-BB5B-204C-8622-CDC1DCE40853}" type="datetimeFigureOut">
              <a:rPr lang="en-US" smtClean="0"/>
              <a:pPr/>
              <a:t>10/14/10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020CC-05F7-464D-A8DC-F320940A05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7020CC-05F7-464D-A8DC-F320940A0547}"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This</a:t>
            </a:r>
            <a:r>
              <a:rPr lang="en-US" baseline="0" dirty="0" smtClean="0">
                <a:solidFill>
                  <a:srgbClr val="000000"/>
                </a:solidFill>
              </a:rPr>
              <a:t> process developed by Dr. Melissa </a:t>
            </a:r>
            <a:r>
              <a:rPr lang="en-US" baseline="0" dirty="0" err="1" smtClean="0">
                <a:solidFill>
                  <a:srgbClr val="000000"/>
                </a:solidFill>
              </a:rPr>
              <a:t>Peet</a:t>
            </a:r>
            <a:r>
              <a:rPr lang="en-US" baseline="0" dirty="0" smtClean="0">
                <a:solidFill>
                  <a:srgbClr val="000000"/>
                </a:solidFill>
              </a:rPr>
              <a:t> and Dr. Tiffany </a:t>
            </a:r>
            <a:r>
              <a:rPr lang="en-US" baseline="0" dirty="0" err="1" smtClean="0">
                <a:solidFill>
                  <a:srgbClr val="000000"/>
                </a:solidFill>
              </a:rPr>
              <a:t>Marra</a:t>
            </a:r>
            <a:r>
              <a:rPr lang="en-US" baseline="0" dirty="0" smtClean="0">
                <a:solidFill>
                  <a:srgbClr val="000000"/>
                </a:solidFill>
              </a:rPr>
              <a:t> during pilot work with Social Work and Psychology. This is the model specific to Michigan, and each pilot has autonomy to change the model, the pages included, and the default text that prompts students to write.</a:t>
            </a:r>
          </a:p>
          <a:p>
            <a:endParaRPr lang="en-US" dirty="0" smtClean="0">
              <a:solidFill>
                <a:srgbClr val="000000"/>
              </a:solidFill>
            </a:endParaRPr>
          </a:p>
          <a:p>
            <a:r>
              <a:rPr lang="en-US" sz="1200" kern="1200" baseline="0" dirty="0" smtClean="0">
                <a:solidFill>
                  <a:srgbClr val="000000"/>
                </a:solidFill>
                <a:latin typeface="+mn-lt"/>
                <a:ea typeface="+mn-ea"/>
                <a:cs typeface="+mn-cs"/>
              </a:rPr>
              <a:t>Phase 1: Although many of their important learning experiences did not occur in a classroom, those experiences are still directly applicable to their learning within their academic courses. </a:t>
            </a:r>
          </a:p>
          <a:p>
            <a:endParaRPr lang="en-US" sz="1200" kern="1200" baseline="0" dirty="0" smtClean="0">
              <a:solidFill>
                <a:srgbClr val="000000"/>
              </a:solidFill>
              <a:latin typeface="+mn-lt"/>
              <a:ea typeface="+mn-ea"/>
              <a:cs typeface="+mn-cs"/>
            </a:endParaRPr>
          </a:p>
          <a:p>
            <a:r>
              <a:rPr lang="en-US" sz="1200" kern="1200" baseline="0" dirty="0" smtClean="0">
                <a:solidFill>
                  <a:srgbClr val="000000"/>
                </a:solidFill>
                <a:latin typeface="+mn-lt"/>
                <a:ea typeface="+mn-ea"/>
                <a:cs typeface="+mn-cs"/>
              </a:rPr>
              <a:t>Phase 2: Create a </a:t>
            </a:r>
            <a:r>
              <a:rPr lang="en-US" sz="1200" dirty="0" smtClean="0">
                <a:solidFill>
                  <a:srgbClr val="000000"/>
                </a:solidFill>
              </a:rPr>
              <a:t>Work Showcase: knowledge, skills, insights a learner has gained from work</a:t>
            </a:r>
          </a:p>
          <a:p>
            <a:endParaRPr lang="en-US" sz="1200" kern="1200" baseline="0" dirty="0" smtClean="0">
              <a:solidFill>
                <a:srgbClr val="000000"/>
              </a:solidFill>
              <a:latin typeface="+mn-lt"/>
              <a:ea typeface="+mn-ea"/>
              <a:cs typeface="+mn-cs"/>
            </a:endParaRPr>
          </a:p>
          <a:p>
            <a:r>
              <a:rPr lang="en-US" sz="1200" kern="1200" baseline="0" dirty="0" smtClean="0">
                <a:solidFill>
                  <a:srgbClr val="000000"/>
                </a:solidFill>
                <a:latin typeface="+mn-lt"/>
                <a:ea typeface="+mn-ea"/>
                <a:cs typeface="+mn-cs"/>
              </a:rPr>
              <a:t>Phase 3: Analyze skills and knowledge to find underlying influences, what motivates and inspires students, including the personal strengths and moral commitments that influence their decision‐making and problem‐solving. </a:t>
            </a:r>
            <a:r>
              <a:rPr lang="en-US" sz="1200" dirty="0" smtClean="0">
                <a:solidFill>
                  <a:srgbClr val="000000"/>
                </a:solidFill>
              </a:rPr>
              <a:t>Philosophy Statement: articulated values and beliefs underlying work</a:t>
            </a:r>
            <a:r>
              <a:rPr lang="en-US" sz="1200" baseline="0" dirty="0" smtClean="0">
                <a:solidFill>
                  <a:srgbClr val="000000"/>
                </a:solidFill>
              </a:rPr>
              <a:t> and </a:t>
            </a:r>
            <a:r>
              <a:rPr lang="en-US" sz="1200" dirty="0" smtClean="0">
                <a:solidFill>
                  <a:srgbClr val="000000"/>
                </a:solidFill>
              </a:rPr>
              <a:t>Goals: overarching direction or purpose, and specific plans, for future</a:t>
            </a:r>
          </a:p>
          <a:p>
            <a:endParaRPr lang="en-US"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Phase 4:</a:t>
            </a:r>
            <a:r>
              <a:rPr lang="en-US" baseline="0" dirty="0" smtClean="0">
                <a:solidFill>
                  <a:srgbClr val="000000"/>
                </a:solidFill>
              </a:rPr>
              <a:t> Consider ramifications of creating content for public consumption, craft relationship between text and image, and </a:t>
            </a:r>
            <a:r>
              <a:rPr lang="en-US" baseline="0" smtClean="0">
                <a:solidFill>
                  <a:srgbClr val="000000"/>
                </a:solidFill>
              </a:rPr>
              <a:t>consider audience; </a:t>
            </a:r>
            <a:r>
              <a:rPr lang="en-US" sz="1200" smtClean="0">
                <a:solidFill>
                  <a:srgbClr val="000000"/>
                </a:solidFill>
              </a:rPr>
              <a:t>Welcome: introduces the portfolio creatively and succinctly</a:t>
            </a: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217020CC-05F7-464D-A8DC-F320940A0547}"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7020CC-05F7-464D-A8DC-F320940A0547}"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7020CC-05F7-464D-A8DC-F320940A0547}"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7020CC-05F7-464D-A8DC-F320940A0547}"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7C00D2EE-2522-5048-91A8-166A1B43BD5B}" type="slidenum">
              <a:rPr lang="en-US"/>
              <a:pPr/>
              <a:t>18</a:t>
            </a:fld>
            <a:endParaRPr lang="en-US"/>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0110CD-D882-6645-A5F3-11720E185C5E}"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132" name="Picture 36" descr="powerpoint_cover2"/>
          <p:cNvPicPr>
            <a:picLocks noChangeAspect="1" noChangeArrowheads="1"/>
          </p:cNvPicPr>
          <p:nvPr/>
        </p:nvPicPr>
        <p:blipFill>
          <a:blip r:embed="rId2"/>
          <a:srcRect/>
          <a:stretch>
            <a:fillRect/>
          </a:stretch>
        </p:blipFill>
        <p:spPr bwMode="auto">
          <a:xfrm>
            <a:off x="-1588" y="-1588"/>
            <a:ext cx="9145588" cy="6859588"/>
          </a:xfrm>
          <a:prstGeom prst="rect">
            <a:avLst/>
          </a:prstGeom>
          <a:noFill/>
        </p:spPr>
      </p:pic>
      <p:sp>
        <p:nvSpPr>
          <p:cNvPr id="4098" name="Rectangle 2"/>
          <p:cNvSpPr>
            <a:spLocks noGrp="1" noChangeArrowheads="1"/>
          </p:cNvSpPr>
          <p:nvPr>
            <p:ph type="ctrTitle"/>
          </p:nvPr>
        </p:nvSpPr>
        <p:spPr>
          <a:xfrm>
            <a:off x="990600" y="457200"/>
            <a:ext cx="7696200" cy="762000"/>
          </a:xfrm>
          <a:effectLst/>
        </p:spPr>
        <p:txBody>
          <a:bodyPr anchor="t"/>
          <a:lstStyle>
            <a:lvl1pPr>
              <a:lnSpc>
                <a:spcPct val="90000"/>
              </a:lnSpc>
              <a:defRPr sz="4000">
                <a:solidFill>
                  <a:schemeClr val="bg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990600" y="5486400"/>
            <a:ext cx="4267200" cy="381000"/>
          </a:xfrm>
        </p:spPr>
        <p:txBody>
          <a:bodyPr/>
          <a:lstStyle>
            <a:lvl1pPr marL="0" indent="0">
              <a:buFontTx/>
              <a:buNone/>
              <a:defRPr sz="1800">
                <a:solidFill>
                  <a:schemeClr val="bg1"/>
                </a:solidFill>
                <a:latin typeface="Arial Narrow" pitchFamily="-65" charset="0"/>
              </a:defRPr>
            </a:lvl1pPr>
          </a:lstStyle>
          <a:p>
            <a:r>
              <a:rPr lang="en-US" smtClean="0"/>
              <a:t>Click to edit Master subtitle style</a:t>
            </a:r>
            <a:endParaRPr lang="en-US"/>
          </a:p>
        </p:txBody>
      </p:sp>
      <p:pic>
        <p:nvPicPr>
          <p:cNvPr id="4122" name="Picture 26" descr="vt_logo"/>
          <p:cNvPicPr>
            <a:picLocks noChangeAspect="1" noChangeArrowheads="1"/>
          </p:cNvPicPr>
          <p:nvPr/>
        </p:nvPicPr>
        <p:blipFill>
          <a:blip r:embed="rId3"/>
          <a:srcRect/>
          <a:stretch>
            <a:fillRect/>
          </a:stretch>
        </p:blipFill>
        <p:spPr bwMode="auto">
          <a:xfrm>
            <a:off x="6477000" y="5943600"/>
            <a:ext cx="2133600" cy="484188"/>
          </a:xfrm>
          <a:prstGeom prst="rect">
            <a:avLst/>
          </a:prstGeom>
          <a:noFill/>
        </p:spPr>
      </p:pic>
      <p:sp>
        <p:nvSpPr>
          <p:cNvPr id="4125" name="Line 29"/>
          <p:cNvSpPr>
            <a:spLocks noChangeShapeType="1"/>
          </p:cNvSpPr>
          <p:nvPr/>
        </p:nvSpPr>
        <p:spPr bwMode="auto">
          <a:xfrm>
            <a:off x="838200" y="457200"/>
            <a:ext cx="0" cy="6096000"/>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4126" name="Line 30"/>
          <p:cNvSpPr>
            <a:spLocks noChangeShapeType="1"/>
          </p:cNvSpPr>
          <p:nvPr/>
        </p:nvSpPr>
        <p:spPr bwMode="auto">
          <a:xfrm>
            <a:off x="838200" y="6553200"/>
            <a:ext cx="7924800" cy="0"/>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4127" name="Line 31"/>
          <p:cNvSpPr>
            <a:spLocks noChangeShapeType="1"/>
          </p:cNvSpPr>
          <p:nvPr/>
        </p:nvSpPr>
        <p:spPr bwMode="auto">
          <a:xfrm flipV="1">
            <a:off x="8763000" y="5791200"/>
            <a:ext cx="0" cy="762000"/>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4128" name="Line 32"/>
          <p:cNvSpPr>
            <a:spLocks noChangeShapeType="1"/>
          </p:cNvSpPr>
          <p:nvPr/>
        </p:nvSpPr>
        <p:spPr bwMode="auto">
          <a:xfrm flipH="1">
            <a:off x="6477000" y="5791200"/>
            <a:ext cx="2286000" cy="0"/>
          </a:xfrm>
          <a:prstGeom prst="line">
            <a:avLst/>
          </a:prstGeom>
          <a:noFill/>
          <a:ln w="9525">
            <a:solidFill>
              <a:schemeClr val="bg1"/>
            </a:solidFill>
            <a:round/>
            <a:headEnd/>
            <a:tailEnd/>
          </a:ln>
        </p:spPr>
        <p:txBody>
          <a:bodyPr wrap="none" anchor="ctr">
            <a:prstTxWarp prst="textNoShape">
              <a:avLst/>
            </a:prstTxWarp>
          </a:bodyPr>
          <a:lstStyle/>
          <a:p>
            <a:endParaRPr lang="en-US"/>
          </a:p>
        </p:txBody>
      </p:sp>
      <p:pic>
        <p:nvPicPr>
          <p:cNvPr id="4130" name="Picture 34" descr="burruss2"/>
          <p:cNvPicPr>
            <a:picLocks noChangeAspect="1" noChangeArrowheads="1"/>
          </p:cNvPicPr>
          <p:nvPr/>
        </p:nvPicPr>
        <p:blipFill>
          <a:blip r:embed="rId4"/>
          <a:srcRect/>
          <a:stretch>
            <a:fillRect/>
          </a:stretch>
        </p:blipFill>
        <p:spPr bwMode="auto">
          <a:xfrm>
            <a:off x="838200" y="1143000"/>
            <a:ext cx="6948488" cy="4279900"/>
          </a:xfrm>
          <a:prstGeom prst="rect">
            <a:avLst/>
          </a:prstGeom>
          <a:noFill/>
        </p:spPr>
      </p:pic>
      <p:sp>
        <p:nvSpPr>
          <p:cNvPr id="4131" name="Line 35"/>
          <p:cNvSpPr>
            <a:spLocks noChangeShapeType="1"/>
          </p:cNvSpPr>
          <p:nvPr/>
        </p:nvSpPr>
        <p:spPr bwMode="auto">
          <a:xfrm>
            <a:off x="838200" y="457200"/>
            <a:ext cx="1295400" cy="0"/>
          </a:xfrm>
          <a:prstGeom prst="line">
            <a:avLst/>
          </a:prstGeom>
          <a:noFill/>
          <a:ln w="9525">
            <a:solidFill>
              <a:schemeClr val="bg1"/>
            </a:solidFill>
            <a:round/>
            <a:headEnd/>
            <a:tailEnd/>
          </a:ln>
        </p:spPr>
        <p:txBody>
          <a:bodyPr wrap="none" anchor="ctr">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35859AA0-569D-4647-9043-49F9A5A96B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35859AA0-569D-4647-9043-49F9A5A96B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8400"/>
            <a:ext cx="16764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1DEB17-A8B0-3B46-9EF0-0DB0EF69D3C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Rectangle 8"/>
          <p:cNvSpPr/>
          <p:nvPr/>
        </p:nvSpPr>
        <p:spPr>
          <a:xfrm>
            <a:off x="646113" y="1447800"/>
            <a:ext cx="7851775" cy="3200400"/>
          </a:xfrm>
          <a:prstGeom prst="rect">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a:p>
        </p:txBody>
      </p:sp>
      <p:sp>
        <p:nvSpPr>
          <p:cNvPr id="2" name="Title 1"/>
          <p:cNvSpPr>
            <a:spLocks noGrp="1"/>
          </p:cNvSpPr>
          <p:nvPr>
            <p:ph type="ctrTitle"/>
          </p:nvPr>
        </p:nvSpPr>
        <p:spPr>
          <a:xfrm>
            <a:off x="658813" y="1537447"/>
            <a:ext cx="7826281" cy="1627093"/>
          </a:xfrm>
        </p:spPr>
        <p:txBody>
          <a:bodyPr vert="horz" lIns="91440" tIns="45720" rIns="91440" bIns="45720" rtlCol="0" anchor="b" anchorCtr="0">
            <a:noAutofit/>
          </a:bodyPr>
          <a:lstStyle>
            <a:lvl1pPr algn="ctr" defTabSz="914400" rtl="0" eaLnBrk="1" latinLnBrk="0" hangingPunct="1">
              <a:spcBef>
                <a:spcPct val="0"/>
              </a:spcBef>
              <a:buNone/>
              <a:defRPr sz="5400" kern="1200">
                <a:gradFill>
                  <a:gsLst>
                    <a:gs pos="0">
                      <a:schemeClr val="tx1">
                        <a:lumMod val="85000"/>
                      </a:schemeClr>
                    </a:gs>
                    <a:gs pos="100000">
                      <a:schemeClr val="tx1"/>
                    </a:gs>
                  </a:gsLst>
                  <a:lin ang="16200000" scaled="1"/>
                </a:gra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58813" y="3218329"/>
            <a:ext cx="7826281" cy="860611"/>
          </a:xfrm>
        </p:spPr>
        <p:txBody>
          <a:bodyPr vert="horz" lIns="91440" tIns="45720" rIns="91440" bIns="45720" rtlCol="0">
            <a:normAutofit/>
          </a:bodyPr>
          <a:lstStyle>
            <a:lvl1pPr marL="0" indent="0" algn="ctr" defTabSz="914400" rtl="0" eaLnBrk="1" latinLnBrk="0" hangingPunct="1">
              <a:lnSpc>
                <a:spcPct val="100000"/>
              </a:lnSpc>
              <a:spcBef>
                <a:spcPts val="300"/>
              </a:spcBef>
              <a:buFont typeface="Wingdings 2" pitchFamily="18" charset="2"/>
              <a:buNone/>
              <a:defRPr sz="1800" kern="1200">
                <a:gradFill>
                  <a:gsLst>
                    <a:gs pos="0">
                      <a:schemeClr val="tx1">
                        <a:lumMod val="85000"/>
                      </a:schemeClr>
                    </a:gs>
                    <a:gs pos="100000">
                      <a:schemeClr val="tx1"/>
                    </a:gs>
                  </a:gsLst>
                  <a:lin ang="16200000" scaled="1"/>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lgn="ctr" eaLnBrk="1" latinLnBrk="0" hangingPunct="1"/>
            <a:fld id="{23A271A1-F6D6-438B-A432-4747EE7ECD40}" type="datetimeFigureOut">
              <a:rPr lang="en-US" smtClean="0"/>
              <a:pPr algn="ctr" eaLnBrk="1" latinLnBrk="0" hangingPunct="1"/>
              <a:t>10/14/10</a:t>
            </a:fld>
            <a:endParaRPr lang="en-US" sz="2000" dirty="0">
              <a:solidFill>
                <a:srgbClr val="FFFFFF"/>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A271A1-F6D6-438B-A432-4747EE7ECD40}" type="datetimeFigureOut">
              <a:rPr lang="en-US" smtClean="0"/>
              <a:pPr/>
              <a:t>10/14/10</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35859AA0-569D-4647-9043-49F9A5A96BAF}" type="slidenum">
              <a:rPr lang="en-US" smtClean="0"/>
              <a:pPr/>
              <a:t>‹#›</a:t>
            </a:fld>
            <a:endParaRPr lang="en-US"/>
          </a:p>
        </p:txBody>
      </p:sp>
      <p:sp>
        <p:nvSpPr>
          <p:cNvPr id="19" name="Freeform 18"/>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20" name="Freeform 1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371725" y="381000"/>
            <a:ext cx="4400550" cy="3048000"/>
          </a:xfrm>
          <a:noFill/>
          <a:ln w="44450">
            <a:solidFill>
              <a:schemeClr val="bg1"/>
            </a:solidFill>
            <a:miter lim="800000"/>
          </a:ln>
        </p:spPr>
        <p:style>
          <a:lnRef idx="1">
            <a:schemeClr val="dk1"/>
          </a:lnRef>
          <a:fillRef idx="3">
            <a:schemeClr val="dk1"/>
          </a:fillRef>
          <a:effectRef idx="2">
            <a:schemeClr val="dk1"/>
          </a:effectRef>
          <a:fontRef idx="none"/>
        </p:style>
        <p:txBody>
          <a:bodyPr>
            <a:normAutofit/>
          </a:bodyPr>
          <a:lstStyle>
            <a:lvl1pPr>
              <a:buNone/>
              <a:defRPr sz="2000"/>
            </a:lvl1pPr>
          </a:lstStyle>
          <a:p>
            <a:r>
              <a:rPr lang="en-US" smtClean="0"/>
              <a:t>Click icon to add picture</a:t>
            </a:r>
            <a:endParaRPr/>
          </a:p>
        </p:txBody>
      </p:sp>
      <p:sp>
        <p:nvSpPr>
          <p:cNvPr id="2" name="Title 1"/>
          <p:cNvSpPr>
            <a:spLocks noGrp="1"/>
          </p:cNvSpPr>
          <p:nvPr>
            <p:ph type="ctrTitle"/>
          </p:nvPr>
        </p:nvSpPr>
        <p:spPr>
          <a:xfrm>
            <a:off x="641350" y="4146363"/>
            <a:ext cx="7856538" cy="1470025"/>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41350" y="5620871"/>
            <a:ext cx="7856538" cy="614081"/>
          </a:xfrm>
        </p:spPr>
        <p:txBody>
          <a:bodyPr>
            <a:normAutofit/>
          </a:bodyPr>
          <a:lstStyle>
            <a:lvl1pPr marL="0" indent="0" algn="ct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637BB6B-EE1B-48FB-8575-0D55C373DE88}" type="datetimeFigureOut">
              <a:rPr lang="en-US" smtClean="0"/>
              <a:pPr/>
              <a:t>10/14/10</a:t>
            </a:fld>
            <a:endParaRPr lang="en-US" sz="1000">
              <a:solidFill>
                <a:schemeClr val="tx2">
                  <a:shade val="50000"/>
                </a:schemeClr>
              </a:solidFill>
            </a:endParaRPr>
          </a:p>
        </p:txBody>
      </p:sp>
      <p:sp>
        <p:nvSpPr>
          <p:cNvPr id="5" name="Footer Placeholder 4"/>
          <p:cNvSpPr>
            <a:spLocks noGrp="1"/>
          </p:cNvSpPr>
          <p:nvPr>
            <p:ph type="ftr" sz="quarter" idx="11"/>
          </p:nvPr>
        </p:nvSpPr>
        <p:spPr/>
        <p:txBody>
          <a:bodyPr/>
          <a:lstStyle/>
          <a:p>
            <a:pPr algn="ctr" eaLnBrk="1" latinLnBrk="0" hangingPunct="1"/>
            <a:endParaRPr kumimoji="0" lang="en-US" sz="1000" dirty="0">
              <a:solidFill>
                <a:schemeClr val="tx2">
                  <a:shade val="50000"/>
                </a:schemeClr>
              </a:solidFill>
            </a:endParaRPr>
          </a:p>
        </p:txBody>
      </p:sp>
      <p:sp>
        <p:nvSpPr>
          <p:cNvPr id="6" name="Slide Number Placeholder 5"/>
          <p:cNvSpPr>
            <a:spLocks noGrp="1"/>
          </p:cNvSpPr>
          <p:nvPr>
            <p:ph type="sldNum" sz="quarter" idx="12"/>
          </p:nvPr>
        </p:nvSpPr>
        <p:spPr/>
        <p:txBody>
          <a:bodyPr/>
          <a:lstStyle/>
          <a:p>
            <a:fld id="{35859AA0-569D-4647-9043-49F9A5A96BA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17059"/>
            <a:ext cx="7772400" cy="1655064"/>
          </a:xfrm>
        </p:spPr>
        <p:txBody>
          <a:bodyPr vert="horz" lIns="91440" tIns="45720" rIns="91440" bIns="45720" rtlCol="0" anchor="b" anchorCtr="0">
            <a:noAutofit/>
          </a:bodyPr>
          <a:lstStyle>
            <a:lvl1pPr algn="ctr" defTabSz="914400" rtl="0" eaLnBrk="1" latinLnBrk="0" hangingPunct="1">
              <a:spcBef>
                <a:spcPct val="0"/>
              </a:spcBef>
              <a:buNone/>
              <a:defRPr sz="5400" b="0"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662979"/>
            <a:ext cx="7772400" cy="1500187"/>
          </a:xfrm>
        </p:spPr>
        <p:txBody>
          <a:bodyPr vert="horz" lIns="91440" tIns="45720" rIns="91440" bIns="45720" rtlCol="0" anchor="t" anchorCtr="0">
            <a:normAutofit/>
          </a:bodyPr>
          <a:lstStyle>
            <a:lvl1pPr marL="0" indent="0" algn="ctr">
              <a:spcBef>
                <a:spcPts val="300"/>
              </a:spcBef>
              <a:buNone/>
              <a:defRPr sz="1800" kern="1200">
                <a:solidFill>
                  <a:schemeClr val="tx1">
                    <a:tint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ctr" defTabSz="914400" rtl="0" eaLnBrk="1" latinLnBrk="0" hangingPunct="1">
              <a:lnSpc>
                <a:spcPts val="2000"/>
              </a:lnSpc>
              <a:spcBef>
                <a:spcPts val="2000"/>
              </a:spcBef>
              <a:buFont typeface="Wingdings 2" pitchFamily="18" charset="2"/>
              <a:buNone/>
            </a:pPr>
            <a:r>
              <a:rPr lang="en-US" smtClean="0"/>
              <a:t>Click to edit Master text styles</a:t>
            </a:r>
          </a:p>
        </p:txBody>
      </p:sp>
      <p:sp>
        <p:nvSpPr>
          <p:cNvPr id="4" name="Date Placeholder 3"/>
          <p:cNvSpPr>
            <a:spLocks noGrp="1"/>
          </p:cNvSpPr>
          <p:nvPr>
            <p:ph type="dt" sz="half" idx="10"/>
          </p:nvPr>
        </p:nvSpPr>
        <p:spPr/>
        <p:txBody>
          <a:bodyPr/>
          <a:lstStyle/>
          <a:p>
            <a:fld id="{23A271A1-F6D6-438B-A432-4747EE7ECD40}" type="datetimeFigureOut">
              <a:rPr lang="en-US" smtClean="0"/>
              <a:pPr/>
              <a:t>10/14/10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361A3BC-1721-41A9-A28E-3ABDE20B2BF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41350"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9501"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3A271A1-F6D6-438B-A432-4747EE7ECD40}" type="datetimeFigureOut">
              <a:rPr lang="en-US" smtClean="0"/>
              <a:pPr/>
              <a:t>10/14/10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35859AA0-569D-4647-9043-49F9A5A96BAF}" type="slidenum">
              <a:rPr lang="en-US" smtClean="0"/>
              <a:pPr/>
              <a:t>‹#›</a:t>
            </a:fld>
            <a:endParaRPr lang="en-US"/>
          </a:p>
        </p:txBody>
      </p:sp>
      <p:sp>
        <p:nvSpPr>
          <p:cNvPr id="16" name="Freeform 1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7" name="Freeform 1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41350"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1350"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2601"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601"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3A271A1-F6D6-438B-A432-4747EE7ECD40}" type="datetimeFigureOut">
              <a:rPr lang="en-US" smtClean="0"/>
              <a:pPr/>
              <a:t>10/14/10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35859AA0-569D-4647-9043-49F9A5A96BAF}" type="slidenum">
              <a:rPr lang="en-US" smtClean="0"/>
              <a:pPr/>
              <a:t>‹#›</a:t>
            </a:fld>
            <a:endParaRPr lang="en-US"/>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3A271A1-F6D6-438B-A432-4747EE7ECD40}" type="datetimeFigureOut">
              <a:rPr lang="en-US" smtClean="0"/>
              <a:pPr/>
              <a:t>10/14/10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35859AA0-569D-4647-9043-49F9A5A96BAF}" type="slidenum">
              <a:rPr lang="en-US" smtClean="0"/>
              <a:pPr/>
              <a:t>‹#›</a:t>
            </a:fld>
            <a:endParaRPr lang="en-US"/>
          </a:p>
        </p:txBody>
      </p:sp>
      <p:sp>
        <p:nvSpPr>
          <p:cNvPr id="6" name="Freeform 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7" name="Freeform 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Freeform 11"/>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3" name="Freeform 12"/>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35859AA0-569D-4647-9043-49F9A5A96BA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10/14/10</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35859AA0-569D-4647-9043-49F9A5A96BA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4340" y="802910"/>
            <a:ext cx="3474720" cy="1162050"/>
          </a:xfrm>
        </p:spPr>
        <p:txBody>
          <a:bodyPr anchor="b">
            <a:normAutofit/>
          </a:bodyPr>
          <a:lstStyle>
            <a:lvl1pPr algn="ctr">
              <a:defRPr sz="2400" b="0"/>
            </a:lvl1pPr>
          </a:lstStyle>
          <a:p>
            <a:r>
              <a:rPr lang="en-US" smtClean="0"/>
              <a:t>Click to edit Master title style</a:t>
            </a:r>
            <a:endParaRPr/>
          </a:p>
        </p:txBody>
      </p:sp>
      <p:sp>
        <p:nvSpPr>
          <p:cNvPr id="3" name="Content Placeholder 2"/>
          <p:cNvSpPr>
            <a:spLocks noGrp="1"/>
          </p:cNvSpPr>
          <p:nvPr>
            <p:ph idx="1"/>
          </p:nvPr>
        </p:nvSpPr>
        <p:spPr>
          <a:xfrm>
            <a:off x="4562010" y="449705"/>
            <a:ext cx="3931920" cy="5781388"/>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24340" y="2057399"/>
            <a:ext cx="3474720" cy="3733801"/>
          </a:xfrm>
        </p:spPr>
        <p:txBody>
          <a:bodyPr>
            <a:normAutofit/>
          </a:bodyPr>
          <a:lstStyle>
            <a:lvl1pPr marL="0" indent="0" algn="ctr">
              <a:lnSpc>
                <a:spcPct val="110000"/>
              </a:lnSpc>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271A1-F6D6-438B-A432-4747EE7ECD40}" type="datetimeFigureOut">
              <a:rPr lang="en-US" smtClean="0"/>
              <a:pPr/>
              <a:t>10/14/10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35859AA0-569D-4647-9043-49F9A5A96BAF}" type="slidenum">
              <a:rPr lang="en-US" smtClean="0"/>
              <a:pPr/>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2856" y="1600200"/>
            <a:ext cx="3931920" cy="566738"/>
          </a:xfrm>
        </p:spPr>
        <p:txBody>
          <a:bodyPr vert="horz" lIns="91440" tIns="45720" rIns="91440" bIns="45720" rtlCol="0" anchor="b" anchorCtr="0">
            <a:norm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21792" y="457200"/>
            <a:ext cx="3474720" cy="510235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62856" y="2240280"/>
            <a:ext cx="3931920" cy="2103120"/>
          </a:xfrm>
        </p:spPr>
        <p:txBody>
          <a:bodyPr vert="horz" lIns="91440" tIns="45720" rIns="91440" bIns="45720" rtlCol="0">
            <a:normAutofit/>
          </a:bodyPr>
          <a:lstStyle>
            <a:lvl1pPr marL="0" indent="0">
              <a:buNone/>
              <a:defRPr sz="1400" b="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23A271A1-F6D6-438B-A432-4747EE7ECD40}" type="datetimeFigureOut">
              <a:rPr lang="en-US" smtClean="0"/>
              <a:pPr/>
              <a:t>10/14/10</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35859AA0-569D-4647-9043-49F9A5A96BAF}" type="slidenum">
              <a:rPr lang="en-US" smtClean="0"/>
              <a:pPr/>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575" y="458788"/>
            <a:ext cx="8577263"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E637BB6B-EE1B-48FB-8575-0D55C373DE88}" type="datetimeFigureOut">
              <a:rPr lang="en-US" smtClean="0"/>
              <a:pPr/>
              <a:t>10/14/10</a:t>
            </a:fld>
            <a:endParaRPr lang="en-US" sz="1000">
              <a:solidFill>
                <a:schemeClr val="tx2">
                  <a:shade val="50000"/>
                </a:schemeClr>
              </a:solidFill>
            </a:endParaRPr>
          </a:p>
        </p:txBody>
      </p:sp>
      <p:sp>
        <p:nvSpPr>
          <p:cNvPr id="6" name="Footer Placeholder 5"/>
          <p:cNvSpPr>
            <a:spLocks noGrp="1"/>
          </p:cNvSpPr>
          <p:nvPr>
            <p:ph type="ftr" sz="quarter" idx="11"/>
          </p:nvPr>
        </p:nvSpPr>
        <p:spPr/>
        <p:txBody>
          <a:bodyPr/>
          <a:lstStyle/>
          <a:p>
            <a:pPr algn="ctr" eaLnBrk="1" latinLnBrk="0" hangingPunct="1"/>
            <a:endParaRPr kumimoji="0" lang="en-US" sz="1000" dirty="0">
              <a:solidFill>
                <a:schemeClr val="tx2">
                  <a:shade val="50000"/>
                </a:schemeClr>
              </a:solidFill>
            </a:endParaRPr>
          </a:p>
        </p:txBody>
      </p:sp>
      <p:sp>
        <p:nvSpPr>
          <p:cNvPr id="7" name="Slide Number Placeholder 6"/>
          <p:cNvSpPr>
            <a:spLocks noGrp="1"/>
          </p:cNvSpPr>
          <p:nvPr>
            <p:ph type="sldNum" sz="quarter" idx="12"/>
          </p:nvPr>
        </p:nvSpPr>
        <p:spPr/>
        <p:txBody>
          <a:bodyPr/>
          <a:lstStyle/>
          <a:p>
            <a:fld id="{35859AA0-569D-4647-9043-49F9A5A96BAF}"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2 Pictures with Caption">
    <p:spTree>
      <p:nvGrpSpPr>
        <p:cNvPr id="1" name=""/>
        <p:cNvGrpSpPr/>
        <p:nvPr/>
      </p:nvGrpSpPr>
      <p:grpSpPr>
        <a:xfrm>
          <a:off x="0" y="0"/>
          <a:ext cx="0" cy="0"/>
          <a:chOff x="0" y="0"/>
          <a:chExt cx="0" cy="0"/>
        </a:xfrm>
      </p:grpSpPr>
      <p:sp>
        <p:nvSpPr>
          <p:cNvPr id="11" name="Picture Placeholder 2"/>
          <p:cNvSpPr>
            <a:spLocks noGrp="1"/>
          </p:cNvSpPr>
          <p:nvPr>
            <p:ph type="pic" idx="14"/>
          </p:nvPr>
        </p:nvSpPr>
        <p:spPr>
          <a:xfrm>
            <a:off x="4745038"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282575"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E637BB6B-EE1B-48FB-8575-0D55C373DE88}" type="datetimeFigureOut">
              <a:rPr lang="en-US" smtClean="0"/>
              <a:pPr/>
              <a:t>10/14/10</a:t>
            </a:fld>
            <a:endParaRPr lang="en-US" sz="1000">
              <a:solidFill>
                <a:schemeClr val="tx2">
                  <a:shade val="50000"/>
                </a:schemeClr>
              </a:solidFill>
            </a:endParaRPr>
          </a:p>
        </p:txBody>
      </p:sp>
      <p:sp>
        <p:nvSpPr>
          <p:cNvPr id="6" name="Footer Placeholder 5"/>
          <p:cNvSpPr>
            <a:spLocks noGrp="1"/>
          </p:cNvSpPr>
          <p:nvPr>
            <p:ph type="ftr" sz="quarter" idx="11"/>
          </p:nvPr>
        </p:nvSpPr>
        <p:spPr/>
        <p:txBody>
          <a:bodyPr/>
          <a:lstStyle/>
          <a:p>
            <a:pPr algn="ctr" eaLnBrk="1" latinLnBrk="0" hangingPunct="1"/>
            <a:endParaRPr kumimoji="0" lang="en-US" sz="1000" dirty="0">
              <a:solidFill>
                <a:schemeClr val="tx2">
                  <a:shade val="50000"/>
                </a:schemeClr>
              </a:solidFill>
            </a:endParaRPr>
          </a:p>
        </p:txBody>
      </p:sp>
      <p:sp>
        <p:nvSpPr>
          <p:cNvPr id="7" name="Slide Number Placeholder 6"/>
          <p:cNvSpPr>
            <a:spLocks noGrp="1"/>
          </p:cNvSpPr>
          <p:nvPr>
            <p:ph type="sldNum" sz="quarter" idx="12"/>
          </p:nvPr>
        </p:nvSpPr>
        <p:spPr/>
        <p:txBody>
          <a:bodyPr/>
          <a:lstStyle/>
          <a:p>
            <a:fld id="{35859AA0-569D-4647-9043-49F9A5A96BAF}"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spcBef>
                <a:spcPts val="300"/>
              </a:spcBef>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37BB6B-EE1B-48FB-8575-0D55C373DE88}" type="datetimeFigureOut">
              <a:rPr lang="en-US" smtClean="0"/>
              <a:pPr/>
              <a:t>10/14/10</a:t>
            </a:fld>
            <a:endParaRPr lang="en-US" sz="1000">
              <a:solidFill>
                <a:schemeClr val="tx2">
                  <a:shade val="50000"/>
                </a:schemeClr>
              </a:solidFill>
            </a:endParaRPr>
          </a:p>
        </p:txBody>
      </p:sp>
      <p:sp>
        <p:nvSpPr>
          <p:cNvPr id="6" name="Footer Placeholder 5"/>
          <p:cNvSpPr>
            <a:spLocks noGrp="1"/>
          </p:cNvSpPr>
          <p:nvPr>
            <p:ph type="ftr" sz="quarter" idx="11"/>
          </p:nvPr>
        </p:nvSpPr>
        <p:spPr/>
        <p:txBody>
          <a:bodyPr/>
          <a:lstStyle/>
          <a:p>
            <a:pPr algn="ctr" eaLnBrk="1" latinLnBrk="0" hangingPunct="1"/>
            <a:endParaRPr kumimoji="0" lang="en-US" sz="1000" dirty="0">
              <a:solidFill>
                <a:schemeClr val="tx2">
                  <a:shade val="50000"/>
                </a:schemeClr>
              </a:solidFill>
            </a:endParaRPr>
          </a:p>
        </p:txBody>
      </p:sp>
      <p:sp>
        <p:nvSpPr>
          <p:cNvPr id="7" name="Slide Number Placeholder 6"/>
          <p:cNvSpPr>
            <a:spLocks noGrp="1"/>
          </p:cNvSpPr>
          <p:nvPr>
            <p:ph type="sldNum" sz="quarter" idx="12"/>
          </p:nvPr>
        </p:nvSpPr>
        <p:spPr/>
        <p:txBody>
          <a:bodyPr/>
          <a:lstStyle/>
          <a:p>
            <a:fld id="{35859AA0-569D-4647-9043-49F9A5A96BAF}"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Media Placeholder 11"/>
          <p:cNvSpPr>
            <a:spLocks noGrp="1"/>
          </p:cNvSpPr>
          <p:nvPr>
            <p:ph type="media" sz="quarter" idx="14"/>
          </p:nvPr>
        </p:nvSpPr>
        <p:spPr>
          <a:xfrm>
            <a:off x="282575" y="458788"/>
            <a:ext cx="8577263" cy="3849624"/>
          </a:xfrm>
          <a:noFill/>
          <a:ln w="44450">
            <a:solidFill>
              <a:schemeClr val="bg1"/>
            </a:solidFill>
            <a:miter lim="800000"/>
          </a:ln>
          <a:effectLst/>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stStyle>
          <a:p>
            <a:r>
              <a:rPr lang="en-US" smtClean="0"/>
              <a:t>Click icon to add media</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A271A1-F6D6-438B-A432-4747EE7ECD40}" type="datetimeFigureOut">
              <a:rPr lang="en-US" smtClean="0"/>
              <a:pPr/>
              <a:t>10/14/10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35859AA0-569D-4647-9043-49F9A5A96BAF}" type="slidenum">
              <a:rPr lang="en-US" smtClean="0"/>
              <a:pPr/>
              <a:t>‹#›</a:t>
            </a:fld>
            <a:endParaRPr lang="en-US"/>
          </a:p>
        </p:txBody>
      </p:sp>
      <p:sp>
        <p:nvSpPr>
          <p:cNvPr id="7" name="Freeform 6"/>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458788"/>
            <a:ext cx="1447800" cy="579278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41350" y="458788"/>
            <a:ext cx="6521450" cy="579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A271A1-F6D6-438B-A432-4747EE7ECD40}" type="datetimeFigureOut">
              <a:rPr lang="en-US" smtClean="0"/>
              <a:pPr/>
              <a:t>10/14/10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35859AA0-569D-4647-9043-49F9A5A96BAF}" type="slidenum">
              <a:rPr lang="en-US" smtClean="0"/>
              <a:pPr/>
              <a:t>‹#›</a:t>
            </a:fld>
            <a:endParaRPr lang="en-US"/>
          </a:p>
        </p:txBody>
      </p:sp>
      <p:sp>
        <p:nvSpPr>
          <p:cNvPr id="7" name="Freeform 6"/>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35859AA0-569D-4647-9043-49F9A5A96B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fld id="{35859AA0-569D-4647-9043-49F9A5A96B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fld id="{35859AA0-569D-4647-9043-49F9A5A96B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fld id="{35859AA0-569D-4647-9043-49F9A5A96B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35859AA0-569D-4647-9043-49F9A5A96B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35859AA0-569D-4647-9043-49F9A5A96B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35859AA0-569D-4647-9043-49F9A5A96B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46" name="Picture 22" descr="column"/>
          <p:cNvPicPr>
            <a:picLocks noChangeAspect="1" noChangeArrowheads="1"/>
          </p:cNvPicPr>
          <p:nvPr/>
        </p:nvPicPr>
        <p:blipFill>
          <a:blip r:embed="rId14"/>
          <a:srcRect/>
          <a:stretch>
            <a:fillRect/>
          </a:stretch>
        </p:blipFill>
        <p:spPr bwMode="auto">
          <a:xfrm>
            <a:off x="0" y="0"/>
            <a:ext cx="639763" cy="6859588"/>
          </a:xfrm>
          <a:prstGeom prst="rect">
            <a:avLst/>
          </a:prstGeom>
          <a:noFill/>
        </p:spPr>
      </p:pic>
      <p:sp>
        <p:nvSpPr>
          <p:cNvPr id="1026" name="Rectangle 2"/>
          <p:cNvSpPr>
            <a:spLocks noGrp="1" noChangeArrowheads="1"/>
          </p:cNvSpPr>
          <p:nvPr>
            <p:ph type="title"/>
          </p:nvPr>
        </p:nvSpPr>
        <p:spPr bwMode="auto">
          <a:xfrm>
            <a:off x="838200" y="304800"/>
            <a:ext cx="7772400" cy="1143000"/>
          </a:xfrm>
          <a:prstGeom prst="rect">
            <a:avLst/>
          </a:prstGeom>
          <a:noFill/>
          <a:ln w="9525">
            <a:noFill/>
            <a:miter lim="800000"/>
            <a:headEnd/>
            <a:tailEnd/>
          </a:ln>
          <a:effectLst>
            <a:outerShdw blurRad="63500"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8382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6" name="Line 12"/>
          <p:cNvSpPr>
            <a:spLocks noChangeShapeType="1"/>
          </p:cNvSpPr>
          <p:nvPr/>
        </p:nvSpPr>
        <p:spPr bwMode="auto">
          <a:xfrm>
            <a:off x="8839200" y="6129338"/>
            <a:ext cx="0" cy="503237"/>
          </a:xfrm>
          <a:prstGeom prst="line">
            <a:avLst/>
          </a:prstGeom>
          <a:noFill/>
          <a:ln w="9525">
            <a:solidFill>
              <a:srgbClr val="C9C9C9"/>
            </a:solidFill>
            <a:round/>
            <a:headEnd/>
            <a:tailEnd/>
          </a:ln>
        </p:spPr>
        <p:txBody>
          <a:bodyPr>
            <a:prstTxWarp prst="textNoShape">
              <a:avLst/>
            </a:prstTxWarp>
          </a:bodyPr>
          <a:lstStyle/>
          <a:p>
            <a:endParaRPr lang="en-US"/>
          </a:p>
        </p:txBody>
      </p:sp>
      <p:sp>
        <p:nvSpPr>
          <p:cNvPr id="1037" name="Line 13"/>
          <p:cNvSpPr>
            <a:spLocks noChangeShapeType="1"/>
          </p:cNvSpPr>
          <p:nvPr/>
        </p:nvSpPr>
        <p:spPr bwMode="auto">
          <a:xfrm>
            <a:off x="609600" y="6629400"/>
            <a:ext cx="8229600" cy="0"/>
          </a:xfrm>
          <a:prstGeom prst="line">
            <a:avLst/>
          </a:prstGeom>
          <a:noFill/>
          <a:ln w="9525">
            <a:solidFill>
              <a:srgbClr val="C9C9C9"/>
            </a:solidFill>
            <a:round/>
            <a:headEnd/>
            <a:tailEnd/>
          </a:ln>
        </p:spPr>
        <p:txBody>
          <a:bodyPr>
            <a:prstTxWarp prst="textNoShape">
              <a:avLst/>
            </a:prstTxWarp>
          </a:bodyPr>
          <a:lstStyle/>
          <a:p>
            <a:endParaRPr lang="en-US"/>
          </a:p>
        </p:txBody>
      </p:sp>
      <p:pic>
        <p:nvPicPr>
          <p:cNvPr id="1038" name="Picture 14"/>
          <p:cNvPicPr>
            <a:picLocks noChangeAspect="1" noChangeArrowheads="1"/>
          </p:cNvPicPr>
          <p:nvPr/>
        </p:nvPicPr>
        <p:blipFill>
          <a:blip r:embed="rId15"/>
          <a:srcRect/>
          <a:stretch>
            <a:fillRect/>
          </a:stretch>
        </p:blipFill>
        <p:spPr bwMode="auto">
          <a:xfrm>
            <a:off x="7239000" y="6205538"/>
            <a:ext cx="1495425" cy="331787"/>
          </a:xfrm>
          <a:prstGeom prst="rect">
            <a:avLst/>
          </a:prstGeom>
          <a:noFill/>
          <a:ln w="9525">
            <a:noFill/>
            <a:miter lim="800000"/>
            <a:headEnd/>
            <a:tailEnd/>
          </a:ln>
        </p:spPr>
      </p:pic>
      <p:sp>
        <p:nvSpPr>
          <p:cNvPr id="1039" name="Line 15"/>
          <p:cNvSpPr>
            <a:spLocks noChangeShapeType="1"/>
          </p:cNvSpPr>
          <p:nvPr/>
        </p:nvSpPr>
        <p:spPr bwMode="auto">
          <a:xfrm>
            <a:off x="7239000" y="6129338"/>
            <a:ext cx="1600200" cy="0"/>
          </a:xfrm>
          <a:prstGeom prst="line">
            <a:avLst/>
          </a:prstGeom>
          <a:noFill/>
          <a:ln w="9525">
            <a:solidFill>
              <a:srgbClr val="C9C9C9"/>
            </a:solidFill>
            <a:round/>
            <a:headEnd/>
            <a:tailEnd/>
          </a:ln>
        </p:spPr>
        <p:txBody>
          <a:bodyPr>
            <a:prstTxWarp prst="textNoShape">
              <a:avLst/>
            </a:prstTxWarp>
          </a:bodyPr>
          <a:lstStyle/>
          <a:p>
            <a:endParaRPr lang="en-US"/>
          </a:p>
        </p:txBody>
      </p:sp>
      <p:sp>
        <p:nvSpPr>
          <p:cNvPr id="1041" name="Rectangle 17"/>
          <p:cNvSpPr>
            <a:spLocks noGrp="1" noChangeArrowheads="1"/>
          </p:cNvSpPr>
          <p:nvPr>
            <p:ph type="sldNum" sz="quarter" idx="4"/>
          </p:nvPr>
        </p:nvSpPr>
        <p:spPr bwMode="auto">
          <a:xfrm>
            <a:off x="109538" y="6288088"/>
            <a:ext cx="914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000">
                <a:solidFill>
                  <a:schemeClr val="bg1"/>
                </a:solidFill>
              </a:defRPr>
            </a:lvl1pPr>
          </a:lstStyle>
          <a:p>
            <a:fld id="{35859AA0-569D-4647-9043-49F9A5A96BAF}" type="slidenum">
              <a:rPr lang="en-US" smtClean="0"/>
              <a:pPr/>
              <a:t>‹#›</a:t>
            </a:fld>
            <a:endParaRPr lang="en-US"/>
          </a:p>
        </p:txBody>
      </p:sp>
      <p:sp>
        <p:nvSpPr>
          <p:cNvPr id="1042" name="Line 18"/>
          <p:cNvSpPr>
            <a:spLocks noChangeShapeType="1"/>
          </p:cNvSpPr>
          <p:nvPr/>
        </p:nvSpPr>
        <p:spPr bwMode="auto">
          <a:xfrm>
            <a:off x="152400" y="6629400"/>
            <a:ext cx="533400" cy="0"/>
          </a:xfrm>
          <a:prstGeom prst="line">
            <a:avLst/>
          </a:prstGeom>
          <a:noFill/>
          <a:ln w="9525">
            <a:solidFill>
              <a:schemeClr val="bg1"/>
            </a:solidFill>
            <a:round/>
            <a:headEnd/>
            <a:tailEnd/>
          </a:ln>
        </p:spPr>
        <p:txBody>
          <a:bodyPr>
            <a:prstTxWarp prst="textNoShape">
              <a:avLst/>
            </a:prstTxWarp>
          </a:bodyPr>
          <a:lstStyle/>
          <a:p>
            <a:endParaRPr lang="en-US"/>
          </a:p>
        </p:txBody>
      </p:sp>
      <p:sp>
        <p:nvSpPr>
          <p:cNvPr id="1043" name="Line 19"/>
          <p:cNvSpPr>
            <a:spLocks noChangeShapeType="1"/>
          </p:cNvSpPr>
          <p:nvPr/>
        </p:nvSpPr>
        <p:spPr bwMode="auto">
          <a:xfrm flipV="1">
            <a:off x="152400" y="6400800"/>
            <a:ext cx="0" cy="228600"/>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1044" name="Line 20"/>
          <p:cNvSpPr>
            <a:spLocks noChangeShapeType="1"/>
          </p:cNvSpPr>
          <p:nvPr/>
        </p:nvSpPr>
        <p:spPr bwMode="auto">
          <a:xfrm>
            <a:off x="152400" y="6400800"/>
            <a:ext cx="228600" cy="0"/>
          </a:xfrm>
          <a:prstGeom prst="line">
            <a:avLst/>
          </a:prstGeom>
          <a:noFill/>
          <a:ln w="9525">
            <a:solidFill>
              <a:schemeClr val="bg1"/>
            </a:solidFill>
            <a:round/>
            <a:headEnd/>
            <a:tailEnd/>
          </a:ln>
        </p:spPr>
        <p:txBody>
          <a:bodyPr wrap="none" anchor="ctr">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fontAlgn="base" hangingPunct="1">
        <a:spcBef>
          <a:spcPct val="0"/>
        </a:spcBef>
        <a:spcAft>
          <a:spcPct val="0"/>
        </a:spcAft>
        <a:defRPr sz="4400">
          <a:solidFill>
            <a:srgbClr val="691638"/>
          </a:solidFill>
          <a:latin typeface="+mj-lt"/>
          <a:ea typeface="+mj-ea"/>
          <a:cs typeface="+mj-cs"/>
        </a:defRPr>
      </a:lvl1pPr>
      <a:lvl2pPr algn="l" rtl="0" eaLnBrk="1" fontAlgn="base" hangingPunct="1">
        <a:spcBef>
          <a:spcPct val="0"/>
        </a:spcBef>
        <a:spcAft>
          <a:spcPct val="0"/>
        </a:spcAft>
        <a:defRPr sz="4400">
          <a:solidFill>
            <a:srgbClr val="691638"/>
          </a:solidFill>
          <a:latin typeface="Arial"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rgbClr val="691638"/>
          </a:solidFill>
          <a:latin typeface="Arial"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rgbClr val="691638"/>
          </a:solidFill>
          <a:latin typeface="Arial"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rgbClr val="691638"/>
          </a:solidFill>
          <a:latin typeface="Arial"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rgbClr val="691638"/>
          </a:solidFill>
          <a:latin typeface="Arial" pitchFamily="-65" charset="0"/>
          <a:ea typeface="ＭＳ Ｐゴシック" pitchFamily="-65" charset="-128"/>
          <a:cs typeface="ＭＳ Ｐゴシック" pitchFamily="-65" charset="-128"/>
        </a:defRPr>
      </a:lvl6pPr>
      <a:lvl7pPr marL="914400" algn="l" rtl="0" eaLnBrk="1" fontAlgn="base" hangingPunct="1">
        <a:spcBef>
          <a:spcPct val="0"/>
        </a:spcBef>
        <a:spcAft>
          <a:spcPct val="0"/>
        </a:spcAft>
        <a:defRPr sz="4400">
          <a:solidFill>
            <a:srgbClr val="691638"/>
          </a:solidFill>
          <a:latin typeface="Arial" pitchFamily="-65" charset="0"/>
          <a:ea typeface="ＭＳ Ｐゴシック" pitchFamily="-65" charset="-128"/>
          <a:cs typeface="ＭＳ Ｐゴシック" pitchFamily="-65" charset="-128"/>
        </a:defRPr>
      </a:lvl7pPr>
      <a:lvl8pPr marL="1371600" algn="l" rtl="0" eaLnBrk="1" fontAlgn="base" hangingPunct="1">
        <a:spcBef>
          <a:spcPct val="0"/>
        </a:spcBef>
        <a:spcAft>
          <a:spcPct val="0"/>
        </a:spcAft>
        <a:defRPr sz="4400">
          <a:solidFill>
            <a:srgbClr val="691638"/>
          </a:solidFill>
          <a:latin typeface="Arial" pitchFamily="-65" charset="0"/>
          <a:ea typeface="ＭＳ Ｐゴシック" pitchFamily="-65" charset="-128"/>
          <a:cs typeface="ＭＳ Ｐゴシック" pitchFamily="-65" charset="-128"/>
        </a:defRPr>
      </a:lvl8pPr>
      <a:lvl9pPr marL="1828800" algn="l" rtl="0" eaLnBrk="1" fontAlgn="base" hangingPunct="1">
        <a:spcBef>
          <a:spcPct val="0"/>
        </a:spcBef>
        <a:spcAft>
          <a:spcPct val="0"/>
        </a:spcAft>
        <a:defRPr sz="4400">
          <a:solidFill>
            <a:srgbClr val="691638"/>
          </a:solidFill>
          <a:latin typeface="Arial" pitchFamily="-65" charset="0"/>
          <a:ea typeface="ＭＳ Ｐゴシック" pitchFamily="-65" charset="-128"/>
          <a:cs typeface="ＭＳ Ｐゴシック" pitchFamily="-65" charset="-128"/>
        </a:defRPr>
      </a:lvl9pPr>
    </p:titleStyle>
    <p:bodyStyle>
      <a:lvl1pPr marL="342900" indent="-342900" algn="l" rtl="0" eaLnBrk="1" fontAlgn="base" hangingPunct="1">
        <a:spcBef>
          <a:spcPct val="20000"/>
        </a:spcBef>
        <a:spcAft>
          <a:spcPct val="0"/>
        </a:spcAft>
        <a:buClr>
          <a:srgbClr val="691638"/>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DC5A21"/>
        </a:buClr>
        <a:buFont typeface="Times" pitchFamily="-65" charset="0"/>
        <a:buChar char="•"/>
        <a:defRPr sz="2400">
          <a:solidFill>
            <a:schemeClr val="tx1"/>
          </a:solidFill>
          <a:latin typeface="+mn-lt"/>
          <a:ea typeface="+mn-ea"/>
        </a:defRPr>
      </a:lvl2pPr>
      <a:lvl3pPr marL="1143000" indent="-228600" algn="l" rtl="0" eaLnBrk="1" fontAlgn="base" hangingPunct="1">
        <a:spcBef>
          <a:spcPct val="20000"/>
        </a:spcBef>
        <a:spcAft>
          <a:spcPct val="0"/>
        </a:spcAft>
        <a:buClr>
          <a:srgbClr val="87ADB0"/>
        </a:buClr>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350" y="107576"/>
            <a:ext cx="7856538" cy="13100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618565" y="1600200"/>
            <a:ext cx="7878788" cy="4639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505200" y="6356350"/>
            <a:ext cx="2133600" cy="365125"/>
          </a:xfrm>
          <a:prstGeom prst="rect">
            <a:avLst/>
          </a:prstGeom>
        </p:spPr>
        <p:txBody>
          <a:bodyPr vert="horz" lIns="0" tIns="45720" rIns="0" bIns="45720" rtlCol="0" anchor="ctr"/>
          <a:lstStyle>
            <a:lvl1pPr algn="ctr">
              <a:defRPr sz="1100">
                <a:solidFill>
                  <a:schemeClr val="tx1">
                    <a:lumMod val="75000"/>
                  </a:schemeClr>
                </a:solidFill>
              </a:defRPr>
            </a:lvl1pPr>
          </a:lstStyle>
          <a:p>
            <a:fld id="{D28A4E14-7A8E-4F95-A408-58239DFD2FB8}" type="datetime1">
              <a:rPr lang="en-US"/>
              <a:pPr/>
              <a:t>10/14/10</a:t>
            </a:fld>
            <a:endParaRPr/>
          </a:p>
        </p:txBody>
      </p:sp>
      <p:sp>
        <p:nvSpPr>
          <p:cNvPr id="5" name="Footer Placeholder 4"/>
          <p:cNvSpPr>
            <a:spLocks noGrp="1"/>
          </p:cNvSpPr>
          <p:nvPr>
            <p:ph type="ftr" sz="quarter" idx="3"/>
          </p:nvPr>
        </p:nvSpPr>
        <p:spPr>
          <a:xfrm>
            <a:off x="280416" y="6356350"/>
            <a:ext cx="2895600" cy="365125"/>
          </a:xfrm>
          <a:prstGeom prst="rect">
            <a:avLst/>
          </a:prstGeom>
        </p:spPr>
        <p:txBody>
          <a:bodyPr vert="horz" lIns="0" tIns="45720" rIns="0" bIns="45720" rtlCol="0" anchor="ctr"/>
          <a:lstStyle>
            <a:lvl1pPr algn="l">
              <a:defRPr sz="1100">
                <a:solidFill>
                  <a:schemeClr val="tx1">
                    <a:lumMod val="75000"/>
                  </a:schemeClr>
                </a:solidFill>
              </a:defRPr>
            </a:lvl1pPr>
          </a:lstStyle>
          <a:p>
            <a:r>
              <a:rPr/>
              <a:t>
              </a:t>
            </a:r>
          </a:p>
        </p:txBody>
      </p:sp>
      <p:sp>
        <p:nvSpPr>
          <p:cNvPr id="6" name="Slide Number Placeholder 5"/>
          <p:cNvSpPr>
            <a:spLocks noGrp="1"/>
          </p:cNvSpPr>
          <p:nvPr>
            <p:ph type="sldNum" sz="quarter" idx="4"/>
          </p:nvPr>
        </p:nvSpPr>
        <p:spPr>
          <a:xfrm>
            <a:off x="8077200" y="6356350"/>
            <a:ext cx="762000" cy="365125"/>
          </a:xfrm>
          <a:prstGeom prst="rect">
            <a:avLst/>
          </a:prstGeom>
        </p:spPr>
        <p:txBody>
          <a:bodyPr vert="horz" lIns="0" tIns="45720" rIns="0" bIns="45720" rtlCol="0" anchor="ctr"/>
          <a:lstStyle>
            <a:lvl1pPr algn="r">
              <a:defRPr sz="1100">
                <a:solidFill>
                  <a:schemeClr val="tx1">
                    <a:lumMod val="75000"/>
                  </a:schemeClr>
                </a:solidFill>
              </a:defRPr>
            </a:lvl1pPr>
          </a:lstStyle>
          <a:p>
            <a:fld id="{35859AA0-569D-4647-9043-49F9A5A96BA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txStyles>
    <p:titleStyle>
      <a:lvl1pPr algn="ctr" defTabSz="914400" rtl="0" eaLnBrk="1" latinLnBrk="0" hangingPunct="1">
        <a:spcBef>
          <a:spcPct val="0"/>
        </a:spcBef>
        <a:buNone/>
        <a:defRPr sz="4800" kern="1200">
          <a:solidFill>
            <a:schemeClr val="tx1"/>
          </a:solidFill>
          <a:latin typeface="+mj-lt"/>
          <a:ea typeface="+mj-ea"/>
          <a:cs typeface="+mj-cs"/>
        </a:defRPr>
      </a:lvl1pPr>
    </p:titleStyle>
    <p:bodyStyle>
      <a:lvl1pPr marL="349250" indent="-349250" algn="l" defTabSz="914400" rtl="0" eaLnBrk="1" latinLnBrk="0" hangingPunct="1">
        <a:spcBef>
          <a:spcPts val="2000"/>
        </a:spcBef>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tx1">
            <a:lumMod val="65000"/>
          </a:schemeClr>
        </a:buClr>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tx1">
            <a:lumMod val="65000"/>
          </a:schemeClr>
        </a:buClr>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nyurl.com/cbeach-englishedeport" TargetMode="Externa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nyurl.com/ashleyholmes" TargetMode="Externa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nyurl.com/epsample1" TargetMode="Externa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MPortfolio</a:t>
            </a:r>
            <a:r>
              <a:rPr lang="en-US" dirty="0" smtClean="0"/>
              <a:t> </a:t>
            </a:r>
            <a:br>
              <a:rPr lang="en-US" dirty="0" smtClean="0"/>
            </a:br>
            <a:r>
              <a:rPr lang="en-US" dirty="0" smtClean="0"/>
              <a:t>University of Michigan</a:t>
            </a:r>
            <a:endParaRPr lang="en-US" dirty="0"/>
          </a:p>
        </p:txBody>
      </p:sp>
      <p:sp>
        <p:nvSpPr>
          <p:cNvPr id="3" name="Subtitle 2"/>
          <p:cNvSpPr>
            <a:spLocks noGrp="1"/>
          </p:cNvSpPr>
          <p:nvPr>
            <p:ph type="body" idx="1"/>
          </p:nvPr>
        </p:nvSpPr>
        <p:spPr/>
        <p:txBody>
          <a:bodyPr>
            <a:normAutofit/>
          </a:bodyPr>
          <a:lstStyle/>
          <a:p>
            <a:r>
              <a:rPr lang="en-US" dirty="0" smtClean="0"/>
              <a:t>Noah </a:t>
            </a:r>
            <a:r>
              <a:rPr lang="en-US" dirty="0" err="1" smtClean="0"/>
              <a:t>Botimer</a:t>
            </a:r>
            <a:r>
              <a:rPr lang="en-US" dirty="0" smtClean="0"/>
              <a:t>, Technical Lead</a:t>
            </a:r>
          </a:p>
          <a:p>
            <a:r>
              <a:rPr lang="en-US" dirty="0" smtClean="0"/>
              <a:t>Urmila Venkatesh, Instructional Designer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Sociocultural</a:t>
            </a:r>
            <a:r>
              <a:rPr lang="en-US" dirty="0" smtClean="0"/>
              <a:t> Portfolio</a:t>
            </a:r>
            <a:endParaRPr lang="en-US" dirty="0"/>
          </a:p>
        </p:txBody>
      </p:sp>
      <p:pic>
        <p:nvPicPr>
          <p:cNvPr id="4" name="Picture 3" descr="sc-main.png"/>
          <p:cNvPicPr>
            <a:picLocks noChangeAspect="1"/>
          </p:cNvPicPr>
          <p:nvPr/>
        </p:nvPicPr>
        <p:blipFill>
          <a:blip r:embed="rId2"/>
          <a:stretch>
            <a:fillRect/>
          </a:stretch>
        </p:blipFill>
        <p:spPr>
          <a:xfrm>
            <a:off x="0" y="387164"/>
            <a:ext cx="9144000" cy="60397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Learner and Educator Support</a:t>
            </a:r>
            <a:endParaRPr lang="en-US" dirty="0"/>
          </a:p>
        </p:txBody>
      </p:sp>
      <p:sp>
        <p:nvSpPr>
          <p:cNvPr id="5" name="Content Placeholder 4"/>
          <p:cNvSpPr>
            <a:spLocks noGrp="1"/>
          </p:cNvSpPr>
          <p:nvPr>
            <p:ph sz="half" idx="1"/>
          </p:nvPr>
        </p:nvSpPr>
        <p:spPr>
          <a:xfrm>
            <a:off x="1459788" y="2319861"/>
            <a:ext cx="3289713" cy="3747911"/>
          </a:xfrm>
        </p:spPr>
        <p:txBody>
          <a:bodyPr/>
          <a:lstStyle/>
          <a:p>
            <a:pPr>
              <a:buNone/>
            </a:pPr>
            <a:r>
              <a:rPr lang="en-US" i="1" dirty="0" smtClean="0">
                <a:solidFill>
                  <a:schemeClr val="accent3">
                    <a:lumMod val="20000"/>
                    <a:lumOff val="80000"/>
                  </a:schemeClr>
                </a:solidFill>
              </a:rPr>
              <a:t>For learners:</a:t>
            </a:r>
          </a:p>
          <a:p>
            <a:r>
              <a:rPr lang="en-US" dirty="0" smtClean="0"/>
              <a:t>Open Studio</a:t>
            </a:r>
          </a:p>
          <a:p>
            <a:r>
              <a:rPr lang="en-US" dirty="0" smtClean="0"/>
              <a:t>Learning Modules</a:t>
            </a:r>
          </a:p>
          <a:p>
            <a:r>
              <a:rPr lang="en-US" dirty="0" smtClean="0"/>
              <a:t>Beginning Trainings</a:t>
            </a:r>
          </a:p>
          <a:p>
            <a:r>
              <a:rPr lang="en-US" dirty="0" smtClean="0"/>
              <a:t>Advanced Workshops </a:t>
            </a:r>
          </a:p>
          <a:p>
            <a:r>
              <a:rPr lang="en-US" dirty="0" smtClean="0"/>
              <a:t>Campus Partnerships </a:t>
            </a:r>
          </a:p>
          <a:p>
            <a:endParaRPr lang="en-US" dirty="0"/>
          </a:p>
        </p:txBody>
      </p:sp>
      <p:sp>
        <p:nvSpPr>
          <p:cNvPr id="7" name="Content Placeholder 6"/>
          <p:cNvSpPr>
            <a:spLocks noGrp="1"/>
          </p:cNvSpPr>
          <p:nvPr>
            <p:ph sz="half" idx="2"/>
          </p:nvPr>
        </p:nvSpPr>
        <p:spPr>
          <a:xfrm>
            <a:off x="4749501" y="2319862"/>
            <a:ext cx="3749040" cy="1955806"/>
          </a:xfrm>
        </p:spPr>
        <p:txBody>
          <a:bodyPr/>
          <a:lstStyle/>
          <a:p>
            <a:pPr>
              <a:buNone/>
            </a:pPr>
            <a:r>
              <a:rPr lang="en-US" i="1" dirty="0" smtClean="0">
                <a:solidFill>
                  <a:schemeClr val="accent3">
                    <a:lumMod val="20000"/>
                    <a:lumOff val="80000"/>
                  </a:schemeClr>
                </a:solidFill>
              </a:rPr>
              <a:t>For educators:</a:t>
            </a:r>
          </a:p>
          <a:p>
            <a:r>
              <a:rPr lang="en-US" dirty="0" smtClean="0">
                <a:solidFill>
                  <a:srgbClr val="FFFFFF"/>
                </a:solidFill>
              </a:rPr>
              <a:t>Individual Consultations</a:t>
            </a:r>
          </a:p>
          <a:p>
            <a:r>
              <a:rPr lang="en-US" dirty="0" smtClean="0">
                <a:solidFill>
                  <a:srgbClr val="FFFFFF"/>
                </a:solidFill>
              </a:rPr>
              <a:t>Two-day Trainings</a:t>
            </a:r>
            <a:endParaRPr lang="en-US" dirty="0" smtClean="0"/>
          </a:p>
        </p:txBody>
      </p:sp>
      <p:sp>
        <p:nvSpPr>
          <p:cNvPr id="8" name="Rectangle 7"/>
          <p:cNvSpPr/>
          <p:nvPr/>
        </p:nvSpPr>
        <p:spPr>
          <a:xfrm>
            <a:off x="686498" y="1665110"/>
            <a:ext cx="3335169" cy="523220"/>
          </a:xfrm>
          <a:prstGeom prst="rect">
            <a:avLst/>
          </a:prstGeom>
        </p:spPr>
        <p:txBody>
          <a:bodyPr wrap="square">
            <a:spAutoFit/>
          </a:bodyPr>
          <a:lstStyle/>
          <a:p>
            <a:r>
              <a:rPr lang="en-US" sz="2800" dirty="0" smtClean="0">
                <a:solidFill>
                  <a:srgbClr val="0FFFFF"/>
                </a:solidFill>
              </a:rPr>
              <a:t>Expressive Model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Learner and Educator Support</a:t>
            </a:r>
            <a:endParaRPr lang="en-US" dirty="0"/>
          </a:p>
        </p:txBody>
      </p:sp>
      <p:sp>
        <p:nvSpPr>
          <p:cNvPr id="5" name="Content Placeholder 4"/>
          <p:cNvSpPr>
            <a:spLocks noGrp="1"/>
          </p:cNvSpPr>
          <p:nvPr>
            <p:ph sz="half" idx="1"/>
          </p:nvPr>
        </p:nvSpPr>
        <p:spPr>
          <a:xfrm>
            <a:off x="1459788" y="2319861"/>
            <a:ext cx="3289713" cy="3747911"/>
          </a:xfrm>
        </p:spPr>
        <p:txBody>
          <a:bodyPr>
            <a:normAutofit/>
          </a:bodyPr>
          <a:lstStyle/>
          <a:p>
            <a:pPr>
              <a:buNone/>
            </a:pPr>
            <a:r>
              <a:rPr lang="en-US" i="1" dirty="0" smtClean="0">
                <a:solidFill>
                  <a:schemeClr val="accent3">
                    <a:lumMod val="20000"/>
                    <a:lumOff val="80000"/>
                  </a:schemeClr>
                </a:solidFill>
              </a:rPr>
              <a:t>For learners:</a:t>
            </a:r>
          </a:p>
          <a:p>
            <a:r>
              <a:rPr lang="en-US" dirty="0" smtClean="0"/>
              <a:t>In-house Staff</a:t>
            </a:r>
          </a:p>
          <a:p>
            <a:r>
              <a:rPr lang="en-US" dirty="0" smtClean="0"/>
              <a:t>Beginning Trainings</a:t>
            </a:r>
          </a:p>
          <a:p>
            <a:r>
              <a:rPr lang="en-US" dirty="0" smtClean="0"/>
              <a:t>Integrated Instruction</a:t>
            </a:r>
            <a:endParaRPr lang="en-US" dirty="0"/>
          </a:p>
        </p:txBody>
      </p:sp>
      <p:sp>
        <p:nvSpPr>
          <p:cNvPr id="7" name="Content Placeholder 6"/>
          <p:cNvSpPr>
            <a:spLocks noGrp="1"/>
          </p:cNvSpPr>
          <p:nvPr>
            <p:ph sz="half" idx="2"/>
          </p:nvPr>
        </p:nvSpPr>
        <p:spPr>
          <a:xfrm>
            <a:off x="4749501" y="2319861"/>
            <a:ext cx="3749040" cy="2742581"/>
          </a:xfrm>
        </p:spPr>
        <p:txBody>
          <a:bodyPr>
            <a:normAutofit/>
          </a:bodyPr>
          <a:lstStyle/>
          <a:p>
            <a:pPr>
              <a:buNone/>
            </a:pPr>
            <a:r>
              <a:rPr lang="en-US" i="1" dirty="0" smtClean="0">
                <a:solidFill>
                  <a:schemeClr val="accent3">
                    <a:lumMod val="20000"/>
                    <a:lumOff val="80000"/>
                  </a:schemeClr>
                </a:solidFill>
              </a:rPr>
              <a:t>For educators:</a:t>
            </a:r>
          </a:p>
          <a:p>
            <a:r>
              <a:rPr lang="en-US" dirty="0" smtClean="0">
                <a:solidFill>
                  <a:srgbClr val="FFFFFF"/>
                </a:solidFill>
              </a:rPr>
              <a:t>Implementation Consultation</a:t>
            </a:r>
          </a:p>
          <a:p>
            <a:r>
              <a:rPr lang="en-US" dirty="0" smtClean="0">
                <a:solidFill>
                  <a:srgbClr val="FFFFFF"/>
                </a:solidFill>
              </a:rPr>
              <a:t>Workshops on Feedback</a:t>
            </a:r>
          </a:p>
          <a:p>
            <a:r>
              <a:rPr lang="en-US" dirty="0" smtClean="0">
                <a:solidFill>
                  <a:srgbClr val="FFFFFF"/>
                </a:solidFill>
              </a:rPr>
              <a:t>Training for Tools</a:t>
            </a:r>
            <a:endParaRPr lang="en-US" dirty="0" smtClean="0"/>
          </a:p>
        </p:txBody>
      </p:sp>
      <p:sp>
        <p:nvSpPr>
          <p:cNvPr id="8" name="Rectangle 7"/>
          <p:cNvSpPr/>
          <p:nvPr/>
        </p:nvSpPr>
        <p:spPr>
          <a:xfrm>
            <a:off x="686498" y="1665110"/>
            <a:ext cx="3335169" cy="523220"/>
          </a:xfrm>
          <a:prstGeom prst="rect">
            <a:avLst/>
          </a:prstGeom>
        </p:spPr>
        <p:txBody>
          <a:bodyPr wrap="square">
            <a:spAutoFit/>
          </a:bodyPr>
          <a:lstStyle/>
          <a:p>
            <a:r>
              <a:rPr lang="en-US" sz="2800" dirty="0" smtClean="0">
                <a:solidFill>
                  <a:srgbClr val="0FFFFF"/>
                </a:solidFill>
              </a:rPr>
              <a:t>Structured Models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1158" y="107576"/>
            <a:ext cx="8230520" cy="1310062"/>
          </a:xfrm>
        </p:spPr>
        <p:txBody>
          <a:bodyPr>
            <a:normAutofit/>
          </a:bodyPr>
          <a:lstStyle/>
          <a:p>
            <a:r>
              <a:rPr lang="en-US" dirty="0" smtClean="0"/>
              <a:t>Accreditation</a:t>
            </a:r>
            <a:endParaRPr lang="en-US" dirty="0"/>
          </a:p>
        </p:txBody>
      </p:sp>
      <p:sp>
        <p:nvSpPr>
          <p:cNvPr id="6" name="TextBox 5"/>
          <p:cNvSpPr txBox="1"/>
          <p:nvPr/>
        </p:nvSpPr>
        <p:spPr>
          <a:xfrm>
            <a:off x="441158" y="1831474"/>
            <a:ext cx="8230520" cy="3370153"/>
          </a:xfrm>
          <a:prstGeom prst="rect">
            <a:avLst/>
          </a:prstGeom>
          <a:noFill/>
        </p:spPr>
        <p:txBody>
          <a:bodyPr wrap="square" rtlCol="0">
            <a:spAutoFit/>
          </a:bodyPr>
          <a:lstStyle/>
          <a:p>
            <a:r>
              <a:rPr lang="en-US" sz="2800" dirty="0" smtClean="0">
                <a:solidFill>
                  <a:schemeClr val="accent3">
                    <a:lumMod val="20000"/>
                    <a:lumOff val="80000"/>
                  </a:schemeClr>
                </a:solidFill>
              </a:rPr>
              <a:t>Primary focus on internal assessment (for curricular, other purposes) rather than external structured review</a:t>
            </a:r>
          </a:p>
          <a:p>
            <a:endParaRPr lang="en-US" sz="2800" dirty="0" smtClean="0">
              <a:solidFill>
                <a:schemeClr val="accent3">
                  <a:lumMod val="20000"/>
                  <a:lumOff val="80000"/>
                </a:schemeClr>
              </a:solidFill>
            </a:endParaRPr>
          </a:p>
          <a:p>
            <a:r>
              <a:rPr lang="en-US" sz="2800" dirty="0" smtClean="0">
                <a:solidFill>
                  <a:schemeClr val="accent3">
                    <a:lumMod val="20000"/>
                    <a:lumOff val="80000"/>
                  </a:schemeClr>
                </a:solidFill>
              </a:rPr>
              <a:t>We are looking into how portfolios fit into an external review process</a:t>
            </a:r>
          </a:p>
          <a:p>
            <a:endParaRPr lang="en-US" dirty="0" smtClean="0"/>
          </a:p>
          <a:p>
            <a:pPr>
              <a:spcAft>
                <a:spcPts val="1800"/>
              </a:spcAft>
            </a:pPr>
            <a:endParaRPr lang="en-US" sz="2000" b="1" dirty="0" smtClean="0"/>
          </a:p>
          <a:p>
            <a:pPr>
              <a:spcAft>
                <a:spcPts val="1800"/>
              </a:spcAft>
            </a:pPr>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1158" y="107576"/>
            <a:ext cx="8230520" cy="1310062"/>
          </a:xfrm>
        </p:spPr>
        <p:txBody>
          <a:bodyPr>
            <a:normAutofit/>
          </a:bodyPr>
          <a:lstStyle/>
          <a:p>
            <a:r>
              <a:rPr lang="en-US" dirty="0" smtClean="0"/>
              <a:t>Success Factors</a:t>
            </a:r>
            <a:endParaRPr lang="en-US" dirty="0"/>
          </a:p>
        </p:txBody>
      </p:sp>
      <p:sp>
        <p:nvSpPr>
          <p:cNvPr id="6" name="TextBox 5"/>
          <p:cNvSpPr txBox="1"/>
          <p:nvPr/>
        </p:nvSpPr>
        <p:spPr>
          <a:xfrm>
            <a:off x="441158" y="1831474"/>
            <a:ext cx="8230520" cy="3677930"/>
          </a:xfrm>
          <a:prstGeom prst="rect">
            <a:avLst/>
          </a:prstGeom>
          <a:noFill/>
        </p:spPr>
        <p:txBody>
          <a:bodyPr wrap="square" rtlCol="0">
            <a:spAutoFit/>
          </a:bodyPr>
          <a:lstStyle/>
          <a:p>
            <a:pPr>
              <a:spcAft>
                <a:spcPts val="1200"/>
              </a:spcAft>
              <a:buClr>
                <a:schemeClr val="tx2"/>
              </a:buClr>
              <a:buFont typeface="Arial"/>
              <a:buChar char="•"/>
            </a:pPr>
            <a:r>
              <a:rPr lang="en-US" sz="2400" dirty="0" smtClean="0">
                <a:solidFill>
                  <a:schemeClr val="accent3">
                    <a:lumMod val="20000"/>
                    <a:lumOff val="80000"/>
                  </a:schemeClr>
                </a:solidFill>
              </a:rPr>
              <a:t> Gradual growth</a:t>
            </a:r>
          </a:p>
          <a:p>
            <a:pPr>
              <a:spcAft>
                <a:spcPts val="1200"/>
              </a:spcAft>
              <a:buClr>
                <a:schemeClr val="tx2"/>
              </a:buClr>
              <a:buFont typeface="Arial"/>
              <a:buChar char="•"/>
            </a:pPr>
            <a:r>
              <a:rPr lang="en-US" sz="2400" dirty="0" smtClean="0">
                <a:solidFill>
                  <a:schemeClr val="accent3">
                    <a:lumMod val="20000"/>
                    <a:lumOff val="80000"/>
                  </a:schemeClr>
                </a:solidFill>
              </a:rPr>
              <a:t> Strong leadership within programs</a:t>
            </a:r>
          </a:p>
          <a:p>
            <a:pPr>
              <a:spcAft>
                <a:spcPts val="1200"/>
              </a:spcAft>
              <a:buClr>
                <a:schemeClr val="tx2"/>
              </a:buClr>
              <a:buFont typeface="Arial"/>
              <a:buChar char="•"/>
            </a:pPr>
            <a:r>
              <a:rPr lang="en-US" sz="2400" dirty="0" smtClean="0">
                <a:solidFill>
                  <a:schemeClr val="accent3">
                    <a:lumMod val="20000"/>
                    <a:lumOff val="80000"/>
                  </a:schemeClr>
                </a:solidFill>
              </a:rPr>
              <a:t> Ample support for educators and program alignment</a:t>
            </a:r>
          </a:p>
          <a:p>
            <a:pPr>
              <a:spcAft>
                <a:spcPts val="1200"/>
              </a:spcAft>
              <a:buClr>
                <a:schemeClr val="tx2"/>
              </a:buClr>
              <a:buFont typeface="Arial"/>
              <a:buChar char="•"/>
            </a:pPr>
            <a:r>
              <a:rPr lang="en-US" sz="2400" dirty="0" smtClean="0">
                <a:solidFill>
                  <a:schemeClr val="accent3">
                    <a:lumMod val="20000"/>
                    <a:lumOff val="80000"/>
                  </a:schemeClr>
                </a:solidFill>
              </a:rPr>
              <a:t> Content and methodology driving technology</a:t>
            </a:r>
          </a:p>
          <a:p>
            <a:pPr>
              <a:spcAft>
                <a:spcPts val="1200"/>
              </a:spcAft>
              <a:buFontTx/>
              <a:buChar char="-"/>
            </a:pPr>
            <a:endParaRPr lang="en-US" sz="2400" dirty="0" smtClean="0"/>
          </a:p>
          <a:p>
            <a:pPr>
              <a:spcAft>
                <a:spcPts val="1800"/>
              </a:spcAft>
              <a:buFontTx/>
              <a:buChar char="-"/>
            </a:pPr>
            <a:endParaRPr lang="en-US" sz="2400" b="1" dirty="0" smtClean="0"/>
          </a:p>
          <a:p>
            <a:pPr>
              <a:spcAft>
                <a:spcPts val="1800"/>
              </a:spcAft>
            </a:pPr>
            <a:endParaRPr 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1158" y="107576"/>
            <a:ext cx="8230520" cy="1310062"/>
          </a:xfrm>
        </p:spPr>
        <p:txBody>
          <a:bodyPr>
            <a:normAutofit/>
          </a:bodyPr>
          <a:lstStyle/>
          <a:p>
            <a:r>
              <a:rPr lang="en-US" dirty="0" smtClean="0"/>
              <a:t>Summary</a:t>
            </a:r>
            <a:endParaRPr lang="en-US" dirty="0"/>
          </a:p>
        </p:txBody>
      </p:sp>
      <p:sp>
        <p:nvSpPr>
          <p:cNvPr id="6" name="TextBox 5"/>
          <p:cNvSpPr txBox="1"/>
          <p:nvPr/>
        </p:nvSpPr>
        <p:spPr>
          <a:xfrm>
            <a:off x="441158" y="1831474"/>
            <a:ext cx="8230520" cy="5001369"/>
          </a:xfrm>
          <a:prstGeom prst="rect">
            <a:avLst/>
          </a:prstGeom>
          <a:noFill/>
        </p:spPr>
        <p:txBody>
          <a:bodyPr wrap="square" rtlCol="0">
            <a:spAutoFit/>
          </a:bodyPr>
          <a:lstStyle/>
          <a:p>
            <a:pPr marL="457200" indent="-457200">
              <a:spcAft>
                <a:spcPts val="1200"/>
              </a:spcAft>
              <a:buClr>
                <a:schemeClr val="tx2"/>
              </a:buClr>
              <a:buFont typeface="+mj-lt"/>
              <a:buAutoNum type="arabicPeriod"/>
            </a:pPr>
            <a:r>
              <a:rPr lang="en-US" sz="2400" dirty="0" smtClean="0">
                <a:solidFill>
                  <a:schemeClr val="accent3">
                    <a:lumMod val="20000"/>
                    <a:lumOff val="80000"/>
                  </a:schemeClr>
                </a:solidFill>
              </a:rPr>
              <a:t>Encourages learners to reflect on curriculum and recognize their learning and development over time</a:t>
            </a:r>
          </a:p>
          <a:p>
            <a:pPr marL="457200" indent="-457200">
              <a:spcAft>
                <a:spcPts val="1200"/>
              </a:spcAft>
              <a:buClr>
                <a:schemeClr val="tx2"/>
              </a:buClr>
              <a:buFont typeface="+mj-lt"/>
              <a:buAutoNum type="arabicPeriod"/>
            </a:pPr>
            <a:r>
              <a:rPr lang="en-US" sz="2400" dirty="0" smtClean="0">
                <a:solidFill>
                  <a:schemeClr val="accent3">
                    <a:lumMod val="20000"/>
                    <a:lumOff val="80000"/>
                  </a:schemeClr>
                </a:solidFill>
              </a:rPr>
              <a:t>Encourages educators to realign curriculum based on learner feedback</a:t>
            </a:r>
          </a:p>
          <a:p>
            <a:pPr marL="457200" indent="-457200">
              <a:spcAft>
                <a:spcPts val="1200"/>
              </a:spcAft>
              <a:buClr>
                <a:schemeClr val="tx2"/>
              </a:buClr>
              <a:buFont typeface="+mj-lt"/>
              <a:buAutoNum type="arabicPeriod"/>
            </a:pPr>
            <a:r>
              <a:rPr lang="en-US" sz="2400" dirty="0" smtClean="0">
                <a:solidFill>
                  <a:schemeClr val="accent3">
                    <a:lumMod val="20000"/>
                    <a:lumOff val="80000"/>
                  </a:schemeClr>
                </a:solidFill>
              </a:rPr>
              <a:t>Makes educators more aware of knowledge, skills, and perspectives that learners bring to the educational environment</a:t>
            </a:r>
          </a:p>
          <a:p>
            <a:pPr marL="457200" indent="-457200">
              <a:spcAft>
                <a:spcPts val="1200"/>
              </a:spcAft>
              <a:buClr>
                <a:schemeClr val="tx2"/>
              </a:buClr>
              <a:buFont typeface="+mj-lt"/>
              <a:buAutoNum type="arabicPeriod"/>
            </a:pPr>
            <a:r>
              <a:rPr lang="en-US" sz="2400" dirty="0" smtClean="0">
                <a:solidFill>
                  <a:schemeClr val="accent3">
                    <a:lumMod val="20000"/>
                    <a:lumOff val="80000"/>
                  </a:schemeClr>
                </a:solidFill>
              </a:rPr>
              <a:t>Provides institutions another mechanism for collecting data about student learning </a:t>
            </a:r>
          </a:p>
          <a:p>
            <a:pPr>
              <a:spcAft>
                <a:spcPts val="1800"/>
              </a:spcAft>
            </a:pPr>
            <a:endParaRPr lang="en-US" sz="2400" b="1" dirty="0" smtClean="0"/>
          </a:p>
          <a:p>
            <a:pPr>
              <a:spcAft>
                <a:spcPts val="1800"/>
              </a:spcAft>
            </a:pP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043" y="457200"/>
            <a:ext cx="8326957" cy="762000"/>
          </a:xfrm>
        </p:spPr>
        <p:txBody>
          <a:bodyPr/>
          <a:lstStyle/>
          <a:p>
            <a:r>
              <a:rPr lang="en-US" dirty="0" smtClean="0"/>
              <a:t>ePortfolio Adoption at Virginia Tech</a:t>
            </a:r>
            <a:endParaRPr lang="en-US" dirty="0"/>
          </a:p>
        </p:txBody>
      </p:sp>
      <p:sp>
        <p:nvSpPr>
          <p:cNvPr id="3" name="Subtitle 2"/>
          <p:cNvSpPr>
            <a:spLocks noGrp="1"/>
          </p:cNvSpPr>
          <p:nvPr>
            <p:ph type="subTitle" idx="1"/>
          </p:nvPr>
        </p:nvSpPr>
        <p:spPr/>
        <p:txBody>
          <a:bodyPr/>
          <a:lstStyle/>
          <a:p>
            <a:r>
              <a:rPr lang="en-US" dirty="0" smtClean="0"/>
              <a:t>Marc Zaldivar, Director, ePortfolio Initiatives</a:t>
            </a:r>
          </a:p>
          <a:p>
            <a:r>
              <a:rPr lang="en-US" dirty="0" smtClean="0"/>
              <a:t>Jennifer Sparrow, Director, Innovation Space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Brief History and Background</a:t>
            </a:r>
          </a:p>
          <a:p>
            <a:r>
              <a:rPr lang="en-US" dirty="0" smtClean="0"/>
              <a:t>ePortfolios at Virginia Tech</a:t>
            </a:r>
          </a:p>
          <a:p>
            <a:pPr lvl="1"/>
            <a:r>
              <a:rPr lang="en-US" dirty="0" smtClean="0"/>
              <a:t>Learning</a:t>
            </a:r>
          </a:p>
          <a:p>
            <a:pPr lvl="1"/>
            <a:r>
              <a:rPr lang="en-US" dirty="0" smtClean="0"/>
              <a:t>Professional Development</a:t>
            </a:r>
          </a:p>
          <a:p>
            <a:pPr lvl="1"/>
            <a:r>
              <a:rPr lang="en-US" dirty="0" smtClean="0"/>
              <a:t>Assessment</a:t>
            </a:r>
          </a:p>
          <a:p>
            <a:pPr lvl="1"/>
            <a:r>
              <a:rPr lang="en-US" dirty="0" smtClean="0"/>
              <a:t>Putting it all together</a:t>
            </a:r>
          </a:p>
          <a:p>
            <a:r>
              <a:rPr lang="en-US" dirty="0" smtClean="0"/>
              <a:t>Supporting and nurturing the adoption</a:t>
            </a:r>
          </a:p>
          <a:p>
            <a:pPr lvl="1"/>
            <a:r>
              <a:rPr lang="en-US" dirty="0" smtClean="0"/>
              <a:t>Collaboration with other units</a:t>
            </a:r>
          </a:p>
          <a:p>
            <a:pPr lvl="1"/>
            <a:r>
              <a:rPr lang="en-US" dirty="0" smtClean="0"/>
              <a:t>Engaging Students</a:t>
            </a:r>
          </a:p>
          <a:p>
            <a:pPr lvl="1"/>
            <a:r>
              <a:rPr lang="en-US" dirty="0" smtClean="0"/>
              <a:t>Faculty Development</a:t>
            </a:r>
          </a:p>
          <a:p>
            <a:pPr lvl="1"/>
            <a:r>
              <a:rPr lang="en-US" dirty="0" smtClean="0"/>
              <a:t>“Portfolio-aware” activities: the Innovation Space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smtClean="0"/>
              <a:t>Overview of Virginia Tech</a:t>
            </a:r>
          </a:p>
        </p:txBody>
      </p:sp>
      <p:sp>
        <p:nvSpPr>
          <p:cNvPr id="16387" name="Rectangle 3"/>
          <p:cNvSpPr>
            <a:spLocks noGrp="1" noChangeArrowheads="1"/>
          </p:cNvSpPr>
          <p:nvPr>
            <p:ph idx="1"/>
          </p:nvPr>
        </p:nvSpPr>
        <p:spPr/>
        <p:txBody>
          <a:bodyPr/>
          <a:lstStyle/>
          <a:p>
            <a:pPr eaLnBrk="1" hangingPunct="1"/>
            <a:r>
              <a:rPr lang="en-US" dirty="0"/>
              <a:t>Comprehensive, Research I Institution</a:t>
            </a:r>
          </a:p>
          <a:p>
            <a:pPr eaLnBrk="1" hangingPunct="1"/>
            <a:r>
              <a:rPr lang="en-US" dirty="0"/>
              <a:t>Land grant</a:t>
            </a:r>
          </a:p>
          <a:p>
            <a:pPr eaLnBrk="1" hangingPunct="1"/>
            <a:r>
              <a:rPr lang="en-US" dirty="0"/>
              <a:t>60 bachelor's degree programs</a:t>
            </a:r>
          </a:p>
          <a:p>
            <a:pPr eaLnBrk="1" hangingPunct="1"/>
            <a:r>
              <a:rPr lang="en-US" dirty="0"/>
              <a:t>140 master's and doctoral degree programs</a:t>
            </a:r>
          </a:p>
          <a:p>
            <a:pPr eaLnBrk="1" hangingPunct="1"/>
            <a:r>
              <a:rPr lang="en-US" dirty="0"/>
              <a:t>~28,000 total FTE</a:t>
            </a:r>
          </a:p>
          <a:p>
            <a:pPr eaLnBrk="1" hangingPunct="1"/>
            <a:r>
              <a:rPr lang="en-US" dirty="0"/>
              <a:t>~1,700 full</a:t>
            </a:r>
            <a:r>
              <a:rPr lang="en-US"/>
              <a:t>-</a:t>
            </a:r>
            <a:r>
              <a:rPr lang="en-US" smtClean="0"/>
              <a:t>time</a:t>
            </a:r>
            <a:br>
              <a:rPr lang="en-US" smtClean="0"/>
            </a:br>
            <a:r>
              <a:rPr lang="en-US" smtClean="0"/>
              <a:t>teaching </a:t>
            </a:r>
            <a:r>
              <a:rPr lang="en-US" dirty="0"/>
              <a:t>faculty</a:t>
            </a:r>
          </a:p>
        </p:txBody>
      </p:sp>
      <p:sp>
        <p:nvSpPr>
          <p:cNvPr id="6" name="Slide Number Placeholder 5"/>
          <p:cNvSpPr>
            <a:spLocks noGrp="1"/>
          </p:cNvSpPr>
          <p:nvPr>
            <p:ph type="sldNum" sz="quarter" idx="10"/>
          </p:nvPr>
        </p:nvSpPr>
        <p:spPr/>
        <p:txBody>
          <a:bodyPr/>
          <a:lstStyle/>
          <a:p>
            <a:fld id="{5CB8E84E-FFBE-2E43-8DB1-4732F7DE2A3A}" type="slidenum">
              <a:rPr lang="en-US" smtClean="0"/>
              <a:pPr/>
              <a:t>18</a:t>
            </a:fld>
            <a:endParaRPr lang="en-US"/>
          </a:p>
        </p:txBody>
      </p:sp>
      <p:pic>
        <p:nvPicPr>
          <p:cNvPr id="16389" name="Picture 4" descr="VA"/>
          <p:cNvPicPr>
            <a:picLocks noChangeAspect="1" noChangeArrowheads="1"/>
          </p:cNvPicPr>
          <p:nvPr/>
        </p:nvPicPr>
        <p:blipFill>
          <a:blip r:embed="rId3"/>
          <a:srcRect/>
          <a:stretch>
            <a:fillRect/>
          </a:stretch>
        </p:blipFill>
        <p:spPr bwMode="auto">
          <a:xfrm>
            <a:off x="4114800" y="4135438"/>
            <a:ext cx="5029200" cy="2722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a:t>
            </a:r>
            <a:r>
              <a:rPr lang="en-US" dirty="0" err="1" smtClean="0"/>
              <a:t>eP</a:t>
            </a:r>
            <a:r>
              <a:rPr lang="en-US" dirty="0" smtClean="0"/>
              <a:t> @ VT</a:t>
            </a:r>
            <a:endParaRPr lang="en-US" dirty="0"/>
          </a:p>
        </p:txBody>
      </p:sp>
      <p:sp>
        <p:nvSpPr>
          <p:cNvPr id="3" name="Content Placeholder 2"/>
          <p:cNvSpPr>
            <a:spLocks noGrp="1"/>
          </p:cNvSpPr>
          <p:nvPr>
            <p:ph idx="1"/>
          </p:nvPr>
        </p:nvSpPr>
        <p:spPr/>
        <p:txBody>
          <a:bodyPr/>
          <a:lstStyle/>
          <a:p>
            <a:pPr>
              <a:buNone/>
            </a:pPr>
            <a:r>
              <a:rPr lang="en-US" dirty="0" smtClean="0"/>
              <a:t>“Getting Organized”</a:t>
            </a:r>
          </a:p>
          <a:p>
            <a:r>
              <a:rPr lang="en-US" dirty="0" smtClean="0"/>
              <a:t>2008</a:t>
            </a:r>
          </a:p>
          <a:p>
            <a:pPr lvl="1"/>
            <a:r>
              <a:rPr lang="en-US" dirty="0" smtClean="0"/>
              <a:t>VT ePI office opens within Learning Technologies. </a:t>
            </a:r>
          </a:p>
          <a:p>
            <a:pPr lvl="1"/>
            <a:r>
              <a:rPr lang="en-US" dirty="0" smtClean="0"/>
              <a:t>Hires 2 FTE and 1 GA to work with existing development team and faculty support but to focus on </a:t>
            </a:r>
            <a:r>
              <a:rPr lang="en-US" dirty="0" err="1" smtClean="0"/>
              <a:t>eP</a:t>
            </a:r>
            <a:r>
              <a:rPr lang="en-US" dirty="0" smtClean="0"/>
              <a:t> tools.</a:t>
            </a:r>
          </a:p>
          <a:p>
            <a:pPr lvl="1"/>
            <a:r>
              <a:rPr lang="en-US" dirty="0" smtClean="0"/>
              <a:t>By 2009, grew from 7 to 25 projects.  </a:t>
            </a:r>
          </a:p>
          <a:p>
            <a:pPr lvl="1"/>
            <a:r>
              <a:rPr lang="en-US" dirty="0" smtClean="0"/>
              <a:t>SACS visit due in 2009-2010.</a:t>
            </a:r>
          </a:p>
        </p:txBody>
      </p:sp>
      <p:sp>
        <p:nvSpPr>
          <p:cNvPr id="5" name="Slide Number Placeholder 4"/>
          <p:cNvSpPr>
            <a:spLocks noGrp="1"/>
          </p:cNvSpPr>
          <p:nvPr>
            <p:ph type="sldNum" sz="quarter" idx="10"/>
          </p:nvPr>
        </p:nvSpPr>
        <p:spPr/>
        <p:txBody>
          <a:bodyPr/>
          <a:lstStyle/>
          <a:p>
            <a:fld id="{5CB8E84E-FFBE-2E43-8DB1-4732F7DE2A3A}"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Rectangle 4"/>
          <p:cNvSpPr/>
          <p:nvPr/>
        </p:nvSpPr>
        <p:spPr>
          <a:xfrm>
            <a:off x="1149684" y="1447800"/>
            <a:ext cx="7460916" cy="4401205"/>
          </a:xfrm>
          <a:prstGeom prst="rect">
            <a:avLst/>
          </a:prstGeom>
        </p:spPr>
        <p:txBody>
          <a:bodyPr wrap="square">
            <a:spAutoFit/>
          </a:bodyPr>
          <a:lstStyle/>
          <a:p>
            <a:pPr>
              <a:buFont typeface="Arial"/>
              <a:buChar char="•"/>
            </a:pPr>
            <a:r>
              <a:rPr lang="en-US" sz="2800" dirty="0" smtClean="0"/>
              <a:t>Project began in 2004 with support from DSA and Provost</a:t>
            </a:r>
          </a:p>
          <a:p>
            <a:pPr>
              <a:buFont typeface="Arial"/>
              <a:buChar char="•"/>
            </a:pPr>
            <a:endParaRPr lang="en-US" sz="2800" dirty="0" smtClean="0"/>
          </a:p>
          <a:p>
            <a:pPr>
              <a:buFont typeface="Arial"/>
              <a:buChar char="•"/>
            </a:pPr>
            <a:r>
              <a:rPr lang="en-US" sz="2800" dirty="0" smtClean="0"/>
              <a:t>Two models developed out of different needs from different units</a:t>
            </a:r>
          </a:p>
          <a:p>
            <a:pPr>
              <a:buFont typeface="Arial"/>
              <a:buChar char="•"/>
            </a:pPr>
            <a:endParaRPr lang="en-US" sz="2800" dirty="0" smtClean="0"/>
          </a:p>
          <a:p>
            <a:pPr>
              <a:buFont typeface="Arial"/>
              <a:buChar char="•"/>
            </a:pPr>
            <a:r>
              <a:rPr lang="en-US" sz="2800" dirty="0" smtClean="0"/>
              <a:t>First model: flexible and expressive</a:t>
            </a:r>
          </a:p>
          <a:p>
            <a:pPr>
              <a:buFont typeface="Arial"/>
              <a:buChar char="•"/>
            </a:pPr>
            <a:endParaRPr lang="en-US" sz="2800" dirty="0" smtClean="0"/>
          </a:p>
          <a:p>
            <a:pPr>
              <a:buFont typeface="Arial"/>
              <a:buChar char="•"/>
            </a:pPr>
            <a:r>
              <a:rPr lang="en-US" sz="2800" dirty="0" smtClean="0"/>
              <a:t>Second model: structured and based on competencies and assessment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a:t>
            </a:r>
            <a:r>
              <a:rPr lang="en-US" dirty="0" err="1" smtClean="0"/>
              <a:t>eP</a:t>
            </a:r>
            <a:r>
              <a:rPr lang="en-US" dirty="0" smtClean="0"/>
              <a:t> @ VT</a:t>
            </a:r>
            <a:endParaRPr lang="en-US" dirty="0"/>
          </a:p>
        </p:txBody>
      </p:sp>
      <p:sp>
        <p:nvSpPr>
          <p:cNvPr id="3" name="Content Placeholder 2"/>
          <p:cNvSpPr>
            <a:spLocks noGrp="1"/>
          </p:cNvSpPr>
          <p:nvPr>
            <p:ph idx="1"/>
          </p:nvPr>
        </p:nvSpPr>
        <p:spPr/>
        <p:txBody>
          <a:bodyPr/>
          <a:lstStyle/>
          <a:p>
            <a:pPr>
              <a:buNone/>
            </a:pPr>
            <a:r>
              <a:rPr lang="en-US" dirty="0" smtClean="0"/>
              <a:t>“Where are we?”</a:t>
            </a:r>
          </a:p>
          <a:p>
            <a:r>
              <a:rPr lang="en-US" dirty="0" smtClean="0"/>
              <a:t>2010</a:t>
            </a:r>
          </a:p>
          <a:p>
            <a:pPr lvl="1"/>
            <a:r>
              <a:rPr lang="en-US" dirty="0" smtClean="0"/>
              <a:t>Hired 3</a:t>
            </a:r>
            <a:r>
              <a:rPr lang="en-US" baseline="30000" dirty="0" smtClean="0"/>
              <a:t>rd</a:t>
            </a:r>
            <a:r>
              <a:rPr lang="en-US" dirty="0" smtClean="0"/>
              <a:t> full time position, and now have 2 </a:t>
            </a:r>
            <a:r>
              <a:rPr lang="en-US" dirty="0" err="1" smtClean="0"/>
              <a:t>GAs</a:t>
            </a:r>
            <a:r>
              <a:rPr lang="en-US" dirty="0" smtClean="0"/>
              <a:t> and 1 undergraduate intern.</a:t>
            </a:r>
          </a:p>
          <a:p>
            <a:pPr lvl="1"/>
            <a:r>
              <a:rPr lang="en-US" dirty="0" smtClean="0"/>
              <a:t>Have more than 70 projects across all 7 colleges, balanced across grad and undergrad programs, courses and program-wide programs.</a:t>
            </a:r>
          </a:p>
          <a:p>
            <a:pPr lvl="1"/>
            <a:r>
              <a:rPr lang="en-US" dirty="0" smtClean="0"/>
              <a:t>~4000 students currently working with some form of portfolio project.</a:t>
            </a:r>
          </a:p>
          <a:p>
            <a:pPr lvl="1"/>
            <a:endParaRPr lang="en-US" dirty="0"/>
          </a:p>
        </p:txBody>
      </p:sp>
      <p:sp>
        <p:nvSpPr>
          <p:cNvPr id="5" name="Slide Number Placeholder 4"/>
          <p:cNvSpPr>
            <a:spLocks noGrp="1"/>
          </p:cNvSpPr>
          <p:nvPr>
            <p:ph type="sldNum" sz="quarter" idx="10"/>
          </p:nvPr>
        </p:nvSpPr>
        <p:spPr/>
        <p:txBody>
          <a:bodyPr/>
          <a:lstStyle/>
          <a:p>
            <a:fld id="{5CB8E84E-FFBE-2E43-8DB1-4732F7DE2A3A}"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a:t>
            </a:r>
            <a:r>
              <a:rPr lang="en-US" dirty="0" err="1" smtClean="0"/>
              <a:t>eP</a:t>
            </a:r>
            <a:r>
              <a:rPr lang="en-US" dirty="0" smtClean="0"/>
              <a:t> @ VT</a:t>
            </a:r>
            <a:endParaRPr lang="en-US" dirty="0"/>
          </a:p>
        </p:txBody>
      </p:sp>
      <p:sp>
        <p:nvSpPr>
          <p:cNvPr id="3" name="Content Placeholder 2"/>
          <p:cNvSpPr>
            <a:spLocks noGrp="1"/>
          </p:cNvSpPr>
          <p:nvPr>
            <p:ph idx="1"/>
          </p:nvPr>
        </p:nvSpPr>
        <p:spPr/>
        <p:txBody>
          <a:bodyPr/>
          <a:lstStyle/>
          <a:p>
            <a:r>
              <a:rPr lang="en-US" dirty="0" smtClean="0"/>
              <a:t>“What’s next?”</a:t>
            </a:r>
          </a:p>
          <a:p>
            <a:r>
              <a:rPr lang="en-US" dirty="0" smtClean="0"/>
              <a:t>2011 and beyond….</a:t>
            </a:r>
          </a:p>
          <a:p>
            <a:pPr lvl="1"/>
            <a:r>
              <a:rPr lang="en-US" dirty="0" smtClean="0"/>
              <a:t>First-year experiences</a:t>
            </a:r>
          </a:p>
          <a:p>
            <a:pPr lvl="1"/>
            <a:r>
              <a:rPr lang="en-US" dirty="0" smtClean="0"/>
              <a:t>Exploring a four-year portfolio</a:t>
            </a:r>
          </a:p>
          <a:p>
            <a:pPr lvl="1"/>
            <a:r>
              <a:rPr lang="en-US" dirty="0" smtClean="0"/>
              <a:t>Teaching and other faculty portfolios</a:t>
            </a:r>
          </a:p>
          <a:p>
            <a:pPr lvl="1"/>
            <a:r>
              <a:rPr lang="en-US" dirty="0" smtClean="0"/>
              <a:t>Administrative Assessment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894073"/>
          </a:xfrm>
        </p:spPr>
        <p:txBody>
          <a:bodyPr/>
          <a:lstStyle/>
          <a:p>
            <a:r>
              <a:rPr lang="en-US" dirty="0" err="1" smtClean="0">
                <a:hlinkClick r:id="rId2"/>
              </a:rPr>
              <a:t>eP</a:t>
            </a:r>
            <a:r>
              <a:rPr lang="en-US" dirty="0" smtClean="0">
                <a:hlinkClick r:id="rId2"/>
              </a:rPr>
              <a:t> @ VT: Learning</a:t>
            </a:r>
            <a:endParaRPr lang="en-US" dirty="0"/>
          </a:p>
        </p:txBody>
      </p:sp>
      <p:pic>
        <p:nvPicPr>
          <p:cNvPr id="4" name="Picture 3"/>
          <p:cNvPicPr>
            <a:picLocks noChangeAspect="1"/>
          </p:cNvPicPr>
          <p:nvPr/>
        </p:nvPicPr>
        <p:blipFill>
          <a:blip r:embed="rId3"/>
          <a:stretch>
            <a:fillRect/>
          </a:stretch>
        </p:blipFill>
        <p:spPr>
          <a:xfrm>
            <a:off x="1292005" y="1198873"/>
            <a:ext cx="7658866" cy="5659127"/>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66068" y="304800"/>
            <a:ext cx="8477932" cy="1143000"/>
          </a:xfrm>
        </p:spPr>
        <p:txBody>
          <a:bodyPr>
            <a:normAutofit fontScale="90000"/>
          </a:bodyPr>
          <a:lstStyle/>
          <a:p>
            <a:r>
              <a:rPr lang="en-US" dirty="0" err="1" smtClean="0">
                <a:hlinkClick r:id="rId2"/>
              </a:rPr>
              <a:t>eP</a:t>
            </a:r>
            <a:r>
              <a:rPr lang="en-US" dirty="0" smtClean="0">
                <a:hlinkClick r:id="rId2"/>
              </a:rPr>
              <a:t> @ VT: Professional Development</a:t>
            </a:r>
            <a:endParaRPr lang="en-US" dirty="0"/>
          </a:p>
        </p:txBody>
      </p:sp>
      <p:pic>
        <p:nvPicPr>
          <p:cNvPr id="4" name="Picture 3"/>
          <p:cNvPicPr>
            <a:picLocks noChangeAspect="1"/>
          </p:cNvPicPr>
          <p:nvPr/>
        </p:nvPicPr>
        <p:blipFill>
          <a:blip r:embed="rId3"/>
          <a:stretch>
            <a:fillRect/>
          </a:stretch>
        </p:blipFill>
        <p:spPr>
          <a:xfrm>
            <a:off x="1243133" y="1399386"/>
            <a:ext cx="7639776" cy="545861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eP</a:t>
            </a:r>
            <a:r>
              <a:rPr lang="en-US" dirty="0" smtClean="0">
                <a:hlinkClick r:id="rId2"/>
              </a:rPr>
              <a:t> @ VT: Assessment</a:t>
            </a:r>
            <a:endParaRPr lang="en-US" dirty="0"/>
          </a:p>
        </p:txBody>
      </p:sp>
      <p:pic>
        <p:nvPicPr>
          <p:cNvPr id="4" name="Picture 3"/>
          <p:cNvPicPr>
            <a:picLocks noChangeAspect="1"/>
          </p:cNvPicPr>
          <p:nvPr/>
        </p:nvPicPr>
        <p:blipFill>
          <a:blip r:embed="rId3"/>
          <a:stretch>
            <a:fillRect/>
          </a:stretch>
        </p:blipFill>
        <p:spPr>
          <a:xfrm>
            <a:off x="838200" y="1417638"/>
            <a:ext cx="8299387" cy="536416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43138" y="150969"/>
            <a:ext cx="6664437" cy="685800"/>
          </a:xfrm>
        </p:spPr>
        <p:txBody>
          <a:bodyPr>
            <a:normAutofit fontScale="90000"/>
          </a:bodyPr>
          <a:lstStyle/>
          <a:p>
            <a:pPr eaLnBrk="1" hangingPunct="1"/>
            <a:r>
              <a:rPr lang="en-US" sz="4000" b="1" dirty="0">
                <a:ea typeface="ＭＳ Ｐゴシック" charset="-128"/>
              </a:rPr>
              <a:t>Putting it all together</a:t>
            </a:r>
          </a:p>
        </p:txBody>
      </p:sp>
      <p:grpSp>
        <p:nvGrpSpPr>
          <p:cNvPr id="2" name="Group 18"/>
          <p:cNvGrpSpPr/>
          <p:nvPr/>
        </p:nvGrpSpPr>
        <p:grpSpPr>
          <a:xfrm>
            <a:off x="2892378" y="836769"/>
            <a:ext cx="5951538" cy="5638800"/>
            <a:chOff x="1752600" y="1371600"/>
            <a:chExt cx="5951538" cy="5638800"/>
          </a:xfrm>
        </p:grpSpPr>
        <p:grpSp>
          <p:nvGrpSpPr>
            <p:cNvPr id="3" name="Group 17"/>
            <p:cNvGrpSpPr/>
            <p:nvPr/>
          </p:nvGrpSpPr>
          <p:grpSpPr>
            <a:xfrm>
              <a:off x="1752600" y="1371600"/>
              <a:ext cx="5951538" cy="5638800"/>
              <a:chOff x="1752600" y="1371600"/>
              <a:chExt cx="5951538" cy="5638800"/>
            </a:xfrm>
          </p:grpSpPr>
          <p:sp>
            <p:nvSpPr>
              <p:cNvPr id="4120" name="Text Box 24"/>
              <p:cNvSpPr txBox="1">
                <a:spLocks noChangeArrowheads="1"/>
              </p:cNvSpPr>
              <p:nvPr/>
            </p:nvSpPr>
            <p:spPr bwMode="auto">
              <a:xfrm>
                <a:off x="6096000" y="2819400"/>
                <a:ext cx="1608138" cy="568325"/>
              </a:xfrm>
              <a:prstGeom prst="rect">
                <a:avLst/>
              </a:prstGeom>
              <a:solidFill>
                <a:srgbClr val="FFFFFF"/>
              </a:solidFill>
              <a:ln w="9525">
                <a:solidFill>
                  <a:srgbClr val="000000"/>
                </a:solidFill>
                <a:miter lim="800000"/>
                <a:headEnd/>
                <a:tailEnd/>
              </a:ln>
            </p:spPr>
            <p:txBody>
              <a:bodyPr>
                <a:prstTxWarp prst="textNoShape">
                  <a:avLst/>
                </a:prstTxWarp>
              </a:bodyPr>
              <a:lstStyle/>
              <a:p>
                <a:pPr algn="ctr" eaLnBrk="1" hangingPunct="1"/>
                <a:r>
                  <a:rPr lang="en-US" sz="1400" b="1">
                    <a:latin typeface="Verdana" charset="0"/>
                  </a:rPr>
                  <a:t>Academic Accreditation</a:t>
                </a:r>
                <a:endParaRPr lang="en-US" sz="1400" b="1">
                  <a:latin typeface="Arial" charset="0"/>
                </a:endParaRPr>
              </a:p>
            </p:txBody>
          </p:sp>
          <p:grpSp>
            <p:nvGrpSpPr>
              <p:cNvPr id="4" name="Diagram 14"/>
              <p:cNvGrpSpPr>
                <a:grpSpLocks noGrp="1" noChangeAspect="1"/>
              </p:cNvGrpSpPr>
              <p:nvPr>
                <p:ph sz="half" idx="2"/>
              </p:nvPr>
            </p:nvGrpSpPr>
            <p:grpSpPr bwMode="auto">
              <a:xfrm>
                <a:off x="1782763" y="1371600"/>
                <a:ext cx="5575300" cy="5638800"/>
                <a:chOff x="1485" y="768"/>
                <a:chExt cx="3512" cy="3552"/>
              </a:xfrm>
            </p:grpSpPr>
            <p:sp>
              <p:nvSpPr>
                <p:cNvPr id="44043" name="AutoShape 15"/>
                <p:cNvSpPr>
                  <a:spLocks noChangeAspect="1" noChangeArrowheads="1" noTextEdit="1"/>
                </p:cNvSpPr>
                <p:nvPr/>
              </p:nvSpPr>
              <p:spPr bwMode="auto">
                <a:xfrm>
                  <a:off x="1485" y="768"/>
                  <a:ext cx="3512" cy="3552"/>
                </a:xfrm>
                <a:prstGeom prst="rect">
                  <a:avLst/>
                </a:prstGeom>
                <a:noFill/>
                <a:ln w="9525">
                  <a:noFill/>
                  <a:miter lim="800000"/>
                  <a:headEnd/>
                  <a:tailEnd/>
                </a:ln>
              </p:spPr>
              <p:txBody>
                <a:bodyPr>
                  <a:prstTxWarp prst="textNoShape">
                    <a:avLst/>
                  </a:prstTxWarp>
                </a:bodyPr>
                <a:lstStyle/>
                <a:p>
                  <a:endParaRPr lang="en-US"/>
                </a:p>
              </p:txBody>
            </p:sp>
            <p:sp>
              <p:nvSpPr>
                <p:cNvPr id="44044" name="_s6148"/>
                <p:cNvSpPr>
                  <a:spLocks noChangeArrowheads="1" noTextEdit="1"/>
                </p:cNvSpPr>
                <p:nvPr/>
              </p:nvSpPr>
              <p:spPr bwMode="auto">
                <a:xfrm>
                  <a:off x="2307" y="1107"/>
                  <a:ext cx="1614" cy="1616"/>
                </a:xfrm>
                <a:prstGeom prst="ellipse">
                  <a:avLst/>
                </a:prstGeom>
                <a:gradFill rotWithShape="1">
                  <a:gsLst>
                    <a:gs pos="0">
                      <a:schemeClr val="bg2">
                        <a:alpha val="50000"/>
                      </a:schemeClr>
                    </a:gs>
                    <a:gs pos="100000">
                      <a:srgbClr val="FFFFFF">
                        <a:alpha val="50000"/>
                      </a:srgbClr>
                    </a:gs>
                  </a:gsLst>
                  <a:path path="rect">
                    <a:fillToRect r="100000" b="100000"/>
                  </a:path>
                </a:gradFill>
                <a:ln w="9525">
                  <a:solidFill>
                    <a:schemeClr val="bg2"/>
                  </a:solidFill>
                  <a:round/>
                  <a:headEnd/>
                  <a:tailEnd/>
                </a:ln>
              </p:spPr>
              <p:txBody>
                <a:bodyPr lIns="0" tIns="0" rIns="0" bIns="0" anchor="ctr">
                  <a:prstTxWarp prst="textNoShape">
                    <a:avLst/>
                  </a:prstTxWarp>
                </a:bodyPr>
                <a:lstStyle/>
                <a:p>
                  <a:endParaRPr lang="en-US"/>
                </a:p>
              </p:txBody>
            </p:sp>
            <p:sp>
              <p:nvSpPr>
                <p:cNvPr id="44045" name="_s6149"/>
                <p:cNvSpPr>
                  <a:spLocks noChangeArrowheads="1"/>
                </p:cNvSpPr>
                <p:nvPr/>
              </p:nvSpPr>
              <p:spPr bwMode="auto">
                <a:xfrm>
                  <a:off x="2773" y="1646"/>
                  <a:ext cx="682" cy="193"/>
                </a:xfrm>
                <a:prstGeom prst="rect">
                  <a:avLst/>
                </a:prstGeom>
                <a:noFill/>
                <a:ln w="9525">
                  <a:noFill/>
                  <a:miter lim="800000"/>
                  <a:headEnd/>
                  <a:tailEnd/>
                </a:ln>
              </p:spPr>
              <p:txBody>
                <a:bodyPr lIns="0" tIns="0" rIns="0" bIns="0" anchor="ctr">
                  <a:prstTxWarp prst="textNoShape">
                    <a:avLst/>
                  </a:prstTxWarp>
                </a:bodyPr>
                <a:lstStyle/>
                <a:p>
                  <a:pPr algn="ctr" eaLnBrk="1" hangingPunct="1"/>
                  <a:r>
                    <a:rPr lang="en-US" sz="1400" b="1">
                      <a:latin typeface="Verdana" charset="0"/>
                    </a:rPr>
                    <a:t>Learning</a:t>
                  </a:r>
                  <a:endParaRPr lang="en-US" sz="2100" b="1">
                    <a:latin typeface="Arial" charset="0"/>
                  </a:endParaRPr>
                </a:p>
              </p:txBody>
            </p:sp>
            <p:sp>
              <p:nvSpPr>
                <p:cNvPr id="44046" name="_s6150"/>
                <p:cNvSpPr>
                  <a:spLocks noChangeArrowheads="1" noTextEdit="1"/>
                </p:cNvSpPr>
                <p:nvPr/>
              </p:nvSpPr>
              <p:spPr bwMode="auto">
                <a:xfrm>
                  <a:off x="2688" y="2044"/>
                  <a:ext cx="1614" cy="1614"/>
                </a:xfrm>
                <a:prstGeom prst="ellipse">
                  <a:avLst/>
                </a:prstGeom>
                <a:gradFill rotWithShape="1">
                  <a:gsLst>
                    <a:gs pos="0">
                      <a:schemeClr val="hlink">
                        <a:alpha val="50000"/>
                      </a:schemeClr>
                    </a:gs>
                    <a:gs pos="100000">
                      <a:srgbClr val="FFFFFF">
                        <a:alpha val="50000"/>
                      </a:srgbClr>
                    </a:gs>
                  </a:gsLst>
                  <a:path path="rect">
                    <a:fillToRect r="100000" b="100000"/>
                  </a:path>
                </a:gradFill>
                <a:ln w="9525">
                  <a:solidFill>
                    <a:schemeClr val="hlink"/>
                  </a:solidFill>
                  <a:round/>
                  <a:headEnd/>
                  <a:tailEnd/>
                </a:ln>
              </p:spPr>
              <p:txBody>
                <a:bodyPr lIns="0" tIns="0" rIns="0" bIns="0" anchor="ctr">
                  <a:prstTxWarp prst="textNoShape">
                    <a:avLst/>
                  </a:prstTxWarp>
                </a:bodyPr>
                <a:lstStyle/>
                <a:p>
                  <a:endParaRPr lang="en-US"/>
                </a:p>
              </p:txBody>
            </p:sp>
            <p:sp>
              <p:nvSpPr>
                <p:cNvPr id="44047" name="_s6151"/>
                <p:cNvSpPr>
                  <a:spLocks noChangeArrowheads="1"/>
                </p:cNvSpPr>
                <p:nvPr/>
              </p:nvSpPr>
              <p:spPr bwMode="auto">
                <a:xfrm>
                  <a:off x="3473" y="2812"/>
                  <a:ext cx="806" cy="180"/>
                </a:xfrm>
                <a:prstGeom prst="rect">
                  <a:avLst/>
                </a:prstGeom>
                <a:noFill/>
                <a:ln w="9525">
                  <a:noFill/>
                  <a:miter lim="800000"/>
                  <a:headEnd/>
                  <a:tailEnd/>
                </a:ln>
              </p:spPr>
              <p:txBody>
                <a:bodyPr lIns="0" tIns="0" rIns="0" bIns="0" anchor="ctr">
                  <a:prstTxWarp prst="textNoShape">
                    <a:avLst/>
                  </a:prstTxWarp>
                </a:bodyPr>
                <a:lstStyle/>
                <a:p>
                  <a:pPr algn="ctr" eaLnBrk="1" hangingPunct="1"/>
                  <a:r>
                    <a:rPr lang="en-US" sz="1400" b="1">
                      <a:latin typeface="Verdana" charset="0"/>
                    </a:rPr>
                    <a:t>Assessment</a:t>
                  </a:r>
                  <a:endParaRPr lang="en-US" sz="2100" b="1">
                    <a:latin typeface="Arial" charset="0"/>
                  </a:endParaRPr>
                </a:p>
              </p:txBody>
            </p:sp>
            <p:sp>
              <p:nvSpPr>
                <p:cNvPr id="44048" name="_s6152"/>
                <p:cNvSpPr>
                  <a:spLocks noChangeArrowheads="1" noTextEdit="1"/>
                </p:cNvSpPr>
                <p:nvPr/>
              </p:nvSpPr>
              <p:spPr bwMode="auto">
                <a:xfrm>
                  <a:off x="1775" y="2043"/>
                  <a:ext cx="1614" cy="1615"/>
                </a:xfrm>
                <a:prstGeom prst="ellipse">
                  <a:avLst/>
                </a:prstGeom>
                <a:gradFill rotWithShape="1">
                  <a:gsLst>
                    <a:gs pos="0">
                      <a:schemeClr val="accent2">
                        <a:alpha val="50000"/>
                      </a:schemeClr>
                    </a:gs>
                    <a:gs pos="100000">
                      <a:srgbClr val="FFFFFF">
                        <a:alpha val="50000"/>
                      </a:srgbClr>
                    </a:gs>
                  </a:gsLst>
                  <a:path path="rect">
                    <a:fillToRect r="100000" b="100000"/>
                  </a:path>
                </a:gradFill>
                <a:ln w="9525">
                  <a:solidFill>
                    <a:schemeClr val="accent2"/>
                  </a:solidFill>
                  <a:round/>
                  <a:headEnd/>
                  <a:tailEnd/>
                </a:ln>
              </p:spPr>
              <p:txBody>
                <a:bodyPr lIns="0" tIns="0" rIns="0" bIns="0" anchor="ctr">
                  <a:prstTxWarp prst="textNoShape">
                    <a:avLst/>
                  </a:prstTxWarp>
                </a:bodyPr>
                <a:lstStyle/>
                <a:p>
                  <a:endParaRPr lang="en-US"/>
                </a:p>
              </p:txBody>
            </p:sp>
            <p:sp>
              <p:nvSpPr>
                <p:cNvPr id="44049" name="_s6153"/>
                <p:cNvSpPr>
                  <a:spLocks noChangeArrowheads="1"/>
                </p:cNvSpPr>
                <p:nvPr/>
              </p:nvSpPr>
              <p:spPr bwMode="auto">
                <a:xfrm>
                  <a:off x="1802" y="2810"/>
                  <a:ext cx="912" cy="180"/>
                </a:xfrm>
                <a:prstGeom prst="rect">
                  <a:avLst/>
                </a:prstGeom>
                <a:noFill/>
                <a:ln w="9525">
                  <a:noFill/>
                  <a:miter lim="800000"/>
                  <a:headEnd/>
                  <a:tailEnd/>
                </a:ln>
              </p:spPr>
              <p:txBody>
                <a:bodyPr lIns="0" tIns="0" rIns="0" bIns="0" anchor="ctr">
                  <a:prstTxWarp prst="textNoShape">
                    <a:avLst/>
                  </a:prstTxWarp>
                </a:bodyPr>
                <a:lstStyle/>
                <a:p>
                  <a:pPr algn="ctr" eaLnBrk="1" hangingPunct="1"/>
                  <a:r>
                    <a:rPr lang="en-US" sz="1400" b="1">
                      <a:latin typeface="Verdana" charset="0"/>
                    </a:rPr>
                    <a:t>Professional Development</a:t>
                  </a:r>
                  <a:endParaRPr lang="en-US" sz="2100" b="1">
                    <a:latin typeface="Arial" charset="0"/>
                  </a:endParaRPr>
                </a:p>
              </p:txBody>
            </p:sp>
          </p:grpSp>
          <p:sp>
            <p:nvSpPr>
              <p:cNvPr id="4125" name="Freeform 29"/>
              <p:cNvSpPr>
                <a:spLocks/>
              </p:cNvSpPr>
              <p:nvPr/>
            </p:nvSpPr>
            <p:spPr bwMode="auto">
              <a:xfrm>
                <a:off x="4876800" y="2971800"/>
                <a:ext cx="1219200" cy="609600"/>
              </a:xfrm>
              <a:custGeom>
                <a:avLst/>
                <a:gdLst>
                  <a:gd name="T0" fmla="*/ 2147483647 w 1440"/>
                  <a:gd name="T1" fmla="*/ 2147483647 h 630"/>
                  <a:gd name="T2" fmla="*/ 2147483647 w 1440"/>
                  <a:gd name="T3" fmla="*/ 2147483647 h 630"/>
                  <a:gd name="T4" fmla="*/ 0 w 1440"/>
                  <a:gd name="T5" fmla="*/ 2147483647 h 630"/>
                  <a:gd name="T6" fmla="*/ 0 60000 65536"/>
                  <a:gd name="T7" fmla="*/ 0 60000 65536"/>
                  <a:gd name="T8" fmla="*/ 0 60000 65536"/>
                  <a:gd name="T9" fmla="*/ 0 w 1440"/>
                  <a:gd name="T10" fmla="*/ 0 h 630"/>
                  <a:gd name="T11" fmla="*/ 1440 w 1440"/>
                  <a:gd name="T12" fmla="*/ 630 h 630"/>
                </a:gdLst>
                <a:ahLst/>
                <a:cxnLst>
                  <a:cxn ang="T6">
                    <a:pos x="T0" y="T1"/>
                  </a:cxn>
                  <a:cxn ang="T7">
                    <a:pos x="T2" y="T3"/>
                  </a:cxn>
                  <a:cxn ang="T8">
                    <a:pos x="T4" y="T5"/>
                  </a:cxn>
                </a:cxnLst>
                <a:rect l="T9" t="T10" r="T11" b="T12"/>
                <a:pathLst>
                  <a:path w="1440" h="630">
                    <a:moveTo>
                      <a:pt x="1440" y="90"/>
                    </a:moveTo>
                    <a:cubicBezTo>
                      <a:pt x="1110" y="45"/>
                      <a:pt x="780" y="0"/>
                      <a:pt x="540" y="90"/>
                    </a:cubicBezTo>
                    <a:cubicBezTo>
                      <a:pt x="300" y="180"/>
                      <a:pt x="90" y="540"/>
                      <a:pt x="0" y="630"/>
                    </a:cubicBezTo>
                  </a:path>
                </a:pathLst>
              </a:custGeom>
              <a:noFill/>
              <a:ln w="19050">
                <a:solidFill>
                  <a:srgbClr val="000000"/>
                </a:solidFill>
                <a:round/>
                <a:headEnd/>
                <a:tailEnd type="triangle" w="med" len="med"/>
              </a:ln>
            </p:spPr>
            <p:txBody>
              <a:bodyPr>
                <a:prstTxWarp prst="textNoShape">
                  <a:avLst/>
                </a:prstTxWarp>
              </a:bodyPr>
              <a:lstStyle/>
              <a:p>
                <a:endParaRPr lang="en-US"/>
              </a:p>
            </p:txBody>
          </p:sp>
          <p:sp>
            <p:nvSpPr>
              <p:cNvPr id="4118" name="Text Box 22"/>
              <p:cNvSpPr txBox="1">
                <a:spLocks noChangeArrowheads="1"/>
              </p:cNvSpPr>
              <p:nvPr/>
            </p:nvSpPr>
            <p:spPr bwMode="auto">
              <a:xfrm>
                <a:off x="1752600" y="2895600"/>
                <a:ext cx="1223963" cy="569913"/>
              </a:xfrm>
              <a:prstGeom prst="rect">
                <a:avLst/>
              </a:prstGeom>
              <a:solidFill>
                <a:srgbClr val="FFFFFF"/>
              </a:solidFill>
              <a:ln w="9525">
                <a:solidFill>
                  <a:srgbClr val="000000"/>
                </a:solidFill>
                <a:miter lim="800000"/>
                <a:headEnd/>
                <a:tailEnd/>
              </a:ln>
            </p:spPr>
            <p:txBody>
              <a:bodyPr>
                <a:prstTxWarp prst="textNoShape">
                  <a:avLst/>
                </a:prstTxWarp>
              </a:bodyPr>
              <a:lstStyle/>
              <a:p>
                <a:pPr algn="ctr" eaLnBrk="1" hangingPunct="1"/>
                <a:r>
                  <a:rPr lang="en-US" sz="1400" b="1">
                    <a:latin typeface="Verdana" charset="0"/>
                  </a:rPr>
                  <a:t>Learning Portfolios</a:t>
                </a:r>
                <a:endParaRPr lang="en-US" sz="1400" b="1">
                  <a:latin typeface="Arial" charset="0"/>
                </a:endParaRPr>
              </a:p>
            </p:txBody>
          </p:sp>
          <p:sp>
            <p:nvSpPr>
              <p:cNvPr id="4127" name="Freeform 31"/>
              <p:cNvSpPr>
                <a:spLocks/>
              </p:cNvSpPr>
              <p:nvPr/>
            </p:nvSpPr>
            <p:spPr bwMode="auto">
              <a:xfrm>
                <a:off x="3006725" y="3200400"/>
                <a:ext cx="649288" cy="561975"/>
              </a:xfrm>
              <a:custGeom>
                <a:avLst/>
                <a:gdLst>
                  <a:gd name="T0" fmla="*/ 0 w 1080"/>
                  <a:gd name="T1" fmla="*/ 0 h 720"/>
                  <a:gd name="T2" fmla="*/ 2147483647 w 1080"/>
                  <a:gd name="T3" fmla="*/ 2147483647 h 720"/>
                  <a:gd name="T4" fmla="*/ 2147483647 w 1080"/>
                  <a:gd name="T5" fmla="*/ 2147483647 h 720"/>
                  <a:gd name="T6" fmla="*/ 0 60000 65536"/>
                  <a:gd name="T7" fmla="*/ 0 60000 65536"/>
                  <a:gd name="T8" fmla="*/ 0 60000 65536"/>
                  <a:gd name="T9" fmla="*/ 0 w 1080"/>
                  <a:gd name="T10" fmla="*/ 0 h 720"/>
                  <a:gd name="T11" fmla="*/ 1080 w 1080"/>
                  <a:gd name="T12" fmla="*/ 720 h 720"/>
                </a:gdLst>
                <a:ahLst/>
                <a:cxnLst>
                  <a:cxn ang="T6">
                    <a:pos x="T0" y="T1"/>
                  </a:cxn>
                  <a:cxn ang="T7">
                    <a:pos x="T2" y="T3"/>
                  </a:cxn>
                  <a:cxn ang="T8">
                    <a:pos x="T4" y="T5"/>
                  </a:cxn>
                </a:cxnLst>
                <a:rect l="T9" t="T10" r="T11" b="T12"/>
                <a:pathLst>
                  <a:path w="1080" h="720">
                    <a:moveTo>
                      <a:pt x="0" y="0"/>
                    </a:moveTo>
                    <a:cubicBezTo>
                      <a:pt x="270" y="30"/>
                      <a:pt x="540" y="60"/>
                      <a:pt x="720" y="180"/>
                    </a:cubicBezTo>
                    <a:cubicBezTo>
                      <a:pt x="900" y="300"/>
                      <a:pt x="1020" y="630"/>
                      <a:pt x="1080" y="720"/>
                    </a:cubicBezTo>
                  </a:path>
                </a:pathLst>
              </a:custGeom>
              <a:noFill/>
              <a:ln w="19050">
                <a:solidFill>
                  <a:srgbClr val="000000"/>
                </a:solidFill>
                <a:round/>
                <a:headEnd/>
                <a:tailEnd type="triangle" w="med" len="med"/>
              </a:ln>
            </p:spPr>
            <p:txBody>
              <a:bodyPr>
                <a:prstTxWarp prst="textNoShape">
                  <a:avLst/>
                </a:prstTxWarp>
              </a:bodyPr>
              <a:lstStyle/>
              <a:p>
                <a:endParaRPr lang="en-US"/>
              </a:p>
            </p:txBody>
          </p:sp>
          <p:sp>
            <p:nvSpPr>
              <p:cNvPr id="4128" name="Text Box 32"/>
              <p:cNvSpPr txBox="1">
                <a:spLocks noChangeArrowheads="1"/>
              </p:cNvSpPr>
              <p:nvPr/>
            </p:nvSpPr>
            <p:spPr bwMode="auto">
              <a:xfrm>
                <a:off x="3656013" y="6183313"/>
                <a:ext cx="1636712" cy="569912"/>
              </a:xfrm>
              <a:prstGeom prst="rect">
                <a:avLst/>
              </a:prstGeom>
              <a:solidFill>
                <a:srgbClr val="FFFFFF"/>
              </a:solidFill>
              <a:ln w="9525">
                <a:solidFill>
                  <a:srgbClr val="000000"/>
                </a:solidFill>
                <a:miter lim="800000"/>
                <a:headEnd/>
                <a:tailEnd/>
              </a:ln>
            </p:spPr>
            <p:txBody>
              <a:bodyPr>
                <a:prstTxWarp prst="textNoShape">
                  <a:avLst/>
                </a:prstTxWarp>
              </a:bodyPr>
              <a:lstStyle/>
              <a:p>
                <a:pPr algn="ctr" eaLnBrk="1" hangingPunct="1"/>
                <a:r>
                  <a:rPr lang="en-US" sz="1400" b="1">
                    <a:latin typeface="Verdana" charset="0"/>
                  </a:rPr>
                  <a:t>Departmental Development</a:t>
                </a:r>
                <a:endParaRPr lang="en-US" sz="1400" b="1">
                  <a:latin typeface="Arial" charset="0"/>
                </a:endParaRPr>
              </a:p>
            </p:txBody>
          </p:sp>
          <p:sp>
            <p:nvSpPr>
              <p:cNvPr id="4129" name="Freeform 33"/>
              <p:cNvSpPr>
                <a:spLocks/>
              </p:cNvSpPr>
              <p:nvPr/>
            </p:nvSpPr>
            <p:spPr bwMode="auto">
              <a:xfrm>
                <a:off x="3775075" y="5043488"/>
                <a:ext cx="450850" cy="1139825"/>
              </a:xfrm>
              <a:custGeom>
                <a:avLst/>
                <a:gdLst>
                  <a:gd name="T0" fmla="*/ 2147483647 w 570"/>
                  <a:gd name="T1" fmla="*/ 2147483647 h 1440"/>
                  <a:gd name="T2" fmla="*/ 2147483647 w 570"/>
                  <a:gd name="T3" fmla="*/ 2147483647 h 1440"/>
                  <a:gd name="T4" fmla="*/ 2147483647 w 570"/>
                  <a:gd name="T5" fmla="*/ 0 h 1440"/>
                  <a:gd name="T6" fmla="*/ 0 60000 65536"/>
                  <a:gd name="T7" fmla="*/ 0 60000 65536"/>
                  <a:gd name="T8" fmla="*/ 0 60000 65536"/>
                  <a:gd name="T9" fmla="*/ 0 w 570"/>
                  <a:gd name="T10" fmla="*/ 0 h 1440"/>
                  <a:gd name="T11" fmla="*/ 570 w 570"/>
                  <a:gd name="T12" fmla="*/ 1440 h 1440"/>
                </a:gdLst>
                <a:ahLst/>
                <a:cxnLst>
                  <a:cxn ang="T6">
                    <a:pos x="T0" y="T1"/>
                  </a:cxn>
                  <a:cxn ang="T7">
                    <a:pos x="T2" y="T3"/>
                  </a:cxn>
                  <a:cxn ang="T8">
                    <a:pos x="T4" y="T5"/>
                  </a:cxn>
                </a:cxnLst>
                <a:rect l="T9" t="T10" r="T11" b="T12"/>
                <a:pathLst>
                  <a:path w="570" h="1440">
                    <a:moveTo>
                      <a:pt x="390" y="1440"/>
                    </a:moveTo>
                    <a:cubicBezTo>
                      <a:pt x="195" y="1200"/>
                      <a:pt x="0" y="960"/>
                      <a:pt x="30" y="720"/>
                    </a:cubicBezTo>
                    <a:cubicBezTo>
                      <a:pt x="60" y="480"/>
                      <a:pt x="480" y="120"/>
                      <a:pt x="570" y="0"/>
                    </a:cubicBezTo>
                  </a:path>
                </a:pathLst>
              </a:custGeom>
              <a:noFill/>
              <a:ln w="19050">
                <a:solidFill>
                  <a:srgbClr val="000000"/>
                </a:solidFill>
                <a:round/>
                <a:headEnd/>
                <a:tailEnd type="triangle" w="med" len="med"/>
              </a:ln>
            </p:spPr>
            <p:txBody>
              <a:bodyPr>
                <a:prstTxWarp prst="textNoShape">
                  <a:avLst/>
                </a:prstTxWarp>
              </a:bodyPr>
              <a:lstStyle/>
              <a:p>
                <a:endParaRPr lang="en-US"/>
              </a:p>
            </p:txBody>
          </p:sp>
        </p:grpSp>
        <p:sp>
          <p:nvSpPr>
            <p:cNvPr id="4121" name="Text Box 25"/>
            <p:cNvSpPr txBox="1">
              <a:spLocks noChangeArrowheads="1"/>
            </p:cNvSpPr>
            <p:nvPr/>
          </p:nvSpPr>
          <p:spPr bwMode="auto">
            <a:xfrm>
              <a:off x="3733800" y="4038600"/>
              <a:ext cx="990600" cy="387350"/>
            </a:xfrm>
            <a:prstGeom prst="rect">
              <a:avLst/>
            </a:prstGeom>
            <a:noFill/>
            <a:ln w="9525">
              <a:noFill/>
              <a:miter lim="800000"/>
              <a:headEnd/>
              <a:tailEnd/>
            </a:ln>
          </p:spPr>
          <p:txBody>
            <a:bodyPr>
              <a:prstTxWarp prst="textNoShape">
                <a:avLst/>
              </a:prstTxWarp>
            </a:bodyPr>
            <a:lstStyle/>
            <a:p>
              <a:pPr algn="ctr" eaLnBrk="1" hangingPunct="1"/>
              <a:r>
                <a:rPr lang="en-US" b="1" i="1" dirty="0" err="1">
                  <a:solidFill>
                    <a:srgbClr val="4C0A27"/>
                  </a:solidFill>
                  <a:latin typeface="Verdana" charset="0"/>
                </a:rPr>
                <a:t>VTeP</a:t>
              </a:r>
              <a:endParaRPr lang="en-US" i="1" dirty="0">
                <a:solidFill>
                  <a:srgbClr val="4C0A27"/>
                </a:solidFill>
                <a:latin typeface="Verdana"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First-Year Experience ePortfolio</a:t>
            </a:r>
            <a:endParaRPr lang="en-US" dirty="0"/>
          </a:p>
        </p:txBody>
      </p:sp>
      <p:sp>
        <p:nvSpPr>
          <p:cNvPr id="3" name="Content Placeholder 2"/>
          <p:cNvSpPr>
            <a:spLocks noGrp="1"/>
          </p:cNvSpPr>
          <p:nvPr>
            <p:ph idx="1"/>
          </p:nvPr>
        </p:nvSpPr>
        <p:spPr/>
        <p:txBody>
          <a:bodyPr/>
          <a:lstStyle/>
          <a:p>
            <a:r>
              <a:rPr lang="en-US" sz="2800" dirty="0" smtClean="0"/>
              <a:t>Relies on two tools within Scholar’s ePortfolio suite:</a:t>
            </a:r>
          </a:p>
          <a:p>
            <a:pPr lvl="1"/>
            <a:r>
              <a:rPr lang="en-US" sz="2400" dirty="0" smtClean="0"/>
              <a:t>Portfolio templates (for self/programmatic reflection)</a:t>
            </a:r>
          </a:p>
          <a:p>
            <a:pPr lvl="1"/>
            <a:r>
              <a:rPr lang="en-US" sz="2400" dirty="0" smtClean="0"/>
              <a:t>Matrix/Forms (for high-level assessment)</a:t>
            </a:r>
          </a:p>
          <a:p>
            <a:r>
              <a:rPr lang="en-US" sz="2800" dirty="0" smtClean="0"/>
              <a:t>Tools can be added to existing course </a:t>
            </a:r>
            <a:r>
              <a:rPr lang="en-US" sz="2800" dirty="0" err="1" smtClean="0"/>
              <a:t>site(s</a:t>
            </a:r>
            <a:r>
              <a:rPr lang="en-US" sz="2800" dirty="0" smtClean="0"/>
              <a:t>) or put in a specially-dedicated ePortfolio site.</a:t>
            </a:r>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8593" y="1371600"/>
            <a:ext cx="8815407" cy="838200"/>
          </a:xfrm>
        </p:spPr>
        <p:txBody>
          <a:bodyPr/>
          <a:lstStyle/>
          <a:p>
            <a:r>
              <a:rPr lang="en-US" dirty="0" smtClean="0"/>
              <a:t>The Matrix: High-level assessment</a:t>
            </a:r>
            <a:endParaRPr lang="en-US" dirty="0"/>
          </a:p>
        </p:txBody>
      </p:sp>
      <p:pic>
        <p:nvPicPr>
          <p:cNvPr id="4" name="Picture 3"/>
          <p:cNvPicPr>
            <a:picLocks noChangeAspect="1"/>
          </p:cNvPicPr>
          <p:nvPr/>
        </p:nvPicPr>
        <p:blipFill>
          <a:blip r:embed="rId2"/>
          <a:stretch>
            <a:fillRect/>
          </a:stretch>
        </p:blipFill>
        <p:spPr>
          <a:xfrm>
            <a:off x="701146" y="3566191"/>
            <a:ext cx="8305800" cy="1815418"/>
          </a:xfrm>
          <a:prstGeom prst="rect">
            <a:avLst/>
          </a:prstGeom>
          <a:ln>
            <a:solidFill>
              <a:schemeClr val="tx1"/>
            </a:solidFill>
          </a:ln>
          <a:effectLst>
            <a:outerShdw blurRad="50800" dist="38100" dir="2700000" algn="tl" rotWithShape="0">
              <a:srgbClr val="000000">
                <a:alpha val="43000"/>
              </a:srgbClr>
            </a:outerShdw>
          </a:effectLst>
        </p:spPr>
      </p:pic>
      <p:sp>
        <p:nvSpPr>
          <p:cNvPr id="5" name="TextBox 4"/>
          <p:cNvSpPr txBox="1"/>
          <p:nvPr/>
        </p:nvSpPr>
        <p:spPr>
          <a:xfrm>
            <a:off x="1269542" y="2297616"/>
            <a:ext cx="3065313" cy="830997"/>
          </a:xfrm>
          <a:prstGeom prst="rect">
            <a:avLst/>
          </a:prstGeom>
          <a:noFill/>
          <a:ln>
            <a:solidFill>
              <a:schemeClr val="tx1"/>
            </a:solidFill>
          </a:ln>
        </p:spPr>
        <p:txBody>
          <a:bodyPr wrap="square" rtlCol="0">
            <a:spAutoFit/>
          </a:bodyPr>
          <a:lstStyle/>
          <a:p>
            <a:r>
              <a:rPr lang="en-US" sz="1600" dirty="0" smtClean="0"/>
              <a:t>Students choose (“are guided to choose”) what goes here, as the term/year progresses</a:t>
            </a:r>
            <a:endParaRPr lang="en-US" sz="1600" dirty="0"/>
          </a:p>
        </p:txBody>
      </p:sp>
      <p:cxnSp>
        <p:nvCxnSpPr>
          <p:cNvPr id="9" name="Straight Arrow Connector 8"/>
          <p:cNvCxnSpPr>
            <a:stCxn id="5" idx="2"/>
          </p:cNvCxnSpPr>
          <p:nvPr/>
        </p:nvCxnSpPr>
        <p:spPr bwMode="auto">
          <a:xfrm rot="16200000" flipH="1">
            <a:off x="2890002" y="3040809"/>
            <a:ext cx="991959" cy="11675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TextBox 5"/>
          <p:cNvSpPr txBox="1"/>
          <p:nvPr/>
        </p:nvSpPr>
        <p:spPr>
          <a:xfrm>
            <a:off x="5710729" y="2297616"/>
            <a:ext cx="3065313" cy="1077218"/>
          </a:xfrm>
          <a:prstGeom prst="rect">
            <a:avLst/>
          </a:prstGeom>
          <a:noFill/>
          <a:ln>
            <a:solidFill>
              <a:schemeClr val="tx1"/>
            </a:solidFill>
          </a:ln>
        </p:spPr>
        <p:txBody>
          <a:bodyPr wrap="square" rtlCol="0">
            <a:spAutoFit/>
          </a:bodyPr>
          <a:lstStyle/>
          <a:p>
            <a:r>
              <a:rPr lang="en-US" sz="1600" dirty="0" smtClean="0"/>
              <a:t>Students reflect, on the “big” level, about each of the FYE goals at the end of the term/year.</a:t>
            </a:r>
            <a:endParaRPr lang="en-US" sz="1600" dirty="0"/>
          </a:p>
        </p:txBody>
      </p:sp>
      <p:cxnSp>
        <p:nvCxnSpPr>
          <p:cNvPr id="11" name="Straight Arrow Connector 10"/>
          <p:cNvCxnSpPr>
            <a:stCxn id="6" idx="2"/>
          </p:cNvCxnSpPr>
          <p:nvPr/>
        </p:nvCxnSpPr>
        <p:spPr bwMode="auto">
          <a:xfrm rot="5400000">
            <a:off x="6188410" y="3376414"/>
            <a:ext cx="1056557" cy="10533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3" name="Group 15"/>
          <p:cNvGrpSpPr/>
          <p:nvPr/>
        </p:nvGrpSpPr>
        <p:grpSpPr>
          <a:xfrm>
            <a:off x="3041322" y="5467850"/>
            <a:ext cx="4202065" cy="1278486"/>
            <a:chOff x="2877161" y="4686443"/>
            <a:chExt cx="4202065" cy="1278486"/>
          </a:xfrm>
        </p:grpSpPr>
        <p:sp>
          <p:nvSpPr>
            <p:cNvPr id="7" name="TextBox 6"/>
            <p:cNvSpPr txBox="1"/>
            <p:nvPr/>
          </p:nvSpPr>
          <p:spPr>
            <a:xfrm>
              <a:off x="3476895" y="4887711"/>
              <a:ext cx="3065313" cy="1077218"/>
            </a:xfrm>
            <a:prstGeom prst="rect">
              <a:avLst/>
            </a:prstGeom>
            <a:noFill/>
            <a:ln>
              <a:solidFill>
                <a:schemeClr val="tx1"/>
              </a:solidFill>
            </a:ln>
          </p:spPr>
          <p:txBody>
            <a:bodyPr wrap="square" rtlCol="0">
              <a:spAutoFit/>
            </a:bodyPr>
            <a:lstStyle/>
            <a:p>
              <a:r>
                <a:rPr lang="en-US" sz="1600" dirty="0" smtClean="0"/>
                <a:t>Goals can be customized to include programmatic goals for each program.  You can design your reflection prompts, also.</a:t>
              </a:r>
              <a:endParaRPr lang="en-US" sz="1600" dirty="0"/>
            </a:p>
          </p:txBody>
        </p:sp>
        <p:cxnSp>
          <p:nvCxnSpPr>
            <p:cNvPr id="13" name="Straight Arrow Connector 12"/>
            <p:cNvCxnSpPr/>
            <p:nvPr/>
          </p:nvCxnSpPr>
          <p:spPr bwMode="auto">
            <a:xfrm rot="10800000">
              <a:off x="2877161" y="4686444"/>
              <a:ext cx="599735" cy="5193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flipV="1">
              <a:off x="6542208" y="4686443"/>
              <a:ext cx="537018" cy="5193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Bottom)">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Portfolio Template </a:t>
            </a:r>
            <a:endParaRPr lang="en-US" dirty="0"/>
          </a:p>
        </p:txBody>
      </p:sp>
      <p:sp>
        <p:nvSpPr>
          <p:cNvPr id="3" name="Content Placeholder 2"/>
          <p:cNvSpPr>
            <a:spLocks noGrp="1"/>
          </p:cNvSpPr>
          <p:nvPr>
            <p:ph idx="1"/>
          </p:nvPr>
        </p:nvSpPr>
        <p:spPr>
          <a:xfrm>
            <a:off x="838199" y="2404604"/>
            <a:ext cx="7772400" cy="1111129"/>
          </a:xfrm>
        </p:spPr>
        <p:txBody>
          <a:bodyPr numCol="2">
            <a:normAutofit fontScale="77500" lnSpcReduction="20000"/>
          </a:bodyPr>
          <a:lstStyle/>
          <a:p>
            <a:r>
              <a:rPr lang="en-US" sz="2800" dirty="0" smtClean="0"/>
              <a:t>Student-centered</a:t>
            </a:r>
          </a:p>
          <a:p>
            <a:r>
              <a:rPr lang="en-US" sz="2800" dirty="0" smtClean="0"/>
              <a:t>Program-customized</a:t>
            </a:r>
          </a:p>
          <a:p>
            <a:r>
              <a:rPr lang="en-US" sz="2800" dirty="0" smtClean="0"/>
              <a:t>Flexible</a:t>
            </a:r>
          </a:p>
          <a:p>
            <a:r>
              <a:rPr lang="en-US" sz="2800" dirty="0" smtClean="0"/>
              <a:t>Sharable: Public or private?</a:t>
            </a:r>
            <a:endParaRPr lang="en-US" sz="2800" dirty="0"/>
          </a:p>
        </p:txBody>
      </p:sp>
      <p:pic>
        <p:nvPicPr>
          <p:cNvPr id="5" name="Picture 4"/>
          <p:cNvPicPr>
            <a:picLocks noChangeAspect="1"/>
          </p:cNvPicPr>
          <p:nvPr/>
        </p:nvPicPr>
        <p:blipFill>
          <a:blip r:embed="rId2"/>
          <a:stretch>
            <a:fillRect/>
          </a:stretch>
        </p:blipFill>
        <p:spPr>
          <a:xfrm>
            <a:off x="649540" y="3938520"/>
            <a:ext cx="8494460" cy="2765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FYE Teaching Portfolio</a:t>
            </a:r>
            <a:endParaRPr lang="en-US" dirty="0"/>
          </a:p>
        </p:txBody>
      </p:sp>
      <p:sp>
        <p:nvSpPr>
          <p:cNvPr id="3" name="Content Placeholder 2"/>
          <p:cNvSpPr>
            <a:spLocks noGrp="1"/>
          </p:cNvSpPr>
          <p:nvPr>
            <p:ph idx="1"/>
          </p:nvPr>
        </p:nvSpPr>
        <p:spPr>
          <a:xfrm>
            <a:off x="762000" y="2226994"/>
            <a:ext cx="7772400" cy="2848343"/>
          </a:xfrm>
        </p:spPr>
        <p:txBody>
          <a:bodyPr/>
          <a:lstStyle/>
          <a:p>
            <a:r>
              <a:rPr lang="en-US" sz="2400" dirty="0" smtClean="0"/>
              <a:t>Practice what you preach</a:t>
            </a:r>
          </a:p>
          <a:p>
            <a:r>
              <a:rPr lang="en-US" sz="2400" dirty="0" smtClean="0"/>
              <a:t>Place to store history of ideas for project</a:t>
            </a:r>
          </a:p>
          <a:p>
            <a:r>
              <a:rPr lang="en-US" sz="2400" dirty="0" smtClean="0"/>
              <a:t>Supplemental data and reflection for self-assessment</a:t>
            </a:r>
          </a:p>
          <a:p>
            <a:r>
              <a:rPr lang="en-US" sz="2400" dirty="0" smtClean="0"/>
              <a:t>Each project should create at least one, assumedly the </a:t>
            </a:r>
            <a:r>
              <a:rPr lang="en-US" sz="2400" dirty="0" err="1" smtClean="0"/>
              <a:t>PI’s</a:t>
            </a:r>
            <a:endParaRPr lang="en-US" sz="2400" dirty="0" smtClean="0"/>
          </a:p>
          <a:p>
            <a:r>
              <a:rPr lang="en-US" sz="2400" dirty="0" smtClean="0"/>
              <a:t>Each project can optionally ask all instructors to do this activity</a:t>
            </a:r>
            <a:endParaRPr lang="en-US" sz="2400" dirty="0"/>
          </a:p>
        </p:txBody>
      </p:sp>
      <p:pic>
        <p:nvPicPr>
          <p:cNvPr id="4" name="Picture 3"/>
          <p:cNvPicPr>
            <a:picLocks noChangeAspect="1"/>
          </p:cNvPicPr>
          <p:nvPr/>
        </p:nvPicPr>
        <p:blipFill>
          <a:blip r:embed="rId3"/>
          <a:stretch>
            <a:fillRect/>
          </a:stretch>
        </p:blipFill>
        <p:spPr>
          <a:xfrm>
            <a:off x="762000" y="5075337"/>
            <a:ext cx="8194814" cy="15512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Expressive Portfolio: What is it?</a:t>
            </a:r>
            <a:endParaRPr lang="en-US" dirty="0"/>
          </a:p>
        </p:txBody>
      </p:sp>
      <p:sp>
        <p:nvSpPr>
          <p:cNvPr id="6" name="TextBox 5"/>
          <p:cNvSpPr txBox="1"/>
          <p:nvPr/>
        </p:nvSpPr>
        <p:spPr>
          <a:xfrm>
            <a:off x="641350" y="2330778"/>
            <a:ext cx="8230520" cy="2554545"/>
          </a:xfrm>
          <a:prstGeom prst="rect">
            <a:avLst/>
          </a:prstGeom>
          <a:noFill/>
        </p:spPr>
        <p:txBody>
          <a:bodyPr wrap="square" rtlCol="0">
            <a:spAutoFit/>
          </a:bodyPr>
          <a:lstStyle/>
          <a:p>
            <a:r>
              <a:rPr lang="en-US" sz="2800" dirty="0" smtClean="0">
                <a:solidFill>
                  <a:schemeClr val="accent2"/>
                </a:solidFill>
              </a:rPr>
              <a:t>What is an expressive portfolio? </a:t>
            </a:r>
          </a:p>
          <a:p>
            <a:endParaRPr lang="en-US" sz="2800" dirty="0" smtClean="0">
              <a:solidFill>
                <a:schemeClr val="accent2"/>
              </a:solidFill>
            </a:endParaRPr>
          </a:p>
          <a:p>
            <a:r>
              <a:rPr lang="en-US" sz="2800" dirty="0" smtClean="0">
                <a:solidFill>
                  <a:schemeClr val="accent3">
                    <a:lumMod val="20000"/>
                    <a:lumOff val="80000"/>
                  </a:schemeClr>
                </a:solidFill>
              </a:rPr>
              <a:t>A collection of reflections that demonstrate the knowledge, skills, and values a learner has developed from all areas of life.</a:t>
            </a:r>
          </a:p>
          <a:p>
            <a:pPr>
              <a:spcAft>
                <a:spcPts val="1800"/>
              </a:spcAft>
            </a:pPr>
            <a:endParaRPr lang="en-US" sz="2000" dirty="0" smtClean="0">
              <a:solidFill>
                <a:srgbClr val="0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the Effort: Working with Others</a:t>
            </a:r>
            <a:endParaRPr lang="en-US" dirty="0"/>
          </a:p>
        </p:txBody>
      </p:sp>
      <p:sp>
        <p:nvSpPr>
          <p:cNvPr id="3" name="Content Placeholder 2"/>
          <p:cNvSpPr>
            <a:spLocks noGrp="1"/>
          </p:cNvSpPr>
          <p:nvPr>
            <p:ph idx="1"/>
          </p:nvPr>
        </p:nvSpPr>
        <p:spPr/>
        <p:txBody>
          <a:bodyPr>
            <a:normAutofit/>
          </a:bodyPr>
          <a:lstStyle/>
          <a:p>
            <a:r>
              <a:rPr lang="en-US" dirty="0" smtClean="0"/>
              <a:t>Within Learning Technologies</a:t>
            </a:r>
          </a:p>
          <a:p>
            <a:pPr lvl="1"/>
            <a:r>
              <a:rPr lang="en-US" dirty="0" smtClean="0"/>
              <a:t>Innovation Space</a:t>
            </a:r>
          </a:p>
          <a:p>
            <a:pPr lvl="1"/>
            <a:r>
              <a:rPr lang="en-US" dirty="0" smtClean="0"/>
              <a:t>Faculty Development</a:t>
            </a:r>
          </a:p>
          <a:p>
            <a:pPr lvl="1"/>
            <a:r>
              <a:rPr lang="en-US" dirty="0" smtClean="0"/>
              <a:t>Online Learning and Collaboration Services</a:t>
            </a:r>
          </a:p>
          <a:p>
            <a:pPr lvl="1"/>
            <a:r>
              <a:rPr lang="en-US" dirty="0" smtClean="0"/>
              <a:t>Graduate Education Development Initiative</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the Effort: Working with Others</a:t>
            </a:r>
            <a:endParaRPr lang="en-US" dirty="0"/>
          </a:p>
        </p:txBody>
      </p:sp>
      <p:sp>
        <p:nvSpPr>
          <p:cNvPr id="3" name="Content Placeholder 2"/>
          <p:cNvSpPr>
            <a:spLocks noGrp="1"/>
          </p:cNvSpPr>
          <p:nvPr>
            <p:ph idx="1"/>
          </p:nvPr>
        </p:nvSpPr>
        <p:spPr/>
        <p:txBody>
          <a:bodyPr>
            <a:normAutofit/>
          </a:bodyPr>
          <a:lstStyle/>
          <a:p>
            <a:r>
              <a:rPr lang="en-US" dirty="0" smtClean="0"/>
              <a:t>Within Virginia Tech</a:t>
            </a:r>
          </a:p>
          <a:p>
            <a:pPr lvl="1"/>
            <a:r>
              <a:rPr lang="en-US" dirty="0" smtClean="0"/>
              <a:t>Office of Academic Assessment</a:t>
            </a:r>
          </a:p>
          <a:p>
            <a:pPr lvl="1"/>
            <a:r>
              <a:rPr lang="en-US" dirty="0" smtClean="0"/>
              <a:t>Center for Instructional Design and Educational Research</a:t>
            </a:r>
          </a:p>
          <a:p>
            <a:pPr lvl="1"/>
            <a:r>
              <a:rPr lang="en-US" dirty="0" smtClean="0"/>
              <a:t>Office of First-Year Experiences</a:t>
            </a:r>
          </a:p>
          <a:p>
            <a:pPr lvl="1"/>
            <a:r>
              <a:rPr lang="en-US" dirty="0" smtClean="0"/>
              <a:t>Office of Student Engagement and Community Partnerships</a:t>
            </a:r>
          </a:p>
          <a:p>
            <a:pPr lvl="1"/>
            <a:r>
              <a:rPr lang="en-US" dirty="0" smtClean="0"/>
              <a:t>Residential Life</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the Effort: Working with Others</a:t>
            </a:r>
            <a:endParaRPr lang="en-US" dirty="0"/>
          </a:p>
        </p:txBody>
      </p:sp>
      <p:sp>
        <p:nvSpPr>
          <p:cNvPr id="3" name="Content Placeholder 2"/>
          <p:cNvSpPr>
            <a:spLocks noGrp="1"/>
          </p:cNvSpPr>
          <p:nvPr>
            <p:ph idx="1"/>
          </p:nvPr>
        </p:nvSpPr>
        <p:spPr/>
        <p:txBody>
          <a:bodyPr>
            <a:normAutofit/>
          </a:bodyPr>
          <a:lstStyle/>
          <a:p>
            <a:r>
              <a:rPr lang="en-US" dirty="0" smtClean="0"/>
              <a:t>Within the larger community</a:t>
            </a:r>
          </a:p>
          <a:p>
            <a:pPr lvl="1"/>
            <a:r>
              <a:rPr lang="en-US" dirty="0" smtClean="0"/>
              <a:t>Sakai / Open-Source Portfolio</a:t>
            </a:r>
          </a:p>
          <a:p>
            <a:pPr lvl="1"/>
            <a:r>
              <a:rPr lang="en-US" dirty="0" smtClean="0"/>
              <a:t>International Coalition for ePortfolio Research</a:t>
            </a:r>
          </a:p>
          <a:p>
            <a:pPr lvl="1"/>
            <a:r>
              <a:rPr lang="en-US" dirty="0" smtClean="0"/>
              <a:t>Association for Authentic, Experiential, and Evidence-Based Learning</a:t>
            </a:r>
          </a:p>
          <a:p>
            <a:pPr lvl="1"/>
            <a:r>
              <a:rPr lang="en-US" dirty="0" smtClean="0"/>
              <a:t>ePortfolio Action Committee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the Effort: Engaging Students</a:t>
            </a:r>
            <a:endParaRPr lang="en-US" dirty="0"/>
          </a:p>
        </p:txBody>
      </p:sp>
      <p:sp>
        <p:nvSpPr>
          <p:cNvPr id="3" name="Content Placeholder 2"/>
          <p:cNvSpPr>
            <a:spLocks noGrp="1"/>
          </p:cNvSpPr>
          <p:nvPr>
            <p:ph idx="1"/>
          </p:nvPr>
        </p:nvSpPr>
        <p:spPr/>
        <p:txBody>
          <a:bodyPr/>
          <a:lstStyle/>
          <a:p>
            <a:r>
              <a:rPr lang="en-US" dirty="0" smtClean="0"/>
              <a:t>“ePortfolio Leadership” teams</a:t>
            </a:r>
          </a:p>
          <a:p>
            <a:pPr lvl="1"/>
            <a:r>
              <a:rPr lang="en-US" dirty="0" smtClean="0"/>
              <a:t>English</a:t>
            </a:r>
          </a:p>
          <a:p>
            <a:pPr lvl="1"/>
            <a:r>
              <a:rPr lang="en-US" dirty="0" smtClean="0"/>
              <a:t>Dietetics</a:t>
            </a:r>
          </a:p>
        </p:txBody>
      </p:sp>
      <p:pic>
        <p:nvPicPr>
          <p:cNvPr id="4" name="Picture 3" descr="URGroup.JPG"/>
          <p:cNvPicPr>
            <a:picLocks noChangeAspect="1"/>
          </p:cNvPicPr>
          <p:nvPr/>
        </p:nvPicPr>
        <p:blipFill>
          <a:blip r:embed="rId2"/>
          <a:stretch>
            <a:fillRect/>
          </a:stretch>
        </p:blipFill>
        <p:spPr>
          <a:xfrm>
            <a:off x="838200" y="3716433"/>
            <a:ext cx="4028600" cy="2074767"/>
          </a:xfrm>
          <a:prstGeom prst="rect">
            <a:avLst/>
          </a:prstGeom>
        </p:spPr>
      </p:pic>
      <p:pic>
        <p:nvPicPr>
          <p:cNvPr id="5" name="Picture 4" descr="HNFE_students.jpg"/>
          <p:cNvPicPr>
            <a:picLocks noChangeAspect="1"/>
          </p:cNvPicPr>
          <p:nvPr/>
        </p:nvPicPr>
        <p:blipFill>
          <a:blip r:embed="rId3"/>
          <a:stretch>
            <a:fillRect/>
          </a:stretch>
        </p:blipFill>
        <p:spPr>
          <a:xfrm>
            <a:off x="5364065" y="2818962"/>
            <a:ext cx="3671790" cy="301555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the Effort: Faculty Development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Workshops focused on </a:t>
            </a:r>
          </a:p>
          <a:p>
            <a:pPr lvl="1"/>
            <a:r>
              <a:rPr lang="en-US" dirty="0" smtClean="0"/>
              <a:t>Technology</a:t>
            </a:r>
          </a:p>
          <a:p>
            <a:pPr lvl="1"/>
            <a:r>
              <a:rPr lang="en-US" dirty="0" smtClean="0"/>
              <a:t>Pedagogy</a:t>
            </a:r>
          </a:p>
          <a:p>
            <a:pPr lvl="1"/>
            <a:r>
              <a:rPr lang="en-US" dirty="0" smtClean="0"/>
              <a:t>Assessment</a:t>
            </a:r>
          </a:p>
          <a:p>
            <a:pPr lvl="1"/>
            <a:r>
              <a:rPr lang="en-US" dirty="0" smtClean="0"/>
              <a:t>Engaging Students</a:t>
            </a:r>
          </a:p>
          <a:p>
            <a:r>
              <a:rPr lang="en-US" dirty="0" smtClean="0"/>
              <a:t>Workshops offered via</a:t>
            </a:r>
          </a:p>
          <a:p>
            <a:pPr lvl="1"/>
            <a:r>
              <a:rPr lang="en-US" dirty="0" smtClean="0"/>
              <a:t>Faculty Development Institute</a:t>
            </a:r>
          </a:p>
          <a:p>
            <a:pPr lvl="1"/>
            <a:r>
              <a:rPr lang="en-US" dirty="0" smtClean="0"/>
              <a:t>Center for Instructional Design and Educational Research</a:t>
            </a:r>
          </a:p>
          <a:p>
            <a:pPr lvl="1"/>
            <a:r>
              <a:rPr lang="en-US" dirty="0" smtClean="0"/>
              <a:t>Office of Academic Assessment</a:t>
            </a:r>
          </a:p>
          <a:p>
            <a:pPr lvl="1"/>
            <a:r>
              <a:rPr lang="en-US" dirty="0" smtClean="0"/>
              <a:t>Office of First-Year Experiences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the effort: InnovationSpace</a:t>
            </a:r>
            <a:endParaRPr lang="en-US" dirty="0"/>
          </a:p>
        </p:txBody>
      </p:sp>
      <p:sp>
        <p:nvSpPr>
          <p:cNvPr id="3" name="Content Placeholder 2"/>
          <p:cNvSpPr>
            <a:spLocks noGrp="1"/>
          </p:cNvSpPr>
          <p:nvPr>
            <p:ph idx="1"/>
          </p:nvPr>
        </p:nvSpPr>
        <p:spPr/>
        <p:txBody>
          <a:bodyPr>
            <a:normAutofit/>
          </a:bodyPr>
          <a:lstStyle/>
          <a:p>
            <a:r>
              <a:rPr lang="en-US" dirty="0" smtClean="0"/>
              <a:t>Multimedia development</a:t>
            </a:r>
          </a:p>
          <a:p>
            <a:pPr lvl="1"/>
            <a:r>
              <a:rPr lang="en-US" dirty="0" smtClean="0"/>
              <a:t>Training needs</a:t>
            </a:r>
          </a:p>
          <a:p>
            <a:pPr lvl="1"/>
            <a:r>
              <a:rPr lang="en-US" dirty="0" smtClean="0"/>
              <a:t>Resources</a:t>
            </a:r>
          </a:p>
          <a:p>
            <a:r>
              <a:rPr lang="en-US" dirty="0" smtClean="0"/>
              <a:t>Training and support</a:t>
            </a:r>
          </a:p>
          <a:p>
            <a:pPr lvl="1"/>
            <a:r>
              <a:rPr lang="en-US" dirty="0" smtClean="0"/>
              <a:t>Student staff</a:t>
            </a:r>
          </a:p>
          <a:p>
            <a:pPr lvl="1"/>
            <a:r>
              <a:rPr lang="en-US" dirty="0" err="1" smtClean="0"/>
              <a:t>SpaceCamp</a:t>
            </a:r>
            <a:endParaRPr lang="en-US" dirty="0" smtClean="0"/>
          </a:p>
        </p:txBody>
      </p:sp>
      <p:pic>
        <p:nvPicPr>
          <p:cNvPr id="4" name="Picture 3" descr="IS.jpg"/>
          <p:cNvPicPr>
            <a:picLocks noChangeAspect="1"/>
          </p:cNvPicPr>
          <p:nvPr/>
        </p:nvPicPr>
        <p:blipFill>
          <a:blip r:embed="rId2"/>
          <a:stretch>
            <a:fillRect/>
          </a:stretch>
        </p:blipFill>
        <p:spPr>
          <a:xfrm>
            <a:off x="4298357" y="3601446"/>
            <a:ext cx="4050969" cy="257299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Feedback	</a:t>
            </a:r>
            <a:endParaRPr lang="en-US" dirty="0"/>
          </a:p>
        </p:txBody>
      </p:sp>
      <p:sp>
        <p:nvSpPr>
          <p:cNvPr id="3" name="Content Placeholder 2"/>
          <p:cNvSpPr>
            <a:spLocks noGrp="1"/>
          </p:cNvSpPr>
          <p:nvPr>
            <p:ph idx="1"/>
          </p:nvPr>
        </p:nvSpPr>
        <p:spPr/>
        <p:txBody>
          <a:bodyPr/>
          <a:lstStyle/>
          <a:p>
            <a:r>
              <a:rPr lang="en-US" dirty="0" smtClean="0"/>
              <a:t>Formal</a:t>
            </a:r>
          </a:p>
          <a:p>
            <a:pPr lvl="1"/>
            <a:r>
              <a:rPr lang="en-US" dirty="0" smtClean="0"/>
              <a:t>Tasks Completed</a:t>
            </a:r>
          </a:p>
          <a:p>
            <a:pPr lvl="1"/>
            <a:r>
              <a:rPr lang="en-US" dirty="0" smtClean="0"/>
              <a:t>Resources</a:t>
            </a:r>
          </a:p>
          <a:p>
            <a:pPr lvl="1"/>
            <a:r>
              <a:rPr lang="en-US" dirty="0" smtClean="0"/>
              <a:t>Difficulties</a:t>
            </a:r>
          </a:p>
          <a:p>
            <a:pPr lvl="1"/>
            <a:r>
              <a:rPr lang="en-US" dirty="0" smtClean="0"/>
              <a:t>Plan</a:t>
            </a:r>
          </a:p>
          <a:p>
            <a:r>
              <a:rPr lang="en-US" dirty="0" smtClean="0"/>
              <a:t>Informal</a:t>
            </a:r>
          </a:p>
          <a:p>
            <a:pPr lvl="1"/>
            <a:r>
              <a:rPr lang="en-US" dirty="0" smtClean="0"/>
              <a:t>Numbers, times, questions</a:t>
            </a:r>
          </a:p>
          <a:p>
            <a:pPr lvl="1"/>
            <a:endParaRPr lang="en-US" dirty="0"/>
          </a:p>
        </p:txBody>
      </p:sp>
      <p:pic>
        <p:nvPicPr>
          <p:cNvPr id="4" name="Picture 3" descr="Max-and-Allison.jpg"/>
          <p:cNvPicPr>
            <a:picLocks noChangeAspect="1"/>
          </p:cNvPicPr>
          <p:nvPr/>
        </p:nvPicPr>
        <p:blipFill>
          <a:blip r:embed="rId2"/>
          <a:stretch>
            <a:fillRect/>
          </a:stretch>
        </p:blipFill>
        <p:spPr>
          <a:xfrm>
            <a:off x="4371954" y="1600200"/>
            <a:ext cx="4314846" cy="286577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Grass-root effort</a:t>
            </a:r>
          </a:p>
          <a:p>
            <a:r>
              <a:rPr lang="en-US" dirty="0" smtClean="0"/>
              <a:t>Engaging all stakeholders</a:t>
            </a:r>
          </a:p>
          <a:p>
            <a:r>
              <a:rPr lang="en-US" dirty="0" smtClean="0"/>
              <a:t>Powerful functionality for learning, professional development, and assessment</a:t>
            </a:r>
          </a:p>
          <a:p>
            <a:r>
              <a:rPr lang="en-US" dirty="0" smtClean="0"/>
              <a:t>Sakai provides a very open, flexible environment for us to face this challenging task of instructional and </a:t>
            </a:r>
            <a:r>
              <a:rPr lang="en-US" smtClean="0"/>
              <a:t>technological transformation.</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Expressive Portfolio: What’s the process?</a:t>
            </a:r>
            <a:endParaRPr lang="en-US" sz="3600" dirty="0"/>
          </a:p>
        </p:txBody>
      </p:sp>
      <p:sp>
        <p:nvSpPr>
          <p:cNvPr id="6" name="TextBox 5"/>
          <p:cNvSpPr txBox="1"/>
          <p:nvPr/>
        </p:nvSpPr>
        <p:spPr>
          <a:xfrm>
            <a:off x="641350" y="1564249"/>
            <a:ext cx="8230520" cy="461665"/>
          </a:xfrm>
          <a:prstGeom prst="rect">
            <a:avLst/>
          </a:prstGeom>
          <a:noFill/>
        </p:spPr>
        <p:txBody>
          <a:bodyPr wrap="square" rtlCol="0">
            <a:spAutoFit/>
          </a:bodyPr>
          <a:lstStyle/>
          <a:p>
            <a:r>
              <a:rPr lang="en-US" sz="2400" dirty="0" smtClean="0">
                <a:solidFill>
                  <a:schemeClr val="accent2"/>
                </a:solidFill>
              </a:rPr>
              <a:t>Learning and portfolio goals in each phase:</a:t>
            </a:r>
          </a:p>
        </p:txBody>
      </p:sp>
      <p:graphicFrame>
        <p:nvGraphicFramePr>
          <p:cNvPr id="5" name="Diagram 4"/>
          <p:cNvGraphicFramePr/>
          <p:nvPr/>
        </p:nvGraphicFramePr>
        <p:xfrm>
          <a:off x="390045" y="2233080"/>
          <a:ext cx="8107843" cy="4312637"/>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icture 17.png"/>
          <p:cNvPicPr>
            <a:picLocks noChangeAspect="1"/>
          </p:cNvPicPr>
          <p:nvPr/>
        </p:nvPicPr>
        <p:blipFill>
          <a:blip r:embed="rId2"/>
          <a:stretch>
            <a:fillRect/>
          </a:stretch>
        </p:blipFill>
        <p:spPr>
          <a:xfrm>
            <a:off x="414427" y="763736"/>
            <a:ext cx="8274311" cy="5452580"/>
          </a:xfrm>
          <a:prstGeom prst="rect">
            <a:avLst/>
          </a:prstGeom>
        </p:spPr>
      </p:pic>
      <p:sp>
        <p:nvSpPr>
          <p:cNvPr id="4" name="TextBox 3"/>
          <p:cNvSpPr txBox="1"/>
          <p:nvPr/>
        </p:nvSpPr>
        <p:spPr>
          <a:xfrm>
            <a:off x="414427" y="200526"/>
            <a:ext cx="7686842" cy="369332"/>
          </a:xfrm>
          <a:prstGeom prst="rect">
            <a:avLst/>
          </a:prstGeom>
          <a:noFill/>
        </p:spPr>
        <p:txBody>
          <a:bodyPr wrap="square" rtlCol="0">
            <a:spAutoFit/>
          </a:bodyPr>
          <a:lstStyle/>
          <a:p>
            <a:r>
              <a:rPr lang="en-US" b="1" dirty="0" smtClean="0">
                <a:solidFill>
                  <a:schemeClr val="accent2">
                    <a:lumMod val="40000"/>
                    <a:lumOff val="60000"/>
                  </a:schemeClr>
                </a:solidFill>
              </a:rPr>
              <a:t>Work Showcase example</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14427" y="200526"/>
            <a:ext cx="7686842" cy="369332"/>
          </a:xfrm>
          <a:prstGeom prst="rect">
            <a:avLst/>
          </a:prstGeom>
          <a:noFill/>
        </p:spPr>
        <p:txBody>
          <a:bodyPr wrap="square" rtlCol="0">
            <a:spAutoFit/>
          </a:bodyPr>
          <a:lstStyle/>
          <a:p>
            <a:r>
              <a:rPr lang="en-US" b="1" dirty="0" smtClean="0">
                <a:solidFill>
                  <a:schemeClr val="accent2">
                    <a:lumMod val="40000"/>
                    <a:lumOff val="60000"/>
                  </a:schemeClr>
                </a:solidFill>
              </a:rPr>
              <a:t>Work Showcase example (continued)</a:t>
            </a:r>
            <a:endParaRPr lang="en-US" sz="1600" dirty="0"/>
          </a:p>
        </p:txBody>
      </p:sp>
      <p:pic>
        <p:nvPicPr>
          <p:cNvPr id="5" name="Picture 4" descr="Picture 18.png"/>
          <p:cNvPicPr>
            <a:picLocks noChangeAspect="1"/>
          </p:cNvPicPr>
          <p:nvPr/>
        </p:nvPicPr>
        <p:blipFill>
          <a:blip r:embed="rId2"/>
          <a:stretch>
            <a:fillRect/>
          </a:stretch>
        </p:blipFill>
        <p:spPr>
          <a:xfrm>
            <a:off x="414427" y="785388"/>
            <a:ext cx="8529053" cy="493165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14427" y="200526"/>
            <a:ext cx="7686842" cy="369332"/>
          </a:xfrm>
          <a:prstGeom prst="rect">
            <a:avLst/>
          </a:prstGeom>
          <a:noFill/>
        </p:spPr>
        <p:txBody>
          <a:bodyPr wrap="square" rtlCol="0">
            <a:spAutoFit/>
          </a:bodyPr>
          <a:lstStyle/>
          <a:p>
            <a:r>
              <a:rPr lang="en-US" b="1" dirty="0" smtClean="0">
                <a:solidFill>
                  <a:schemeClr val="accent2">
                    <a:lumMod val="40000"/>
                    <a:lumOff val="60000"/>
                  </a:schemeClr>
                </a:solidFill>
              </a:rPr>
              <a:t>Welcome Page Sample</a:t>
            </a:r>
            <a:endParaRPr lang="en-US" sz="1600" dirty="0"/>
          </a:p>
        </p:txBody>
      </p:sp>
      <p:pic>
        <p:nvPicPr>
          <p:cNvPr id="6" name="Picture 5" descr="Picture 19.png"/>
          <p:cNvPicPr>
            <a:picLocks noChangeAspect="1"/>
          </p:cNvPicPr>
          <p:nvPr/>
        </p:nvPicPr>
        <p:blipFill>
          <a:blip r:embed="rId3"/>
          <a:stretch>
            <a:fillRect/>
          </a:stretch>
        </p:blipFill>
        <p:spPr>
          <a:xfrm>
            <a:off x="414427" y="852060"/>
            <a:ext cx="8328077" cy="537698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a:t>
            </a:r>
            <a:r>
              <a:rPr lang="en-US" dirty="0" smtClean="0"/>
              <a:t>Portfolios</a:t>
            </a:r>
            <a:endParaRPr lang="en-US" dirty="0"/>
          </a:p>
        </p:txBody>
      </p:sp>
      <p:sp>
        <p:nvSpPr>
          <p:cNvPr id="6" name="TextBox 5"/>
          <p:cNvSpPr txBox="1"/>
          <p:nvPr/>
        </p:nvSpPr>
        <p:spPr>
          <a:xfrm>
            <a:off x="441158" y="1831474"/>
            <a:ext cx="8230520" cy="3293209"/>
          </a:xfrm>
          <a:prstGeom prst="rect">
            <a:avLst/>
          </a:prstGeom>
          <a:noFill/>
        </p:spPr>
        <p:txBody>
          <a:bodyPr wrap="square" rtlCol="0">
            <a:spAutoFit/>
          </a:bodyPr>
          <a:lstStyle/>
          <a:p>
            <a:r>
              <a:rPr lang="en-US" sz="2000" dirty="0" smtClean="0">
                <a:solidFill>
                  <a:schemeClr val="accent3">
                    <a:lumMod val="20000"/>
                    <a:lumOff val="80000"/>
                  </a:schemeClr>
                </a:solidFill>
              </a:rPr>
              <a:t>Dental Hygiene and </a:t>
            </a:r>
            <a:r>
              <a:rPr lang="en-US" sz="2000" dirty="0" err="1" smtClean="0">
                <a:solidFill>
                  <a:schemeClr val="accent3">
                    <a:lumMod val="20000"/>
                    <a:lumOff val="80000"/>
                  </a:schemeClr>
                </a:solidFill>
              </a:rPr>
              <a:t>Sociocultural</a:t>
            </a:r>
            <a:r>
              <a:rPr lang="en-US" sz="2000" dirty="0" smtClean="0">
                <a:solidFill>
                  <a:schemeClr val="accent3">
                    <a:lumMod val="20000"/>
                    <a:lumOff val="80000"/>
                  </a:schemeClr>
                </a:solidFill>
              </a:rPr>
              <a:t> Portfolio, Medical School:</a:t>
            </a:r>
          </a:p>
          <a:p>
            <a:endParaRPr lang="en-US" dirty="0" smtClean="0"/>
          </a:p>
          <a:p>
            <a:pPr>
              <a:spcAft>
                <a:spcPts val="600"/>
              </a:spcAft>
            </a:pPr>
            <a:r>
              <a:rPr lang="en-US" sz="2000" dirty="0" smtClean="0">
                <a:solidFill>
                  <a:srgbClr val="0FFFFF"/>
                </a:solidFill>
              </a:rPr>
              <a:t>Scale </a:t>
            </a:r>
            <a:r>
              <a:rPr lang="en-US" sz="2000" dirty="0" smtClean="0"/>
              <a:t>– rather small and intensive</a:t>
            </a:r>
          </a:p>
          <a:p>
            <a:pPr>
              <a:spcAft>
                <a:spcPts val="600"/>
              </a:spcAft>
            </a:pPr>
            <a:r>
              <a:rPr lang="en-US" sz="2000" dirty="0" smtClean="0">
                <a:solidFill>
                  <a:schemeClr val="accent2">
                    <a:lumMod val="75000"/>
                  </a:schemeClr>
                </a:solidFill>
              </a:rPr>
              <a:t>Adaptive </a:t>
            </a:r>
            <a:r>
              <a:rPr lang="en-US" sz="2000" dirty="0" smtClean="0"/>
              <a:t>– structure and implementation can evolve readily</a:t>
            </a:r>
          </a:p>
          <a:p>
            <a:pPr>
              <a:spcAft>
                <a:spcPts val="600"/>
              </a:spcAft>
            </a:pPr>
            <a:r>
              <a:rPr lang="en-US" sz="2000" dirty="0" smtClean="0">
                <a:solidFill>
                  <a:srgbClr val="0FFFFF"/>
                </a:solidFill>
              </a:rPr>
              <a:t>Assessment</a:t>
            </a:r>
            <a:r>
              <a:rPr lang="en-US" sz="2000" dirty="0" smtClean="0"/>
              <a:t> – based on quality of reflection – quality of work is handled in the courses</a:t>
            </a:r>
          </a:p>
          <a:p>
            <a:pPr>
              <a:spcAft>
                <a:spcPts val="1800"/>
              </a:spcAft>
            </a:pPr>
            <a:r>
              <a:rPr lang="en-US" sz="2000" dirty="0" smtClean="0">
                <a:solidFill>
                  <a:srgbClr val="0FFFFF"/>
                </a:solidFill>
              </a:rPr>
              <a:t>Curricular change </a:t>
            </a:r>
            <a:r>
              <a:rPr lang="en-US" sz="2000" dirty="0" smtClean="0"/>
              <a:t>– assessment providing new information in support of adjustments to curriculum</a:t>
            </a:r>
            <a:endParaRPr lang="en-US" sz="2000" b="1" dirty="0" smtClean="0"/>
          </a:p>
          <a:p>
            <a:pPr>
              <a:spcAft>
                <a:spcPts val="1800"/>
              </a:spcAft>
            </a:pPr>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Hygiene Program</a:t>
            </a:r>
            <a:endParaRPr lang="en-US" dirty="0"/>
          </a:p>
        </p:txBody>
      </p:sp>
      <p:pic>
        <p:nvPicPr>
          <p:cNvPr id="3" name="Picture 2" descr="dh-matrix.png"/>
          <p:cNvPicPr>
            <a:picLocks noChangeAspect="1"/>
          </p:cNvPicPr>
          <p:nvPr/>
        </p:nvPicPr>
        <p:blipFill>
          <a:blip r:embed="rId2"/>
          <a:stretch>
            <a:fillRect/>
          </a:stretch>
        </p:blipFill>
        <p:spPr>
          <a:xfrm>
            <a:off x="0" y="2085297"/>
            <a:ext cx="9144000" cy="3760685"/>
          </a:xfrm>
          <a:prstGeom prst="rect">
            <a:avLst/>
          </a:prstGeo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vt_pp_template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xhibit">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Exhibit">
      <a:majorFont>
        <a:latin typeface="Corbel"/>
        <a:ea typeface=""/>
        <a:cs typeface=""/>
        <a:font script="Jpan" typeface="ＭＳ Ｐゴシック"/>
      </a:majorFont>
      <a:minorFont>
        <a:latin typeface="Corbel"/>
        <a:ea typeface=""/>
        <a:cs typeface=""/>
        <a:font script="Jpan" typeface="ＭＳ Ｐゴシック"/>
      </a:minorFont>
    </a:fontScheme>
    <a:fmtScheme name="Exhibit">
      <a:fillStyleLst>
        <a:solidFill>
          <a:schemeClr val="phClr"/>
        </a:solidFill>
        <a:gradFill rotWithShape="1">
          <a:gsLst>
            <a:gs pos="0">
              <a:schemeClr val="phClr">
                <a:tint val="100000"/>
                <a:shade val="50000"/>
                <a:satMod val="110000"/>
                <a:lumMod val="70000"/>
              </a:schemeClr>
            </a:gs>
            <a:gs pos="50000">
              <a:schemeClr val="phClr">
                <a:tint val="80000"/>
                <a:satMod val="135000"/>
              </a:schemeClr>
            </a:gs>
            <a:gs pos="100000">
              <a:schemeClr val="phClr">
                <a:tint val="30000"/>
                <a:satMod val="150000"/>
              </a:schemeClr>
            </a:gs>
          </a:gsLst>
          <a:lin ang="16200000" scaled="1"/>
        </a:gradFill>
        <a:gradFill rotWithShape="1">
          <a:gsLst>
            <a:gs pos="0">
              <a:schemeClr val="phClr">
                <a:shade val="50000"/>
                <a:satMod val="110000"/>
                <a:lumMod val="70000"/>
              </a:schemeClr>
            </a:gs>
            <a:gs pos="65000">
              <a:schemeClr val="phClr">
                <a:shade val="90000"/>
                <a:satMod val="200000"/>
                <a:lumMod val="110000"/>
              </a:schemeClr>
            </a:gs>
            <a:gs pos="100000">
              <a:schemeClr val="phClr">
                <a:tint val="90000"/>
                <a:shade val="100000"/>
                <a:satMod val="250000"/>
                <a:lumMod val="150000"/>
              </a:schemeClr>
            </a:gs>
          </a:gsLst>
          <a:lin ang="16200000" scaled="1"/>
        </a:gradFill>
      </a:fillStyleLst>
      <a:lnStyleLst>
        <a:ln w="31750" cap="flat" cmpd="sng" algn="ctr">
          <a:solidFill>
            <a:schemeClr val="phClr">
              <a:satMod val="105000"/>
            </a:schemeClr>
          </a:solidFill>
          <a:prstDash val="solid"/>
        </a:ln>
        <a:ln w="50800" cap="flat" cmpd="sng" algn="ctr">
          <a:solidFill>
            <a:schemeClr val="phClr">
              <a:alpha val="95000"/>
            </a:schemeClr>
          </a:solidFill>
          <a:prstDash val="solid"/>
        </a:ln>
        <a:ln w="50800" cap="flat" cmpd="sng" algn="ctr">
          <a:solidFill>
            <a:schemeClr val="phClr">
              <a:alpha val="90000"/>
            </a:schemeClr>
          </a:solidFill>
          <a:prstDash val="solid"/>
        </a:ln>
      </a:lnStyleLst>
      <a:effectStyleLst>
        <a:effectStyle>
          <a:effectLst/>
        </a:effectStyle>
        <a:effectStyle>
          <a:effectLst>
            <a:reflection blurRad="12700" stA="25000" endPos="15000" dist="50800" dir="5400000" sy="-100000" rotWithShape="0"/>
          </a:effectLst>
        </a:effectStyle>
        <a:effectStyle>
          <a:effectLst>
            <a:innerShdw blurRad="76200" dist="25400" dir="5400000">
              <a:srgbClr val="FFFFFF">
                <a:alpha val="50000"/>
              </a:srgbClr>
            </a:innerShdw>
            <a:outerShdw blurRad="254000" dist="254000" dir="5400000" sx="90000" sy="-30000" rotWithShape="0">
              <a:srgbClr val="000000">
                <a:alpha val="25000"/>
              </a:srgbClr>
            </a:outerShdw>
          </a:effectLst>
          <a:scene3d>
            <a:camera prst="orthographicFront">
              <a:rot lat="0" lon="0" rev="0"/>
            </a:camera>
            <a:lightRig rig="twoPt" dir="t">
              <a:rot lat="0" lon="0" rev="54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20000"/>
                <a:lumMod val="30000"/>
              </a:schemeClr>
              <a:schemeClr val="phClr">
                <a:tint val="70000"/>
                <a:satMod val="500000"/>
                <a:lumMod val="5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1102</TotalTime>
  <Words>1274</Words>
  <Application>Microsoft Macintosh PowerPoint</Application>
  <PresentationFormat>On-screen Show (4:3)</PresentationFormat>
  <Paragraphs>220</Paragraphs>
  <Slides>37</Slides>
  <Notes>7</Notes>
  <HiddenSlides>0</HiddenSlides>
  <MMClips>0</MMClips>
  <ScaleCrop>false</ScaleCrop>
  <HeadingPairs>
    <vt:vector size="4" baseType="variant">
      <vt:variant>
        <vt:lpstr>Design Template</vt:lpstr>
      </vt:variant>
      <vt:variant>
        <vt:i4>2</vt:i4>
      </vt:variant>
      <vt:variant>
        <vt:lpstr>Slide Titles</vt:lpstr>
      </vt:variant>
      <vt:variant>
        <vt:i4>37</vt:i4>
      </vt:variant>
    </vt:vector>
  </HeadingPairs>
  <TitlesOfParts>
    <vt:vector size="39" baseType="lpstr">
      <vt:lpstr>vt_pp_template2</vt:lpstr>
      <vt:lpstr>Exhibit</vt:lpstr>
      <vt:lpstr>MPortfolio  University of Michigan</vt:lpstr>
      <vt:lpstr>Overview</vt:lpstr>
      <vt:lpstr>Expressive Portfolio: What is it?</vt:lpstr>
      <vt:lpstr>Expressive Portfolio: What’s the process?</vt:lpstr>
      <vt:lpstr>Slide 5</vt:lpstr>
      <vt:lpstr>Slide 6</vt:lpstr>
      <vt:lpstr>Slide 7</vt:lpstr>
      <vt:lpstr>Structured Portfolios</vt:lpstr>
      <vt:lpstr>Dental Hygiene Program</vt:lpstr>
      <vt:lpstr>Sociocultural Portfolio</vt:lpstr>
      <vt:lpstr>Learner and Educator Support</vt:lpstr>
      <vt:lpstr>Learner and Educator Support</vt:lpstr>
      <vt:lpstr>Accreditation</vt:lpstr>
      <vt:lpstr>Success Factors</vt:lpstr>
      <vt:lpstr>Summary</vt:lpstr>
      <vt:lpstr>ePortfolio Adoption at Virginia Tech</vt:lpstr>
      <vt:lpstr>Overview</vt:lpstr>
      <vt:lpstr>Overview of Virginia Tech</vt:lpstr>
      <vt:lpstr>Brief History of eP @ VT</vt:lpstr>
      <vt:lpstr>Brief History of eP @ VT</vt:lpstr>
      <vt:lpstr>Brief History of eP @ VT</vt:lpstr>
      <vt:lpstr>eP @ VT: Learning</vt:lpstr>
      <vt:lpstr>eP @ VT: Professional Development</vt:lpstr>
      <vt:lpstr>eP @ VT: Assessment</vt:lpstr>
      <vt:lpstr>Putting it all together</vt:lpstr>
      <vt:lpstr>The First-Year Experience ePortfolio</vt:lpstr>
      <vt:lpstr>The Matrix: High-level assessment</vt:lpstr>
      <vt:lpstr>The Portfolio Template </vt:lpstr>
      <vt:lpstr>FYE Teaching Portfolio</vt:lpstr>
      <vt:lpstr>Supporting the Effort: Working with Others</vt:lpstr>
      <vt:lpstr>Supporting the Effort: Working with Others</vt:lpstr>
      <vt:lpstr>Supporting the Effort: Working with Others</vt:lpstr>
      <vt:lpstr>Supporting the Effort: Engaging Students</vt:lpstr>
      <vt:lpstr>Supporting the Effort: Faculty Development</vt:lpstr>
      <vt:lpstr>Supporting the effort: InnovationSpace</vt:lpstr>
      <vt:lpstr>Student Feedback </vt:lpstr>
      <vt:lpstr>Conclusions</vt:lpstr>
    </vt:vector>
  </TitlesOfParts>
  <Company>Virginia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ePortfolio Adoption at Virginia Tech</dc:title>
  <dc:creator>Marc Zaldivar</dc:creator>
  <cp:lastModifiedBy>Noah Botimer</cp:lastModifiedBy>
  <cp:revision>42</cp:revision>
  <cp:lastPrinted>2010-10-14T02:51:53Z</cp:lastPrinted>
  <dcterms:created xsi:type="dcterms:W3CDTF">2010-10-14T18:55:04Z</dcterms:created>
  <dcterms:modified xsi:type="dcterms:W3CDTF">2010-10-14T18:59:36Z</dcterms:modified>
</cp:coreProperties>
</file>