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1"/>
  </p:notesMasterIdLst>
  <p:sldIdLst>
    <p:sldId id="265" r:id="rId2"/>
    <p:sldId id="279" r:id="rId3"/>
    <p:sldId id="280" r:id="rId4"/>
    <p:sldId id="281" r:id="rId5"/>
    <p:sldId id="278" r:id="rId6"/>
    <p:sldId id="266" r:id="rId7"/>
    <p:sldId id="267" r:id="rId8"/>
    <p:sldId id="268" r:id="rId9"/>
    <p:sldId id="262" r:id="rId10"/>
    <p:sldId id="263" r:id="rId11"/>
    <p:sldId id="264" r:id="rId12"/>
    <p:sldId id="276" r:id="rId13"/>
    <p:sldId id="270" r:id="rId14"/>
    <p:sldId id="271" r:id="rId15"/>
    <p:sldId id="272" r:id="rId16"/>
    <p:sldId id="273" r:id="rId17"/>
    <p:sldId id="274" r:id="rId18"/>
    <p:sldId id="275" r:id="rId19"/>
    <p:sldId id="277" r:id="rId2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A90021"/>
    <a:srgbClr val="45811B"/>
    <a:srgbClr val="DDE8D5"/>
    <a:srgbClr val="FBC82B"/>
    <a:srgbClr val="7BA62B"/>
    <a:srgbClr val="8A8889"/>
    <a:srgbClr val="FD9712"/>
    <a:srgbClr val="006D97"/>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84874" autoAdjust="0"/>
  </p:normalViewPr>
  <p:slideViewPr>
    <p:cSldViewPr snapToGrid="0" snapToObjects="1">
      <p:cViewPr varScale="1">
        <p:scale>
          <a:sx n="100" d="100"/>
          <a:sy n="100" d="100"/>
        </p:scale>
        <p:origin x="-58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FE727E-101E-4FAE-BAEC-574DA486D71F}" type="datetimeFigureOut">
              <a:rPr lang="en-US" smtClean="0"/>
              <a:pPr/>
              <a:t>10/15/10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D1FEB6-A54C-4F94-8224-6F32EA1A8E61}"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69023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D1FEB6-A54C-4F94-8224-6F32EA1A8E61}" type="slidenum">
              <a:rPr lang="en-US" smtClean="0"/>
              <a:pPr/>
              <a:t>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20026701"/>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These are just general notes I like to write up for</a:t>
            </a:r>
            <a:r>
              <a:rPr lang="en-US" baseline="0" dirty="0" smtClean="0"/>
              <a:t> planning purposes, I won’t be reading these or saying exactly what I have here…**</a:t>
            </a:r>
          </a:p>
          <a:p>
            <a:endParaRPr lang="en-US" baseline="0" dirty="0" smtClean="0"/>
          </a:p>
          <a:p>
            <a:r>
              <a:rPr lang="en-US" baseline="0" dirty="0" smtClean="0"/>
              <a:t>Sakai 3 really represents a “re-birth” of Sakai in the post-LMS era that many feel that we are entering (or have entered already) in higher education.  </a:t>
            </a:r>
          </a:p>
          <a:p>
            <a:endParaRPr lang="en-US" baseline="0" dirty="0" smtClean="0"/>
          </a:p>
          <a:p>
            <a:r>
              <a:rPr lang="en-US" baseline="0" dirty="0" smtClean="0"/>
              <a:t>To me, this Post-LMS era is being heralded by the increasing use of “Personal Learning Environments” by students, faculty and the general public.</a:t>
            </a:r>
          </a:p>
          <a:p>
            <a:endParaRPr lang="en-US" baseline="0" dirty="0" smtClean="0"/>
          </a:p>
          <a:p>
            <a:r>
              <a:rPr lang="en-US" baseline="0" dirty="0" smtClean="0"/>
              <a:t>These PLE’s are leveraging Web 2.0 tools (blogs, wikis, social networking, etc.) along with technologies (e.g. </a:t>
            </a:r>
            <a:r>
              <a:rPr lang="en-US" baseline="0" dirty="0" err="1" smtClean="0"/>
              <a:t>iGoogle</a:t>
            </a:r>
            <a:r>
              <a:rPr lang="en-US" baseline="0" dirty="0" smtClean="0"/>
              <a:t>) to integrate content and networks together in highly personalized/customized environments.  The image on the right is my PLE in which I’ve brought together my Blog reader, twitter feed, calendar, and RSS feeds.  It is a fairly simplistic PLE but extremely powerful for facilitating self-directed learning.  In a small unscientific experiment, I found that I learned about 40 new “things” in a 4-5 day period using my PLE.</a:t>
            </a:r>
          </a:p>
          <a:p>
            <a:endParaRPr lang="en-US" baseline="0" dirty="0" smtClean="0"/>
          </a:p>
          <a:p>
            <a:r>
              <a:rPr lang="en-US" baseline="0" dirty="0" smtClean="0"/>
              <a:t>Today, there is a lot of “tension” between the traditional LMS, which tends to be closed/secure, supports status quo teaching methods (i.e. lecture) and is very teacher/course-centric and the PLE, which tends to be open, participatory and learner/user-centric.</a:t>
            </a:r>
          </a:p>
          <a:p>
            <a:endParaRPr lang="en-US" baseline="0" dirty="0" smtClean="0"/>
          </a:p>
          <a:p>
            <a:r>
              <a:rPr lang="en-US" baseline="0" dirty="0" smtClean="0"/>
              <a:t>There are pros/cons of both…security issues, privacy issues, FERPA issues vs. ease of collaboration, support for open education, etc.</a:t>
            </a:r>
          </a:p>
          <a:p>
            <a:endParaRPr lang="en-US" baseline="0" dirty="0" smtClean="0"/>
          </a:p>
          <a:p>
            <a:r>
              <a:rPr lang="en-US" baseline="0" dirty="0" smtClean="0"/>
              <a:t>Today, we have an either/or situation in which users can use a PLE or an LMS but not both…</a:t>
            </a:r>
            <a:endParaRPr lang="en-US" dirty="0"/>
          </a:p>
        </p:txBody>
      </p:sp>
      <p:sp>
        <p:nvSpPr>
          <p:cNvPr id="4" name="Slide Number Placeholder 3"/>
          <p:cNvSpPr>
            <a:spLocks noGrp="1"/>
          </p:cNvSpPr>
          <p:nvPr>
            <p:ph type="sldNum" sz="quarter" idx="10"/>
          </p:nvPr>
        </p:nvSpPr>
        <p:spPr/>
        <p:txBody>
          <a:bodyPr/>
          <a:lstStyle/>
          <a:p>
            <a:fld id="{BAD1FEB6-A54C-4F94-8224-6F32EA1A8E61}" type="slidenum">
              <a:rPr lang="en-US" smtClean="0"/>
              <a:pPr/>
              <a:t>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95358497"/>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concept of the “Open Academic Environment” provides a vision for how we can combine the best of both worlds to create an environment in which some things are “private and secure” within the institutions network while other things are “open and flexible” out in the Cloud with a type of “semi-permeable security membrane” allowing for the flow of data between the two.</a:t>
            </a:r>
          </a:p>
          <a:p>
            <a:endParaRPr lang="en-US" baseline="0" dirty="0" smtClean="0"/>
          </a:p>
          <a:p>
            <a:r>
              <a:rPr lang="en-US" baseline="0" dirty="0" smtClean="0"/>
              <a:t>This concept was recently discussed by Jon Mott at BYU, who refers to it as an Open Learning Network, in a recent EDUCAUSE Review article which is where the diagram comes from…as you can see, in his vision pieces of the traditional LMS, such as the grade book, would reside in the university network while collaboration tools and things like social networking apps would sit in the Cloud. This approach is one that would be facilitated through the use of open standards.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AD1FEB6-A54C-4F94-8224-6F32EA1A8E61}" type="slidenum">
              <a:rPr lang="en-US" smtClean="0"/>
              <a:pPr/>
              <a:t>10</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37428627"/>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end by sharing how</a:t>
            </a:r>
            <a:r>
              <a:rPr lang="en-US" baseline="0" dirty="0" smtClean="0"/>
              <a:t> the design and development of Sakai’s Open Academic Environment is, unlike the early version of Sakai, being driven by a vision created by teaching and learning practitioners.</a:t>
            </a:r>
          </a:p>
          <a:p>
            <a:endParaRPr lang="en-US" baseline="0" dirty="0" smtClean="0"/>
          </a:p>
          <a:p>
            <a:r>
              <a:rPr lang="en-US" dirty="0" smtClean="0"/>
              <a:t>During</a:t>
            </a:r>
            <a:r>
              <a:rPr lang="en-US" baseline="0" dirty="0" smtClean="0"/>
              <a:t> the 2009 -10 academic year, the T&amp;L Group within Sakai engaged in a intensive “visioning” initiative that began with an international brainstorming effort and culminated in the identifying of 7 “Learning Design Lenses” and 32 related “Facets”.  We call these “lenses” as they are intended to not only communicate a high level vision of the types of learning that the next generation of Sakai need to support but are also intended to be tools by which designers/developers can peer through the eyes of a teaching and learning expert as they are doing their work to ensure that their design supports not only their primary objective (e.g. online discussion) but all of the facets that are important to powerful learning experiences.  GIVE EXAMPLE.   </a:t>
            </a:r>
          </a:p>
          <a:p>
            <a:endParaRPr lang="en-US" baseline="0" dirty="0" smtClean="0"/>
          </a:p>
          <a:p>
            <a:r>
              <a:rPr lang="en-US" baseline="0" dirty="0" smtClean="0"/>
              <a:t>The T&amp;L group also worked to ensure that we were not only capturing the traditional capabilities that we all expect in an LMS but also those innovations that our early adopter faculty members are pioneering which we know will become the mainstream users of tomorrow.</a:t>
            </a:r>
          </a:p>
          <a:p>
            <a:endParaRPr lang="en-US" baseline="0" dirty="0" smtClean="0"/>
          </a:p>
          <a:p>
            <a:r>
              <a:rPr lang="en-US" baseline="0" dirty="0" smtClean="0"/>
              <a:t>This work has now been incorporated into the Sakai 3 Road Map as means to ensure that it is designed to fulfill this vision.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AD1FEB6-A54C-4F94-8224-6F32EA1A8E61}" type="slidenum">
              <a:rPr lang="en-US" smtClean="0"/>
              <a:pPr/>
              <a:t>11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52178014"/>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smtClean="0">
                <a:solidFill>
                  <a:schemeClr val="tx1"/>
                </a:solidFill>
                <a:latin typeface="+mn-lt"/>
                <a:ea typeface="+mn-ea"/>
                <a:cs typeface="+mn-cs"/>
              </a:rPr>
              <a:t>My Calendar</a:t>
            </a:r>
            <a:r>
              <a:rPr lang="en-US" sz="1200" kern="1200" dirty="0" smtClean="0">
                <a:solidFill>
                  <a:schemeClr val="tx1"/>
                </a:solidFill>
                <a:latin typeface="+mn-lt"/>
                <a:ea typeface="+mn-ea"/>
                <a:cs typeface="+mn-cs"/>
              </a:rPr>
              <a:t> – requires coordination and collaboration with </a:t>
            </a:r>
            <a:r>
              <a:rPr lang="en-US" sz="1200" kern="1200" dirty="0" err="1" smtClean="0">
                <a:solidFill>
                  <a:schemeClr val="tx1"/>
                </a:solidFill>
                <a:latin typeface="+mn-lt"/>
                <a:ea typeface="+mn-ea"/>
                <a:cs typeface="+mn-cs"/>
              </a:rPr>
              <a:t>CalAgenda</a:t>
            </a:r>
            <a:r>
              <a:rPr lang="en-US" sz="1200" kern="1200" dirty="0" smtClean="0">
                <a:solidFill>
                  <a:schemeClr val="tx1"/>
                </a:solidFill>
                <a:latin typeface="+mn-lt"/>
                <a:ea typeface="+mn-ea"/>
                <a:cs typeface="+mn-cs"/>
              </a:rPr>
              <a:t> team</a:t>
            </a:r>
          </a:p>
          <a:p>
            <a:pPr lvl="0"/>
            <a:r>
              <a:rPr lang="en-US" sz="1200" b="1" kern="1200" dirty="0" smtClean="0">
                <a:solidFill>
                  <a:schemeClr val="tx1"/>
                </a:solidFill>
                <a:latin typeface="+mn-lt"/>
                <a:ea typeface="+mn-ea"/>
                <a:cs typeface="+mn-cs"/>
              </a:rPr>
              <a:t>Campus Calendar</a:t>
            </a:r>
            <a:r>
              <a:rPr lang="en-US" sz="1200" kern="1200" dirty="0" smtClean="0">
                <a:solidFill>
                  <a:schemeClr val="tx1"/>
                </a:solidFill>
                <a:latin typeface="+mn-lt"/>
                <a:ea typeface="+mn-ea"/>
                <a:cs typeface="+mn-cs"/>
              </a:rPr>
              <a:t> – integration with existing campus calendar (Public Affairs, partner)</a:t>
            </a:r>
          </a:p>
          <a:p>
            <a:pPr lvl="0"/>
            <a:r>
              <a:rPr lang="en-US" sz="1200" b="1" kern="1200" dirty="0" smtClean="0">
                <a:solidFill>
                  <a:schemeClr val="tx1"/>
                </a:solidFill>
                <a:latin typeface="+mn-lt"/>
                <a:ea typeface="+mn-ea"/>
                <a:cs typeface="+mn-cs"/>
              </a:rPr>
              <a:t>My Questions </a:t>
            </a:r>
            <a:r>
              <a:rPr lang="en-US" sz="1200" kern="1200" dirty="0" smtClean="0">
                <a:solidFill>
                  <a:schemeClr val="tx1"/>
                </a:solidFill>
                <a:latin typeface="+mn-lt"/>
                <a:ea typeface="+mn-ea"/>
                <a:cs typeface="+mn-cs"/>
              </a:rPr>
              <a:t>– in lieu of a full-blown CRM, explore the use of the Career Center’s FAQ system </a:t>
            </a:r>
          </a:p>
          <a:p>
            <a:pPr lvl="0"/>
            <a:r>
              <a:rPr lang="en-US" sz="1200" b="1" kern="1200" dirty="0" smtClean="0">
                <a:solidFill>
                  <a:schemeClr val="tx1"/>
                </a:solidFill>
                <a:latin typeface="+mn-lt"/>
                <a:ea typeface="+mn-ea"/>
                <a:cs typeface="+mn-cs"/>
              </a:rPr>
              <a:t>My </a:t>
            </a:r>
            <a:r>
              <a:rPr lang="en-US" sz="1200" b="1" kern="1200" dirty="0" err="1" smtClean="0">
                <a:solidFill>
                  <a:schemeClr val="tx1"/>
                </a:solidFill>
                <a:latin typeface="+mn-lt"/>
                <a:ea typeface="+mn-ea"/>
                <a:cs typeface="+mn-cs"/>
              </a:rPr>
              <a:t>CourseCasts</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 could be part of My Classes widget; assess work involved to integrate, esp. on search</a:t>
            </a:r>
          </a:p>
          <a:p>
            <a:pPr lvl="0"/>
            <a:r>
              <a:rPr lang="en-US" sz="1200" b="1" kern="1200" dirty="0" smtClean="0">
                <a:solidFill>
                  <a:schemeClr val="tx1"/>
                </a:solidFill>
                <a:latin typeface="+mn-lt"/>
                <a:ea typeface="+mn-ea"/>
                <a:cs typeface="+mn-cs"/>
              </a:rPr>
              <a:t>Crowd</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Sourcing</a:t>
            </a:r>
            <a:r>
              <a:rPr lang="en-US" sz="1200" kern="1200" dirty="0" smtClean="0">
                <a:solidFill>
                  <a:schemeClr val="tx1"/>
                </a:solidFill>
                <a:latin typeface="+mn-lt"/>
                <a:ea typeface="+mn-ea"/>
                <a:cs typeface="+mn-cs"/>
              </a:rPr>
              <a:t> support – requires developers guide, contribution and QA processes, policies, “app store” or registry; contributed applets and widgets</a:t>
            </a:r>
          </a:p>
          <a:p>
            <a:endParaRPr lang="en-US" dirty="0"/>
          </a:p>
        </p:txBody>
      </p:sp>
      <p:sp>
        <p:nvSpPr>
          <p:cNvPr id="4" name="Slide Number Placeholder 3"/>
          <p:cNvSpPr>
            <a:spLocks noGrp="1"/>
          </p:cNvSpPr>
          <p:nvPr>
            <p:ph type="sldNum" sz="quarter" idx="10"/>
          </p:nvPr>
        </p:nvSpPr>
        <p:spPr/>
        <p:txBody>
          <a:bodyPr/>
          <a:lstStyle/>
          <a:p>
            <a:fld id="{BAD1FEB6-A54C-4F94-8224-6F32EA1A8E61}"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58531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pic>
        <p:nvPicPr>
          <p:cNvPr id="5" name="Picture 14" descr="09Conferencelogo.png"/>
          <p:cNvPicPr>
            <a:picLocks noChangeAspect="1"/>
          </p:cNvPicPr>
          <p:nvPr userDrawn="1"/>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446338" y="990600"/>
            <a:ext cx="4373562" cy="10382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6" name="Picture 14" descr="EDUCAUSEB&amp;W.jpg"/>
          <p:cNvPicPr>
            <a:picLocks noChangeAspect="1"/>
          </p:cNvPicPr>
          <p:nvPr userDrawn="1"/>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019550" y="6407150"/>
            <a:ext cx="1203325" cy="2682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nvGrpSpPr>
          <p:cNvPr id="7" name="Group 12"/>
          <p:cNvGrpSpPr>
            <a:grpSpLocks noChangeAspect="1"/>
          </p:cNvGrpSpPr>
          <p:nvPr userDrawn="1"/>
        </p:nvGrpSpPr>
        <p:grpSpPr bwMode="auto">
          <a:xfrm>
            <a:off x="4173538" y="2717800"/>
            <a:ext cx="860425" cy="80963"/>
            <a:chOff x="546100" y="289687"/>
            <a:chExt cx="960374" cy="91313"/>
          </a:xfrm>
        </p:grpSpPr>
        <p:sp>
          <p:nvSpPr>
            <p:cNvPr id="8" name="Oval 7"/>
            <p:cNvSpPr>
              <a:spLocks noChangeAspect="1"/>
            </p:cNvSpPr>
            <p:nvPr userDrawn="1"/>
          </p:nvSpPr>
          <p:spPr bwMode="auto">
            <a:xfrm>
              <a:off x="546100" y="289687"/>
              <a:ext cx="92139" cy="91313"/>
            </a:xfrm>
            <a:prstGeom prst="ellipse">
              <a:avLst/>
            </a:prstGeom>
            <a:solidFill>
              <a:srgbClr val="A90021"/>
            </a:solidFill>
            <a:ln w="9525">
              <a:noFill/>
              <a:round/>
              <a:headEnd/>
              <a:tailEnd/>
            </a:ln>
            <a:effectLst>
              <a:outerShdw dist="127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9" name="Oval 8"/>
            <p:cNvSpPr>
              <a:spLocks noChangeAspect="1"/>
            </p:cNvSpPr>
            <p:nvPr userDrawn="1"/>
          </p:nvSpPr>
          <p:spPr bwMode="auto">
            <a:xfrm>
              <a:off x="834920" y="289687"/>
              <a:ext cx="92139" cy="91313"/>
            </a:xfrm>
            <a:prstGeom prst="ellipse">
              <a:avLst/>
            </a:prstGeom>
            <a:solidFill>
              <a:srgbClr val="45811B"/>
            </a:solidFill>
            <a:ln w="9525">
              <a:noFill/>
              <a:round/>
              <a:headEnd/>
              <a:tailEnd/>
            </a:ln>
            <a:effectLst>
              <a:outerShdw dist="127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0" name="Oval 9"/>
            <p:cNvSpPr>
              <a:spLocks noChangeAspect="1"/>
            </p:cNvSpPr>
            <p:nvPr userDrawn="1"/>
          </p:nvSpPr>
          <p:spPr bwMode="auto">
            <a:xfrm>
              <a:off x="1125513" y="289687"/>
              <a:ext cx="92139" cy="91313"/>
            </a:xfrm>
            <a:prstGeom prst="ellipse">
              <a:avLst/>
            </a:prstGeom>
            <a:solidFill>
              <a:srgbClr val="006D97"/>
            </a:solidFill>
            <a:ln w="9525">
              <a:noFill/>
              <a:round/>
              <a:headEnd/>
              <a:tailEnd/>
            </a:ln>
            <a:effectLst>
              <a:outerShdw dist="127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1" name="Oval 10"/>
            <p:cNvSpPr>
              <a:spLocks noChangeAspect="1"/>
            </p:cNvSpPr>
            <p:nvPr userDrawn="1"/>
          </p:nvSpPr>
          <p:spPr bwMode="auto">
            <a:xfrm>
              <a:off x="1414335" y="289687"/>
              <a:ext cx="92139" cy="91313"/>
            </a:xfrm>
            <a:prstGeom prst="ellipse">
              <a:avLst/>
            </a:prstGeom>
            <a:solidFill>
              <a:srgbClr val="FD9712"/>
            </a:solidFill>
            <a:ln w="9525">
              <a:noFill/>
              <a:round/>
              <a:headEnd/>
              <a:tailEnd/>
            </a:ln>
            <a:effectLst>
              <a:outerShdw dist="127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grpSp>
      <p:sp>
        <p:nvSpPr>
          <p:cNvPr id="2" name="Title 1"/>
          <p:cNvSpPr>
            <a:spLocks noGrp="1"/>
          </p:cNvSpPr>
          <p:nvPr>
            <p:ph type="ctrTitle"/>
          </p:nvPr>
        </p:nvSpPr>
        <p:spPr>
          <a:xfrm>
            <a:off x="762000" y="2949575"/>
            <a:ext cx="7772400" cy="1470025"/>
          </a:xfrm>
        </p:spPr>
        <p:txBody>
          <a:bodyPr/>
          <a:lstStyle>
            <a:lvl1pPr algn="ctr">
              <a:defRPr sz="3000"/>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4213225"/>
            <a:ext cx="6400800" cy="1219200"/>
          </a:xfrm>
        </p:spPr>
        <p:txBody>
          <a:bodyPr>
            <a:normAutofit/>
          </a:bodyPr>
          <a:lstStyle>
            <a:lvl1pPr marL="0" indent="0" algn="ctr">
              <a:buNone/>
              <a:defRPr sz="2000">
                <a:solidFill>
                  <a:srgbClr val="4C4C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Date Placeholder 3"/>
          <p:cNvSpPr>
            <a:spLocks noGrp="1"/>
          </p:cNvSpPr>
          <p:nvPr userDrawn="1">
            <p:ph type="dt" sz="half" idx="10"/>
          </p:nvPr>
        </p:nvSpPr>
        <p:spPr/>
        <p:txBody>
          <a:bodyPr/>
          <a:lstStyle>
            <a:lvl1pPr>
              <a:defRPr smtClean="0"/>
            </a:lvl1pPr>
          </a:lstStyle>
          <a:p>
            <a:pPr>
              <a:defRPr/>
            </a:pPr>
            <a:fld id="{7FE28033-AE7E-45E8-B95E-138E8BA8F6B1}" type="datetime1">
              <a:rPr lang="en-US"/>
              <a:pPr>
                <a:defRPr/>
              </a:pPr>
              <a:t>10/15/10</a:t>
            </a:fld>
            <a:endParaRPr lang="en-US"/>
          </a:p>
        </p:txBody>
      </p:sp>
      <p:sp>
        <p:nvSpPr>
          <p:cNvPr id="13" name="Slide Number Placeholder 5"/>
          <p:cNvSpPr>
            <a:spLocks noGrp="1"/>
          </p:cNvSpPr>
          <p:nvPr userDrawn="1">
            <p:ph type="sldNum" sz="quarter" idx="11"/>
          </p:nvPr>
        </p:nvSpPr>
        <p:spPr/>
        <p:txBody>
          <a:bodyPr/>
          <a:lstStyle>
            <a:lvl1pPr>
              <a:defRPr smtClean="0"/>
            </a:lvl1pPr>
          </a:lstStyle>
          <a:p>
            <a:pPr>
              <a:defRPr/>
            </a:pPr>
            <a:fld id="{6F9AC733-2BFC-4729-9BB1-5A880FB31394}"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33381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4B8500-5332-4D2A-85F7-2ACF7EE7E7E0}" type="datetime1">
              <a:rPr lang="en-US"/>
              <a:pPr>
                <a:defRPr/>
              </a:pPr>
              <a:t>10/15/10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9E676B-067F-4CF8-B35A-84D914062C27}"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76555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782811-250B-4BBB-8AA0-09A9D974F30E}" type="datetime1">
              <a:rPr lang="en-US"/>
              <a:pPr>
                <a:defRPr/>
              </a:pPr>
              <a:t>10/15/10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55BF07-41FA-4C02-9213-8AF957C9125A}"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18423865"/>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D0EF442-E18F-4111-A765-DC71DC19B175}" type="datetime1">
              <a:rPr lang="en-US"/>
              <a:pPr>
                <a:defRPr/>
              </a:pPr>
              <a:t>10/15/10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D09649-9A75-4156-BE88-A31BA829577D}"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32457781"/>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76CCD16-4B55-4594-9D42-F13B53D5DA29}" type="datetime1">
              <a:rPr lang="en-US"/>
              <a:pPr>
                <a:defRPr/>
              </a:pPr>
              <a:t>10/15/10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4750AA-2E06-47BF-BCD5-A0D48F51A86B}"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83026382"/>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0620676-C19D-4D17-AC04-1DF1A7F23E87}" type="datetime1">
              <a:rPr lang="en-US"/>
              <a:pPr>
                <a:defRPr/>
              </a:pPr>
              <a:t>10/15/10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A6E84B-EEC7-479D-8180-06CD2B0DF117}"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78740184"/>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23EEC6A-579A-4B50-A4F2-4433BF2E10A8}" type="datetime1">
              <a:rPr lang="en-US"/>
              <a:pPr>
                <a:defRPr/>
              </a:pPr>
              <a:t>10/15/10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7D38932-CA32-4C81-8CCB-AD80B7FBD498}"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88733132"/>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9BF0475-3C50-4187-A7D5-8DCE621F0AEA}" type="datetime1">
              <a:rPr lang="en-US"/>
              <a:pPr>
                <a:defRPr/>
              </a:pPr>
              <a:t>10/15/10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6D4759-2CED-4FAD-AA2F-89D99CE35772}"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17300553"/>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6019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3" name="Date Placeholder 1"/>
          <p:cNvSpPr>
            <a:spLocks noGrp="1"/>
          </p:cNvSpPr>
          <p:nvPr>
            <p:ph type="dt" sz="half" idx="10"/>
          </p:nvPr>
        </p:nvSpPr>
        <p:spPr/>
        <p:txBody>
          <a:bodyPr/>
          <a:lstStyle>
            <a:lvl1pPr>
              <a:defRPr smtClean="0"/>
            </a:lvl1pPr>
          </a:lstStyle>
          <a:p>
            <a:pPr>
              <a:defRPr/>
            </a:pPr>
            <a:fld id="{F1C17302-E33C-4250-A0AE-7D160F02AAA4}" type="datetime1">
              <a:rPr lang="en-US"/>
              <a:pPr>
                <a:defRPr/>
              </a:pPr>
              <a:t>10/15/10</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smtClean="0"/>
            </a:lvl1pPr>
          </a:lstStyle>
          <a:p>
            <a:pPr>
              <a:defRPr/>
            </a:pPr>
            <a:fld id="{DE57D3C8-E7B2-41E6-869C-E7269954345B}"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45178451"/>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98AB7D-1F24-41A4-817C-E900F2230521}" type="datetime1">
              <a:rPr lang="en-US"/>
              <a:pPr>
                <a:defRPr/>
              </a:pPr>
              <a:t>10/15/10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FC5589-5C4F-48F6-AC1F-B6351D7E710B}"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33310726"/>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9894537-AB5B-485B-AE23-555A48165F40}" type="datetime1">
              <a:rPr lang="en-US"/>
              <a:pPr>
                <a:defRPr/>
              </a:pPr>
              <a:t>10/15/10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115D41-EE17-4131-8CD3-7B677B5C07DB}"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651479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1026" name="Picture 14" descr="Silverbar.jpg"/>
          <p:cNvPicPr>
            <a:picLocks noChangeAspect="1"/>
          </p:cNvPicPr>
          <p:nvPr userDrawn="1"/>
        </p:nvPicPr>
        <p:blipFill>
          <a:blip r:embed="rId1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134100"/>
            <a:ext cx="9144000" cy="7286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 name="Title Placeholder 1"/>
          <p:cNvSpPr>
            <a:spLocks noGrp="1"/>
          </p:cNvSpPr>
          <p:nvPr>
            <p:ph type="title"/>
          </p:nvPr>
        </p:nvSpPr>
        <p:spPr>
          <a:xfrm>
            <a:off x="457200" y="381000"/>
            <a:ext cx="83820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1028" name="Text Placeholder 2"/>
          <p:cNvSpPr>
            <a:spLocks noGrp="1"/>
          </p:cNvSpPr>
          <p:nvPr>
            <p:ph type="body" idx="1"/>
          </p:nvPr>
        </p:nvSpPr>
        <p:spPr bwMode="auto">
          <a:xfrm>
            <a:off x="457200" y="1600200"/>
            <a:ext cx="8382000" cy="45259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794E48F0-FF36-40DE-9C71-C6ED24750D5E}" type="datetime1">
              <a:rPr lang="en-US"/>
              <a:pPr>
                <a:defRPr/>
              </a:pPr>
              <a:t>10/15/10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cs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3779E326-B92C-404B-B8C0-F94E5F0CED0E}" type="slidenum">
              <a:rPr lang="en-US"/>
              <a:pPr>
                <a:defRPr/>
              </a:pPr>
              <a:t>‹#›</a:t>
            </a:fld>
            <a:endParaRPr lang="en-US"/>
          </a:p>
        </p:txBody>
      </p:sp>
      <p:grpSp>
        <p:nvGrpSpPr>
          <p:cNvPr id="1032" name="Group 13"/>
          <p:cNvGrpSpPr>
            <a:grpSpLocks noChangeAspect="1"/>
          </p:cNvGrpSpPr>
          <p:nvPr userDrawn="1"/>
        </p:nvGrpSpPr>
        <p:grpSpPr bwMode="auto">
          <a:xfrm>
            <a:off x="558800" y="193675"/>
            <a:ext cx="860425" cy="80963"/>
            <a:chOff x="546100" y="289687"/>
            <a:chExt cx="960374" cy="91313"/>
          </a:xfrm>
        </p:grpSpPr>
        <p:sp>
          <p:nvSpPr>
            <p:cNvPr id="10" name="Oval 9"/>
            <p:cNvSpPr>
              <a:spLocks noChangeAspect="1"/>
            </p:cNvSpPr>
            <p:nvPr userDrawn="1"/>
          </p:nvSpPr>
          <p:spPr bwMode="auto">
            <a:xfrm>
              <a:off x="546100" y="289687"/>
              <a:ext cx="92139" cy="91313"/>
            </a:xfrm>
            <a:prstGeom prst="ellipse">
              <a:avLst/>
            </a:prstGeom>
            <a:solidFill>
              <a:srgbClr val="A90021"/>
            </a:solidFill>
            <a:ln w="9525">
              <a:noFill/>
              <a:round/>
              <a:headEnd/>
              <a:tailEnd/>
            </a:ln>
            <a:effectLst>
              <a:outerShdw dist="127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1" name="Oval 10"/>
            <p:cNvSpPr>
              <a:spLocks noChangeAspect="1"/>
            </p:cNvSpPr>
            <p:nvPr userDrawn="1"/>
          </p:nvSpPr>
          <p:spPr bwMode="auto">
            <a:xfrm>
              <a:off x="834922" y="289687"/>
              <a:ext cx="92139" cy="91313"/>
            </a:xfrm>
            <a:prstGeom prst="ellipse">
              <a:avLst/>
            </a:prstGeom>
            <a:solidFill>
              <a:srgbClr val="45811B"/>
            </a:solidFill>
            <a:ln w="9525">
              <a:noFill/>
              <a:round/>
              <a:headEnd/>
              <a:tailEnd/>
            </a:ln>
            <a:effectLst>
              <a:outerShdw dist="127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2" name="Oval 11"/>
            <p:cNvSpPr>
              <a:spLocks noChangeAspect="1"/>
            </p:cNvSpPr>
            <p:nvPr userDrawn="1"/>
          </p:nvSpPr>
          <p:spPr bwMode="auto">
            <a:xfrm>
              <a:off x="1125514" y="289687"/>
              <a:ext cx="92139" cy="91313"/>
            </a:xfrm>
            <a:prstGeom prst="ellipse">
              <a:avLst/>
            </a:prstGeom>
            <a:solidFill>
              <a:srgbClr val="006D97"/>
            </a:solidFill>
            <a:ln w="9525">
              <a:noFill/>
              <a:round/>
              <a:headEnd/>
              <a:tailEnd/>
            </a:ln>
            <a:effectLst>
              <a:outerShdw dist="127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3" name="Oval 12"/>
            <p:cNvSpPr>
              <a:spLocks noChangeAspect="1"/>
            </p:cNvSpPr>
            <p:nvPr userDrawn="1"/>
          </p:nvSpPr>
          <p:spPr bwMode="auto">
            <a:xfrm>
              <a:off x="1414335" y="289687"/>
              <a:ext cx="92139" cy="91313"/>
            </a:xfrm>
            <a:prstGeom prst="ellipse">
              <a:avLst/>
            </a:prstGeom>
            <a:solidFill>
              <a:srgbClr val="FD9712"/>
            </a:solidFill>
            <a:ln w="9525">
              <a:noFill/>
              <a:round/>
              <a:headEnd/>
              <a:tailEnd/>
            </a:ln>
            <a:effectLst>
              <a:outerShdw dist="127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grpSp>
      <p:pic>
        <p:nvPicPr>
          <p:cNvPr id="14" name="Picture 13" descr="logo_sakai.png"/>
          <p:cNvPicPr>
            <a:picLocks noChangeAspect="1"/>
          </p:cNvPicPr>
          <p:nvPr userDrawn="1"/>
        </p:nvPicPr>
        <p:blipFill>
          <a:blip r:embed="rId14"/>
          <a:stretch>
            <a:fillRect/>
          </a:stretch>
        </p:blipFill>
        <p:spPr>
          <a:xfrm>
            <a:off x="8005417" y="6268082"/>
            <a:ext cx="833783" cy="508608"/>
          </a:xfrm>
          <a:prstGeom prst="rect">
            <a:avLst/>
          </a:prstGeom>
        </p:spPr>
      </p:pic>
    </p:spTree>
  </p:cSld>
  <p:clrMap bg1="lt1" tx1="dk1" bg2="lt2" tx2="dk2" accent1="accent1" accent2="accent2" accent3="accent3" accent4="accent4" accent5="accent5" accent6="accent6" hlink="hlink" folHlink="folHlink"/>
  <p:sldLayoutIdLst>
    <p:sldLayoutId id="2147483736" r:id="rId1"/>
    <p:sldLayoutId id="2147483727" r:id="rId2"/>
    <p:sldLayoutId id="2147483728" r:id="rId3"/>
    <p:sldLayoutId id="2147483729" r:id="rId4"/>
    <p:sldLayoutId id="2147483730" r:id="rId5"/>
    <p:sldLayoutId id="2147483731" r:id="rId6"/>
    <p:sldLayoutId id="2147483737" r:id="rId7"/>
    <p:sldLayoutId id="2147483732" r:id="rId8"/>
    <p:sldLayoutId id="2147483733" r:id="rId9"/>
    <p:sldLayoutId id="2147483734" r:id="rId10"/>
    <p:sldLayoutId id="2147483735" r:id="rId11"/>
  </p:sldLayoutIdLst>
  <p:txStyles>
    <p:titleStyle>
      <a:lvl1pPr algn="l" defTabSz="457200" rtl="0" eaLnBrk="0" fontAlgn="base" hangingPunct="0">
        <a:spcBef>
          <a:spcPct val="0"/>
        </a:spcBef>
        <a:spcAft>
          <a:spcPct val="0"/>
        </a:spcAft>
        <a:defRPr sz="3000" b="1" kern="1200" cap="all">
          <a:solidFill>
            <a:srgbClr val="45811B"/>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rgbClr val="45811B"/>
          </a:solidFill>
          <a:latin typeface="Arial" pitchFamily="48" charset="0"/>
          <a:ea typeface="ＭＳ Ｐゴシック" pitchFamily="48" charset="-128"/>
          <a:cs typeface="Arial" charset="0"/>
        </a:defRPr>
      </a:lvl2pPr>
      <a:lvl3pPr algn="l" defTabSz="457200" rtl="0" eaLnBrk="0" fontAlgn="base" hangingPunct="0">
        <a:spcBef>
          <a:spcPct val="0"/>
        </a:spcBef>
        <a:spcAft>
          <a:spcPct val="0"/>
        </a:spcAft>
        <a:defRPr sz="3000" b="1">
          <a:solidFill>
            <a:srgbClr val="45811B"/>
          </a:solidFill>
          <a:latin typeface="Arial" pitchFamily="48" charset="0"/>
          <a:ea typeface="ＭＳ Ｐゴシック" pitchFamily="48" charset="-128"/>
          <a:cs typeface="Arial" charset="0"/>
        </a:defRPr>
      </a:lvl3pPr>
      <a:lvl4pPr algn="l" defTabSz="457200" rtl="0" eaLnBrk="0" fontAlgn="base" hangingPunct="0">
        <a:spcBef>
          <a:spcPct val="0"/>
        </a:spcBef>
        <a:spcAft>
          <a:spcPct val="0"/>
        </a:spcAft>
        <a:defRPr sz="3000" b="1">
          <a:solidFill>
            <a:srgbClr val="45811B"/>
          </a:solidFill>
          <a:latin typeface="Arial" pitchFamily="48" charset="0"/>
          <a:ea typeface="ＭＳ Ｐゴシック" pitchFamily="48" charset="-128"/>
          <a:cs typeface="Arial" charset="0"/>
        </a:defRPr>
      </a:lvl4pPr>
      <a:lvl5pPr algn="l" defTabSz="457200" rtl="0" eaLnBrk="0" fontAlgn="base" hangingPunct="0">
        <a:spcBef>
          <a:spcPct val="0"/>
        </a:spcBef>
        <a:spcAft>
          <a:spcPct val="0"/>
        </a:spcAft>
        <a:defRPr sz="3000" b="1">
          <a:solidFill>
            <a:srgbClr val="45811B"/>
          </a:solidFill>
          <a:latin typeface="Arial" pitchFamily="48" charset="0"/>
          <a:ea typeface="ＭＳ Ｐゴシック" pitchFamily="48" charset="-128"/>
          <a:cs typeface="Arial" charset="0"/>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p:titleStyle>
    <p:bodyStyle>
      <a:lvl1pPr marL="230188" indent="-230188" algn="l" defTabSz="457200" rtl="0" eaLnBrk="0" fontAlgn="base" hangingPunct="0">
        <a:spcBef>
          <a:spcPct val="20000"/>
        </a:spcBef>
        <a:spcAft>
          <a:spcPct val="0"/>
        </a:spcAft>
        <a:buClr>
          <a:srgbClr val="A90021"/>
        </a:buClr>
        <a:buSzPct val="80000"/>
        <a:buFont typeface="Arial" charset="0"/>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A90021"/>
        </a:buClr>
        <a:buSzPct val="80000"/>
        <a:buFont typeface="Arial" charset="0"/>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A90021"/>
        </a:buClr>
        <a:buSzPct val="80000"/>
        <a:buFont typeface="Arial" charset="0"/>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A90021"/>
        </a:buClr>
        <a:buSzPct val="80000"/>
        <a:buFont typeface="Arial" charset="0"/>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A90021"/>
        </a:buClr>
        <a:buSzPct val="80000"/>
        <a:buFont typeface="Arial" charset="0"/>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Sakai 3</a:t>
            </a:r>
            <a:endParaRPr lang="en-US" dirty="0"/>
          </a:p>
        </p:txBody>
      </p:sp>
      <p:sp>
        <p:nvSpPr>
          <p:cNvPr id="5" name="Subtitle 4"/>
          <p:cNvSpPr>
            <a:spLocks noGrp="1"/>
          </p:cNvSpPr>
          <p:nvPr>
            <p:ph type="subTitle" idx="1"/>
          </p:nvPr>
        </p:nvSpPr>
        <p:spPr/>
        <p:txBody>
          <a:bodyPr/>
          <a:lstStyle/>
          <a:p>
            <a:r>
              <a:rPr lang="en-US" dirty="0" smtClean="0"/>
              <a:t>A New Paradigm for Education</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45281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Academic Environment (OAE)</a:t>
            </a:r>
            <a:endParaRPr lang="en-US" dirty="0"/>
          </a:p>
        </p:txBody>
      </p:sp>
      <p:sp>
        <p:nvSpPr>
          <p:cNvPr id="3" name="Content Placeholder 2"/>
          <p:cNvSpPr>
            <a:spLocks noGrp="1"/>
          </p:cNvSpPr>
          <p:nvPr>
            <p:ph idx="1"/>
          </p:nvPr>
        </p:nvSpPr>
        <p:spPr>
          <a:xfrm>
            <a:off x="457199" y="1600200"/>
            <a:ext cx="4572006" cy="4525963"/>
          </a:xfrm>
        </p:spPr>
        <p:txBody>
          <a:bodyPr/>
          <a:lstStyle/>
          <a:p>
            <a:r>
              <a:rPr lang="en-US" sz="2400" dirty="0" smtClean="0"/>
              <a:t>Mash-up between LMS &amp; PLE</a:t>
            </a:r>
          </a:p>
          <a:p>
            <a:r>
              <a:rPr lang="en-US" sz="2400" dirty="0" smtClean="0"/>
              <a:t>Some things are “</a:t>
            </a:r>
            <a:r>
              <a:rPr lang="en-US" sz="2400" i="1" dirty="0" smtClean="0"/>
              <a:t>private &amp; secure</a:t>
            </a:r>
            <a:r>
              <a:rPr lang="en-US" sz="2400" dirty="0" smtClean="0"/>
              <a:t>” while others are “</a:t>
            </a:r>
            <a:r>
              <a:rPr lang="en-US" sz="2400" i="1" dirty="0" smtClean="0"/>
              <a:t>open &amp; flexible</a:t>
            </a:r>
            <a:r>
              <a:rPr lang="en-US" sz="2400" dirty="0" smtClean="0"/>
              <a:t>”</a:t>
            </a:r>
          </a:p>
          <a:p>
            <a:pPr lvl="1"/>
            <a:r>
              <a:rPr lang="en-US" sz="2000" dirty="0" smtClean="0"/>
              <a:t>Semi-permeable Security </a:t>
            </a:r>
          </a:p>
          <a:p>
            <a:r>
              <a:rPr lang="en-US" sz="2400" dirty="0" smtClean="0"/>
              <a:t>Uses open standards</a:t>
            </a:r>
          </a:p>
          <a:p>
            <a:pPr lvl="1"/>
            <a:r>
              <a:rPr lang="en-US" sz="2000" dirty="0" smtClean="0"/>
              <a:t>IMS Course Cartridge</a:t>
            </a:r>
          </a:p>
          <a:p>
            <a:pPr lvl="1"/>
            <a:r>
              <a:rPr lang="en-US" sz="2000" dirty="0" smtClean="0"/>
              <a:t>IMS Learning Tool Interoperability </a:t>
            </a:r>
          </a:p>
          <a:p>
            <a:pPr lvl="1"/>
            <a:r>
              <a:rPr lang="en-US" sz="2000" dirty="0" err="1" smtClean="0"/>
              <a:t>OpenSocial</a:t>
            </a:r>
            <a:r>
              <a:rPr lang="en-US" sz="2000" dirty="0" smtClean="0"/>
              <a:t> API</a:t>
            </a:r>
          </a:p>
          <a:p>
            <a:endParaRPr lang="en-US" dirty="0"/>
          </a:p>
        </p:txBody>
      </p:sp>
      <p:pic>
        <p:nvPicPr>
          <p:cNvPr id="4" name="Picture 2" descr="Figure 1"/>
          <p:cNvPicPr>
            <a:picLocks noChangeAspect="1" noChangeArrowheads="1"/>
          </p:cNvPicPr>
          <p:nvPr/>
        </p:nvPicPr>
        <p:blipFill>
          <a:blip r:embed="rId3" cstate="print"/>
          <a:srcRect l="2500" t="11667" r="2500" b="3333"/>
          <a:stretch>
            <a:fillRect/>
          </a:stretch>
        </p:blipFill>
        <p:spPr bwMode="auto">
          <a:xfrm>
            <a:off x="5029203" y="2167692"/>
            <a:ext cx="3809995" cy="2556707"/>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5029205" y="4876800"/>
            <a:ext cx="3547534" cy="430887"/>
          </a:xfrm>
          <a:prstGeom prst="rect">
            <a:avLst/>
          </a:prstGeom>
        </p:spPr>
        <p:txBody>
          <a:bodyPr wrap="square">
            <a:spAutoFit/>
          </a:bodyPr>
          <a:lstStyle/>
          <a:p>
            <a:pPr eaLnBrk="0" fontAlgn="base" hangingPunct="0">
              <a:spcBef>
                <a:spcPct val="0"/>
              </a:spcBef>
              <a:spcAft>
                <a:spcPct val="0"/>
              </a:spcAft>
            </a:pPr>
            <a:r>
              <a:rPr lang="en-US" sz="1100" dirty="0" smtClean="0">
                <a:solidFill>
                  <a:srgbClr val="000000"/>
                </a:solidFill>
              </a:rPr>
              <a:t>Jonathan Mott Asst. to the Academic VP - Academic Technology Brigham Young University</a:t>
            </a:r>
            <a:endParaRPr lang="en-US" sz="2400" dirty="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61486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Sakai “OAE” is being designed</a:t>
            </a:r>
            <a:endParaRPr lang="en-US" dirty="0"/>
          </a:p>
        </p:txBody>
      </p:sp>
      <p:sp>
        <p:nvSpPr>
          <p:cNvPr id="3" name="Content Placeholder 2"/>
          <p:cNvSpPr>
            <a:spLocks noGrp="1"/>
          </p:cNvSpPr>
          <p:nvPr>
            <p:ph idx="1"/>
          </p:nvPr>
        </p:nvSpPr>
        <p:spPr>
          <a:xfrm>
            <a:off x="457199" y="1600200"/>
            <a:ext cx="4885268" cy="4525963"/>
          </a:xfrm>
        </p:spPr>
        <p:txBody>
          <a:bodyPr/>
          <a:lstStyle/>
          <a:p>
            <a:r>
              <a:rPr lang="en-US" sz="2400" dirty="0" smtClean="0"/>
              <a:t>T&amp;L “visioning” effort </a:t>
            </a:r>
          </a:p>
          <a:p>
            <a:pPr lvl="1"/>
            <a:r>
              <a:rPr lang="en-US" sz="2000" dirty="0" smtClean="0"/>
              <a:t>Lead by Sakai Teaching and Learning Group (2009 -10)</a:t>
            </a:r>
          </a:p>
          <a:p>
            <a:pPr lvl="1"/>
            <a:r>
              <a:rPr lang="en-US" sz="2000" dirty="0" smtClean="0"/>
              <a:t>Goal was to chart our evolutionary path and create design tools</a:t>
            </a:r>
          </a:p>
          <a:p>
            <a:pPr lvl="1"/>
            <a:r>
              <a:rPr lang="en-US" sz="2000" dirty="0" smtClean="0"/>
              <a:t>Resulted in 7 Learning Design “Lenses” &amp; 32 “Facets”</a:t>
            </a:r>
          </a:p>
          <a:p>
            <a:pPr lvl="2"/>
            <a:r>
              <a:rPr lang="en-US" sz="1600" dirty="0" smtClean="0"/>
              <a:t>View through the eyes of T&amp;L folks</a:t>
            </a:r>
          </a:p>
          <a:p>
            <a:pPr lvl="2"/>
            <a:r>
              <a:rPr lang="en-US" sz="1600" dirty="0" smtClean="0"/>
              <a:t>Support OAE concept</a:t>
            </a:r>
          </a:p>
          <a:p>
            <a:pPr lvl="1"/>
            <a:r>
              <a:rPr lang="en-US" sz="2000" dirty="0" smtClean="0"/>
              <a:t>Learning Design Lenses incorporated into Sakai OAE </a:t>
            </a:r>
            <a:br>
              <a:rPr lang="en-US" sz="2000" dirty="0" smtClean="0"/>
            </a:br>
            <a:r>
              <a:rPr lang="en-US" sz="2000" dirty="0" smtClean="0"/>
              <a:t>Road Map</a:t>
            </a:r>
          </a:p>
        </p:txBody>
      </p:sp>
      <p:pic>
        <p:nvPicPr>
          <p:cNvPr id="4" name="Picture 2"/>
          <p:cNvPicPr>
            <a:picLocks noChangeAspect="1" noChangeArrowheads="1"/>
          </p:cNvPicPr>
          <p:nvPr/>
        </p:nvPicPr>
        <p:blipFill>
          <a:blip r:embed="rId3" cstate="print"/>
          <a:srcRect l="1189" t="3637" r="1337" b="1793"/>
          <a:stretch>
            <a:fillRect/>
          </a:stretch>
        </p:blipFill>
        <p:spPr bwMode="auto">
          <a:xfrm rot="19990435">
            <a:off x="5170647" y="2636935"/>
            <a:ext cx="3291255" cy="2087137"/>
          </a:xfrm>
          <a:prstGeom prst="rect">
            <a:avLst/>
          </a:prstGeom>
          <a:ln>
            <a:noFill/>
          </a:ln>
          <a:effectLst>
            <a:outerShdw blurRad="292100" dist="139700" dir="2700000" algn="tl" rotWithShape="0">
              <a:srgbClr val="333333">
                <a:alpha val="65000"/>
              </a:srgbClr>
            </a:outerShdw>
          </a:effectLst>
        </p:spPr>
      </p:pic>
      <p:pic>
        <p:nvPicPr>
          <p:cNvPr id="5" name="Picture 4" descr="IMG_0022.PNG"/>
          <p:cNvPicPr>
            <a:picLocks noChangeAspect="1"/>
          </p:cNvPicPr>
          <p:nvPr/>
        </p:nvPicPr>
        <p:blipFill>
          <a:blip r:embed="rId4" cstate="print"/>
          <a:srcRect l="27778" t="8889" r="14444" b="16667"/>
          <a:stretch>
            <a:fillRect/>
          </a:stretch>
        </p:blipFill>
        <p:spPr>
          <a:xfrm rot="5816097">
            <a:off x="6910319" y="3859282"/>
            <a:ext cx="1419367" cy="2438400"/>
          </a:xfrm>
          <a:prstGeom prst="rect">
            <a:avLst/>
          </a:prstGeom>
          <a:ln>
            <a:noFill/>
          </a:ln>
          <a:effectLst>
            <a:outerShdw blurRad="292100" dist="139700" dir="2700000" algn="tl" rotWithShape="0">
              <a:srgbClr val="333333">
                <a:alpha val="65000"/>
              </a:srgbClr>
            </a:outerShdw>
          </a:effectLst>
        </p:spPr>
      </p:pic>
      <p:pic>
        <p:nvPicPr>
          <p:cNvPr id="6" name="Picture 4"/>
          <p:cNvPicPr>
            <a:picLocks noChangeAspect="1" noChangeArrowheads="1"/>
          </p:cNvPicPr>
          <p:nvPr/>
        </p:nvPicPr>
        <p:blipFill>
          <a:blip r:embed="rId5" cstate="print"/>
          <a:srcRect t="4901" b="16681"/>
          <a:stretch>
            <a:fillRect/>
          </a:stretch>
        </p:blipFill>
        <p:spPr bwMode="auto">
          <a:xfrm rot="570456">
            <a:off x="4876803" y="1777998"/>
            <a:ext cx="2438400" cy="1054443"/>
          </a:xfrm>
          <a:prstGeom prst="rect">
            <a:avLst/>
          </a:prstGeom>
          <a:ln>
            <a:noFill/>
          </a:ln>
          <a:effectLst>
            <a:outerShdw blurRad="292100" dist="139700" dir="2700000" algn="tl" rotWithShape="0">
              <a:srgbClr val="333333">
                <a:alpha val="65000"/>
              </a:srgbClr>
            </a:outerShdw>
          </a:effectLst>
        </p:spPr>
      </p:pic>
      <p:pic>
        <p:nvPicPr>
          <p:cNvPr id="7" name="Picture 25" descr="Sakai-bigger"/>
          <p:cNvPicPr>
            <a:picLocks noChangeAspect="1" noChangeArrowheads="1"/>
          </p:cNvPicPr>
          <p:nvPr/>
        </p:nvPicPr>
        <p:blipFill>
          <a:blip r:embed="rId6" cstate="print"/>
          <a:srcRect/>
          <a:stretch>
            <a:fillRect/>
          </a:stretch>
        </p:blipFill>
        <p:spPr bwMode="auto">
          <a:xfrm>
            <a:off x="7924799" y="1067836"/>
            <a:ext cx="1017587" cy="617034"/>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98091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path to an open academic environment at UC Berkeley</a:t>
            </a:r>
            <a:endParaRPr lang="en-US" dirty="0"/>
          </a:p>
        </p:txBody>
      </p:sp>
      <p:sp>
        <p:nvSpPr>
          <p:cNvPr id="5" name="Subtitle 4"/>
          <p:cNvSpPr>
            <a:spLocks noGrp="1"/>
          </p:cNvSpPr>
          <p:nvPr>
            <p:ph type="subTitle" idx="1"/>
          </p:nvPr>
        </p:nvSpPr>
        <p:spPr/>
        <p:txBody>
          <a:bodyPr>
            <a:normAutofit/>
          </a:bodyPr>
          <a:lstStyle/>
          <a:p>
            <a:r>
              <a:rPr lang="en-US" dirty="0" smtClean="0"/>
              <a:t>Mara </a:t>
            </a:r>
            <a:r>
              <a:rPr lang="en-US" dirty="0" smtClean="0"/>
              <a:t>Hancock</a:t>
            </a:r>
          </a:p>
          <a:p>
            <a:r>
              <a:rPr lang="en-US" dirty="0" smtClean="0"/>
              <a:t>Director </a:t>
            </a:r>
            <a:r>
              <a:rPr lang="en-US" dirty="0" smtClean="0"/>
              <a:t>for Educational </a:t>
            </a:r>
            <a:r>
              <a:rPr lang="en-US" dirty="0" smtClean="0"/>
              <a:t>Technologies</a:t>
            </a:r>
          </a:p>
          <a:p>
            <a:r>
              <a:rPr lang="en-US" dirty="0" smtClean="0"/>
              <a:t>University of California, Berkeley</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452814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182353"/>
            <a:ext cx="9218980" cy="4244710"/>
          </a:xfrm>
          <a:prstGeom prst="rect">
            <a:avLst/>
          </a:prstGeom>
        </p:spPr>
      </p:pic>
      <p:pic>
        <p:nvPicPr>
          <p:cNvPr id="5" name="Picture 4"/>
          <p:cNvPicPr>
            <a:picLocks noChangeAspect="1"/>
          </p:cNvPicPr>
          <p:nvPr/>
        </p:nvPicPr>
        <p:blipFill>
          <a:blip r:embed="rId3"/>
          <a:stretch>
            <a:fillRect/>
          </a:stretch>
        </p:blipFill>
        <p:spPr>
          <a:xfrm>
            <a:off x="-226370" y="895400"/>
            <a:ext cx="9370370" cy="6849942"/>
          </a:xfrm>
          <a:prstGeom prst="rect">
            <a:avLst/>
          </a:prstGeom>
        </p:spPr>
      </p:pic>
      <p:sp>
        <p:nvSpPr>
          <p:cNvPr id="6" name="TextBox 5"/>
          <p:cNvSpPr txBox="1"/>
          <p:nvPr/>
        </p:nvSpPr>
        <p:spPr>
          <a:xfrm>
            <a:off x="1962489" y="1624960"/>
            <a:ext cx="6924942" cy="461665"/>
          </a:xfrm>
          <a:prstGeom prst="rect">
            <a:avLst/>
          </a:prstGeom>
          <a:noFill/>
        </p:spPr>
        <p:txBody>
          <a:bodyPr wrap="none" rtlCol="0">
            <a:spAutoFit/>
          </a:bodyPr>
          <a:lstStyle/>
          <a:p>
            <a:r>
              <a:rPr lang="en-US" sz="2400" dirty="0" smtClean="0">
                <a:solidFill>
                  <a:schemeClr val="bg1">
                    <a:lumMod val="50000"/>
                  </a:schemeClr>
                </a:solidFill>
              </a:rPr>
              <a:t>bringing you iterative improvements since 2005…</a:t>
            </a:r>
            <a:endParaRPr lang="en-US" sz="2400" dirty="0">
              <a:solidFill>
                <a:schemeClr val="bg1">
                  <a:lumMod val="50000"/>
                </a:schemeClr>
              </a:solidFill>
            </a:endParaRPr>
          </a:p>
        </p:txBody>
      </p:sp>
      <p:sp>
        <p:nvSpPr>
          <p:cNvPr id="2" name="Title 1"/>
          <p:cNvSpPr>
            <a:spLocks noGrp="1"/>
          </p:cNvSpPr>
          <p:nvPr>
            <p:ph type="title"/>
          </p:nvPr>
        </p:nvSpPr>
        <p:spPr/>
        <p:txBody>
          <a:bodyPr/>
          <a:lstStyle/>
          <a:p>
            <a:r>
              <a:rPr lang="en-US" dirty="0" smtClean="0"/>
              <a:t>The landscape</a:t>
            </a:r>
            <a:endParaRPr lang="en-US" dirty="0"/>
          </a:p>
        </p:txBody>
      </p:sp>
      <p:sp>
        <p:nvSpPr>
          <p:cNvPr id="7" name="TextBox 6"/>
          <p:cNvSpPr txBox="1"/>
          <p:nvPr/>
        </p:nvSpPr>
        <p:spPr>
          <a:xfrm>
            <a:off x="1962489" y="1136534"/>
            <a:ext cx="5520862" cy="646331"/>
          </a:xfrm>
          <a:prstGeom prst="rect">
            <a:avLst/>
          </a:prstGeom>
          <a:noFill/>
        </p:spPr>
        <p:txBody>
          <a:bodyPr wrap="none" rtlCol="0">
            <a:spAutoFit/>
          </a:bodyPr>
          <a:lstStyle/>
          <a:p>
            <a:r>
              <a:rPr lang="en-US" sz="3600" b="1" dirty="0" err="1" smtClean="0">
                <a:solidFill>
                  <a:schemeClr val="bg1">
                    <a:lumMod val="50000"/>
                  </a:schemeClr>
                </a:solidFill>
              </a:rPr>
              <a:t>bSpace</a:t>
            </a:r>
            <a:r>
              <a:rPr lang="en-US" sz="3600" b="1" dirty="0" smtClean="0">
                <a:solidFill>
                  <a:schemeClr val="bg1">
                    <a:lumMod val="50000"/>
                  </a:schemeClr>
                </a:solidFill>
              </a:rPr>
              <a:t> First Generation</a:t>
            </a:r>
            <a:endParaRPr lang="en-US" sz="3600" b="1" dirty="0">
              <a:solidFill>
                <a:schemeClr val="bg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iterate type="lt">
                                    <p:tmPct val="5000"/>
                                  </p:iterate>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90"/>
                                          </p:val>
                                        </p:tav>
                                        <p:tav tm="100000">
                                          <p:val>
                                            <p:fltVal val="0"/>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lead the charge</a:t>
            </a:r>
            <a:endParaRPr lang="en-US" dirty="0"/>
          </a:p>
        </p:txBody>
      </p:sp>
      <p:sp>
        <p:nvSpPr>
          <p:cNvPr id="3" name="Content Placeholder 2"/>
          <p:cNvSpPr>
            <a:spLocks noGrp="1"/>
          </p:cNvSpPr>
          <p:nvPr>
            <p:ph idx="1"/>
          </p:nvPr>
        </p:nvSpPr>
        <p:spPr>
          <a:xfrm>
            <a:off x="457200" y="1600200"/>
            <a:ext cx="8686800" cy="4525963"/>
          </a:xfrm>
        </p:spPr>
        <p:txBody>
          <a:bodyPr/>
          <a:lstStyle/>
          <a:p>
            <a:r>
              <a:rPr lang="en-US" sz="2000" dirty="0" smtClean="0"/>
              <a:t>Sole UC campus without a single source for critical information </a:t>
            </a:r>
          </a:p>
          <a:p>
            <a:r>
              <a:rPr lang="en-US" sz="2000" dirty="0" smtClean="0"/>
              <a:t>Students clamoring – LDP, OE, </a:t>
            </a:r>
            <a:r>
              <a:rPr lang="en-US" sz="2000" dirty="0" err="1" smtClean="0"/>
              <a:t>bSpace</a:t>
            </a:r>
            <a:r>
              <a:rPr lang="en-US" sz="2000" dirty="0" smtClean="0"/>
              <a:t> surveys | ASUC, STC, COSE </a:t>
            </a:r>
          </a:p>
          <a:p>
            <a:r>
              <a:rPr lang="en-US" sz="2000" i="1" dirty="0" smtClean="0"/>
              <a:t>“Improve my online student experience” </a:t>
            </a:r>
          </a:p>
          <a:p>
            <a:pPr lvl="1"/>
            <a:r>
              <a:rPr lang="en-US" sz="1800" dirty="0" smtClean="0"/>
              <a:t>Students are drowning in our “solutions” </a:t>
            </a:r>
          </a:p>
          <a:p>
            <a:pPr lvl="1"/>
            <a:r>
              <a:rPr lang="en-US" sz="1800" dirty="0" smtClean="0"/>
              <a:t>One-stop site for information sources and transaction processing </a:t>
            </a:r>
          </a:p>
          <a:p>
            <a:pPr lvl="1"/>
            <a:r>
              <a:rPr lang="en-US" sz="1800" dirty="0" smtClean="0"/>
              <a:t>Be about ME (the student), accessible, customizable, and easy to use </a:t>
            </a:r>
          </a:p>
          <a:p>
            <a:r>
              <a:rPr lang="en-US" sz="2000" dirty="0" smtClean="0"/>
              <a:t>Operational Excellence Student Services priority  </a:t>
            </a:r>
          </a:p>
          <a:p>
            <a:r>
              <a:rPr lang="en-US" sz="2000" dirty="0" smtClean="0"/>
              <a:t>Opportunity for alignment of Sakai with </a:t>
            </a:r>
            <a:r>
              <a:rPr lang="en-US" sz="2000" dirty="0" err="1" smtClean="0"/>
              <a:t>Kuali</a:t>
            </a:r>
            <a:r>
              <a:rPr lang="en-US" sz="2000" dirty="0" smtClean="0"/>
              <a:t> to increase capabilities and create a future facing environment</a:t>
            </a: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a:xfrm>
            <a:off x="892969" y="80367"/>
            <a:ext cx="7358063" cy="1098352"/>
          </a:xfrm>
          <a:ln/>
        </p:spPr>
        <p:txBody>
          <a:bodyPr/>
          <a:lstStyle/>
          <a:p>
            <a:r>
              <a:rPr lang="en-US" dirty="0" smtClean="0"/>
              <a:t>The Students’ World…</a:t>
            </a:r>
            <a:endParaRPr lang="en-US" i="1" dirty="0">
              <a:solidFill>
                <a:srgbClr val="970816"/>
              </a:solidFill>
            </a:endParaRPr>
          </a:p>
        </p:txBody>
      </p:sp>
      <p:grpSp>
        <p:nvGrpSpPr>
          <p:cNvPr id="2" name="Group 10"/>
          <p:cNvGrpSpPr/>
          <p:nvPr/>
        </p:nvGrpSpPr>
        <p:grpSpPr>
          <a:xfrm>
            <a:off x="196452" y="547109"/>
            <a:ext cx="8709724" cy="6204658"/>
            <a:chOff x="196452" y="547109"/>
            <a:chExt cx="8709724" cy="6204658"/>
          </a:xfrm>
        </p:grpSpPr>
        <p:pic>
          <p:nvPicPr>
            <p:cNvPr id="46083" name="Picture 3"/>
            <p:cNvPicPr>
              <a:picLocks noChangeAspect="1" noChangeArrowheads="1"/>
            </p:cNvPicPr>
            <p:nvPr/>
          </p:nvPicPr>
          <p:blipFill>
            <a:blip r:embed="rId2"/>
            <a:srcRect/>
            <a:stretch>
              <a:fillRect/>
            </a:stretch>
          </p:blipFill>
          <p:spPr bwMode="auto">
            <a:xfrm>
              <a:off x="196452" y="547109"/>
              <a:ext cx="8676068" cy="5901639"/>
            </a:xfrm>
            <a:prstGeom prst="rect">
              <a:avLst/>
            </a:prstGeom>
            <a:noFill/>
            <a:ln w="12700" cap="flat">
              <a:noFill/>
              <a:miter lim="800000"/>
              <a:headEnd/>
              <a:tailEnd/>
            </a:ln>
          </p:spPr>
        </p:pic>
        <p:sp>
          <p:nvSpPr>
            <p:cNvPr id="46085" name="Rectangle 5"/>
            <p:cNvSpPr>
              <a:spLocks/>
            </p:cNvSpPr>
            <p:nvPr/>
          </p:nvSpPr>
          <p:spPr bwMode="auto">
            <a:xfrm>
              <a:off x="270789" y="6145728"/>
              <a:ext cx="3056657" cy="606039"/>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r>
                <a:rPr lang="en-US" sz="2800" dirty="0">
                  <a:solidFill>
                    <a:srgbClr val="000090"/>
                  </a:solidFill>
                  <a:latin typeface="Abadi MT Condensed Extra Bold"/>
                  <a:ea typeface="Gill Sans" pitchFamily="-108" charset="0"/>
                  <a:cs typeface="Abadi MT Condensed Extra Bold"/>
                </a:rPr>
                <a:t>Remind </a:t>
              </a:r>
              <a:r>
                <a:rPr lang="en-US" sz="2800" dirty="0" smtClean="0">
                  <a:solidFill>
                    <a:srgbClr val="000090"/>
                  </a:solidFill>
                  <a:latin typeface="Abadi MT Condensed Extra Bold"/>
                  <a:ea typeface="Gill Sans" pitchFamily="-108" charset="0"/>
                  <a:cs typeface="Abadi MT Condensed Extra Bold"/>
                </a:rPr>
                <a:t>Me</a:t>
              </a:r>
              <a:r>
                <a:rPr lang="en-US" sz="2800" dirty="0">
                  <a:solidFill>
                    <a:srgbClr val="000090"/>
                  </a:solidFill>
                  <a:latin typeface="Abadi MT Condensed Extra Bold"/>
                  <a:ea typeface="Gill Sans" pitchFamily="-108" charset="0"/>
                  <a:cs typeface="Abadi MT Condensed Extra Bold"/>
                </a:rPr>
                <a:t>...</a:t>
              </a:r>
            </a:p>
          </p:txBody>
        </p:sp>
        <p:sp>
          <p:nvSpPr>
            <p:cNvPr id="46084" name="AutoShape 4"/>
            <p:cNvSpPr>
              <a:spLocks/>
            </p:cNvSpPr>
            <p:nvPr/>
          </p:nvSpPr>
          <p:spPr bwMode="auto">
            <a:xfrm rot="20406355">
              <a:off x="5073385" y="1892408"/>
              <a:ext cx="3832791" cy="4024303"/>
            </a:xfrm>
            <a:custGeom>
              <a:avLst/>
              <a:gdLst>
                <a:gd name="T0" fmla="*/ 10800 w 21600"/>
                <a:gd name="T1" fmla="*/ 10800 h 21600"/>
              </a:gdLst>
              <a:ahLst/>
              <a:cxnLst>
                <a:cxn ang="0">
                  <a:pos x="T0" y="T1"/>
                </a:cxn>
              </a:cxnLst>
              <a:rect l="0" t="0" r="r" b="b"/>
              <a:pathLst>
                <a:path w="21600" h="21600">
                  <a:moveTo>
                    <a:pt x="0" y="0"/>
                  </a:moveTo>
                  <a:lnTo>
                    <a:pt x="21600" y="0"/>
                  </a:lnTo>
                  <a:lnTo>
                    <a:pt x="21600" y="21600"/>
                  </a:lnTo>
                  <a:lnTo>
                    <a:pt x="0" y="21600"/>
                  </a:lnTo>
                  <a:close/>
                  <a:moveTo>
                    <a:pt x="0" y="0"/>
                  </a:moveTo>
                </a:path>
              </a:pathLst>
            </a:cu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lIns="266700" tIns="266700" rIns="266700" bIns="266700" anchor="ctr">
              <a:prstTxWarp prst="textNoShape">
                <a:avLst/>
              </a:prstTxWarp>
            </a:bodyPr>
            <a:lstStyle/>
            <a:p>
              <a:pPr algn="l"/>
              <a:r>
                <a:rPr lang="en-US" sz="2400" b="1" dirty="0">
                  <a:latin typeface="Abadi MT Condensed Extra Bold"/>
                  <a:ea typeface="Gill Sans" pitchFamily="-108" charset="0"/>
                  <a:cs typeface="Abadi MT Condensed Extra Bold"/>
                </a:rPr>
                <a:t>ASSEMBLY REQUIRED…</a:t>
              </a:r>
              <a:endParaRPr lang="en-US" sz="2400" b="1" dirty="0" smtClean="0">
                <a:latin typeface="Abadi MT Condensed Extra Bold"/>
                <a:ea typeface="Gill Sans" pitchFamily="-108" charset="0"/>
                <a:cs typeface="Abadi MT Condensed Extra Bold"/>
              </a:endParaRPr>
            </a:p>
            <a:p>
              <a:pPr algn="l"/>
              <a:endParaRPr lang="en-US" sz="1700" i="1" dirty="0" smtClean="0">
                <a:latin typeface="Abadi MT Condensed Light"/>
                <a:ea typeface="Gill Sans" pitchFamily="-108" charset="0"/>
                <a:cs typeface="Abadi MT Condensed Light"/>
              </a:endParaRPr>
            </a:p>
            <a:p>
              <a:pPr algn="l"/>
              <a:r>
                <a:rPr lang="en-US" sz="2000" dirty="0" smtClean="0">
                  <a:latin typeface="Abadi MT Condensed Light"/>
                  <a:ea typeface="Gill Sans" pitchFamily="-108" charset="0"/>
                  <a:cs typeface="Abadi MT Condensed Light"/>
                </a:rPr>
                <a:t>Emailed </a:t>
              </a:r>
              <a:r>
                <a:rPr lang="en-US" sz="2000" dirty="0">
                  <a:latin typeface="Abadi MT Condensed Light"/>
                  <a:ea typeface="Gill Sans" pitchFamily="-108" charset="0"/>
                  <a:cs typeface="Abadi MT Condensed Light"/>
                </a:rPr>
                <a:t>announcements</a:t>
              </a:r>
            </a:p>
            <a:p>
              <a:pPr algn="l"/>
              <a:r>
                <a:rPr lang="en-US" sz="2000" dirty="0">
                  <a:latin typeface="Abadi MT Condensed Light"/>
                  <a:ea typeface="Gill Sans" pitchFamily="-108" charset="0"/>
                  <a:cs typeface="Abadi MT Condensed Light"/>
                </a:rPr>
                <a:t>Messages from advisors, professors, club officers …</a:t>
              </a:r>
            </a:p>
            <a:p>
              <a:pPr algn="l"/>
              <a:r>
                <a:rPr lang="en-US" sz="2000" dirty="0">
                  <a:latin typeface="Abadi MT Condensed Light"/>
                  <a:ea typeface="Gill Sans" pitchFamily="-108" charset="0"/>
                  <a:cs typeface="Abadi MT Condensed Light"/>
                </a:rPr>
                <a:t>Major requirements</a:t>
              </a:r>
            </a:p>
            <a:p>
              <a:pPr algn="l"/>
              <a:r>
                <a:rPr lang="en-US" sz="2000" dirty="0">
                  <a:latin typeface="Abadi MT Condensed Light"/>
                  <a:ea typeface="Gill Sans" pitchFamily="-108" charset="0"/>
                  <a:cs typeface="Abadi MT Condensed Light"/>
                </a:rPr>
                <a:t>Bill payment due dates</a:t>
              </a:r>
            </a:p>
            <a:p>
              <a:pPr algn="l"/>
              <a:r>
                <a:rPr lang="en-US" sz="2000" dirty="0">
                  <a:latin typeface="Abadi MT Condensed Light"/>
                  <a:ea typeface="Gill Sans" pitchFamily="-108" charset="0"/>
                  <a:cs typeface="Abadi MT Condensed Light"/>
                </a:rPr>
                <a:t>Class due dates</a:t>
              </a:r>
            </a:p>
            <a:p>
              <a:pPr algn="l"/>
              <a:r>
                <a:rPr lang="en-US" sz="2000" dirty="0">
                  <a:latin typeface="Abadi MT Condensed Light"/>
                  <a:ea typeface="Gill Sans" pitchFamily="-108" charset="0"/>
                  <a:cs typeface="Abadi MT Condensed Light"/>
                </a:rPr>
                <a:t>Student events</a:t>
              </a:r>
            </a:p>
            <a:p>
              <a:pPr algn="l"/>
              <a:r>
                <a:rPr lang="en-US" sz="2000" dirty="0" err="1">
                  <a:latin typeface="Abadi MT Condensed Light"/>
                  <a:ea typeface="Gill Sans" pitchFamily="-108" charset="0"/>
                  <a:cs typeface="Abadi MT Condensed Light"/>
                </a:rPr>
                <a:t>bSpace</a:t>
              </a:r>
              <a:r>
                <a:rPr lang="en-US" sz="2000" dirty="0">
                  <a:latin typeface="Abadi MT Condensed Light"/>
                  <a:ea typeface="Gill Sans" pitchFamily="-108" charset="0"/>
                  <a:cs typeface="Abadi MT Condensed Light"/>
                </a:rPr>
                <a:t> announcements</a:t>
              </a:r>
            </a:p>
            <a:p>
              <a:pPr algn="l"/>
              <a:r>
                <a:rPr lang="en-US" sz="2000" dirty="0" err="1">
                  <a:latin typeface="Abadi MT Condensed Light"/>
                  <a:ea typeface="Gill Sans" pitchFamily="-108" charset="0"/>
                  <a:cs typeface="Abadi MT Condensed Light"/>
                </a:rPr>
                <a:t>FinAid</a:t>
              </a:r>
              <a:r>
                <a:rPr lang="en-US" sz="2000" dirty="0">
                  <a:latin typeface="Abadi MT Condensed Light"/>
                  <a:ea typeface="Gill Sans" pitchFamily="-108" charset="0"/>
                  <a:cs typeface="Abadi MT Condensed Light"/>
                </a:rPr>
                <a:t> actions</a:t>
              </a:r>
            </a:p>
            <a:p>
              <a:pPr algn="l"/>
              <a:r>
                <a:rPr lang="en-US" sz="1700" i="1" dirty="0">
                  <a:latin typeface="Abadi MT Condensed Light"/>
                  <a:ea typeface="Gill Sans" pitchFamily="-108" charset="0"/>
                  <a:cs typeface="Abadi MT Condensed Light"/>
                </a:rPr>
                <a:t>…</a:t>
              </a:r>
            </a:p>
            <a:p>
              <a:endParaRPr lang="en-US" sz="1700" dirty="0">
                <a:latin typeface="Abadi MT Condensed Light"/>
                <a:ea typeface="Gill Sans" pitchFamily="-108" charset="0"/>
                <a:cs typeface="Abadi MT Condensed Light"/>
              </a:endParaRPr>
            </a:p>
          </p:txBody>
        </p:sp>
      </p:grpSp>
      <p:grpSp>
        <p:nvGrpSpPr>
          <p:cNvPr id="3" name="Group 11"/>
          <p:cNvGrpSpPr/>
          <p:nvPr/>
        </p:nvGrpSpPr>
        <p:grpSpPr>
          <a:xfrm>
            <a:off x="207289" y="511470"/>
            <a:ext cx="9153471" cy="6223251"/>
            <a:chOff x="169189" y="511470"/>
            <a:chExt cx="9153471" cy="6223251"/>
          </a:xfrm>
        </p:grpSpPr>
        <p:pic>
          <p:nvPicPr>
            <p:cNvPr id="46087" name="Picture 7"/>
            <p:cNvPicPr>
              <a:picLocks noChangeAspect="1" noChangeArrowheads="1"/>
            </p:cNvPicPr>
            <p:nvPr/>
          </p:nvPicPr>
          <p:blipFill>
            <a:blip r:embed="rId3"/>
            <a:srcRect/>
            <a:stretch>
              <a:fillRect/>
            </a:stretch>
          </p:blipFill>
          <p:spPr bwMode="auto">
            <a:xfrm>
              <a:off x="169189" y="511470"/>
              <a:ext cx="7680889" cy="5949977"/>
            </a:xfrm>
            <a:prstGeom prst="rect">
              <a:avLst/>
            </a:prstGeom>
            <a:noFill/>
            <a:ln w="12700" cap="flat">
              <a:noFill/>
              <a:miter lim="800000"/>
              <a:headEnd/>
              <a:tailEnd/>
            </a:ln>
          </p:spPr>
        </p:pic>
        <p:sp>
          <p:nvSpPr>
            <p:cNvPr id="46088" name="AutoShape 8"/>
            <p:cNvSpPr>
              <a:spLocks/>
            </p:cNvSpPr>
            <p:nvPr/>
          </p:nvSpPr>
          <p:spPr bwMode="auto">
            <a:xfrm rot="20038038">
              <a:off x="4853870" y="1689794"/>
              <a:ext cx="4468790" cy="3980222"/>
            </a:xfrm>
            <a:custGeom>
              <a:avLst/>
              <a:gdLst>
                <a:gd name="T0" fmla="*/ 10800 w 21600"/>
                <a:gd name="T1" fmla="*/ 10800 h 21600"/>
              </a:gdLst>
              <a:ahLst/>
              <a:cxnLst>
                <a:cxn ang="0">
                  <a:pos x="T0" y="T1"/>
                </a:cxn>
              </a:cxnLst>
              <a:rect l="0" t="0" r="r" b="b"/>
              <a:pathLst>
                <a:path w="21600" h="21600">
                  <a:moveTo>
                    <a:pt x="0" y="0"/>
                  </a:moveTo>
                  <a:lnTo>
                    <a:pt x="21600" y="0"/>
                  </a:lnTo>
                  <a:lnTo>
                    <a:pt x="21600" y="21600"/>
                  </a:lnTo>
                  <a:lnTo>
                    <a:pt x="0" y="21600"/>
                  </a:lnTo>
                  <a:close/>
                  <a:moveTo>
                    <a:pt x="0" y="0"/>
                  </a:moveTo>
                </a:path>
              </a:pathLst>
            </a:cu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lIns="266700" tIns="266700" rIns="266700" bIns="266700" anchor="ctr">
              <a:prstTxWarp prst="textNoShape">
                <a:avLst/>
              </a:prstTxWarp>
            </a:bodyPr>
            <a:lstStyle/>
            <a:p>
              <a:pPr algn="l"/>
              <a:r>
                <a:rPr lang="en-US" sz="2400" b="1" dirty="0">
                  <a:latin typeface="Abadi MT Condensed Extra Bold"/>
                  <a:ea typeface="Gill Sans" pitchFamily="-108" charset="0"/>
                  <a:cs typeface="Abadi MT Condensed Extra Bold"/>
                </a:rPr>
                <a:t>ASSEMBLY REQUIRED…</a:t>
              </a:r>
              <a:endParaRPr lang="en-US" sz="2400" b="1" dirty="0" smtClean="0">
                <a:latin typeface="Abadi MT Condensed Extra Bold"/>
                <a:ea typeface="Gill Sans" pitchFamily="-108" charset="0"/>
                <a:cs typeface="Abadi MT Condensed Extra Bold"/>
              </a:endParaRPr>
            </a:p>
            <a:p>
              <a:pPr algn="l"/>
              <a:endParaRPr lang="en-US" sz="1700" dirty="0" smtClean="0">
                <a:ea typeface="Gill Sans" pitchFamily="-108" charset="0"/>
                <a:cs typeface="Gill Sans" pitchFamily="-108" charset="0"/>
              </a:endParaRPr>
            </a:p>
            <a:p>
              <a:pPr algn="l"/>
              <a:r>
                <a:rPr lang="en-US" sz="2000" dirty="0" smtClean="0">
                  <a:latin typeface="Abadi MT Condensed Light"/>
                  <a:ea typeface="Gill Sans" pitchFamily="-108" charset="0"/>
                  <a:cs typeface="Abadi MT Condensed Light"/>
                </a:rPr>
                <a:t>Professor </a:t>
              </a:r>
              <a:r>
                <a:rPr lang="en-US" sz="2000" dirty="0">
                  <a:latin typeface="Abadi MT Condensed Light"/>
                  <a:ea typeface="Gill Sans" pitchFamily="-108" charset="0"/>
                  <a:cs typeface="Abadi MT Condensed Light"/>
                </a:rPr>
                <a:t>and peer course recommendations</a:t>
              </a:r>
            </a:p>
            <a:p>
              <a:pPr algn="l"/>
              <a:r>
                <a:rPr lang="en-US" sz="2000" dirty="0">
                  <a:latin typeface="Abadi MT Condensed Light"/>
                  <a:ea typeface="Gill Sans" pitchFamily="-108" charset="0"/>
                  <a:cs typeface="Abadi MT Condensed Light"/>
                </a:rPr>
                <a:t>Major and Minor requirements</a:t>
              </a:r>
            </a:p>
            <a:p>
              <a:pPr algn="l"/>
              <a:r>
                <a:rPr lang="en-US" sz="2000" dirty="0">
                  <a:latin typeface="Abadi MT Condensed Light"/>
                  <a:ea typeface="Gill Sans" pitchFamily="-108" charset="0"/>
                  <a:cs typeface="Abadi MT Condensed Light"/>
                </a:rPr>
                <a:t>DARS graduation check</a:t>
              </a:r>
            </a:p>
            <a:p>
              <a:pPr algn="l"/>
              <a:r>
                <a:rPr lang="en-US" sz="2000" dirty="0">
                  <a:latin typeface="Abadi MT Condensed Light"/>
                  <a:ea typeface="Gill Sans" pitchFamily="-108" charset="0"/>
                  <a:cs typeface="Abadi MT Condensed Light"/>
                </a:rPr>
                <a:t>Review schedule, repeat</a:t>
              </a:r>
            </a:p>
            <a:p>
              <a:pPr algn="l"/>
              <a:r>
                <a:rPr lang="en-US" sz="2000" dirty="0">
                  <a:latin typeface="Abadi MT Condensed Light"/>
                  <a:ea typeface="Gill Sans" pitchFamily="-108" charset="0"/>
                  <a:cs typeface="Abadi MT Condensed Light"/>
                </a:rPr>
                <a:t>Check Professor ratings</a:t>
              </a:r>
            </a:p>
            <a:p>
              <a:pPr algn="l"/>
              <a:r>
                <a:rPr lang="en-US" sz="2000" dirty="0">
                  <a:latin typeface="Abadi MT Condensed Light"/>
                  <a:ea typeface="Gill Sans" pitchFamily="-108" charset="0"/>
                  <a:cs typeface="Abadi MT Condensed Light"/>
                </a:rPr>
                <a:t>Check </a:t>
              </a:r>
              <a:r>
                <a:rPr lang="en-US" sz="2000" dirty="0" err="1">
                  <a:latin typeface="Abadi MT Condensed Light"/>
                  <a:ea typeface="Gill Sans" pitchFamily="-108" charset="0"/>
                  <a:cs typeface="Abadi MT Condensed Light"/>
                </a:rPr>
                <a:t>CourseRank</a:t>
              </a:r>
              <a:endParaRPr lang="en-US" sz="2000" dirty="0">
                <a:latin typeface="Abadi MT Condensed Light"/>
                <a:ea typeface="Gill Sans" pitchFamily="-108" charset="0"/>
                <a:cs typeface="Abadi MT Condensed Light"/>
              </a:endParaRPr>
            </a:p>
            <a:p>
              <a:pPr algn="l"/>
              <a:r>
                <a:rPr lang="en-US" sz="2000" dirty="0">
                  <a:latin typeface="Abadi MT Condensed Light"/>
                  <a:ea typeface="Gill Sans" pitchFamily="-108" charset="0"/>
                  <a:cs typeface="Abadi MT Condensed Light"/>
                </a:rPr>
                <a:t>Calendar schedule options</a:t>
              </a:r>
            </a:p>
            <a:p>
              <a:pPr algn="l"/>
              <a:r>
                <a:rPr lang="en-US" sz="2000" dirty="0" err="1">
                  <a:latin typeface="Abadi MT Condensed Light"/>
                  <a:ea typeface="Gill Sans" pitchFamily="-108" charset="0"/>
                  <a:cs typeface="Abadi MT Condensed Light"/>
                </a:rPr>
                <a:t>Telebears</a:t>
              </a:r>
              <a:r>
                <a:rPr lang="en-US" sz="2000" dirty="0">
                  <a:latin typeface="Abadi MT Condensed Light"/>
                  <a:ea typeface="Gill Sans" pitchFamily="-108" charset="0"/>
                  <a:cs typeface="Abadi MT Condensed Light"/>
                </a:rPr>
                <a:t> register for classes</a:t>
              </a:r>
            </a:p>
            <a:p>
              <a:endParaRPr lang="en-US" dirty="0">
                <a:solidFill>
                  <a:schemeClr val="tx1"/>
                </a:solidFill>
                <a:ea typeface="Gill Sans" pitchFamily="-108" charset="0"/>
                <a:cs typeface="Gill Sans" pitchFamily="-108" charset="0"/>
              </a:endParaRPr>
            </a:p>
          </p:txBody>
        </p:sp>
        <p:sp>
          <p:nvSpPr>
            <p:cNvPr id="46089" name="Rectangle 9"/>
            <p:cNvSpPr>
              <a:spLocks/>
            </p:cNvSpPr>
            <p:nvPr/>
          </p:nvSpPr>
          <p:spPr bwMode="auto">
            <a:xfrm>
              <a:off x="219989" y="6156367"/>
              <a:ext cx="6366218" cy="578354"/>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l"/>
              <a:r>
                <a:rPr lang="en-US" sz="2800" dirty="0">
                  <a:solidFill>
                    <a:srgbClr val="000090"/>
                  </a:solidFill>
                  <a:latin typeface="Abadi MT Condensed Extra Bold"/>
                  <a:ea typeface="Gill Sans" pitchFamily="-108" charset="0"/>
                  <a:cs typeface="Abadi MT Condensed Extra Bold"/>
                </a:rPr>
                <a:t>Making</a:t>
              </a:r>
              <a:r>
                <a:rPr lang="en-US" sz="2800" dirty="0" smtClean="0">
                  <a:solidFill>
                    <a:srgbClr val="000090"/>
                  </a:solidFill>
                  <a:latin typeface="Abadi MT Condensed Extra Bold"/>
                  <a:ea typeface="Gill Sans" pitchFamily="-108" charset="0"/>
                  <a:cs typeface="Abadi MT Condensed Extra Bold"/>
                </a:rPr>
                <a:t> Decisions</a:t>
              </a:r>
              <a:r>
                <a:rPr lang="en-US" sz="2800" dirty="0">
                  <a:solidFill>
                    <a:srgbClr val="000090"/>
                  </a:solidFill>
                  <a:latin typeface="Abadi MT Condensed Extra Bold"/>
                  <a:ea typeface="Gill Sans" pitchFamily="-108" charset="0"/>
                  <a:cs typeface="Abadi MT Condensed Extra Bold"/>
                </a:rPr>
                <a:t>...</a:t>
              </a:r>
            </a:p>
          </p:txBody>
        </p:sp>
      </p:grpSp>
    </p:spTree>
  </p:cSld>
  <p:clrMapOvr>
    <a:masterClrMapping/>
  </p:clrMapOvr>
  <mc:AlternateContent>
    <mc:Choice xmlns:mp="http://schemas.microsoft.com/office/mac/powerpoint/2008/main" Requires="mp">
      <mc:AlternateContent>
        <mc:Choice Requires="mp">
          <mp:transition spd="med">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Choice>
    <mc:Fallback>
      <mc:AlternateContent>
        <mc:Choice Requires="mp">
          <p:transition spd="med">
            <p:cove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p:transition>
        </mc:Fallback>
      </mc:AlternateContent>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41000"/>
          </a:blip>
          <a:stretch>
            <a:fillRect/>
          </a:stretch>
        </p:blipFill>
        <p:spPr>
          <a:xfrm>
            <a:off x="3373064" y="0"/>
            <a:ext cx="6355136" cy="6100683"/>
          </a:xfrm>
          <a:prstGeom prst="rect">
            <a:avLst/>
          </a:prstGeom>
        </p:spPr>
      </p:pic>
      <p:sp>
        <p:nvSpPr>
          <p:cNvPr id="60417" name="Rectangle 1"/>
          <p:cNvSpPr>
            <a:spLocks noGrp="1" noChangeArrowheads="1"/>
          </p:cNvSpPr>
          <p:nvPr>
            <p:ph type="title"/>
          </p:nvPr>
        </p:nvSpPr>
        <p:spPr>
          <a:ln/>
        </p:spPr>
        <p:txBody>
          <a:bodyPr/>
          <a:lstStyle/>
          <a:p>
            <a:r>
              <a:rPr lang="en-US" sz="4500" dirty="0"/>
              <a:t>What is this thing?</a:t>
            </a:r>
          </a:p>
        </p:txBody>
      </p:sp>
      <p:sp>
        <p:nvSpPr>
          <p:cNvPr id="6" name="Rectangle 5"/>
          <p:cNvSpPr/>
          <p:nvPr/>
        </p:nvSpPr>
        <p:spPr>
          <a:xfrm>
            <a:off x="277151" y="1898195"/>
            <a:ext cx="3291549" cy="3139321"/>
          </a:xfrm>
          <a:prstGeom prst="rect">
            <a:avLst/>
          </a:prstGeom>
        </p:spPr>
        <p:txBody>
          <a:bodyPr wrap="square">
            <a:spAutoFit/>
          </a:bodyPr>
          <a:lstStyle/>
          <a:p>
            <a:r>
              <a:rPr lang="en-US" b="1" i="1" dirty="0" smtClean="0">
                <a:solidFill>
                  <a:schemeClr val="tx1">
                    <a:lumMod val="65000"/>
                    <a:lumOff val="35000"/>
                  </a:schemeClr>
                </a:solidFill>
              </a:rPr>
              <a:t>Next Generation Teaching &amp; Learning environment</a:t>
            </a:r>
            <a:br>
              <a:rPr lang="en-US" b="1" i="1" dirty="0" smtClean="0">
                <a:solidFill>
                  <a:schemeClr val="tx1">
                    <a:lumMod val="65000"/>
                    <a:lumOff val="35000"/>
                  </a:schemeClr>
                </a:solidFill>
              </a:rPr>
            </a:br>
            <a:endParaRPr lang="en-US" b="1" i="1" dirty="0" smtClean="0">
              <a:solidFill>
                <a:schemeClr val="tx1">
                  <a:lumMod val="65000"/>
                  <a:lumOff val="35000"/>
                </a:schemeClr>
              </a:solidFill>
            </a:endParaRPr>
          </a:p>
          <a:p>
            <a:r>
              <a:rPr lang="en-US" b="1" i="1" dirty="0" smtClean="0">
                <a:solidFill>
                  <a:schemeClr val="tx1">
                    <a:lumMod val="65000"/>
                    <a:lumOff val="35000"/>
                  </a:schemeClr>
                </a:solidFill>
              </a:rPr>
              <a:t>Gateway to student  services &amp; systems</a:t>
            </a:r>
            <a:br>
              <a:rPr lang="en-US" b="1" i="1" dirty="0" smtClean="0">
                <a:solidFill>
                  <a:schemeClr val="tx1">
                    <a:lumMod val="65000"/>
                    <a:lumOff val="35000"/>
                  </a:schemeClr>
                </a:solidFill>
              </a:rPr>
            </a:br>
            <a:endParaRPr lang="en-US" b="1" i="1" dirty="0" smtClean="0">
              <a:solidFill>
                <a:schemeClr val="tx1">
                  <a:lumMod val="65000"/>
                  <a:lumOff val="35000"/>
                </a:schemeClr>
              </a:solidFill>
            </a:endParaRPr>
          </a:p>
          <a:p>
            <a:r>
              <a:rPr lang="en-US" b="1" i="1" dirty="0" smtClean="0">
                <a:solidFill>
                  <a:schemeClr val="tx1">
                    <a:lumMod val="65000"/>
                    <a:lumOff val="35000"/>
                  </a:schemeClr>
                </a:solidFill>
              </a:rPr>
              <a:t>Gateway to faculty services &amp; academic systems</a:t>
            </a:r>
            <a:br>
              <a:rPr lang="en-US" b="1" i="1" dirty="0" smtClean="0">
                <a:solidFill>
                  <a:schemeClr val="tx1">
                    <a:lumMod val="65000"/>
                    <a:lumOff val="35000"/>
                  </a:schemeClr>
                </a:solidFill>
              </a:rPr>
            </a:br>
            <a:endParaRPr lang="en-US" b="1" i="1" dirty="0" smtClean="0">
              <a:solidFill>
                <a:schemeClr val="tx1">
                  <a:lumMod val="65000"/>
                  <a:lumOff val="35000"/>
                </a:schemeClr>
              </a:solidFill>
            </a:endParaRPr>
          </a:p>
          <a:p>
            <a:r>
              <a:rPr lang="en-US" b="1" i="1" dirty="0" smtClean="0">
                <a:solidFill>
                  <a:schemeClr val="tx1">
                    <a:lumMod val="65000"/>
                    <a:lumOff val="35000"/>
                  </a:schemeClr>
                </a:solidFill>
              </a:rPr>
              <a:t>Academic and Student life collaboration environment</a:t>
            </a:r>
            <a:endParaRPr lang="en-US" b="1" dirty="0">
              <a:solidFill>
                <a:schemeClr val="tx1">
                  <a:lumMod val="65000"/>
                  <a:lumOff val="35000"/>
                </a:schemeClr>
              </a:solidFill>
            </a:endParaRPr>
          </a:p>
        </p:txBody>
      </p:sp>
      <p:grpSp>
        <p:nvGrpSpPr>
          <p:cNvPr id="2" name="Group 8"/>
          <p:cNvGrpSpPr/>
          <p:nvPr/>
        </p:nvGrpSpPr>
        <p:grpSpPr>
          <a:xfrm>
            <a:off x="277151" y="4718505"/>
            <a:ext cx="8717922" cy="2697162"/>
            <a:chOff x="277151" y="4718505"/>
            <a:chExt cx="8717922" cy="2697162"/>
          </a:xfrm>
          <a:effectLst>
            <a:outerShdw blurRad="50800" dist="38100" dir="2700000">
              <a:srgbClr val="000000">
                <a:alpha val="43000"/>
              </a:srgbClr>
            </a:outerShdw>
          </a:effectLst>
        </p:grpSpPr>
        <p:sp>
          <p:nvSpPr>
            <p:cNvPr id="8" name="Text Placeholder 2"/>
            <p:cNvSpPr txBox="1">
              <a:spLocks/>
            </p:cNvSpPr>
            <p:nvPr/>
          </p:nvSpPr>
          <p:spPr bwMode="auto">
            <a:xfrm>
              <a:off x="277151" y="4718505"/>
              <a:ext cx="7772400" cy="15001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marL="0" marR="0" lvl="0" indent="0" algn="l" defTabSz="457200" rtl="0" eaLnBrk="0" fontAlgn="base" latinLnBrk="0" hangingPunct="0">
                <a:lnSpc>
                  <a:spcPct val="100000"/>
                </a:lnSpc>
                <a:spcBef>
                  <a:spcPct val="20000"/>
                </a:spcBef>
                <a:spcAft>
                  <a:spcPct val="0"/>
                </a:spcAft>
                <a:buClr>
                  <a:srgbClr val="A90021"/>
                </a:buClr>
                <a:buSzPct val="80000"/>
                <a:buFont typeface="Arial" charset="0"/>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Arial"/>
                  <a:ea typeface="ＭＳ Ｐゴシック" pitchFamily="48" charset="-128"/>
                  <a:cs typeface="Arial"/>
                </a:rPr>
                <a:t>SAKAI 3.0 is…</a:t>
              </a:r>
              <a:endParaRPr kumimoji="0" lang="en-US" sz="2000" b="0" i="0" u="none" strike="noStrike" kern="1200" cap="none" spc="0" normalizeH="0" baseline="0" noProof="0" dirty="0">
                <a:ln>
                  <a:noFill/>
                </a:ln>
                <a:solidFill>
                  <a:schemeClr val="tx1">
                    <a:tint val="75000"/>
                  </a:schemeClr>
                </a:solidFill>
                <a:effectLst/>
                <a:uLnTx/>
                <a:uFillTx/>
                <a:latin typeface="Arial"/>
                <a:ea typeface="ＭＳ Ｐゴシック" pitchFamily="48" charset="-128"/>
                <a:cs typeface="Arial"/>
              </a:endParaRPr>
            </a:p>
          </p:txBody>
        </p:sp>
        <p:sp>
          <p:nvSpPr>
            <p:cNvPr id="7" name="Title 1"/>
            <p:cNvSpPr txBox="1">
              <a:spLocks/>
            </p:cNvSpPr>
            <p:nvPr/>
          </p:nvSpPr>
          <p:spPr>
            <a:xfrm>
              <a:off x="277151" y="6053592"/>
              <a:ext cx="8717922" cy="1362075"/>
            </a:xfrm>
            <a:prstGeom prst="rect">
              <a:avLst/>
            </a:prstGeom>
          </p:spPr>
          <p:txBody>
            <a:bodyPr vert="horz" wrap="square" lIns="91440" tIns="45720" rIns="91440" bIns="45720" numCol="1" anchor="t" anchorCtr="0" compatLnSpc="1">
              <a:prstTxWarp prst="textNoShape">
                <a:avLst/>
              </a:prstTxWarp>
              <a:norm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6000" b="1" i="0" u="none" strike="noStrike" kern="1200" cap="all" spc="0" normalizeH="0" baseline="0" noProof="0" dirty="0" smtClean="0">
                  <a:ln>
                    <a:noFill/>
                  </a:ln>
                  <a:solidFill>
                    <a:schemeClr val="tx2">
                      <a:lumMod val="60000"/>
                      <a:lumOff val="40000"/>
                    </a:schemeClr>
                  </a:solidFill>
                  <a:effectLst/>
                  <a:uLnTx/>
                  <a:uFillTx/>
                  <a:latin typeface="Desdemona"/>
                  <a:ea typeface="ＭＳ Ｐゴシック" pitchFamily="48" charset="-128"/>
                  <a:cs typeface="Desdemona"/>
                </a:rPr>
                <a:t>Transforming</a:t>
              </a:r>
              <a:endParaRPr kumimoji="0" lang="en-US" sz="6000" b="1" i="0" u="none" strike="noStrike" kern="1200" cap="all" spc="0" normalizeH="0" baseline="0" noProof="0" dirty="0">
                <a:ln>
                  <a:noFill/>
                </a:ln>
                <a:solidFill>
                  <a:schemeClr val="tx2">
                    <a:lumMod val="60000"/>
                    <a:lumOff val="40000"/>
                  </a:schemeClr>
                </a:solidFill>
                <a:effectLst/>
                <a:uLnTx/>
                <a:uFillTx/>
                <a:latin typeface="Desdemona"/>
                <a:ea typeface="ＭＳ Ｐゴシック" pitchFamily="48" charset="-128"/>
                <a:cs typeface="Desdemona"/>
              </a:endParaRPr>
            </a:p>
          </p:txBody>
        </p:sp>
      </p:grpSp>
      <p:pic>
        <p:nvPicPr>
          <p:cNvPr id="11" name="Picture 10" descr="opencast-widget-portal.png"/>
          <p:cNvPicPr>
            <a:picLocks noChangeAspect="1"/>
          </p:cNvPicPr>
          <p:nvPr/>
        </p:nvPicPr>
        <p:blipFill>
          <a:blip r:embed="rId3"/>
          <a:stretch>
            <a:fillRect/>
          </a:stretch>
        </p:blipFill>
        <p:spPr>
          <a:xfrm rot="20514594">
            <a:off x="2805316" y="275796"/>
            <a:ext cx="7685251" cy="6097389"/>
          </a:xfrm>
          <a:prstGeom prst="rect">
            <a:avLst/>
          </a:prstGeom>
          <a:effectLst>
            <a:outerShdw blurRad="50800" dist="38100" dir="2700000">
              <a:srgbClr val="000000">
                <a:alpha val="43000"/>
              </a:srgbClr>
            </a:outerShdw>
          </a:effectLst>
        </p:spPr>
      </p:pic>
      <p:pic>
        <p:nvPicPr>
          <p:cNvPr id="12" name="Picture 11" descr="engage-player-portal.png"/>
          <p:cNvPicPr>
            <a:picLocks noChangeAspect="1"/>
          </p:cNvPicPr>
          <p:nvPr/>
        </p:nvPicPr>
        <p:blipFill>
          <a:blip r:embed="rId4"/>
          <a:stretch>
            <a:fillRect/>
          </a:stretch>
        </p:blipFill>
        <p:spPr>
          <a:xfrm rot="438120">
            <a:off x="3695293" y="672004"/>
            <a:ext cx="6949926" cy="5513991"/>
          </a:xfrm>
          <a:prstGeom prst="rect">
            <a:avLst/>
          </a:prstGeom>
          <a:effectLst>
            <a:outerShdw blurRad="50800" dist="38100" dir="2700000">
              <a:srgbClr val="000000">
                <a:alpha val="43000"/>
              </a:srgbClr>
            </a:outerShdw>
          </a:effectLst>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92794" y="1524000"/>
            <a:ext cx="8545281" cy="5440940"/>
          </a:xfrm>
          <a:prstGeom prst="rect">
            <a:avLst/>
          </a:prstGeom>
        </p:spPr>
      </p:pic>
      <p:sp>
        <p:nvSpPr>
          <p:cNvPr id="2" name="Title 1"/>
          <p:cNvSpPr>
            <a:spLocks noGrp="1"/>
          </p:cNvSpPr>
          <p:nvPr>
            <p:ph type="title"/>
          </p:nvPr>
        </p:nvSpPr>
        <p:spPr/>
        <p:txBody>
          <a:bodyPr/>
          <a:lstStyle/>
          <a:p>
            <a:r>
              <a:rPr lang="en-US" dirty="0" smtClean="0"/>
              <a:t>The opportunity</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37" name="Straight Connector 36"/>
          <p:cNvCxnSpPr/>
          <p:nvPr/>
        </p:nvCxnSpPr>
        <p:spPr>
          <a:xfrm>
            <a:off x="4317105" y="2748783"/>
            <a:ext cx="4628468" cy="1588"/>
          </a:xfrm>
          <a:prstGeom prst="line">
            <a:avLst/>
          </a:prstGeom>
          <a:ln>
            <a:solidFill>
              <a:schemeClr val="accent6">
                <a:lumMod val="40000"/>
                <a:lumOff val="6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1" name="Elbow Connector 49"/>
          <p:cNvCxnSpPr>
            <a:stCxn id="63" idx="3"/>
          </p:cNvCxnSpPr>
          <p:nvPr/>
        </p:nvCxnSpPr>
        <p:spPr>
          <a:xfrm flipV="1">
            <a:off x="4780900" y="2598033"/>
            <a:ext cx="862188" cy="1213160"/>
          </a:xfrm>
          <a:prstGeom prst="bentConnector2">
            <a:avLst/>
          </a:prstGeom>
          <a:ln>
            <a:solidFill>
              <a:schemeClr val="accent6">
                <a:lumMod val="50000"/>
              </a:schemeClr>
            </a:solidFill>
            <a:headEnd type="arrow"/>
            <a:tailEnd type="ova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A Phased roadmap</a:t>
            </a:r>
            <a:endParaRPr lang="en-US" dirty="0"/>
          </a:p>
        </p:txBody>
      </p:sp>
      <p:cxnSp>
        <p:nvCxnSpPr>
          <p:cNvPr id="7" name="Straight Arrow Connector 6"/>
          <p:cNvCxnSpPr/>
          <p:nvPr/>
        </p:nvCxnSpPr>
        <p:spPr>
          <a:xfrm>
            <a:off x="-18676" y="2091479"/>
            <a:ext cx="7769016" cy="1"/>
          </a:xfrm>
          <a:prstGeom prst="straightConnector1">
            <a:avLst/>
          </a:prstGeom>
          <a:ln w="53975"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1606094" y="3285989"/>
            <a:ext cx="7358154" cy="1588"/>
          </a:xfrm>
          <a:prstGeom prst="straightConnector1">
            <a:avLst/>
          </a:prstGeom>
          <a:ln w="53975" cap="flat" cmpd="sng" algn="ctr">
            <a:solidFill>
              <a:schemeClr val="accent6">
                <a:lumMod val="75000"/>
              </a:schemeClr>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4295369" y="5259542"/>
            <a:ext cx="4671875" cy="1588"/>
          </a:xfrm>
          <a:prstGeom prst="straightConnector1">
            <a:avLst/>
          </a:prstGeom>
          <a:ln w="53975" cap="flat" cmpd="sng" algn="ctr">
            <a:solidFill>
              <a:schemeClr val="accent3">
                <a:lumMod val="75000"/>
              </a:schemeClr>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endCxn id="17" idx="0"/>
          </p:cNvCxnSpPr>
          <p:nvPr/>
        </p:nvCxnSpPr>
        <p:spPr>
          <a:xfrm rot="5400000">
            <a:off x="-1044101" y="4020180"/>
            <a:ext cx="3770589" cy="1589"/>
          </a:xfrm>
          <a:prstGeom prst="line">
            <a:avLst/>
          </a:prstGeom>
          <a:ln w="12700" cap="flat" cmpd="sng" algn="ctr">
            <a:solidFill>
              <a:schemeClr val="accent2">
                <a:lumMod val="60000"/>
                <a:lumOff val="4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endCxn id="18" idx="0"/>
          </p:cNvCxnSpPr>
          <p:nvPr/>
        </p:nvCxnSpPr>
        <p:spPr>
          <a:xfrm rot="16200000" flipH="1">
            <a:off x="488803" y="4148746"/>
            <a:ext cx="3941621" cy="17088"/>
          </a:xfrm>
          <a:prstGeom prst="line">
            <a:avLst/>
          </a:prstGeom>
          <a:ln w="12700" cap="flat" cmpd="sng" algn="ctr">
            <a:solidFill>
              <a:schemeClr val="accent2">
                <a:lumMod val="60000"/>
                <a:lumOff val="4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endCxn id="19" idx="0"/>
          </p:cNvCxnSpPr>
          <p:nvPr/>
        </p:nvCxnSpPr>
        <p:spPr>
          <a:xfrm rot="16200000" flipH="1">
            <a:off x="2413826" y="4018808"/>
            <a:ext cx="3773596" cy="1410"/>
          </a:xfrm>
          <a:prstGeom prst="line">
            <a:avLst/>
          </a:prstGeom>
          <a:ln w="12700" cap="flat" cmpd="sng" algn="ctr">
            <a:solidFill>
              <a:schemeClr val="accent2">
                <a:lumMod val="60000"/>
                <a:lumOff val="4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endCxn id="20" idx="0"/>
          </p:cNvCxnSpPr>
          <p:nvPr/>
        </p:nvCxnSpPr>
        <p:spPr>
          <a:xfrm rot="16200000" flipH="1">
            <a:off x="4198847" y="4161108"/>
            <a:ext cx="3981976" cy="1389"/>
          </a:xfrm>
          <a:prstGeom prst="line">
            <a:avLst/>
          </a:prstGeom>
          <a:ln w="12700" cap="flat" cmpd="sng" algn="ctr">
            <a:solidFill>
              <a:schemeClr val="accent2">
                <a:lumMod val="60000"/>
                <a:lumOff val="4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6026" y="5906269"/>
            <a:ext cx="1568744" cy="307777"/>
          </a:xfrm>
          <a:prstGeom prst="rect">
            <a:avLst/>
          </a:prstGeom>
          <a:noFill/>
        </p:spPr>
        <p:txBody>
          <a:bodyPr wrap="square" rtlCol="0">
            <a:spAutoFit/>
          </a:bodyPr>
          <a:lstStyle/>
          <a:p>
            <a:r>
              <a:rPr lang="en-US" sz="1400" dirty="0" smtClean="0"/>
              <a:t>September 2010</a:t>
            </a:r>
            <a:endParaRPr lang="en-US" sz="1400" dirty="0"/>
          </a:p>
        </p:txBody>
      </p:sp>
      <p:sp>
        <p:nvSpPr>
          <p:cNvPr id="18" name="TextBox 17"/>
          <p:cNvSpPr txBox="1"/>
          <p:nvPr/>
        </p:nvSpPr>
        <p:spPr>
          <a:xfrm>
            <a:off x="1683785" y="6128101"/>
            <a:ext cx="1568744" cy="307777"/>
          </a:xfrm>
          <a:prstGeom prst="rect">
            <a:avLst/>
          </a:prstGeom>
          <a:noFill/>
        </p:spPr>
        <p:txBody>
          <a:bodyPr wrap="square" rtlCol="0">
            <a:spAutoFit/>
          </a:bodyPr>
          <a:lstStyle/>
          <a:p>
            <a:r>
              <a:rPr lang="en-US" sz="1400" dirty="0" smtClean="0"/>
              <a:t>January 2011</a:t>
            </a:r>
            <a:endParaRPr lang="en-US" sz="1400" dirty="0"/>
          </a:p>
        </p:txBody>
      </p:sp>
      <p:sp>
        <p:nvSpPr>
          <p:cNvPr id="19" name="TextBox 18"/>
          <p:cNvSpPr txBox="1"/>
          <p:nvPr/>
        </p:nvSpPr>
        <p:spPr>
          <a:xfrm>
            <a:off x="3516957" y="5906311"/>
            <a:ext cx="1568744" cy="307777"/>
          </a:xfrm>
          <a:prstGeom prst="rect">
            <a:avLst/>
          </a:prstGeom>
          <a:noFill/>
        </p:spPr>
        <p:txBody>
          <a:bodyPr wrap="square" rtlCol="0">
            <a:spAutoFit/>
          </a:bodyPr>
          <a:lstStyle/>
          <a:p>
            <a:r>
              <a:rPr lang="en-US" sz="1400" dirty="0" smtClean="0"/>
              <a:t>September 2011</a:t>
            </a:r>
            <a:endParaRPr lang="en-US" sz="1400" dirty="0"/>
          </a:p>
        </p:txBody>
      </p:sp>
      <p:sp>
        <p:nvSpPr>
          <p:cNvPr id="20" name="TextBox 19"/>
          <p:cNvSpPr txBox="1"/>
          <p:nvPr/>
        </p:nvSpPr>
        <p:spPr>
          <a:xfrm>
            <a:off x="5406158" y="6152791"/>
            <a:ext cx="1568744" cy="307777"/>
          </a:xfrm>
          <a:prstGeom prst="rect">
            <a:avLst/>
          </a:prstGeom>
          <a:noFill/>
        </p:spPr>
        <p:txBody>
          <a:bodyPr wrap="square" rtlCol="0">
            <a:spAutoFit/>
          </a:bodyPr>
          <a:lstStyle/>
          <a:p>
            <a:r>
              <a:rPr lang="en-US" sz="1400" dirty="0" smtClean="0"/>
              <a:t>January 2012</a:t>
            </a:r>
            <a:endParaRPr lang="en-US" sz="1400" dirty="0"/>
          </a:p>
        </p:txBody>
      </p:sp>
      <p:cxnSp>
        <p:nvCxnSpPr>
          <p:cNvPr id="23" name="Straight Connector 22"/>
          <p:cNvCxnSpPr>
            <a:endCxn id="24" idx="0"/>
          </p:cNvCxnSpPr>
          <p:nvPr/>
        </p:nvCxnSpPr>
        <p:spPr>
          <a:xfrm rot="16200000" flipH="1">
            <a:off x="5871793" y="4022568"/>
            <a:ext cx="3773596" cy="1410"/>
          </a:xfrm>
          <a:prstGeom prst="line">
            <a:avLst/>
          </a:prstGeom>
          <a:ln w="12700" cap="flat" cmpd="sng" algn="ctr">
            <a:solidFill>
              <a:schemeClr val="accent2">
                <a:lumMod val="60000"/>
                <a:lumOff val="4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6974924" y="5910071"/>
            <a:ext cx="1568744" cy="307777"/>
          </a:xfrm>
          <a:prstGeom prst="rect">
            <a:avLst/>
          </a:prstGeom>
          <a:noFill/>
        </p:spPr>
        <p:txBody>
          <a:bodyPr wrap="square" rtlCol="0">
            <a:spAutoFit/>
          </a:bodyPr>
          <a:lstStyle/>
          <a:p>
            <a:r>
              <a:rPr lang="en-US" sz="1400" dirty="0" smtClean="0"/>
              <a:t>September 2012</a:t>
            </a:r>
            <a:endParaRPr lang="en-US" sz="1400" dirty="0"/>
          </a:p>
        </p:txBody>
      </p:sp>
      <p:sp>
        <p:nvSpPr>
          <p:cNvPr id="31" name="TextBox 30"/>
          <p:cNvSpPr txBox="1"/>
          <p:nvPr/>
        </p:nvSpPr>
        <p:spPr>
          <a:xfrm>
            <a:off x="2558545" y="1680652"/>
            <a:ext cx="3062785" cy="369332"/>
          </a:xfrm>
          <a:prstGeom prst="rect">
            <a:avLst/>
          </a:prstGeom>
          <a:noFill/>
        </p:spPr>
        <p:txBody>
          <a:bodyPr wrap="square" rtlCol="0">
            <a:spAutoFit/>
          </a:bodyPr>
          <a:lstStyle/>
          <a:p>
            <a:pPr algn="ctr"/>
            <a:r>
              <a:rPr lang="en-US" b="1" dirty="0" err="1" smtClean="0">
                <a:solidFill>
                  <a:srgbClr val="7F7F7F"/>
                </a:solidFill>
              </a:rPr>
              <a:t>bSpace</a:t>
            </a:r>
            <a:r>
              <a:rPr lang="en-US" b="1" dirty="0" smtClean="0">
                <a:solidFill>
                  <a:srgbClr val="7F7F7F"/>
                </a:solidFill>
              </a:rPr>
              <a:t> (Sakai 2.x)</a:t>
            </a:r>
            <a:endParaRPr lang="en-US" b="1" dirty="0">
              <a:solidFill>
                <a:srgbClr val="7F7F7F"/>
              </a:solidFill>
            </a:endParaRPr>
          </a:p>
        </p:txBody>
      </p:sp>
      <p:sp>
        <p:nvSpPr>
          <p:cNvPr id="34" name="TextBox 33"/>
          <p:cNvSpPr txBox="1"/>
          <p:nvPr/>
        </p:nvSpPr>
        <p:spPr>
          <a:xfrm>
            <a:off x="1571738" y="2378315"/>
            <a:ext cx="2723631" cy="369332"/>
          </a:xfrm>
          <a:prstGeom prst="rect">
            <a:avLst/>
          </a:prstGeom>
          <a:noFill/>
        </p:spPr>
        <p:txBody>
          <a:bodyPr wrap="square" rtlCol="0">
            <a:spAutoFit/>
          </a:bodyPr>
          <a:lstStyle/>
          <a:p>
            <a:pPr algn="ctr"/>
            <a:r>
              <a:rPr lang="en-US" b="1" dirty="0" smtClean="0">
                <a:solidFill>
                  <a:srgbClr val="BFBFBF"/>
                </a:solidFill>
              </a:rPr>
              <a:t>Portal Pilot</a:t>
            </a:r>
            <a:endParaRPr lang="en-US" b="1" dirty="0">
              <a:solidFill>
                <a:srgbClr val="BFBFBF"/>
              </a:solidFill>
            </a:endParaRPr>
          </a:p>
        </p:txBody>
      </p:sp>
      <p:cxnSp>
        <p:nvCxnSpPr>
          <p:cNvPr id="36" name="Straight Connector 35"/>
          <p:cNvCxnSpPr/>
          <p:nvPr/>
        </p:nvCxnSpPr>
        <p:spPr>
          <a:xfrm>
            <a:off x="1643445" y="2745775"/>
            <a:ext cx="2633248" cy="1588"/>
          </a:xfrm>
          <a:prstGeom prst="line">
            <a:avLst/>
          </a:prstGeom>
          <a:ln>
            <a:solidFill>
              <a:schemeClr val="accent6">
                <a:lumMod val="40000"/>
                <a:lumOff val="60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4973678" y="2378314"/>
            <a:ext cx="3859842" cy="369332"/>
          </a:xfrm>
          <a:prstGeom prst="rect">
            <a:avLst/>
          </a:prstGeom>
          <a:noFill/>
        </p:spPr>
        <p:txBody>
          <a:bodyPr wrap="square" rtlCol="0">
            <a:spAutoFit/>
          </a:bodyPr>
          <a:lstStyle/>
          <a:p>
            <a:pPr algn="ctr"/>
            <a:r>
              <a:rPr lang="en-US" b="1" dirty="0" smtClean="0">
                <a:solidFill>
                  <a:srgbClr val="BFBFBF"/>
                </a:solidFill>
              </a:rPr>
              <a:t>Portal Launch</a:t>
            </a:r>
            <a:endParaRPr lang="en-US" b="1" dirty="0">
              <a:solidFill>
                <a:srgbClr val="BFBFBF"/>
              </a:solidFill>
            </a:endParaRPr>
          </a:p>
        </p:txBody>
      </p:sp>
      <p:cxnSp>
        <p:nvCxnSpPr>
          <p:cNvPr id="40" name="Straight Connector 39"/>
          <p:cNvCxnSpPr/>
          <p:nvPr/>
        </p:nvCxnSpPr>
        <p:spPr>
          <a:xfrm>
            <a:off x="4301421" y="5018197"/>
            <a:ext cx="1880175" cy="1588"/>
          </a:xfrm>
          <a:prstGeom prst="line">
            <a:avLst/>
          </a:prstGeom>
          <a:ln>
            <a:solidFill>
              <a:schemeClr val="accent3">
                <a:lumMod val="60000"/>
                <a:lumOff val="40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4298364" y="5369990"/>
            <a:ext cx="4647209" cy="369332"/>
          </a:xfrm>
          <a:prstGeom prst="rect">
            <a:avLst/>
          </a:prstGeom>
          <a:noFill/>
        </p:spPr>
        <p:txBody>
          <a:bodyPr wrap="square" rtlCol="0">
            <a:spAutoFit/>
          </a:bodyPr>
          <a:lstStyle/>
          <a:p>
            <a:pPr algn="ctr"/>
            <a:r>
              <a:rPr lang="en-US" b="1" dirty="0" err="1" smtClean="0">
                <a:solidFill>
                  <a:srgbClr val="7F7F7F"/>
                </a:solidFill>
              </a:rPr>
              <a:t>bSpace</a:t>
            </a:r>
            <a:r>
              <a:rPr lang="en-US" b="1" dirty="0" smtClean="0">
                <a:solidFill>
                  <a:srgbClr val="7F7F7F"/>
                </a:solidFill>
              </a:rPr>
              <a:t> NG</a:t>
            </a:r>
            <a:endParaRPr lang="en-US" b="1" dirty="0">
              <a:solidFill>
                <a:srgbClr val="7F7F7F"/>
              </a:solidFill>
            </a:endParaRPr>
          </a:p>
        </p:txBody>
      </p:sp>
      <p:sp>
        <p:nvSpPr>
          <p:cNvPr id="43" name="TextBox 42"/>
          <p:cNvSpPr txBox="1"/>
          <p:nvPr/>
        </p:nvSpPr>
        <p:spPr>
          <a:xfrm>
            <a:off x="4276693" y="4610380"/>
            <a:ext cx="1907944" cy="369332"/>
          </a:xfrm>
          <a:prstGeom prst="rect">
            <a:avLst/>
          </a:prstGeom>
          <a:noFill/>
        </p:spPr>
        <p:txBody>
          <a:bodyPr wrap="square" rtlCol="0">
            <a:spAutoFit/>
          </a:bodyPr>
          <a:lstStyle/>
          <a:p>
            <a:pPr algn="ctr"/>
            <a:r>
              <a:rPr lang="en-US" b="1" dirty="0" smtClean="0">
                <a:solidFill>
                  <a:schemeClr val="bg1">
                    <a:lumMod val="75000"/>
                  </a:schemeClr>
                </a:solidFill>
              </a:rPr>
              <a:t>Collaboration</a:t>
            </a:r>
            <a:endParaRPr lang="en-US" b="1" dirty="0">
              <a:solidFill>
                <a:schemeClr val="bg1">
                  <a:lumMod val="75000"/>
                </a:schemeClr>
              </a:solidFill>
            </a:endParaRPr>
          </a:p>
        </p:txBody>
      </p:sp>
      <p:cxnSp>
        <p:nvCxnSpPr>
          <p:cNvPr id="44" name="Straight Connector 43"/>
          <p:cNvCxnSpPr/>
          <p:nvPr/>
        </p:nvCxnSpPr>
        <p:spPr>
          <a:xfrm>
            <a:off x="6246717" y="5021205"/>
            <a:ext cx="2698856" cy="1588"/>
          </a:xfrm>
          <a:prstGeom prst="line">
            <a:avLst/>
          </a:prstGeom>
          <a:ln>
            <a:solidFill>
              <a:schemeClr val="accent3">
                <a:lumMod val="60000"/>
                <a:lumOff val="40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6203313" y="4613387"/>
            <a:ext cx="2723584" cy="369332"/>
          </a:xfrm>
          <a:prstGeom prst="rect">
            <a:avLst/>
          </a:prstGeom>
          <a:noFill/>
        </p:spPr>
        <p:txBody>
          <a:bodyPr wrap="square" rtlCol="0">
            <a:spAutoFit/>
          </a:bodyPr>
          <a:lstStyle/>
          <a:p>
            <a:pPr algn="ctr"/>
            <a:r>
              <a:rPr lang="en-US" b="1" dirty="0" smtClean="0">
                <a:solidFill>
                  <a:srgbClr val="BFBFBF"/>
                </a:solidFill>
              </a:rPr>
              <a:t>Teaching &amp; Learning</a:t>
            </a:r>
            <a:endParaRPr lang="en-US" b="1" dirty="0">
              <a:solidFill>
                <a:srgbClr val="BFBFBF"/>
              </a:solidFill>
            </a:endParaRPr>
          </a:p>
        </p:txBody>
      </p:sp>
      <p:sp>
        <p:nvSpPr>
          <p:cNvPr id="54" name="TextBox 53"/>
          <p:cNvSpPr txBox="1"/>
          <p:nvPr/>
        </p:nvSpPr>
        <p:spPr>
          <a:xfrm>
            <a:off x="322852" y="3460406"/>
            <a:ext cx="1903882" cy="1631216"/>
          </a:xfrm>
          <a:prstGeom prst="rect">
            <a:avLst/>
          </a:prstGeom>
          <a:solidFill>
            <a:schemeClr val="bg1">
              <a:alpha val="63000"/>
            </a:schemeClr>
          </a:solidFill>
        </p:spPr>
        <p:txBody>
          <a:bodyPr wrap="square" rtlCol="0">
            <a:spAutoFit/>
          </a:bodyPr>
          <a:lstStyle/>
          <a:p>
            <a:r>
              <a:rPr lang="en-US" sz="1000" b="1" dirty="0" smtClean="0"/>
              <a:t>Native Sakai Functionality:</a:t>
            </a:r>
          </a:p>
          <a:p>
            <a:r>
              <a:rPr lang="en-US" sz="1000" dirty="0" smtClean="0"/>
              <a:t>Profile</a:t>
            </a:r>
          </a:p>
          <a:p>
            <a:r>
              <a:rPr lang="en-US" sz="1000" dirty="0" smtClean="0"/>
              <a:t>Community</a:t>
            </a:r>
          </a:p>
          <a:p>
            <a:r>
              <a:rPr lang="en-US" sz="1000" dirty="0" smtClean="0"/>
              <a:t>Content</a:t>
            </a:r>
          </a:p>
          <a:p>
            <a:r>
              <a:rPr lang="en-US" sz="1000" dirty="0" smtClean="0"/>
              <a:t>Messages</a:t>
            </a:r>
          </a:p>
          <a:p>
            <a:r>
              <a:rPr lang="en-US" sz="1000" dirty="0" smtClean="0"/>
              <a:t>Chat</a:t>
            </a:r>
          </a:p>
          <a:p>
            <a:endParaRPr lang="en-US" sz="1000" b="1" dirty="0" smtClean="0"/>
          </a:p>
          <a:p>
            <a:r>
              <a:rPr lang="en-US" sz="1000" b="1" dirty="0" smtClean="0"/>
              <a:t>Berkeley Features:</a:t>
            </a:r>
          </a:p>
          <a:p>
            <a:r>
              <a:rPr lang="en-US" sz="1000" dirty="0" smtClean="0"/>
              <a:t>My Links</a:t>
            </a:r>
          </a:p>
          <a:p>
            <a:r>
              <a:rPr lang="en-US" sz="1000" dirty="0" smtClean="0"/>
              <a:t>To Do’s &amp; Reminder</a:t>
            </a:r>
            <a:endParaRPr lang="en-US" sz="1000" dirty="0"/>
          </a:p>
        </p:txBody>
      </p:sp>
      <p:cxnSp>
        <p:nvCxnSpPr>
          <p:cNvPr id="50" name="Elbow Connector 49"/>
          <p:cNvCxnSpPr>
            <a:stCxn id="54" idx="3"/>
          </p:cNvCxnSpPr>
          <p:nvPr/>
        </p:nvCxnSpPr>
        <p:spPr>
          <a:xfrm flipV="1">
            <a:off x="2226734" y="2750371"/>
            <a:ext cx="824240" cy="1525643"/>
          </a:xfrm>
          <a:prstGeom prst="bentConnector2">
            <a:avLst/>
          </a:prstGeom>
          <a:ln>
            <a:solidFill>
              <a:schemeClr val="accent6">
                <a:lumMod val="50000"/>
              </a:schemeClr>
            </a:solidFill>
            <a:headEnd type="arrow"/>
            <a:tailEnd type="oval"/>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3197475" y="3380306"/>
            <a:ext cx="1583425" cy="861774"/>
          </a:xfrm>
          <a:prstGeom prst="rect">
            <a:avLst/>
          </a:prstGeom>
          <a:solidFill>
            <a:schemeClr val="bg1">
              <a:alpha val="63000"/>
            </a:schemeClr>
          </a:solidFill>
        </p:spPr>
        <p:txBody>
          <a:bodyPr wrap="square" rtlCol="0">
            <a:spAutoFit/>
          </a:bodyPr>
          <a:lstStyle/>
          <a:p>
            <a:pPr lvl="0" algn="r"/>
            <a:r>
              <a:rPr lang="en-US" sz="1000" dirty="0" smtClean="0"/>
              <a:t>My Calendar</a:t>
            </a:r>
          </a:p>
          <a:p>
            <a:pPr lvl="0" algn="r"/>
            <a:r>
              <a:rPr lang="en-US" sz="1000" dirty="0" smtClean="0"/>
              <a:t>Campus Calendar </a:t>
            </a:r>
          </a:p>
          <a:p>
            <a:pPr lvl="0" algn="r"/>
            <a:r>
              <a:rPr lang="en-US" sz="1000" dirty="0" smtClean="0"/>
              <a:t>My Questions</a:t>
            </a:r>
          </a:p>
          <a:p>
            <a:pPr lvl="0" algn="r"/>
            <a:r>
              <a:rPr lang="en-US" sz="1000" dirty="0" smtClean="0"/>
              <a:t>My </a:t>
            </a:r>
            <a:r>
              <a:rPr lang="en-US" sz="1000" dirty="0" err="1" smtClean="0"/>
              <a:t>CourseCasts</a:t>
            </a:r>
            <a:r>
              <a:rPr lang="en-US" sz="1000" dirty="0" smtClean="0"/>
              <a:t> </a:t>
            </a:r>
          </a:p>
          <a:p>
            <a:pPr lvl="0" algn="r"/>
            <a:r>
              <a:rPr lang="en-US" sz="1000" dirty="0" smtClean="0"/>
              <a:t>Crowd-Sourcing support</a:t>
            </a:r>
            <a:endParaRPr lang="en-US" sz="1000" dirty="0"/>
          </a:p>
        </p:txBody>
      </p:sp>
      <p:sp>
        <p:nvSpPr>
          <p:cNvPr id="68" name="TextBox 67"/>
          <p:cNvSpPr txBox="1"/>
          <p:nvPr/>
        </p:nvSpPr>
        <p:spPr>
          <a:xfrm>
            <a:off x="2841699" y="2892149"/>
            <a:ext cx="4263957" cy="369332"/>
          </a:xfrm>
          <a:prstGeom prst="rect">
            <a:avLst/>
          </a:prstGeom>
          <a:solidFill>
            <a:srgbClr val="FFFFFF">
              <a:alpha val="60000"/>
            </a:srgbClr>
          </a:solidFill>
        </p:spPr>
        <p:txBody>
          <a:bodyPr wrap="square" rtlCol="0">
            <a:spAutoFit/>
          </a:bodyPr>
          <a:lstStyle/>
          <a:p>
            <a:pPr algn="ctr"/>
            <a:r>
              <a:rPr lang="en-US" b="1" dirty="0" err="1" smtClean="0">
                <a:solidFill>
                  <a:srgbClr val="7F7F7F"/>
                </a:solidFill>
              </a:rPr>
              <a:t>MyBerkeley</a:t>
            </a:r>
            <a:r>
              <a:rPr lang="en-US" b="1" dirty="0" smtClean="0">
                <a:solidFill>
                  <a:srgbClr val="7F7F7F"/>
                </a:solidFill>
              </a:rPr>
              <a:t> Student (Sakai 3.0)</a:t>
            </a:r>
            <a:endParaRPr lang="en-US" b="1" dirty="0">
              <a:solidFill>
                <a:srgbClr val="7F7F7F"/>
              </a:solidFill>
            </a:endParaRPr>
          </a:p>
        </p:txBody>
      </p:sp>
      <p:cxnSp>
        <p:nvCxnSpPr>
          <p:cNvPr id="73" name="Straight Arrow Connector 72"/>
          <p:cNvCxnSpPr/>
          <p:nvPr/>
        </p:nvCxnSpPr>
        <p:spPr>
          <a:xfrm>
            <a:off x="6203313" y="2093068"/>
            <a:ext cx="1547027" cy="1588"/>
          </a:xfrm>
          <a:prstGeom prst="straightConnector1">
            <a:avLst/>
          </a:prstGeom>
          <a:ln w="53975" cap="flat" cmpd="sng" algn="ctr">
            <a:solidFill>
              <a:schemeClr val="accent5">
                <a:lumMod val="60000"/>
                <a:lumOff val="40000"/>
              </a:schemeClr>
            </a:solidFill>
            <a:prstDash val="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76" name="TextBox 75"/>
          <p:cNvSpPr txBox="1"/>
          <p:nvPr/>
        </p:nvSpPr>
        <p:spPr>
          <a:xfrm>
            <a:off x="5994400" y="3519848"/>
            <a:ext cx="2839120" cy="584776"/>
          </a:xfrm>
          <a:prstGeom prst="rect">
            <a:avLst/>
          </a:prstGeom>
          <a:noFill/>
        </p:spPr>
        <p:txBody>
          <a:bodyPr wrap="square" rtlCol="0">
            <a:spAutoFit/>
          </a:bodyPr>
          <a:lstStyle/>
          <a:p>
            <a:pPr algn="ctr"/>
            <a:r>
              <a:rPr lang="en-US" sz="3200" dirty="0" smtClean="0">
                <a:solidFill>
                  <a:srgbClr val="000090"/>
                </a:solidFill>
                <a:latin typeface="Futura"/>
                <a:cs typeface="Futura"/>
              </a:rPr>
              <a:t>Sakai 3.0 OAE</a:t>
            </a:r>
            <a:endParaRPr lang="en-US" sz="3200" dirty="0">
              <a:solidFill>
                <a:srgbClr val="000090"/>
              </a:solidFill>
              <a:latin typeface="Futura"/>
              <a:cs typeface="Futur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61111E-6 1.85185E-6 L -3.61111E-6 -0.1757 " pathEditMode="fixed" rAng="0" ptsTypes="AA">
                                      <p:cBhvr>
                                        <p:cTn id="6" dur="2000" fill="hold"/>
                                        <p:tgtEl>
                                          <p:spTgt spid="10"/>
                                        </p:tgtEl>
                                        <p:attrNameLst>
                                          <p:attrName>ppt_x</p:attrName>
                                          <p:attrName>ppt_y</p:attrName>
                                        </p:attrNameLst>
                                      </p:cBhvr>
                                      <p:rCtr x="0" y="-88"/>
                                    </p:animMotion>
                                  </p:childTnLst>
                                  <p:subTnLst>
                                    <p:animClr>
                                      <p:cBhvr override="childStyle">
                                        <p:cTn dur="1" fill="hold" display="0" masterRel="nextClick" afterEffect="1"/>
                                        <p:tgtEl>
                                          <p:spTgt spid="10"/>
                                        </p:tgtEl>
                                        <p:attrNameLst>
                                          <p:attrName>ppt_c</p:attrName>
                                        </p:attrNameLst>
                                      </p:cBhvr>
                                      <p:to>
                                        <a:schemeClr val="tx2"/>
                                      </p:to>
                                    </p:animClr>
                                  </p:sub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1.38889E-6 3.33333E-6 L 0.00139 0.1118 " pathEditMode="fixed" rAng="0" ptsTypes="AA">
                                      <p:cBhvr>
                                        <p:cTn id="9" dur="2000" fill="hold"/>
                                        <p:tgtEl>
                                          <p:spTgt spid="9"/>
                                        </p:tgtEl>
                                        <p:attrNameLst>
                                          <p:attrName>ppt_x</p:attrName>
                                          <p:attrName>ppt_y</p:attrName>
                                        </p:attrNameLst>
                                      </p:cBhvr>
                                      <p:rCtr x="1" y="56"/>
                                    </p:animMotion>
                                  </p:childTnLst>
                                  <p:subTnLst>
                                    <p:animClr>
                                      <p:cBhvr override="childStyle">
                                        <p:cTn dur="1" fill="hold" display="0" masterRel="nextClick" afterEffect="1"/>
                                        <p:tgtEl>
                                          <p:spTgt spid="9"/>
                                        </p:tgtEl>
                                        <p:attrNameLst>
                                          <p:attrName>ppt_c</p:attrName>
                                        </p:attrNameLst>
                                      </p:cBhvr>
                                      <p:to>
                                        <a:schemeClr val="accent1"/>
                                      </p:to>
                                    </p:animClr>
                                  </p:subTnLst>
                                </p:cTn>
                              </p:par>
                              <p:par>
                                <p:cTn id="10" presetID="9" presetClass="emph" presetSubtype="0" grpId="0" nodeType="withEffect">
                                  <p:stCondLst>
                                    <p:cond delay="0"/>
                                  </p:stCondLst>
                                  <p:childTnLst>
                                    <p:set>
                                      <p:cBhvr rctx="PPT">
                                        <p:cTn id="11" dur="indefinite"/>
                                        <p:tgtEl>
                                          <p:spTgt spid="63"/>
                                        </p:tgtEl>
                                        <p:attrNameLst>
                                          <p:attrName>style.opacity</p:attrName>
                                        </p:attrNameLst>
                                      </p:cBhvr>
                                      <p:to>
                                        <p:strVal val="0.5"/>
                                      </p:to>
                                    </p:set>
                                    <p:animEffect filter="image" prLst="opacity: 0.5">
                                      <p:cBhvr rctx="IE">
                                        <p:cTn id="12" dur="indefinite"/>
                                        <p:tgtEl>
                                          <p:spTgt spid="63"/>
                                        </p:tgtEl>
                                      </p:cBhvr>
                                    </p:animEffect>
                                  </p:childTnLst>
                                </p:cTn>
                              </p:par>
                            </p:childTnLst>
                          </p:cTn>
                        </p:par>
                        <p:par>
                          <p:cTn id="13" fill="hold">
                            <p:stCondLst>
                              <p:cond delay="4000"/>
                            </p:stCondLst>
                            <p:childTnLst>
                              <p:par>
                                <p:cTn id="14" presetID="10" presetClass="entr" presetSubtype="0" fill="hold" grpId="0" nodeType="afterEffect">
                                  <p:stCondLst>
                                    <p:cond delay="0"/>
                                  </p:stCondLst>
                                  <p:childTnLst>
                                    <p:set>
                                      <p:cBhvr>
                                        <p:cTn id="15" dur="1" fill="hold">
                                          <p:stCondLst>
                                            <p:cond delay="0"/>
                                          </p:stCondLst>
                                        </p:cTn>
                                        <p:tgtEl>
                                          <p:spTgt spid="76"/>
                                        </p:tgtEl>
                                        <p:attrNameLst>
                                          <p:attrName>style.visibility</p:attrName>
                                        </p:attrNameLst>
                                      </p:cBhvr>
                                      <p:to>
                                        <p:strVal val="visible"/>
                                      </p:to>
                                    </p:set>
                                    <p:animEffect transition="in" filter="fade">
                                      <p:cBhvr>
                                        <p:cTn id="16" dur="2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76"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Sakai OAE hybrid</a:t>
            </a:r>
            <a:endParaRPr lang="en-US" dirty="0"/>
          </a:p>
        </p:txBody>
      </p:sp>
      <p:sp>
        <p:nvSpPr>
          <p:cNvPr id="5" name="Subtitle 4"/>
          <p:cNvSpPr>
            <a:spLocks noGrp="1"/>
          </p:cNvSpPr>
          <p:nvPr>
            <p:ph type="subTitle" idx="1"/>
          </p:nvPr>
        </p:nvSpPr>
        <p:spPr/>
        <p:txBody>
          <a:bodyPr>
            <a:normAutofit/>
          </a:bodyPr>
          <a:lstStyle/>
          <a:p>
            <a:r>
              <a:rPr lang="en-US" dirty="0" smtClean="0"/>
              <a:t>Lance </a:t>
            </a:r>
            <a:r>
              <a:rPr lang="en-US" dirty="0" err="1" smtClean="0"/>
              <a:t>Speelmon</a:t>
            </a:r>
            <a:endParaRPr lang="en-US" dirty="0" smtClean="0"/>
          </a:p>
          <a:p>
            <a:r>
              <a:rPr lang="en-US" dirty="0" smtClean="0"/>
              <a:t>Scholarly </a:t>
            </a:r>
            <a:r>
              <a:rPr lang="en-US" dirty="0" smtClean="0"/>
              <a:t>Technologist</a:t>
            </a:r>
          </a:p>
          <a:p>
            <a:r>
              <a:rPr lang="en-US" dirty="0" smtClean="0"/>
              <a:t>Indiana University </a:t>
            </a:r>
            <a:r>
              <a:rPr lang="en-US" dirty="0" smtClean="0"/>
              <a:t>System</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45281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smtClean="0"/>
              <a:t>Josh </a:t>
            </a:r>
            <a:r>
              <a:rPr lang="en-US" b="1" dirty="0" smtClean="0"/>
              <a:t>Baron</a:t>
            </a:r>
            <a:r>
              <a:rPr lang="en-US" dirty="0" smtClean="0"/>
              <a:t/>
            </a:r>
            <a:br>
              <a:rPr lang="en-US" dirty="0" smtClean="0"/>
            </a:br>
            <a:r>
              <a:rPr lang="en-US" dirty="0" smtClean="0"/>
              <a:t>Senior </a:t>
            </a:r>
            <a:r>
              <a:rPr lang="en-US" dirty="0" smtClean="0"/>
              <a:t>Academic Technology </a:t>
            </a:r>
            <a:r>
              <a:rPr lang="en-US" dirty="0" smtClean="0"/>
              <a:t>Officer</a:t>
            </a:r>
            <a:br>
              <a:rPr lang="en-US" dirty="0" smtClean="0"/>
            </a:br>
            <a:r>
              <a:rPr lang="en-US" dirty="0" smtClean="0"/>
              <a:t>Marist College</a:t>
            </a:r>
          </a:p>
          <a:p>
            <a:r>
              <a:rPr lang="en-US" b="1" dirty="0" smtClean="0"/>
              <a:t>Mara </a:t>
            </a:r>
            <a:r>
              <a:rPr lang="en-US" b="1" dirty="0" smtClean="0"/>
              <a:t>Hancock</a:t>
            </a:r>
            <a:r>
              <a:rPr lang="en-US" dirty="0" smtClean="0"/>
              <a:t/>
            </a:r>
            <a:br>
              <a:rPr lang="en-US" dirty="0" smtClean="0"/>
            </a:br>
            <a:r>
              <a:rPr lang="en-US" dirty="0" smtClean="0"/>
              <a:t>Director </a:t>
            </a:r>
            <a:r>
              <a:rPr lang="en-US" dirty="0" smtClean="0"/>
              <a:t>for Educational </a:t>
            </a:r>
            <a:r>
              <a:rPr lang="en-US" dirty="0" smtClean="0"/>
              <a:t>Technologies</a:t>
            </a:r>
            <a:br>
              <a:rPr lang="en-US" dirty="0" smtClean="0"/>
            </a:br>
            <a:r>
              <a:rPr lang="en-US" dirty="0" smtClean="0"/>
              <a:t>University </a:t>
            </a:r>
            <a:r>
              <a:rPr lang="en-US" dirty="0" smtClean="0"/>
              <a:t>of California, </a:t>
            </a:r>
            <a:r>
              <a:rPr lang="en-US" dirty="0" smtClean="0"/>
              <a:t>Berkeley</a:t>
            </a:r>
          </a:p>
          <a:p>
            <a:r>
              <a:rPr lang="en-US" b="1" dirty="0" smtClean="0"/>
              <a:t>Lance </a:t>
            </a:r>
            <a:r>
              <a:rPr lang="en-US" b="1" dirty="0" err="1" smtClean="0"/>
              <a:t>Speelmon</a:t>
            </a:r>
            <a:r>
              <a:rPr lang="en-US" dirty="0" smtClean="0"/>
              <a:t/>
            </a:r>
            <a:br>
              <a:rPr lang="en-US" dirty="0" smtClean="0"/>
            </a:br>
            <a:r>
              <a:rPr lang="en-US" dirty="0" smtClean="0"/>
              <a:t>Scholarly Technologist</a:t>
            </a:r>
            <a:br>
              <a:rPr lang="en-US" dirty="0" smtClean="0"/>
            </a:br>
            <a:r>
              <a:rPr lang="en-US" dirty="0" smtClean="0"/>
              <a:t>Indiana </a:t>
            </a:r>
            <a:r>
              <a:rPr lang="en-US" dirty="0" smtClean="0"/>
              <a:t>University </a:t>
            </a:r>
            <a:r>
              <a:rPr lang="en-US" dirty="0" smtClean="0"/>
              <a:t>System</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Sakai OAE</a:t>
            </a:r>
            <a:endParaRPr lang="en-US" dirty="0"/>
          </a:p>
        </p:txBody>
      </p:sp>
      <p:sp>
        <p:nvSpPr>
          <p:cNvPr id="3" name="Content Placeholder 2"/>
          <p:cNvSpPr>
            <a:spLocks noGrp="1"/>
          </p:cNvSpPr>
          <p:nvPr>
            <p:ph idx="1"/>
          </p:nvPr>
        </p:nvSpPr>
        <p:spPr/>
        <p:txBody>
          <a:bodyPr/>
          <a:lstStyle/>
          <a:p>
            <a:r>
              <a:rPr lang="en-US" dirty="0" smtClean="0"/>
              <a:t>Sakai 3 as an open </a:t>
            </a:r>
            <a:r>
              <a:rPr lang="en-US" dirty="0" smtClean="0"/>
              <a:t>academic environment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Sakai </a:t>
            </a:r>
            <a:r>
              <a:rPr lang="en-US" dirty="0" err="1" smtClean="0"/>
              <a:t>oae</a:t>
            </a:r>
            <a:endParaRPr lang="en-US" dirty="0"/>
          </a:p>
        </p:txBody>
      </p:sp>
      <p:sp>
        <p:nvSpPr>
          <p:cNvPr id="3" name="Content Placeholder 2"/>
          <p:cNvSpPr>
            <a:spLocks noGrp="1"/>
          </p:cNvSpPr>
          <p:nvPr>
            <p:ph idx="1"/>
          </p:nvPr>
        </p:nvSpPr>
        <p:spPr/>
        <p:txBody>
          <a:bodyPr/>
          <a:lstStyle/>
          <a:p>
            <a:r>
              <a:rPr lang="en-US" dirty="0" smtClean="0"/>
              <a:t>Flexible </a:t>
            </a:r>
            <a:r>
              <a:rPr lang="en-US" dirty="0" smtClean="0"/>
              <a:t>and controllable </a:t>
            </a:r>
            <a:r>
              <a:rPr lang="en-US" dirty="0" smtClean="0"/>
              <a:t>workspaces</a:t>
            </a:r>
          </a:p>
          <a:p>
            <a:r>
              <a:rPr lang="en-US" dirty="0" smtClean="0"/>
              <a:t>P</a:t>
            </a:r>
            <a:r>
              <a:rPr lang="en-US" dirty="0" smtClean="0"/>
              <a:t>eople</a:t>
            </a:r>
            <a:r>
              <a:rPr lang="en-US" dirty="0" smtClean="0"/>
              <a:t>, academic networking, and </a:t>
            </a:r>
            <a:r>
              <a:rPr lang="en-US" dirty="0" smtClean="0"/>
              <a:t>groups</a:t>
            </a:r>
          </a:p>
          <a:p>
            <a:r>
              <a:rPr lang="en-US" dirty="0" smtClean="0"/>
              <a:t>R</a:t>
            </a:r>
            <a:r>
              <a:rPr lang="en-US" dirty="0" smtClean="0"/>
              <a:t>ich </a:t>
            </a:r>
            <a:r>
              <a:rPr lang="en-US" dirty="0" smtClean="0"/>
              <a:t>content </a:t>
            </a:r>
            <a:r>
              <a:rPr lang="en-US" dirty="0" smtClean="0"/>
              <a:t>development</a:t>
            </a:r>
          </a:p>
          <a:p>
            <a:r>
              <a:rPr lang="en-US" dirty="0" smtClean="0"/>
              <a:t>R</a:t>
            </a:r>
            <a:r>
              <a:rPr lang="en-US" dirty="0" smtClean="0"/>
              <a:t>esource </a:t>
            </a:r>
            <a:r>
              <a:rPr lang="en-US" dirty="0" smtClean="0"/>
              <a:t>discovery and </a:t>
            </a:r>
            <a:r>
              <a:rPr lang="en-US" dirty="0" smtClean="0"/>
              <a:t>use</a:t>
            </a:r>
          </a:p>
          <a:p>
            <a:r>
              <a:rPr lang="en-US" dirty="0" smtClean="0"/>
              <a:t>Collaboration</a:t>
            </a:r>
            <a:r>
              <a:rPr lang="en-US" dirty="0" smtClean="0"/>
              <a:t>, communication, and </a:t>
            </a:r>
            <a:r>
              <a:rPr lang="en-US" dirty="0" smtClean="0"/>
              <a:t>sharing</a:t>
            </a:r>
          </a:p>
          <a:p>
            <a:r>
              <a:rPr lang="en-US" dirty="0" smtClean="0"/>
              <a:t>Openness </a:t>
            </a:r>
            <a:r>
              <a:rPr lang="en-US" dirty="0" smtClean="0"/>
              <a:t>and permeability</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Introducing Sakai 3:</a:t>
            </a:r>
            <a:br>
              <a:rPr lang="en-US" dirty="0" smtClean="0"/>
            </a:br>
            <a:r>
              <a:rPr lang="en-US" dirty="0" smtClean="0"/>
              <a:t>evolving the LMS</a:t>
            </a:r>
            <a:endParaRPr lang="en-US" dirty="0"/>
          </a:p>
        </p:txBody>
      </p:sp>
      <p:sp>
        <p:nvSpPr>
          <p:cNvPr id="5" name="Subtitle 4"/>
          <p:cNvSpPr>
            <a:spLocks noGrp="1"/>
          </p:cNvSpPr>
          <p:nvPr>
            <p:ph type="subTitle" idx="1"/>
          </p:nvPr>
        </p:nvSpPr>
        <p:spPr/>
        <p:txBody>
          <a:bodyPr>
            <a:normAutofit/>
          </a:bodyPr>
          <a:lstStyle/>
          <a:p>
            <a:r>
              <a:rPr lang="en-US" dirty="0" smtClean="0"/>
              <a:t>Josh Baron</a:t>
            </a:r>
          </a:p>
          <a:p>
            <a:r>
              <a:rPr lang="en-US" dirty="0" smtClean="0"/>
              <a:t>Senior </a:t>
            </a:r>
            <a:r>
              <a:rPr lang="en-US" dirty="0" smtClean="0"/>
              <a:t>Academic Technology </a:t>
            </a:r>
            <a:r>
              <a:rPr lang="en-US" dirty="0" smtClean="0"/>
              <a:t>Officer</a:t>
            </a:r>
          </a:p>
          <a:p>
            <a:r>
              <a:rPr lang="en-US" dirty="0" smtClean="0"/>
              <a:t>Marist </a:t>
            </a:r>
            <a:r>
              <a:rPr lang="en-US" dirty="0" smtClean="0"/>
              <a:t>College</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45281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Is it an upgrade?</a:t>
            </a:r>
            <a:endParaRPr lang="en-US" dirty="0"/>
          </a:p>
        </p:txBody>
      </p:sp>
      <p:sp>
        <p:nvSpPr>
          <p:cNvPr id="7" name="Text Placeholder 6"/>
          <p:cNvSpPr>
            <a:spLocks noGrp="1"/>
          </p:cNvSpPr>
          <p:nvPr>
            <p:ph type="body" idx="1"/>
          </p:nvPr>
        </p:nvSpPr>
        <p:spPr/>
        <p:txBody>
          <a:bodyPr/>
          <a:lstStyle/>
          <a:p>
            <a:r>
              <a:rPr lang="en-US" dirty="0" smtClean="0"/>
              <a:t>Show of hands…</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47438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a Traditional LMS?</a:t>
            </a:r>
            <a:endParaRPr lang="en-US" sz="2800" dirty="0"/>
          </a:p>
        </p:txBody>
      </p:sp>
      <p:sp>
        <p:nvSpPr>
          <p:cNvPr id="3" name="Text Placeholder 2"/>
          <p:cNvSpPr>
            <a:spLocks noGrp="1"/>
          </p:cNvSpPr>
          <p:nvPr>
            <p:ph type="body" idx="1"/>
          </p:nvPr>
        </p:nvSpPr>
        <p:spPr/>
        <p:txBody>
          <a:bodyPr/>
          <a:lstStyle/>
          <a:p>
            <a:r>
              <a:rPr lang="en-US" dirty="0" smtClean="0"/>
              <a:t>Show of hands…</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43598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came for the sushi?</a:t>
            </a:r>
            <a:endParaRPr lang="en-US" dirty="0"/>
          </a:p>
        </p:txBody>
      </p:sp>
      <p:sp>
        <p:nvSpPr>
          <p:cNvPr id="3" name="Text Placeholder 2"/>
          <p:cNvSpPr>
            <a:spLocks noGrp="1"/>
          </p:cNvSpPr>
          <p:nvPr>
            <p:ph type="body" idx="1"/>
          </p:nvPr>
        </p:nvSpPr>
        <p:spPr/>
        <p:txBody>
          <a:bodyPr/>
          <a:lstStyle/>
          <a:p>
            <a:r>
              <a:rPr lang="en-US" dirty="0" smtClean="0"/>
              <a:t>Show of hands…</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58610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Sakai’s Evolution &amp; the post-</a:t>
            </a:r>
            <a:r>
              <a:rPr lang="en-US" dirty="0" err="1" smtClean="0"/>
              <a:t>lms</a:t>
            </a:r>
            <a:r>
              <a:rPr lang="en-US" dirty="0" smtClean="0"/>
              <a:t> era</a:t>
            </a:r>
            <a:endParaRPr lang="en-US" dirty="0"/>
          </a:p>
        </p:txBody>
      </p:sp>
      <p:sp>
        <p:nvSpPr>
          <p:cNvPr id="3" name="Content Placeholder 2"/>
          <p:cNvSpPr>
            <a:spLocks noGrp="1"/>
          </p:cNvSpPr>
          <p:nvPr>
            <p:ph idx="1"/>
          </p:nvPr>
        </p:nvSpPr>
        <p:spPr>
          <a:xfrm>
            <a:off x="457200" y="1600200"/>
            <a:ext cx="4741333" cy="4525963"/>
          </a:xfrm>
        </p:spPr>
        <p:txBody>
          <a:bodyPr/>
          <a:lstStyle/>
          <a:p>
            <a:r>
              <a:rPr lang="en-US" sz="2400" i="1" dirty="0" smtClean="0"/>
              <a:t>Personal Learning Environment</a:t>
            </a:r>
          </a:p>
          <a:p>
            <a:pPr lvl="1"/>
            <a:r>
              <a:rPr lang="en-US" sz="2000" dirty="0" smtClean="0"/>
              <a:t>Leverage Web 2.0-based tools</a:t>
            </a:r>
          </a:p>
          <a:p>
            <a:pPr lvl="1"/>
            <a:r>
              <a:rPr lang="en-US" sz="2000" dirty="0" smtClean="0"/>
              <a:t>Integrates content and networks</a:t>
            </a:r>
          </a:p>
          <a:p>
            <a:pPr lvl="1"/>
            <a:r>
              <a:rPr lang="en-US" sz="2000" dirty="0" smtClean="0"/>
              <a:t>Created/customized by learner</a:t>
            </a:r>
          </a:p>
          <a:p>
            <a:pPr lvl="1"/>
            <a:r>
              <a:rPr lang="en-US" sz="2000" dirty="0" smtClean="0"/>
              <a:t>Facilitates self-directed learning</a:t>
            </a:r>
          </a:p>
          <a:p>
            <a:r>
              <a:rPr lang="en-US" sz="2400" dirty="0" smtClean="0"/>
              <a:t>LMS &gt; closed, status quo, teacher/course-centric</a:t>
            </a:r>
          </a:p>
          <a:p>
            <a:r>
              <a:rPr lang="en-US" sz="2400" dirty="0" smtClean="0"/>
              <a:t>PLE &gt; open, participatory</a:t>
            </a:r>
            <a:r>
              <a:rPr lang="en-US" sz="2400" dirty="0"/>
              <a:t>,</a:t>
            </a:r>
            <a:r>
              <a:rPr lang="en-US" sz="2400" dirty="0" smtClean="0"/>
              <a:t> learner-centric</a:t>
            </a:r>
          </a:p>
          <a:p>
            <a:r>
              <a:rPr lang="en-US" sz="2400" dirty="0" smtClean="0"/>
              <a:t>Pros/cons with both</a:t>
            </a:r>
          </a:p>
        </p:txBody>
      </p:sp>
      <p:pic>
        <p:nvPicPr>
          <p:cNvPr id="4" name="Picture 2"/>
          <p:cNvPicPr>
            <a:picLocks noChangeAspect="1" noChangeArrowheads="1"/>
          </p:cNvPicPr>
          <p:nvPr/>
        </p:nvPicPr>
        <p:blipFill>
          <a:blip r:embed="rId3" cstate="print"/>
          <a:srcRect/>
          <a:stretch>
            <a:fillRect/>
          </a:stretch>
        </p:blipFill>
        <p:spPr bwMode="auto">
          <a:xfrm>
            <a:off x="5114481" y="1964273"/>
            <a:ext cx="3690851" cy="39037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19494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1920</TotalTime>
  <Words>1464</Words>
  <Application>Microsoft Macintosh PowerPoint</Application>
  <PresentationFormat>On-screen Show (4:3)</PresentationFormat>
  <Paragraphs>165</Paragraphs>
  <Slides>19</Slides>
  <Notes>5</Notes>
  <HiddenSlides>0</HiddenSlides>
  <MMClips>0</MMClips>
  <ScaleCrop>false</ScaleCrop>
  <HeadingPairs>
    <vt:vector size="4" baseType="variant">
      <vt:variant>
        <vt:lpstr>Design Template</vt:lpstr>
      </vt:variant>
      <vt:variant>
        <vt:i4>1</vt:i4>
      </vt:variant>
      <vt:variant>
        <vt:lpstr>Slide Titles</vt:lpstr>
      </vt:variant>
      <vt:variant>
        <vt:i4>19</vt:i4>
      </vt:variant>
    </vt:vector>
  </HeadingPairs>
  <TitlesOfParts>
    <vt:vector size="20" baseType="lpstr">
      <vt:lpstr>Office Theme</vt:lpstr>
      <vt:lpstr>Sakai 3</vt:lpstr>
      <vt:lpstr>Slide 2</vt:lpstr>
      <vt:lpstr>Sakai OAE</vt:lpstr>
      <vt:lpstr>Sakai oae</vt:lpstr>
      <vt:lpstr>Introducing Sakai 3: evolving the LMS</vt:lpstr>
      <vt:lpstr>Is it an upgrade?</vt:lpstr>
      <vt:lpstr>Is it a Traditional LMS?</vt:lpstr>
      <vt:lpstr>How many came for the sushi?</vt:lpstr>
      <vt:lpstr>Sakai’s Evolution &amp; the post-lms era</vt:lpstr>
      <vt:lpstr>Open Academic Environment (OAE)</vt:lpstr>
      <vt:lpstr>How the Sakai “OAE” is being designed</vt:lpstr>
      <vt:lpstr>The path to an open academic environment at UC Berkeley</vt:lpstr>
      <vt:lpstr>The landscape</vt:lpstr>
      <vt:lpstr>Students lead the charge</vt:lpstr>
      <vt:lpstr>The Students’ World…</vt:lpstr>
      <vt:lpstr>What is this thing?</vt:lpstr>
      <vt:lpstr>The opportunity</vt:lpstr>
      <vt:lpstr>A Phased roadmap</vt:lpstr>
      <vt:lpstr>Sakai OAE hybrid</vt:lpstr>
    </vt:vector>
  </TitlesOfParts>
  <Company>brain bolts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boelts</dc:creator>
  <cp:lastModifiedBy>Nathan Angell</cp:lastModifiedBy>
  <cp:revision>65</cp:revision>
  <dcterms:created xsi:type="dcterms:W3CDTF">2010-10-15T14:45:51Z</dcterms:created>
  <dcterms:modified xsi:type="dcterms:W3CDTF">2010-10-15T16:22:09Z</dcterms:modified>
</cp:coreProperties>
</file>