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Lst>
  <p:notesMasterIdLst>
    <p:notesMasterId r:id="rId31"/>
  </p:notesMasterIdLst>
  <p:sldIdLst>
    <p:sldId id="293" r:id="rId3"/>
    <p:sldId id="277" r:id="rId4"/>
    <p:sldId id="256" r:id="rId5"/>
    <p:sldId id="258" r:id="rId6"/>
    <p:sldId id="259" r:id="rId7"/>
    <p:sldId id="260" r:id="rId8"/>
    <p:sldId id="261" r:id="rId9"/>
    <p:sldId id="262" r:id="rId10"/>
    <p:sldId id="280" r:id="rId11"/>
    <p:sldId id="265" r:id="rId12"/>
    <p:sldId id="278" r:id="rId13"/>
    <p:sldId id="263" r:id="rId14"/>
    <p:sldId id="264" r:id="rId15"/>
    <p:sldId id="266" r:id="rId16"/>
    <p:sldId id="267" r:id="rId17"/>
    <p:sldId id="268" r:id="rId18"/>
    <p:sldId id="281" r:id="rId19"/>
    <p:sldId id="269" r:id="rId20"/>
    <p:sldId id="270" r:id="rId21"/>
    <p:sldId id="282" r:id="rId22"/>
    <p:sldId id="283" r:id="rId23"/>
    <p:sldId id="271" r:id="rId24"/>
    <p:sldId id="286" r:id="rId25"/>
    <p:sldId id="272" r:id="rId26"/>
    <p:sldId id="274" r:id="rId27"/>
    <p:sldId id="276" r:id="rId28"/>
    <p:sldId id="275"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6386" autoAdjust="0"/>
  </p:normalViewPr>
  <p:slideViewPr>
    <p:cSldViewPr>
      <p:cViewPr>
        <p:scale>
          <a:sx n="53" d="100"/>
          <a:sy n="53" d="100"/>
        </p:scale>
        <p:origin x="-1728" y="-235"/>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2" d="100"/>
          <a:sy n="62" d="100"/>
        </p:scale>
        <p:origin x="-2578"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A6597-00B7-483E-96B0-6612D08ADEBB}" type="datetimeFigureOut">
              <a:rPr lang="en-US" smtClean="0"/>
              <a:pPr/>
              <a:t>10/18/2010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3A85F-ED1E-4CA8-B364-20C5ED1E9750}" type="slidenum">
              <a:rPr lang="en-US" smtClean="0"/>
              <a:pPr/>
              <a:t>‹#›</a:t>
            </a:fld>
            <a:endParaRPr lang="en-US" dirty="0"/>
          </a:p>
        </p:txBody>
      </p:sp>
    </p:spTree>
    <p:extLst>
      <p:ext uri="{BB962C8B-B14F-4D97-AF65-F5344CB8AC3E}">
        <p14:creationId xmlns:p14="http://schemas.microsoft.com/office/powerpoint/2010/main" xmlns="" val="122606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F725E0-A5A2-44DC-A442-17B3A2EE27A8}"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10</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44496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11</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3567153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12</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275701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13</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54551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14</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224048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15</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135550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16</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32651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17</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390591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18</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3905914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19</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215479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a:t>
            </a:fld>
            <a:endParaRPr lang="en-US" dirty="0"/>
          </a:p>
        </p:txBody>
      </p:sp>
    </p:spTree>
    <p:extLst>
      <p:ext uri="{BB962C8B-B14F-4D97-AF65-F5344CB8AC3E}">
        <p14:creationId xmlns:p14="http://schemas.microsoft.com/office/powerpoint/2010/main" xmlns="" val="3965335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20</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2154796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21</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215479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22</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1718400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23</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171840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24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xmlns="" val="3050826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25</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1621655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26</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1514883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27</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703989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28</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70398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3</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221696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4</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351696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5</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342860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6</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119442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7</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33751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8</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53722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83A85F-ED1E-4CA8-B364-20C5ED1E9750}" type="slidenum">
              <a:rPr lang="en-US" smtClean="0"/>
              <a:pPr/>
              <a:t>9</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xmlns="" val="444968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1" descr="cyber.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8" y="6321425"/>
            <a:ext cx="915193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2" descr="EDUCAUSE-I2log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9113" y="709613"/>
            <a:ext cx="561975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BC3C55D9-A862-4155-9611-FFC9B62908E0}" type="datetime1">
              <a:rPr lang="en-US" smtClean="0"/>
              <a:pPr/>
              <a:t>10/18/2010</a:t>
            </a:fld>
            <a:endParaRPr lang="en-US" dirty="0"/>
          </a:p>
        </p:txBody>
      </p:sp>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3510544989"/>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68CC14C-E4EE-405B-9E8E-E808A31470AA}" type="datetime1">
              <a:rPr lang="en-US" smtClean="0"/>
              <a:pPr/>
              <a:t>10/18/2010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22255764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795EC5-F8DA-4AC0-B632-DB0AC4D59859}" type="datetime1">
              <a:rPr lang="en-US" smtClean="0"/>
              <a:pPr/>
              <a:t>10/18/2010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70585107"/>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cs typeface="ＭＳ Ｐゴシック" charset="-128"/>
            </a:endParaRPr>
          </a:p>
        </p:txBody>
      </p:sp>
      <p:pic>
        <p:nvPicPr>
          <p:cNvPr id="5" name="Picture 14" descr="09Conferencelogo.png"/>
          <p:cNvPicPr>
            <a:picLocks noChangeAspect="1"/>
          </p:cNvPicPr>
          <p:nvPr userDrawn="1"/>
        </p:nvPicPr>
        <p:blipFill>
          <a:blip r:embed="rId2" cstate="print"/>
          <a:srcRect/>
          <a:stretch>
            <a:fillRect/>
          </a:stretch>
        </p:blipFill>
        <p:spPr bwMode="auto">
          <a:xfrm>
            <a:off x="2446338" y="990600"/>
            <a:ext cx="4373562" cy="1038225"/>
          </a:xfrm>
          <a:prstGeom prst="rect">
            <a:avLst/>
          </a:prstGeom>
          <a:noFill/>
          <a:ln w="9525">
            <a:noFill/>
            <a:miter lim="800000"/>
            <a:headEnd/>
            <a:tailEnd/>
          </a:ln>
        </p:spPr>
      </p:pic>
      <p:pic>
        <p:nvPicPr>
          <p:cNvPr id="6" name="Picture 14" descr="EDUCAUSEB&amp;W.jpg"/>
          <p:cNvPicPr>
            <a:picLocks noChangeAspect="1"/>
          </p:cNvPicPr>
          <p:nvPr userDrawn="1"/>
        </p:nvPicPr>
        <p:blipFill>
          <a:blip r:embed="rId3" cstate="print"/>
          <a:srcRect/>
          <a:stretch>
            <a:fillRect/>
          </a:stretch>
        </p:blipFill>
        <p:spPr bwMode="auto">
          <a:xfrm>
            <a:off x="4019550" y="6407150"/>
            <a:ext cx="1203325" cy="268288"/>
          </a:xfrm>
          <a:prstGeom prst="rect">
            <a:avLst/>
          </a:prstGeom>
          <a:noFill/>
          <a:ln w="9525">
            <a:noFill/>
            <a:miter lim="800000"/>
            <a:headEnd/>
            <a:tailEnd/>
          </a:ln>
        </p:spPr>
      </p:pic>
      <p:grpSp>
        <p:nvGrpSpPr>
          <p:cNvPr id="7" name="Group 12"/>
          <p:cNvGrpSpPr>
            <a:grpSpLocks noChangeAspect="1"/>
          </p:cNvGrpSpPr>
          <p:nvPr userDrawn="1"/>
        </p:nvGrpSpPr>
        <p:grpSpPr bwMode="auto">
          <a:xfrm>
            <a:off x="4173538" y="2717800"/>
            <a:ext cx="860425" cy="80963"/>
            <a:chOff x="546100" y="289687"/>
            <a:chExt cx="960374" cy="91313"/>
          </a:xfrm>
        </p:grpSpPr>
        <p:sp>
          <p:nvSpPr>
            <p:cNvPr id="8" name="Oval 7"/>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prstClr val="white"/>
                </a:solidFill>
                <a:ea typeface="ＭＳ Ｐゴシック" pitchFamily="-108" charset="-128"/>
              </a:endParaRPr>
            </a:p>
          </p:txBody>
        </p:sp>
        <p:sp>
          <p:nvSpPr>
            <p:cNvPr id="9" name="Oval 8"/>
            <p:cNvSpPr>
              <a:spLocks noChangeAspect="1"/>
            </p:cNvSpPr>
            <p:nvPr userDrawn="1"/>
          </p:nvSpPr>
          <p:spPr bwMode="auto">
            <a:xfrm>
              <a:off x="834920"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prstClr val="white"/>
                </a:solidFill>
                <a:ea typeface="ＭＳ Ｐゴシック" pitchFamily="-108" charset="-128"/>
              </a:endParaRPr>
            </a:p>
          </p:txBody>
        </p:sp>
        <p:sp>
          <p:nvSpPr>
            <p:cNvPr id="10" name="Oval 9"/>
            <p:cNvSpPr>
              <a:spLocks noChangeAspect="1"/>
            </p:cNvSpPr>
            <p:nvPr userDrawn="1"/>
          </p:nvSpPr>
          <p:spPr bwMode="auto">
            <a:xfrm>
              <a:off x="1125513"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prstClr val="white"/>
                </a:solidFill>
                <a:ea typeface="ＭＳ Ｐゴシック" pitchFamily="-108" charset="-128"/>
              </a:endParaRPr>
            </a:p>
          </p:txBody>
        </p:sp>
        <p:sp>
          <p:nvSpPr>
            <p:cNvPr id="11" name="Oval 10"/>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prstClr val="white"/>
                </a:solidFill>
                <a:ea typeface="ＭＳ Ｐゴシック" pitchFamily="-108" charset="-128"/>
              </a:endParaRPr>
            </a:p>
          </p:txBody>
        </p:sp>
      </p:grpSp>
      <p:sp>
        <p:nvSpPr>
          <p:cNvPr id="2" name="Title 1"/>
          <p:cNvSpPr>
            <a:spLocks noGrp="1"/>
          </p:cNvSpPr>
          <p:nvPr>
            <p:ph type="ctrTitle"/>
          </p:nvPr>
        </p:nvSpPr>
        <p:spPr>
          <a:xfrm>
            <a:off x="300941" y="2856975"/>
            <a:ext cx="8588415" cy="1992815"/>
          </a:xfrm>
        </p:spPr>
        <p:txBody>
          <a:bodyPr/>
          <a:lstStyle>
            <a:lvl1pPr algn="ctr">
              <a:defRPr sz="2500"/>
            </a:lvl1pPr>
          </a:lstStyle>
          <a:p>
            <a:r>
              <a:rPr lang="en-US" smtClean="0"/>
              <a:t>Click to edit Master title style</a:t>
            </a:r>
            <a:endParaRPr lang="en-US" dirty="0"/>
          </a:p>
        </p:txBody>
      </p:sp>
      <p:sp>
        <p:nvSpPr>
          <p:cNvPr id="3" name="Subtitle 2"/>
          <p:cNvSpPr>
            <a:spLocks noGrp="1"/>
          </p:cNvSpPr>
          <p:nvPr>
            <p:ph type="subTitle" idx="1"/>
          </p:nvPr>
        </p:nvSpPr>
        <p:spPr>
          <a:xfrm>
            <a:off x="300941" y="5137150"/>
            <a:ext cx="8588415" cy="1219200"/>
          </a:xfrm>
        </p:spPr>
        <p:txBody>
          <a:bodyPr>
            <a:normAutofit/>
          </a:bodyPr>
          <a:lstStyle>
            <a:lvl1pPr marL="0" marR="0" indent="0" algn="ctr" defTabSz="457200" rtl="0" eaLnBrk="0" fontAlgn="base" latinLnBrk="0" hangingPunct="0">
              <a:lnSpc>
                <a:spcPct val="150000"/>
              </a:lnSpc>
              <a:spcBef>
                <a:spcPct val="20000"/>
              </a:spcBef>
              <a:spcAft>
                <a:spcPct val="0"/>
              </a:spcAft>
              <a:buClr>
                <a:srgbClr val="A90021"/>
              </a:buClr>
              <a:buSzPct val="80000"/>
              <a:buFont typeface="Arial" charset="0"/>
              <a:buNone/>
              <a:tabLst/>
              <a:defRPr sz="15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Date Placeholder 3"/>
          <p:cNvSpPr>
            <a:spLocks noGrp="1"/>
          </p:cNvSpPr>
          <p:nvPr userDrawn="1">
            <p:ph type="dt" sz="half" idx="10"/>
          </p:nvPr>
        </p:nvSpPr>
        <p:spPr/>
        <p:txBody>
          <a:bodyPr/>
          <a:lstStyle>
            <a:lvl1pPr>
              <a:defRPr/>
            </a:lvl1pPr>
          </a:lstStyle>
          <a:p>
            <a:pPr>
              <a:defRPr/>
            </a:pPr>
            <a:fld id="{99FF0DC2-4672-429C-B9C3-F24297BF6624}" type="datetime1">
              <a:rPr lang="en-US"/>
              <a:pPr>
                <a:defRPr/>
              </a:pPr>
              <a:t>10/18/2010</a:t>
            </a:fld>
            <a:endParaRPr lang="en-US"/>
          </a:p>
        </p:txBody>
      </p:sp>
      <p:sp>
        <p:nvSpPr>
          <p:cNvPr id="13" name="Slide Number Placeholder 5"/>
          <p:cNvSpPr>
            <a:spLocks noGrp="1"/>
          </p:cNvSpPr>
          <p:nvPr userDrawn="1">
            <p:ph type="sldNum" sz="quarter" idx="11"/>
          </p:nvPr>
        </p:nvSpPr>
        <p:spPr/>
        <p:txBody>
          <a:bodyPr/>
          <a:lstStyle>
            <a:lvl1pPr>
              <a:defRPr/>
            </a:lvl1pPr>
          </a:lstStyle>
          <a:p>
            <a:pPr>
              <a:defRPr/>
            </a:pPr>
            <a:fld id="{280C91DA-D182-4793-B11B-18BBB04A58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6309B1-DF3F-4DD1-9E82-6A644E4143C7}" type="datetime1">
              <a:rPr lang="en-US" smtClean="0"/>
              <a:pPr/>
              <a:t>10/18/2010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136428702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3" name="Date Placeholder 1"/>
          <p:cNvSpPr>
            <a:spLocks noGrp="1"/>
          </p:cNvSpPr>
          <p:nvPr>
            <p:ph type="dt" sz="half" idx="10"/>
          </p:nvPr>
        </p:nvSpPr>
        <p:spPr/>
        <p:txBody>
          <a:bodyPr/>
          <a:lstStyle>
            <a:lvl1pPr>
              <a:defRPr/>
            </a:lvl1pPr>
          </a:lstStyle>
          <a:p>
            <a:fld id="{FC7EE1AC-90F8-4285-AEDF-6EDF97D862F9}" type="datetime1">
              <a:rPr lang="en-US" smtClean="0"/>
              <a:pPr/>
              <a:t>10/18/2010</a:t>
            </a:fld>
            <a:endParaRPr lang="en-US" dirty="0"/>
          </a:p>
        </p:txBody>
      </p:sp>
      <p:sp>
        <p:nvSpPr>
          <p:cNvPr id="4" name="Footer Placeholder 2"/>
          <p:cNvSpPr>
            <a:spLocks noGrp="1"/>
          </p:cNvSpPr>
          <p:nvPr>
            <p:ph type="ftr" sz="quarter" idx="11"/>
          </p:nvPr>
        </p:nvSpPr>
        <p:spPr/>
        <p:txBody>
          <a:bodyPr/>
          <a:lstStyle>
            <a:lvl1pPr>
              <a:defRPr/>
            </a:lvl1pPr>
          </a:lstStyle>
          <a:p>
            <a:endParaRPr lang="en-US" dirty="0"/>
          </a:p>
        </p:txBody>
      </p:sp>
      <p:sp>
        <p:nvSpPr>
          <p:cNvPr id="5" name="Slide Number Placeholder 3"/>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304524195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63D71AB-41B9-4019-AD79-731C99FA2642}" type="datetime1">
              <a:rPr lang="en-US" smtClean="0"/>
              <a:pPr/>
              <a:t>10/18/2010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204588378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CE67093-9673-4F09-B069-D72C1B52ECC7}" type="datetime1">
              <a:rPr lang="en-US" smtClean="0"/>
              <a:pPr/>
              <a:t>10/18/2010</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1757330673"/>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3C6373A-C8AD-4C70-88E7-9F3E633418A1}" type="datetime1">
              <a:rPr lang="en-US" smtClean="0"/>
              <a:pPr/>
              <a:t>10/18/2010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258352328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BDADC1A-4015-4DBC-B4FC-8D905B2E9A21}" type="datetime1">
              <a:rPr lang="en-US" smtClean="0"/>
              <a:pPr/>
              <a:t>10/18/2010</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3188009999"/>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02A6EE8-B199-4A5E-BDFB-CF8C66237987}" type="datetime1">
              <a:rPr lang="en-US" smtClean="0"/>
              <a:pPr/>
              <a:t>10/18/2010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49947936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71CD6A-858E-48D8-822B-B04CB60DF306}" type="datetime1">
              <a:rPr lang="en-US" smtClean="0"/>
              <a:pPr/>
              <a:t>10/18/2010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xmlns="" val="948659830"/>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6D7B4A5C-9F01-497B-9F16-2AC9DD672778}" type="datetime1">
              <a:rPr lang="en-US" smtClean="0"/>
              <a:pPr/>
              <a:t>10/18/2010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D21D77C7-5D54-449B-9267-0F723A407510}" type="slidenum">
              <a:rPr lang="en-US" smtClean="0"/>
              <a:pPr/>
              <a:t>‹#›</a:t>
            </a:fld>
            <a:endParaRPr lang="en-US" dirty="0"/>
          </a:p>
        </p:txBody>
      </p:sp>
      <p:sp>
        <p:nvSpPr>
          <p:cNvPr id="25" name="Rectangle 24"/>
          <p:cNvSpPr/>
          <p:nvPr/>
        </p:nvSpPr>
        <p:spPr bwMode="auto">
          <a:xfrm>
            <a:off x="4941888" y="6046788"/>
            <a:ext cx="90487"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26" name="Rectangle 25"/>
          <p:cNvSpPr/>
          <p:nvPr/>
        </p:nvSpPr>
        <p:spPr bwMode="auto">
          <a:xfrm>
            <a:off x="4133850" y="6046788"/>
            <a:ext cx="88900" cy="904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27" name="Rectangle 26"/>
          <p:cNvSpPr/>
          <p:nvPr/>
        </p:nvSpPr>
        <p:spPr bwMode="auto">
          <a:xfrm>
            <a:off x="4400550" y="6046788"/>
            <a:ext cx="90488" cy="90487"/>
          </a:xfrm>
          <a:prstGeom prst="rect">
            <a:avLst/>
          </a:prstGeom>
          <a:solidFill>
            <a:srgbClr val="558B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28" name="Rectangle 27"/>
          <p:cNvSpPr/>
          <p:nvPr/>
        </p:nvSpPr>
        <p:spPr bwMode="auto">
          <a:xfrm>
            <a:off x="4672013" y="6046788"/>
            <a:ext cx="88900" cy="90487"/>
          </a:xfrm>
          <a:prstGeom prst="rect">
            <a:avLst/>
          </a:prstGeom>
          <a:solidFill>
            <a:srgbClr val="1975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pic>
        <p:nvPicPr>
          <p:cNvPr id="1035" name="Picture 21" descr="cyber.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938" y="6321425"/>
            <a:ext cx="915193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fade/>
  </p:transition>
  <p:timing>
    <p:tnLst>
      <p:par>
        <p:cTn id="1" dur="indefinite" restart="never" nodeType="tmRoot"/>
      </p:par>
    </p:tnLst>
  </p:timing>
  <p:hf hdr="0" ftr="0" dt="0"/>
  <p:txStyles>
    <p:titleStyle>
      <a:lvl1pPr algn="l" defTabSz="457200" rtl="0" eaLnBrk="1" fontAlgn="base" hangingPunct="1">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1" fontAlgn="base" hangingPunct="1">
        <a:spcBef>
          <a:spcPct val="20000"/>
        </a:spcBef>
        <a:spcAft>
          <a:spcPct val="0"/>
        </a:spcAft>
        <a:buClr>
          <a:srgbClr val="B70036"/>
        </a:buClr>
        <a:buSzPct val="80000"/>
        <a:buFont typeface="Wingdings" pitchFamily="64" charset="2"/>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EA3B32"/>
        </a:buClr>
        <a:buSzPct val="80000"/>
        <a:buFont typeface="Wingdings" pitchFamily="64" charset="2"/>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B70036"/>
        </a:buClr>
        <a:buSzPct val="80000"/>
        <a:buFont typeface="Wingdings" pitchFamily="64" charset="2"/>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EA3B32"/>
        </a:buClr>
        <a:buSzPct val="80000"/>
        <a:buFont typeface="Wingdings" pitchFamily="64" charset="2"/>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B70036"/>
        </a:buClr>
        <a:buSzPct val="80000"/>
        <a:buFont typeface="Wingdings" pitchFamily="64"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ilverbar.jpg"/>
          <p:cNvPicPr>
            <a:picLocks noChangeAspect="1"/>
          </p:cNvPicPr>
          <p:nvPr userDrawn="1"/>
        </p:nvPicPr>
        <p:blipFill>
          <a:blip r:embed="rId3" cstate="print"/>
          <a:srcRect/>
          <a:stretch>
            <a:fillRect/>
          </a:stretch>
        </p:blipFill>
        <p:spPr bwMode="auto">
          <a:xfrm>
            <a:off x="0" y="6134100"/>
            <a:ext cx="9144000" cy="728663"/>
          </a:xfrm>
          <a:prstGeom prst="rect">
            <a:avLst/>
          </a:prstGeom>
          <a:noFill/>
          <a:ln w="9525">
            <a:noFill/>
            <a:miter lim="800000"/>
            <a:headEnd/>
            <a:tailEnd/>
          </a:ln>
        </p:spPr>
      </p:pic>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8C77D438-29CA-4248-AE76-FC470F282860}" type="datetime1">
              <a:rPr lang="en-US"/>
              <a:pPr defTabSz="457200" fontAlgn="base">
                <a:spcBef>
                  <a:spcPct val="0"/>
                </a:spcBef>
                <a:spcAft>
                  <a:spcPct val="0"/>
                </a:spcAft>
                <a:defRPr/>
              </a:pPr>
              <a:t>10/18/2010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B235CA5F-5CF6-451B-A35D-68E3E34957AC}" type="slidenum">
              <a:rPr lang="en-US"/>
              <a:pPr defTabSz="457200" fontAlgn="base">
                <a:spcBef>
                  <a:spcPct val="0"/>
                </a:spcBef>
                <a:spcAft>
                  <a:spcPct val="0"/>
                </a:spcAft>
                <a:defRPr/>
              </a:pPr>
              <a:t>‹#›</a:t>
            </a:fld>
            <a:endParaRPr lang="en-US"/>
          </a:p>
        </p:txBody>
      </p:sp>
      <p:grpSp>
        <p:nvGrpSpPr>
          <p:cNvPr id="3" name="Group 13"/>
          <p:cNvGrpSpPr>
            <a:grpSpLocks noChangeAspect="1"/>
          </p:cNvGrpSpPr>
          <p:nvPr userDrawn="1"/>
        </p:nvGrpSpPr>
        <p:grpSpPr bwMode="auto">
          <a:xfrm>
            <a:off x="558800" y="193675"/>
            <a:ext cx="860425" cy="80963"/>
            <a:chOff x="546100" y="289687"/>
            <a:chExt cx="960374" cy="91313"/>
          </a:xfrm>
        </p:grpSpPr>
        <p:sp>
          <p:nvSpPr>
            <p:cNvPr id="10" name="Oval 9"/>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prstClr val="white"/>
                </a:solidFill>
                <a:ea typeface="ＭＳ Ｐゴシック" pitchFamily="-108" charset="-128"/>
              </a:endParaRPr>
            </a:p>
          </p:txBody>
        </p:sp>
        <p:sp>
          <p:nvSpPr>
            <p:cNvPr id="11" name="Oval 10"/>
            <p:cNvSpPr>
              <a:spLocks noChangeAspect="1"/>
            </p:cNvSpPr>
            <p:nvPr userDrawn="1"/>
          </p:nvSpPr>
          <p:spPr bwMode="auto">
            <a:xfrm>
              <a:off x="834922"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prstClr val="white"/>
                </a:solidFill>
                <a:ea typeface="ＭＳ Ｐゴシック" pitchFamily="-108" charset="-128"/>
              </a:endParaRPr>
            </a:p>
          </p:txBody>
        </p:sp>
        <p:sp>
          <p:nvSpPr>
            <p:cNvPr id="12" name="Oval 11"/>
            <p:cNvSpPr>
              <a:spLocks noChangeAspect="1"/>
            </p:cNvSpPr>
            <p:nvPr userDrawn="1"/>
          </p:nvSpPr>
          <p:spPr bwMode="auto">
            <a:xfrm>
              <a:off x="1125514"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prstClr val="white"/>
                </a:solidFill>
                <a:ea typeface="ＭＳ Ｐゴシック" pitchFamily="-108" charset="-128"/>
              </a:endParaRPr>
            </a:p>
          </p:txBody>
        </p:sp>
        <p:sp>
          <p:nvSpPr>
            <p:cNvPr id="13" name="Oval 12"/>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prstClr val="white"/>
                </a:solidFill>
                <a:ea typeface="ＭＳ Ｐゴシック" pitchFamily="-108" charset="-128"/>
              </a:endParaRPr>
            </a:p>
          </p:txBody>
        </p:sp>
      </p:grpSp>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457200" rtl="0" eaLnBrk="0" fontAlgn="base" hangingPunct="0">
        <a:spcBef>
          <a:spcPct val="0"/>
        </a:spcBef>
        <a:spcAft>
          <a:spcPct val="0"/>
        </a:spcAft>
        <a:defRPr sz="3000" b="1" kern="1200" cap="all">
          <a:solidFill>
            <a:srgbClr val="45811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A90021"/>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A90021"/>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A90021"/>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A90021"/>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A90021"/>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ed.bennett@stanford.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educause.edu/security/guide" TargetMode="External"/><Relationship Id="rId5" Type="http://schemas.openxmlformats.org/officeDocument/2006/relationships/hyperlink" Target="mailto:security-council@educause.edu" TargetMode="External"/><Relationship Id="rId4" Type="http://schemas.openxmlformats.org/officeDocument/2006/relationships/hyperlink" Target="mailto:dunker@vt.ed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use.edu/security/gui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301625" y="2819400"/>
            <a:ext cx="8588375" cy="1992313"/>
          </a:xfrm>
        </p:spPr>
        <p:txBody>
          <a:bodyPr/>
          <a:lstStyle/>
          <a:p>
            <a:pPr eaLnBrk="1" hangingPunct="1">
              <a:defRPr/>
            </a:pPr>
            <a:r>
              <a:rPr lang="en-US" dirty="0" smtClean="0"/>
              <a:t>Overview of the </a:t>
            </a:r>
            <a:r>
              <a:rPr lang="en-US" i="1" dirty="0" smtClean="0"/>
              <a:t>Information Security Guide</a:t>
            </a:r>
            <a:r>
              <a:rPr lang="en-US" dirty="0" smtClean="0"/>
              <a:t>: Leveraging the Knowledge and </a:t>
            </a:r>
            <a:br>
              <a:rPr lang="en-US" dirty="0" smtClean="0"/>
            </a:br>
            <a:r>
              <a:rPr lang="en-US" dirty="0" smtClean="0"/>
              <a:t>Skills of Your Colleagues</a:t>
            </a:r>
            <a:endParaRPr lang="en-US" cap="none" dirty="0" smtClean="0">
              <a:latin typeface="Arial" charset="0"/>
              <a:ea typeface="ＭＳ Ｐゴシック" pitchFamily="-108" charset="-128"/>
              <a:cs typeface="Arial" charset="0"/>
            </a:endParaRPr>
          </a:p>
        </p:txBody>
      </p:sp>
      <p:sp>
        <p:nvSpPr>
          <p:cNvPr id="4099" name="Subtitle 2"/>
          <p:cNvSpPr>
            <a:spLocks noGrp="1"/>
          </p:cNvSpPr>
          <p:nvPr>
            <p:ph type="subTitle" idx="1"/>
          </p:nvPr>
        </p:nvSpPr>
        <p:spPr>
          <a:xfrm>
            <a:off x="0" y="4876800"/>
            <a:ext cx="9143999" cy="1447800"/>
          </a:xfrm>
        </p:spPr>
        <p:txBody>
          <a:bodyPr>
            <a:noAutofit/>
          </a:bodyPr>
          <a:lstStyle/>
          <a:p>
            <a:pPr>
              <a:lnSpc>
                <a:spcPct val="100000"/>
              </a:lnSpc>
            </a:pPr>
            <a:r>
              <a:rPr lang="en-US" sz="1800" dirty="0" smtClean="0">
                <a:latin typeface="Arial" charset="0"/>
                <a:ea typeface="ＭＳ Ｐゴシック" pitchFamily="-108" charset="-128"/>
                <a:cs typeface="Arial" charset="0"/>
              </a:rPr>
              <a:t>Cedric Bennett, Emeritus Director, Information Security Services, Stanford University</a:t>
            </a:r>
          </a:p>
          <a:p>
            <a:r>
              <a:rPr lang="en-US" sz="1800" dirty="0" smtClean="0">
                <a:latin typeface="Arial" charset="0"/>
                <a:ea typeface="ＭＳ Ｐゴシック" pitchFamily="-108" charset="-128"/>
                <a:cs typeface="Arial" charset="0"/>
              </a:rPr>
              <a:t>Mary B. Dunker, Director, Secure Enterprise Technology Initiatives, Virginia Tech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 - Examples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628775"/>
            <a:ext cx="5667375" cy="248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71144" y="4419600"/>
            <a:ext cx="5467350" cy="10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477000" y="1981200"/>
            <a:ext cx="2382255" cy="369332"/>
          </a:xfrm>
          <a:prstGeom prst="rect">
            <a:avLst/>
          </a:prstGeom>
          <a:noFill/>
        </p:spPr>
        <p:txBody>
          <a:bodyPr wrap="none" rtlCol="0">
            <a:spAutoFit/>
          </a:bodyPr>
          <a:lstStyle/>
          <a:p>
            <a:r>
              <a:rPr lang="en-US" b="1" u="sng" dirty="0" smtClean="0"/>
              <a:t>Access Control (ISO 11)</a:t>
            </a:r>
            <a:endParaRPr lang="en-US" b="1" u="sng" dirty="0"/>
          </a:p>
        </p:txBody>
      </p:sp>
      <p:sp>
        <p:nvSpPr>
          <p:cNvPr id="6" name="Rectangle 5"/>
          <p:cNvSpPr/>
          <p:nvPr/>
        </p:nvSpPr>
        <p:spPr>
          <a:xfrm>
            <a:off x="304800" y="5537138"/>
            <a:ext cx="2261645" cy="369332"/>
          </a:xfrm>
          <a:prstGeom prst="rect">
            <a:avLst/>
          </a:prstGeom>
        </p:spPr>
        <p:txBody>
          <a:bodyPr wrap="none">
            <a:spAutoFit/>
          </a:bodyPr>
          <a:lstStyle/>
          <a:p>
            <a:r>
              <a:rPr lang="en-US" b="1" u="sng" dirty="0" smtClean="0"/>
              <a:t>Security Policy (ISO 5)</a:t>
            </a:r>
            <a:endParaRPr lang="en-US" b="1" u="sng" dirty="0"/>
          </a:p>
        </p:txBody>
      </p:sp>
      <p:cxnSp>
        <p:nvCxnSpPr>
          <p:cNvPr id="8" name="Straight Arrow Connector 7"/>
          <p:cNvCxnSpPr>
            <a:stCxn id="4" idx="2"/>
            <a:endCxn id="3074" idx="3"/>
          </p:cNvCxnSpPr>
          <p:nvPr/>
        </p:nvCxnSpPr>
        <p:spPr>
          <a:xfrm flipH="1">
            <a:off x="5972175" y="2350532"/>
            <a:ext cx="1695953" cy="521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0"/>
          </p:cNvCxnSpPr>
          <p:nvPr/>
        </p:nvCxnSpPr>
        <p:spPr>
          <a:xfrm flipV="1">
            <a:off x="1435623" y="5105400"/>
            <a:ext cx="1735521" cy="431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D21D77C7-5D54-449B-9267-0F723A407510}" type="slidenum">
              <a:rPr lang="en-US" smtClean="0"/>
              <a:pPr/>
              <a:t>10</a:t>
            </a:fld>
            <a:endParaRPr lang="en-US" dirty="0"/>
          </a:p>
        </p:txBody>
      </p:sp>
    </p:spTree>
    <p:extLst>
      <p:ext uri="{BB962C8B-B14F-4D97-AF65-F5344CB8AC3E}">
        <p14:creationId xmlns:p14="http://schemas.microsoft.com/office/powerpoint/2010/main" xmlns="" val="10884295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 Example</a:t>
            </a:r>
            <a:endParaRPr lang="en-US"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5" y="1447800"/>
            <a:ext cx="8820150" cy="453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21D77C7-5D54-449B-9267-0F723A407510}" type="slidenum">
              <a:rPr lang="en-US" smtClean="0"/>
              <a:pPr/>
              <a:t>11</a:t>
            </a:fld>
            <a:endParaRPr lang="en-US" dirty="0"/>
          </a:p>
        </p:txBody>
      </p:sp>
    </p:spTree>
    <p:extLst>
      <p:ext uri="{BB962C8B-B14F-4D97-AF65-F5344CB8AC3E}">
        <p14:creationId xmlns:p14="http://schemas.microsoft.com/office/powerpoint/2010/main" xmlns="" val="48743524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Guide</a:t>
            </a:r>
          </a:p>
        </p:txBody>
      </p:sp>
      <p:sp>
        <p:nvSpPr>
          <p:cNvPr id="3" name="Content Placeholder 2"/>
          <p:cNvSpPr>
            <a:spLocks noGrp="1"/>
          </p:cNvSpPr>
          <p:nvPr>
            <p:ph idx="1"/>
          </p:nvPr>
        </p:nvSpPr>
        <p:spPr/>
        <p:txBody>
          <a:bodyPr/>
          <a:lstStyle/>
          <a:p>
            <a:r>
              <a:rPr lang="en-US" dirty="0" smtClean="0"/>
              <a:t>The navigation pane links to important resources</a:t>
            </a:r>
          </a:p>
          <a:p>
            <a:pPr lvl="1"/>
            <a:r>
              <a:rPr lang="en-US" u="sng" dirty="0" smtClean="0"/>
              <a:t>Home</a:t>
            </a:r>
            <a:r>
              <a:rPr lang="en-US" dirty="0" smtClean="0"/>
              <a:t> – announcements and featured resource links</a:t>
            </a:r>
          </a:p>
          <a:p>
            <a:pPr lvl="1"/>
            <a:r>
              <a:rPr lang="en-US" u="sng" dirty="0" smtClean="0"/>
              <a:t>Overview to the Guide </a:t>
            </a:r>
            <a:r>
              <a:rPr lang="en-US" dirty="0" smtClean="0"/>
              <a:t>– similar to this Webinar</a:t>
            </a:r>
          </a:p>
          <a:p>
            <a:pPr lvl="1"/>
            <a:r>
              <a:rPr lang="en-US" u="sng" dirty="0" smtClean="0"/>
              <a:t>Each of the twelve ISO Topics </a:t>
            </a:r>
            <a:r>
              <a:rPr lang="en-US" dirty="0" smtClean="0"/>
              <a:t>--  </a:t>
            </a:r>
            <a:r>
              <a:rPr lang="en-US" b="1" i="1" dirty="0" smtClean="0"/>
              <a:t>Risk Management </a:t>
            </a:r>
            <a:r>
              <a:rPr lang="en-US" dirty="0" smtClean="0"/>
              <a:t>(ISO 4) through </a:t>
            </a:r>
            <a:r>
              <a:rPr lang="en-US" b="1" i="1" dirty="0" smtClean="0"/>
              <a:t>Compliance</a:t>
            </a:r>
            <a:r>
              <a:rPr lang="en-US" dirty="0" smtClean="0"/>
              <a:t> (ISO 15)</a:t>
            </a:r>
          </a:p>
          <a:p>
            <a:pPr lvl="1"/>
            <a:r>
              <a:rPr lang="en-US" u="sng" dirty="0" smtClean="0"/>
              <a:t>Toolkits</a:t>
            </a:r>
            <a:r>
              <a:rPr lang="en-US" dirty="0" smtClean="0"/>
              <a:t> – links to specifically developed resources</a:t>
            </a:r>
          </a:p>
          <a:p>
            <a:pPr lvl="1"/>
            <a:r>
              <a:rPr lang="en-US" u="sng" dirty="0" smtClean="0"/>
              <a:t>Hot Topics </a:t>
            </a:r>
            <a:r>
              <a:rPr lang="en-US" dirty="0" smtClean="0"/>
              <a:t>– resources related to topics of current interest</a:t>
            </a:r>
          </a:p>
          <a:p>
            <a:pPr lvl="1"/>
            <a:r>
              <a:rPr lang="en-US" u="sng" dirty="0" smtClean="0"/>
              <a:t>Contribute a Case Study </a:t>
            </a:r>
            <a:r>
              <a:rPr lang="en-US" dirty="0" smtClean="0"/>
              <a:t>– instructions and forms</a:t>
            </a:r>
          </a:p>
          <a:p>
            <a:pPr lvl="1"/>
            <a:r>
              <a:rPr lang="en-US" u="sng" dirty="0" smtClean="0"/>
              <a:t>Glossary</a:t>
            </a:r>
            <a:r>
              <a:rPr lang="en-US" dirty="0" smtClean="0"/>
              <a:t> – list of terms and phrase definitions</a:t>
            </a:r>
          </a:p>
          <a:p>
            <a:pPr lvl="1"/>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12</a:t>
            </a:fld>
            <a:endParaRPr lang="en-US" dirty="0"/>
          </a:p>
        </p:txBody>
      </p:sp>
    </p:spTree>
    <p:extLst>
      <p:ext uri="{BB962C8B-B14F-4D97-AF65-F5344CB8AC3E}">
        <p14:creationId xmlns:p14="http://schemas.microsoft.com/office/powerpoint/2010/main" xmlns="" val="351006079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Navigation Pane</a:t>
            </a:r>
            <a:endParaRPr lang="en-US"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337" y="1485900"/>
            <a:ext cx="2417426" cy="346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0" y="1585913"/>
            <a:ext cx="2552700" cy="4332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9800" y="1585913"/>
            <a:ext cx="2510518" cy="4657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21D77C7-5D54-449B-9267-0F723A407510}" type="slidenum">
              <a:rPr lang="en-US" smtClean="0"/>
              <a:pPr/>
              <a:t>13</a:t>
            </a:fld>
            <a:endParaRPr lang="en-US" dirty="0"/>
          </a:p>
        </p:txBody>
      </p:sp>
    </p:spTree>
    <p:extLst>
      <p:ext uri="{BB962C8B-B14F-4D97-AF65-F5344CB8AC3E}">
        <p14:creationId xmlns:p14="http://schemas.microsoft.com/office/powerpoint/2010/main" xmlns="" val="366355501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 information in the Guide</a:t>
            </a:r>
            <a:endParaRPr lang="en-US" dirty="0"/>
          </a:p>
        </p:txBody>
      </p:sp>
      <p:sp>
        <p:nvSpPr>
          <p:cNvPr id="4" name="Content Placeholder 3"/>
          <p:cNvSpPr>
            <a:spLocks noGrp="1"/>
          </p:cNvSpPr>
          <p:nvPr>
            <p:ph idx="1"/>
          </p:nvPr>
        </p:nvSpPr>
        <p:spPr/>
        <p:txBody>
          <a:bodyPr/>
          <a:lstStyle/>
          <a:p>
            <a:r>
              <a:rPr lang="en-US" dirty="0" smtClean="0"/>
              <a:t>Two ways find information</a:t>
            </a:r>
          </a:p>
          <a:p>
            <a:pPr lvl="1"/>
            <a:r>
              <a:rPr lang="en-US" dirty="0" smtClean="0"/>
              <a:t>Link directly to the desired information via the Navigation Pane</a:t>
            </a:r>
          </a:p>
          <a:p>
            <a:pPr lvl="1"/>
            <a:r>
              <a:rPr lang="en-US" dirty="0" smtClean="0"/>
              <a:t>Look for the desired information using the Search tool</a:t>
            </a:r>
          </a:p>
          <a:p>
            <a:r>
              <a:rPr lang="en-US" dirty="0" smtClean="0"/>
              <a:t>Navigation Pane is the quickest and easiest</a:t>
            </a:r>
          </a:p>
          <a:p>
            <a:pPr lvl="1"/>
            <a:r>
              <a:rPr lang="en-US" dirty="0" smtClean="0"/>
              <a:t>When the topic name makes the location of the desired information obvious, e.g.,</a:t>
            </a:r>
          </a:p>
          <a:p>
            <a:pPr lvl="2"/>
            <a:r>
              <a:rPr lang="en-US" dirty="0" smtClean="0"/>
              <a:t>Risk Management (ISO 4)</a:t>
            </a:r>
          </a:p>
          <a:p>
            <a:pPr lvl="2"/>
            <a:r>
              <a:rPr lang="en-US" dirty="0" smtClean="0"/>
              <a:t>Security Policy (ISO 5)</a:t>
            </a:r>
          </a:p>
          <a:p>
            <a:pPr lvl="2"/>
            <a:r>
              <a:rPr lang="en-US" dirty="0" smtClean="0"/>
              <a:t>Information Security Incident Management (ISO 13)</a:t>
            </a:r>
          </a:p>
          <a:p>
            <a:pPr lvl="1"/>
            <a:endParaRPr lang="en-US" dirty="0"/>
          </a:p>
        </p:txBody>
      </p:sp>
      <p:sp>
        <p:nvSpPr>
          <p:cNvPr id="2" name="Slide Number Placeholder 1"/>
          <p:cNvSpPr>
            <a:spLocks noGrp="1"/>
          </p:cNvSpPr>
          <p:nvPr>
            <p:ph type="sldNum" sz="quarter" idx="12"/>
          </p:nvPr>
        </p:nvSpPr>
        <p:spPr/>
        <p:txBody>
          <a:bodyPr/>
          <a:lstStyle/>
          <a:p>
            <a:fld id="{D21D77C7-5D54-449B-9267-0F723A407510}" type="slidenum">
              <a:rPr lang="en-US" smtClean="0"/>
              <a:pPr/>
              <a:t>14</a:t>
            </a:fld>
            <a:endParaRPr lang="en-US" dirty="0"/>
          </a:p>
        </p:txBody>
      </p:sp>
    </p:spTree>
    <p:extLst>
      <p:ext uri="{BB962C8B-B14F-4D97-AF65-F5344CB8AC3E}">
        <p14:creationId xmlns:p14="http://schemas.microsoft.com/office/powerpoint/2010/main" xmlns="" val="247038013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information in the guide</a:t>
            </a:r>
            <a:endParaRPr lang="en-US" dirty="0"/>
          </a:p>
        </p:txBody>
      </p:sp>
      <p:sp>
        <p:nvSpPr>
          <p:cNvPr id="3" name="Content Placeholder 2"/>
          <p:cNvSpPr>
            <a:spLocks noGrp="1"/>
          </p:cNvSpPr>
          <p:nvPr>
            <p:ph idx="1"/>
          </p:nvPr>
        </p:nvSpPr>
        <p:spPr>
          <a:xfrm>
            <a:off x="457200" y="1524000"/>
            <a:ext cx="8382000" cy="4525963"/>
          </a:xfrm>
        </p:spPr>
        <p:txBody>
          <a:bodyPr/>
          <a:lstStyle/>
          <a:p>
            <a:r>
              <a:rPr lang="en-US" dirty="0" smtClean="0"/>
              <a:t>Navigation pane is not as effective if you don’t know where the desired topic is covered in ISO, e.g.,</a:t>
            </a:r>
          </a:p>
          <a:p>
            <a:pPr lvl="1"/>
            <a:r>
              <a:rPr lang="en-US" dirty="0" smtClean="0"/>
              <a:t>Data Classification is in Asset Management (ISO 7)</a:t>
            </a:r>
          </a:p>
          <a:p>
            <a:pPr lvl="1"/>
            <a:r>
              <a:rPr lang="en-US" dirty="0" smtClean="0"/>
              <a:t>Awareness and Training is in Human Resources Security (ISO 8)</a:t>
            </a:r>
          </a:p>
          <a:p>
            <a:pPr lvl="1"/>
            <a:r>
              <a:rPr lang="en-US" dirty="0" smtClean="0"/>
              <a:t>Cryptographic Controls is in Information Systems Acquisition, Development, and Maintenance (ISO 12)</a:t>
            </a:r>
          </a:p>
          <a:p>
            <a:r>
              <a:rPr lang="en-US" dirty="0" smtClean="0"/>
              <a:t>For these sort of topics, use the Search Tool</a:t>
            </a:r>
          </a:p>
          <a:p>
            <a:pPr lvl="2"/>
            <a:r>
              <a:rPr lang="en-US" dirty="0" smtClean="0"/>
              <a:t>Or to ensure you find all information relevant to your interest</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15</a:t>
            </a:fld>
            <a:endParaRPr lang="en-US" dirty="0"/>
          </a:p>
        </p:txBody>
      </p:sp>
    </p:spTree>
    <p:extLst>
      <p:ext uri="{BB962C8B-B14F-4D97-AF65-F5344CB8AC3E}">
        <p14:creationId xmlns:p14="http://schemas.microsoft.com/office/powerpoint/2010/main" xmlns="" val="427062209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information in the guide</a:t>
            </a:r>
          </a:p>
        </p:txBody>
      </p:sp>
      <p:sp>
        <p:nvSpPr>
          <p:cNvPr id="3" name="Content Placeholder 2"/>
          <p:cNvSpPr>
            <a:spLocks noGrp="1"/>
          </p:cNvSpPr>
          <p:nvPr>
            <p:ph idx="1"/>
          </p:nvPr>
        </p:nvSpPr>
        <p:spPr>
          <a:xfrm>
            <a:off x="457200" y="1600200"/>
            <a:ext cx="8534400" cy="4525963"/>
          </a:xfrm>
        </p:spPr>
        <p:txBody>
          <a:bodyPr/>
          <a:lstStyle/>
          <a:p>
            <a:r>
              <a:rPr lang="en-US" dirty="0" smtClean="0"/>
              <a:t>Searching is easy but not fully intuitive the first time</a:t>
            </a:r>
          </a:p>
          <a:p>
            <a:pPr marL="627063" lvl="4" indent="0">
              <a:buNone/>
            </a:pPr>
            <a:r>
              <a:rPr lang="en-US" sz="1800" b="1" u="sng" dirty="0" smtClean="0"/>
              <a:t>Important </a:t>
            </a:r>
            <a:r>
              <a:rPr lang="en-US" sz="1800" b="1" u="sng" dirty="0"/>
              <a:t>note</a:t>
            </a:r>
            <a:r>
              <a:rPr lang="en-US" sz="1800" dirty="0"/>
              <a:t>:  The Guide is one of several “spaces” in a generalized wiki.  To search effectively, we must restrict </a:t>
            </a:r>
            <a:r>
              <a:rPr lang="en-US" sz="1800" dirty="0" smtClean="0"/>
              <a:t>searching to just </a:t>
            </a:r>
            <a:r>
              <a:rPr lang="en-US" sz="1800" dirty="0"/>
              <a:t>the Guide</a:t>
            </a:r>
            <a:r>
              <a:rPr lang="en-US" sz="1800" dirty="0" smtClean="0"/>
              <a:t>.</a:t>
            </a:r>
            <a:endParaRPr lang="en-US" sz="1800" dirty="0"/>
          </a:p>
          <a:p>
            <a:r>
              <a:rPr lang="en-US" dirty="0" smtClean="0"/>
              <a:t>Start searching by </a:t>
            </a:r>
            <a:r>
              <a:rPr lang="en-US" u="sng" dirty="0" smtClean="0"/>
              <a:t>leaving the search box empty </a:t>
            </a:r>
            <a:r>
              <a:rPr lang="en-US" dirty="0" smtClean="0"/>
              <a:t>and pressing the search button…</a:t>
            </a:r>
          </a:p>
          <a:p>
            <a:pPr marL="627062" lvl="2" indent="0">
              <a:buNone/>
            </a:pPr>
            <a:r>
              <a:rPr lang="en-US" dirty="0" smtClean="0"/>
              <a:t>(on the bread crumb bar on the top of every page)</a:t>
            </a:r>
          </a:p>
          <a:p>
            <a:pPr marL="627062" lvl="2" indent="0">
              <a:buNone/>
            </a:pPr>
            <a:endParaRPr lang="en-US" dirty="0" smtClean="0"/>
          </a:p>
          <a:p>
            <a:pPr marL="627062" lvl="2" indent="0">
              <a:buNone/>
            </a:pPr>
            <a:endParaRPr lang="en-US" dirty="0" smtClean="0"/>
          </a:p>
        </p:txBody>
      </p:sp>
      <p:cxnSp>
        <p:nvCxnSpPr>
          <p:cNvPr id="5" name="Straight Arrow Connector 4"/>
          <p:cNvCxnSpPr/>
          <p:nvPr/>
        </p:nvCxnSpPr>
        <p:spPr>
          <a:xfrm>
            <a:off x="6934200" y="3886200"/>
            <a:ext cx="14478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D21D77C7-5D54-449B-9267-0F723A407510}" type="slidenum">
              <a:rPr lang="en-US" smtClean="0"/>
              <a:pPr/>
              <a:t>16</a:t>
            </a:fld>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39286"/>
          <a:stretch/>
        </p:blipFill>
        <p:spPr bwMode="auto">
          <a:xfrm>
            <a:off x="0" y="4191000"/>
            <a:ext cx="9144000" cy="789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305912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information in the guide</a:t>
            </a:r>
          </a:p>
        </p:txBody>
      </p:sp>
      <p:sp>
        <p:nvSpPr>
          <p:cNvPr id="3" name="Content Placeholder 2"/>
          <p:cNvSpPr>
            <a:spLocks noGrp="1"/>
          </p:cNvSpPr>
          <p:nvPr>
            <p:ph idx="1"/>
          </p:nvPr>
        </p:nvSpPr>
        <p:spPr/>
        <p:txBody>
          <a:bodyPr/>
          <a:lstStyle/>
          <a:p>
            <a:r>
              <a:rPr lang="en-US" dirty="0" smtClean="0"/>
              <a:t>…which brings you to this expanded search page</a:t>
            </a:r>
          </a:p>
          <a:p>
            <a:endParaRPr lang="en-US" dirty="0"/>
          </a:p>
          <a:p>
            <a:endParaRPr lang="en-US" dirty="0" smtClean="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fld id="{D21D77C7-5D54-449B-9267-0F723A407510}" type="slidenum">
              <a:rPr lang="en-US" smtClean="0"/>
              <a:pPr/>
              <a:t>17</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571" y="2100408"/>
            <a:ext cx="8512629" cy="3152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388525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information in the guide</a:t>
            </a:r>
          </a:p>
        </p:txBody>
      </p:sp>
      <p:sp>
        <p:nvSpPr>
          <p:cNvPr id="3" name="Content Placeholder 2"/>
          <p:cNvSpPr>
            <a:spLocks noGrp="1"/>
          </p:cNvSpPr>
          <p:nvPr>
            <p:ph idx="1"/>
          </p:nvPr>
        </p:nvSpPr>
        <p:spPr/>
        <p:txBody>
          <a:bodyPr/>
          <a:lstStyle/>
          <a:p>
            <a:r>
              <a:rPr lang="en-US" dirty="0" smtClean="0"/>
              <a:t>…which brings you to this expanded search page</a:t>
            </a:r>
          </a:p>
          <a:p>
            <a:endParaRPr lang="en-US" dirty="0"/>
          </a:p>
          <a:p>
            <a:endParaRPr lang="en-US" dirty="0" smtClean="0"/>
          </a:p>
          <a:p>
            <a:endParaRPr lang="en-US" dirty="0"/>
          </a:p>
          <a:p>
            <a:endParaRPr lang="en-US" dirty="0" smtClean="0"/>
          </a:p>
          <a:p>
            <a:endParaRPr lang="en-US" dirty="0"/>
          </a:p>
          <a:p>
            <a:endParaRPr lang="en-US" dirty="0" smtClean="0"/>
          </a:p>
          <a:p>
            <a:pPr marL="280987" lvl="1" indent="0">
              <a:buNone/>
            </a:pPr>
            <a:r>
              <a:rPr lang="en-US" dirty="0" smtClean="0"/>
              <a:t>where you click on the triangle on the “Where” box and scroll down to “Information Security…”</a:t>
            </a:r>
          </a:p>
        </p:txBody>
      </p:sp>
      <p:sp>
        <p:nvSpPr>
          <p:cNvPr id="4" name="Slide Number Placeholder 3"/>
          <p:cNvSpPr>
            <a:spLocks noGrp="1"/>
          </p:cNvSpPr>
          <p:nvPr>
            <p:ph type="sldNum" sz="quarter" idx="12"/>
          </p:nvPr>
        </p:nvSpPr>
        <p:spPr/>
        <p:txBody>
          <a:bodyPr/>
          <a:lstStyle/>
          <a:p>
            <a:fld id="{D21D77C7-5D54-449B-9267-0F723A407510}" type="slidenum">
              <a:rPr lang="en-US" smtClean="0"/>
              <a:pPr/>
              <a:t>18</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571" y="2100408"/>
            <a:ext cx="8512629" cy="3152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Elbow Connector 4"/>
          <p:cNvCxnSpPr/>
          <p:nvPr/>
        </p:nvCxnSpPr>
        <p:spPr>
          <a:xfrm rot="5400000" flipH="1" flipV="1">
            <a:off x="6490607" y="3823609"/>
            <a:ext cx="2133599" cy="1801585"/>
          </a:xfrm>
          <a:prstGeom prst="bentConnector3">
            <a:avLst>
              <a:gd name="adj1" fmla="val 476"/>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037274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information in the guide</a:t>
            </a:r>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endParaRPr lang="en-US" sz="2000" dirty="0">
              <a:solidFill>
                <a:srgbClr val="FF0000"/>
              </a:solidFill>
            </a:endParaRP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223" t="28444" r="56556" b="37587"/>
          <a:stretch/>
        </p:blipFill>
        <p:spPr bwMode="auto">
          <a:xfrm>
            <a:off x="609600" y="1456871"/>
            <a:ext cx="3115731" cy="3882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21D77C7-5D54-449B-9267-0F723A407510}" type="slidenum">
              <a:rPr lang="en-US" smtClean="0"/>
              <a:pPr/>
              <a:t>19</a:t>
            </a:fld>
            <a:endParaRPr lang="en-US" dirty="0"/>
          </a:p>
        </p:txBody>
      </p:sp>
    </p:spTree>
    <p:extLst>
      <p:ext uri="{BB962C8B-B14F-4D97-AF65-F5344CB8AC3E}">
        <p14:creationId xmlns:p14="http://schemas.microsoft.com/office/powerpoint/2010/main" xmlns="" val="292414226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9" name="Content Placeholder 8"/>
          <p:cNvPicPr>
            <a:picLocks noGrp="1" noChangeAspect="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a:xfrm>
            <a:off x="152400" y="76200"/>
            <a:ext cx="8786813" cy="6346825"/>
          </a:xfrm>
        </p:spPr>
      </p:pic>
      <p:sp>
        <p:nvSpPr>
          <p:cNvPr id="4" name="Slide Number Placeholder 3"/>
          <p:cNvSpPr>
            <a:spLocks noGrp="1"/>
          </p:cNvSpPr>
          <p:nvPr>
            <p:ph type="sldNum" sz="quarter" idx="12"/>
          </p:nvPr>
        </p:nvSpPr>
        <p:spPr/>
        <p:txBody>
          <a:bodyPr/>
          <a:lstStyle/>
          <a:p>
            <a:fld id="{D21D77C7-5D54-449B-9267-0F723A407510}" type="slidenum">
              <a:rPr lang="en-US" smtClean="0"/>
              <a:pPr/>
              <a:t>2</a:t>
            </a:fld>
            <a:endParaRPr lang="en-US" dirty="0"/>
          </a:p>
        </p:txBody>
      </p:sp>
    </p:spTree>
    <p:extLst>
      <p:ext uri="{BB962C8B-B14F-4D97-AF65-F5344CB8AC3E}">
        <p14:creationId xmlns:p14="http://schemas.microsoft.com/office/powerpoint/2010/main" xmlns="" val="429425448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information in the guide</a:t>
            </a:r>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r>
              <a:rPr lang="en-US" dirty="0" smtClean="0"/>
              <a:t>To end up with…</a:t>
            </a:r>
          </a:p>
          <a:p>
            <a:endParaRPr lang="en-US" dirty="0" smtClean="0"/>
          </a:p>
          <a:p>
            <a:endParaRPr lang="en-US" dirty="0"/>
          </a:p>
          <a:p>
            <a:endParaRPr lang="en-US" dirty="0" smtClean="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223" t="28444" r="56556" b="37587"/>
          <a:stretch/>
        </p:blipFill>
        <p:spPr bwMode="auto">
          <a:xfrm>
            <a:off x="609600" y="1456871"/>
            <a:ext cx="3115731" cy="3882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90198" y="2113191"/>
            <a:ext cx="4677602" cy="1011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21D77C7-5D54-449B-9267-0F723A407510}" type="slidenum">
              <a:rPr lang="en-US" smtClean="0"/>
              <a:pPr/>
              <a:t>20</a:t>
            </a:fld>
            <a:endParaRPr lang="en-US" dirty="0"/>
          </a:p>
        </p:txBody>
      </p:sp>
    </p:spTree>
    <p:extLst>
      <p:ext uri="{BB962C8B-B14F-4D97-AF65-F5344CB8AC3E}">
        <p14:creationId xmlns:p14="http://schemas.microsoft.com/office/powerpoint/2010/main" xmlns="" val="14983052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information in the guide</a:t>
            </a:r>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r>
              <a:rPr lang="en-US" dirty="0" smtClean="0"/>
              <a:t>To end up with…</a:t>
            </a:r>
          </a:p>
          <a:p>
            <a:endParaRPr lang="en-US" dirty="0" smtClean="0"/>
          </a:p>
          <a:p>
            <a:endParaRPr lang="en-US" dirty="0"/>
          </a:p>
          <a:p>
            <a:endParaRPr lang="en-US" dirty="0" smtClean="0"/>
          </a:p>
          <a:p>
            <a:pPr marL="0" indent="0">
              <a:buNone/>
            </a:pPr>
            <a:r>
              <a:rPr lang="en-US" sz="2000" b="1" u="sng" dirty="0" smtClean="0">
                <a:solidFill>
                  <a:srgbClr val="FF0000"/>
                </a:solidFill>
              </a:rPr>
              <a:t>Note</a:t>
            </a:r>
            <a:r>
              <a:rPr lang="en-US" sz="2000" dirty="0" smtClean="0">
                <a:solidFill>
                  <a:srgbClr val="FF0000"/>
                </a:solidFill>
              </a:rPr>
              <a:t>:  Be sure to avoid the selection called “Old Security Guide”</a:t>
            </a:r>
            <a:endParaRPr lang="en-US" sz="2000" dirty="0">
              <a:solidFill>
                <a:srgbClr val="FF0000"/>
              </a:solidFill>
            </a:endParaRP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223" t="28444" r="56556" b="37587"/>
          <a:stretch/>
        </p:blipFill>
        <p:spPr bwMode="auto">
          <a:xfrm>
            <a:off x="609600" y="1456871"/>
            <a:ext cx="3115731" cy="3882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90198" y="2113191"/>
            <a:ext cx="4677602" cy="1011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21D77C7-5D54-449B-9267-0F723A407510}" type="slidenum">
              <a:rPr lang="en-US" smtClean="0"/>
              <a:pPr/>
              <a:t>21</a:t>
            </a:fld>
            <a:endParaRPr lang="en-US" dirty="0"/>
          </a:p>
        </p:txBody>
      </p:sp>
    </p:spTree>
    <p:extLst>
      <p:ext uri="{BB962C8B-B14F-4D97-AF65-F5344CB8AC3E}">
        <p14:creationId xmlns:p14="http://schemas.microsoft.com/office/powerpoint/2010/main" xmlns="" val="14983052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12066"/>
            <a:ext cx="9144000" cy="3669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a:t>Finding information in the guide</a:t>
            </a:r>
          </a:p>
        </p:txBody>
      </p:sp>
      <p:sp>
        <p:nvSpPr>
          <p:cNvPr id="6" name="Content Placeholder 5"/>
          <p:cNvSpPr>
            <a:spLocks noGrp="1"/>
          </p:cNvSpPr>
          <p:nvPr>
            <p:ph sz="half" idx="1"/>
          </p:nvPr>
        </p:nvSpPr>
        <p:spPr/>
        <p:txBody>
          <a:bodyPr/>
          <a:lstStyle/>
          <a:p>
            <a:pPr marL="0" indent="0">
              <a:buNone/>
            </a:pPr>
            <a:endParaRPr lang="en-US" dirty="0" smtClean="0"/>
          </a:p>
          <a:p>
            <a:pPr lvl="4"/>
            <a:endParaRPr lang="en-US" dirty="0" smtClean="0"/>
          </a:p>
          <a:p>
            <a:r>
              <a:rPr lang="en-US" dirty="0" smtClean="0"/>
              <a:t>Now enter </a:t>
            </a:r>
            <a:r>
              <a:rPr lang="en-US" dirty="0"/>
              <a:t>your search term </a:t>
            </a:r>
            <a:r>
              <a:rPr lang="en-US" dirty="0" smtClean="0"/>
              <a:t>into </a:t>
            </a:r>
            <a:r>
              <a:rPr lang="en-US" dirty="0"/>
              <a:t>the search box on the left side of the page (next to the Internet2 logo</a:t>
            </a:r>
            <a:r>
              <a:rPr lang="en-US" dirty="0" smtClean="0"/>
              <a:t>)</a:t>
            </a:r>
          </a:p>
        </p:txBody>
      </p:sp>
      <p:sp>
        <p:nvSpPr>
          <p:cNvPr id="3" name="Content Placeholder 2"/>
          <p:cNvSpPr>
            <a:spLocks noGrp="1"/>
          </p:cNvSpPr>
          <p:nvPr>
            <p:ph sz="half" idx="2"/>
          </p:nvPr>
        </p:nvSpPr>
        <p:spPr/>
        <p:txBody>
          <a:bodyPr/>
          <a:lstStyle/>
          <a:p>
            <a:endParaRPr lang="en-US" dirty="0"/>
          </a:p>
        </p:txBody>
      </p:sp>
      <p:sp>
        <p:nvSpPr>
          <p:cNvPr id="2" name="Slide Number Placeholder 1"/>
          <p:cNvSpPr>
            <a:spLocks noGrp="1"/>
          </p:cNvSpPr>
          <p:nvPr>
            <p:ph type="sldNum" sz="quarter" idx="12"/>
          </p:nvPr>
        </p:nvSpPr>
        <p:spPr/>
        <p:txBody>
          <a:bodyPr/>
          <a:lstStyle/>
          <a:p>
            <a:fld id="{D21D77C7-5D54-449B-9267-0F723A407510}" type="slidenum">
              <a:rPr lang="en-US" smtClean="0"/>
              <a:pPr/>
              <a:t>22</a:t>
            </a:fld>
            <a:endParaRPr lang="en-US" dirty="0"/>
          </a:p>
        </p:txBody>
      </p:sp>
      <p:cxnSp>
        <p:nvCxnSpPr>
          <p:cNvPr id="14" name="Straight Arrow Connector 13"/>
          <p:cNvCxnSpPr/>
          <p:nvPr/>
        </p:nvCxnSpPr>
        <p:spPr>
          <a:xfrm flipV="1">
            <a:off x="609600" y="2266950"/>
            <a:ext cx="228600"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8244071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1529909"/>
            <a:ext cx="9144000" cy="3575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a:t>Finding information in the guide</a:t>
            </a:r>
          </a:p>
        </p:txBody>
      </p:sp>
      <p:sp>
        <p:nvSpPr>
          <p:cNvPr id="6" name="Content Placeholder 5"/>
          <p:cNvSpPr>
            <a:spLocks noGrp="1"/>
          </p:cNvSpPr>
          <p:nvPr>
            <p:ph sz="half" idx="1"/>
          </p:nvPr>
        </p:nvSpPr>
        <p:spPr/>
        <p:txBody>
          <a:bodyPr/>
          <a:lstStyle/>
          <a:p>
            <a:pPr marL="0" indent="0">
              <a:buNone/>
            </a:pPr>
            <a:endParaRPr lang="en-US" dirty="0" smtClean="0"/>
          </a:p>
          <a:p>
            <a:pPr lvl="4"/>
            <a:endParaRPr lang="en-US" dirty="0" smtClean="0"/>
          </a:p>
          <a:p>
            <a:r>
              <a:rPr lang="en-US" dirty="0" smtClean="0"/>
              <a:t>Now enter </a:t>
            </a:r>
            <a:r>
              <a:rPr lang="en-US" dirty="0"/>
              <a:t>your search term </a:t>
            </a:r>
            <a:r>
              <a:rPr lang="en-US" dirty="0" smtClean="0"/>
              <a:t>into </a:t>
            </a:r>
            <a:r>
              <a:rPr lang="en-US" dirty="0"/>
              <a:t>the search box on the left side of the page (next to the Internet2 logo</a:t>
            </a:r>
            <a:r>
              <a:rPr lang="en-US" dirty="0" smtClean="0"/>
              <a:t>)</a:t>
            </a:r>
          </a:p>
          <a:p>
            <a:pPr lvl="1"/>
            <a:r>
              <a:rPr lang="en-US" dirty="0" smtClean="0"/>
              <a:t>And ignore the search box on the bread crumb bar</a:t>
            </a:r>
          </a:p>
        </p:txBody>
      </p:sp>
      <p:sp>
        <p:nvSpPr>
          <p:cNvPr id="3" name="Content Placeholder 2"/>
          <p:cNvSpPr>
            <a:spLocks noGrp="1"/>
          </p:cNvSpPr>
          <p:nvPr>
            <p:ph sz="half" idx="2"/>
          </p:nvPr>
        </p:nvSpPr>
        <p:spPr/>
        <p:txBody>
          <a:bodyPr/>
          <a:lstStyle/>
          <a:p>
            <a:endParaRPr lang="en-US" dirty="0"/>
          </a:p>
        </p:txBody>
      </p:sp>
      <p:sp>
        <p:nvSpPr>
          <p:cNvPr id="2" name="Slide Number Placeholder 1"/>
          <p:cNvSpPr>
            <a:spLocks noGrp="1"/>
          </p:cNvSpPr>
          <p:nvPr>
            <p:ph type="sldNum" sz="quarter" idx="12"/>
          </p:nvPr>
        </p:nvSpPr>
        <p:spPr/>
        <p:txBody>
          <a:bodyPr/>
          <a:lstStyle/>
          <a:p>
            <a:fld id="{D21D77C7-5D54-449B-9267-0F723A407510}" type="slidenum">
              <a:rPr lang="en-US" smtClean="0"/>
              <a:pPr/>
              <a:t>23</a:t>
            </a:fld>
            <a:endParaRPr lang="en-US" dirty="0"/>
          </a:p>
        </p:txBody>
      </p:sp>
      <p:cxnSp>
        <p:nvCxnSpPr>
          <p:cNvPr id="8" name="Elbow Connector 7"/>
          <p:cNvCxnSpPr/>
          <p:nvPr/>
        </p:nvCxnSpPr>
        <p:spPr>
          <a:xfrm flipV="1">
            <a:off x="1981200" y="1600200"/>
            <a:ext cx="6553200" cy="4038600"/>
          </a:xfrm>
          <a:prstGeom prst="bentConnector3">
            <a:avLst>
              <a:gd name="adj1" fmla="val 10506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09600" y="2266950"/>
            <a:ext cx="228600"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528743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information in the guide</a:t>
            </a:r>
          </a:p>
        </p:txBody>
      </p:sp>
      <p:sp>
        <p:nvSpPr>
          <p:cNvPr id="5" name="Content Placeholder 4"/>
          <p:cNvSpPr>
            <a:spLocks noGrp="1"/>
          </p:cNvSpPr>
          <p:nvPr>
            <p:ph idx="1"/>
          </p:nvPr>
        </p:nvSpPr>
        <p:spPr/>
        <p:txBody>
          <a:bodyPr/>
          <a:lstStyle/>
          <a:p>
            <a:r>
              <a:rPr lang="en-US" dirty="0" smtClean="0"/>
              <a:t>Entering “awareness” returns this result…</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24</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04164"/>
            <a:ext cx="9296400" cy="3587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623727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to the guide</a:t>
            </a:r>
            <a:endParaRPr lang="en-US" dirty="0"/>
          </a:p>
        </p:txBody>
      </p:sp>
      <p:sp>
        <p:nvSpPr>
          <p:cNvPr id="3" name="Content Placeholder 2"/>
          <p:cNvSpPr>
            <a:spLocks noGrp="1"/>
          </p:cNvSpPr>
          <p:nvPr>
            <p:ph idx="1"/>
          </p:nvPr>
        </p:nvSpPr>
        <p:spPr/>
        <p:txBody>
          <a:bodyPr/>
          <a:lstStyle/>
          <a:p>
            <a:r>
              <a:rPr lang="en-US" dirty="0" smtClean="0"/>
              <a:t>The Editorial Board depends upon input from many sources</a:t>
            </a:r>
          </a:p>
          <a:p>
            <a:pPr lvl="1"/>
            <a:r>
              <a:rPr lang="en-US" dirty="0" smtClean="0"/>
              <a:t>There are two ways to provide input to the Guide</a:t>
            </a:r>
          </a:p>
          <a:p>
            <a:r>
              <a:rPr lang="en-US" dirty="0" smtClean="0"/>
              <a:t>Make a comment on any page</a:t>
            </a:r>
          </a:p>
          <a:p>
            <a:pPr lvl="1"/>
            <a:r>
              <a:rPr lang="en-US" dirty="0" smtClean="0"/>
              <a:t>The underlying platform is a wiki. All comments are monitored and suggestions are acted upon</a:t>
            </a:r>
          </a:p>
          <a:p>
            <a:r>
              <a:rPr lang="en-US" dirty="0" smtClean="0"/>
              <a:t>Submit a case study</a:t>
            </a:r>
          </a:p>
          <a:p>
            <a:pPr lvl="1"/>
            <a:r>
              <a:rPr lang="en-US" dirty="0" smtClean="0"/>
              <a:t>The chances are good that your institution is doing something that others will want to know about and possibly emulate</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25</a:t>
            </a:fld>
            <a:endParaRPr lang="en-US" dirty="0"/>
          </a:p>
        </p:txBody>
      </p:sp>
    </p:spTree>
    <p:extLst>
      <p:ext uri="{BB962C8B-B14F-4D97-AF65-F5344CB8AC3E}">
        <p14:creationId xmlns:p14="http://schemas.microsoft.com/office/powerpoint/2010/main" xmlns="" val="315071638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also make suggestions or ask questions by sending email to</a:t>
            </a:r>
            <a:endParaRPr lang="en-US" dirty="0"/>
          </a:p>
        </p:txBody>
      </p:sp>
      <p:sp>
        <p:nvSpPr>
          <p:cNvPr id="3" name="Content Placeholder 2"/>
          <p:cNvSpPr>
            <a:spLocks noGrp="1"/>
          </p:cNvSpPr>
          <p:nvPr>
            <p:ph idx="1"/>
          </p:nvPr>
        </p:nvSpPr>
        <p:spPr/>
        <p:txBody>
          <a:bodyPr/>
          <a:lstStyle/>
          <a:p>
            <a:r>
              <a:rPr lang="en-US" dirty="0" smtClean="0">
                <a:hlinkClick r:id="rId3"/>
              </a:rPr>
              <a:t>ced.bennett@stanford.edu</a:t>
            </a:r>
            <a:endParaRPr lang="en-US" dirty="0" smtClean="0"/>
          </a:p>
          <a:p>
            <a:r>
              <a:rPr lang="en-US" dirty="0" smtClean="0">
                <a:hlinkClick r:id="rId4"/>
              </a:rPr>
              <a:t>dunker@vt.edu</a:t>
            </a:r>
            <a:endParaRPr lang="en-US" dirty="0" smtClean="0"/>
          </a:p>
          <a:p>
            <a:r>
              <a:rPr lang="en-US" dirty="0" smtClean="0">
                <a:hlinkClick r:id="rId5"/>
              </a:rPr>
              <a:t>security-council@educause.edu</a:t>
            </a:r>
            <a:endParaRPr lang="en-US" dirty="0"/>
          </a:p>
          <a:p>
            <a:endParaRPr lang="en-US" sz="3600" b="1" dirty="0" smtClean="0">
              <a:latin typeface="Arial Black" pitchFamily="34" charset="0"/>
            </a:endParaRPr>
          </a:p>
          <a:p>
            <a:r>
              <a:rPr lang="en-US" b="1" dirty="0" smtClean="0">
                <a:latin typeface="Arial Black" pitchFamily="34" charset="0"/>
              </a:rPr>
              <a:t>Here’s where you can find the Guide</a:t>
            </a:r>
          </a:p>
          <a:p>
            <a:pPr marL="973137" lvl="3" indent="0">
              <a:buNone/>
            </a:pPr>
            <a:r>
              <a:rPr lang="en-US" sz="2400" b="1" u="sng" dirty="0">
                <a:hlinkClick r:id="rId6"/>
              </a:rPr>
              <a:t>www.educause.edu/security/guide</a:t>
            </a:r>
            <a:endParaRPr lang="en-US" sz="2400" b="1" dirty="0" smtClean="0">
              <a:latin typeface="Arial Black" pitchFamily="34" charset="0"/>
            </a:endParaRPr>
          </a:p>
          <a:p>
            <a:endParaRPr lang="en-US" sz="1100" b="1" dirty="0" smtClean="0">
              <a:latin typeface="Arial Black" pitchFamily="34" charset="0"/>
            </a:endParaRPr>
          </a:p>
        </p:txBody>
      </p:sp>
      <p:sp>
        <p:nvSpPr>
          <p:cNvPr id="4" name="Slide Number Placeholder 3"/>
          <p:cNvSpPr>
            <a:spLocks noGrp="1"/>
          </p:cNvSpPr>
          <p:nvPr>
            <p:ph type="sldNum" sz="quarter" idx="12"/>
          </p:nvPr>
        </p:nvSpPr>
        <p:spPr/>
        <p:txBody>
          <a:bodyPr/>
          <a:lstStyle/>
          <a:p>
            <a:fld id="{D21D77C7-5D54-449B-9267-0F723A407510}" type="slidenum">
              <a:rPr lang="en-US" smtClean="0"/>
              <a:pPr/>
              <a:t>26</a:t>
            </a:fld>
            <a:endParaRPr lang="en-US" dirty="0"/>
          </a:p>
        </p:txBody>
      </p:sp>
    </p:spTree>
    <p:extLst>
      <p:ext uri="{BB962C8B-B14F-4D97-AF65-F5344CB8AC3E}">
        <p14:creationId xmlns:p14="http://schemas.microsoft.com/office/powerpoint/2010/main" xmlns="" val="34924243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a:xfrm>
            <a:off x="457200" y="1447800"/>
            <a:ext cx="8382000" cy="4525963"/>
          </a:xfrm>
        </p:spPr>
        <p:txBody>
          <a:bodyPr/>
          <a:lstStyle/>
          <a:p>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27</a:t>
            </a:fld>
            <a:endParaRPr lang="en-US" dirty="0"/>
          </a:p>
        </p:txBody>
      </p:sp>
    </p:spTree>
    <p:extLst>
      <p:ext uri="{BB962C8B-B14F-4D97-AF65-F5344CB8AC3E}">
        <p14:creationId xmlns:p14="http://schemas.microsoft.com/office/powerpoint/2010/main" xmlns="" val="189070629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a:xfrm>
            <a:off x="457200" y="1447800"/>
            <a:ext cx="8382000" cy="4525963"/>
          </a:xfrm>
        </p:spPr>
        <p:txBody>
          <a:bodyPr/>
          <a:lstStyle/>
          <a:p>
            <a:r>
              <a:rPr lang="en-US" dirty="0" smtClean="0"/>
              <a:t>Here are some questions from us…</a:t>
            </a:r>
          </a:p>
          <a:p>
            <a:pPr lvl="1"/>
            <a:r>
              <a:rPr lang="en-US" dirty="0"/>
              <a:t>What do institutions and security officers need from the Guide?  What other materials would be useful</a:t>
            </a:r>
            <a:r>
              <a:rPr lang="en-US" dirty="0" smtClean="0"/>
              <a:t>?</a:t>
            </a:r>
          </a:p>
          <a:p>
            <a:pPr lvl="1"/>
            <a:endParaRPr lang="en-US" dirty="0"/>
          </a:p>
          <a:p>
            <a:pPr lvl="1"/>
            <a:r>
              <a:rPr lang="en-US" dirty="0"/>
              <a:t>Are there Case Studies (i.e., campus effective practices and solutions) that you would like to see included?  Does your institution have an effective practice that you would be willing to share as a Case Study</a:t>
            </a:r>
            <a:r>
              <a:rPr lang="en-US" dirty="0" smtClean="0"/>
              <a:t>? </a:t>
            </a:r>
          </a:p>
          <a:p>
            <a:pPr lvl="1"/>
            <a:endParaRPr lang="en-US" dirty="0"/>
          </a:p>
          <a:p>
            <a:pPr lvl="1"/>
            <a:r>
              <a:rPr lang="en-US" dirty="0"/>
              <a:t> What, in addition to the Guide, could HEISC do to support institutional information security?</a:t>
            </a:r>
          </a:p>
        </p:txBody>
      </p:sp>
      <p:sp>
        <p:nvSpPr>
          <p:cNvPr id="4" name="Slide Number Placeholder 3"/>
          <p:cNvSpPr>
            <a:spLocks noGrp="1"/>
          </p:cNvSpPr>
          <p:nvPr>
            <p:ph type="sldNum" sz="quarter" idx="12"/>
          </p:nvPr>
        </p:nvSpPr>
        <p:spPr/>
        <p:txBody>
          <a:bodyPr/>
          <a:lstStyle/>
          <a:p>
            <a:fld id="{D21D77C7-5D54-449B-9267-0F723A407510}" type="slidenum">
              <a:rPr lang="en-US" smtClean="0"/>
              <a:pPr/>
              <a:t>28</a:t>
            </a:fld>
            <a:endParaRPr lang="en-US" dirty="0"/>
          </a:p>
        </p:txBody>
      </p:sp>
    </p:spTree>
    <p:extLst>
      <p:ext uri="{BB962C8B-B14F-4D97-AF65-F5344CB8AC3E}">
        <p14:creationId xmlns:p14="http://schemas.microsoft.com/office/powerpoint/2010/main" xmlns="" val="269252688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057401"/>
            <a:ext cx="7772400" cy="1905000"/>
          </a:xfrm>
        </p:spPr>
        <p:txBody>
          <a:bodyPr>
            <a:noAutofit/>
          </a:bodyPr>
          <a:lstStyle/>
          <a:p>
            <a:r>
              <a:rPr lang="en-US" sz="3200" dirty="0"/>
              <a:t>Overview of the </a:t>
            </a:r>
            <a:r>
              <a:rPr lang="en-US" sz="4000" dirty="0" smtClean="0"/>
              <a:t/>
            </a:r>
            <a:br>
              <a:rPr lang="en-US" sz="4000" dirty="0" smtClean="0"/>
            </a:br>
            <a:r>
              <a:rPr lang="en-US" sz="4000" i="1" dirty="0" smtClean="0"/>
              <a:t>Information </a:t>
            </a:r>
            <a:r>
              <a:rPr lang="en-US" sz="4000" i="1" dirty="0"/>
              <a:t>Security Guide</a:t>
            </a:r>
            <a:r>
              <a:rPr lang="en-US" sz="4000" dirty="0"/>
              <a:t>: </a:t>
            </a:r>
          </a:p>
        </p:txBody>
      </p:sp>
      <p:sp>
        <p:nvSpPr>
          <p:cNvPr id="3" name="Subtitle 2"/>
          <p:cNvSpPr>
            <a:spLocks noGrp="1"/>
          </p:cNvSpPr>
          <p:nvPr>
            <p:ph type="subTitle" idx="1"/>
          </p:nvPr>
        </p:nvSpPr>
        <p:spPr>
          <a:xfrm>
            <a:off x="1447800" y="3886200"/>
            <a:ext cx="6400800" cy="2133600"/>
          </a:xfrm>
        </p:spPr>
        <p:txBody>
          <a:bodyPr>
            <a:normAutofit/>
          </a:bodyPr>
          <a:lstStyle/>
          <a:p>
            <a:r>
              <a:rPr lang="en-US" sz="3200" dirty="0"/>
              <a:t>Leveraging the Knowledge and Skills of Your </a:t>
            </a:r>
            <a:r>
              <a:rPr lang="en-US" sz="3200" dirty="0" smtClean="0"/>
              <a:t>Colleagues</a:t>
            </a:r>
          </a:p>
          <a:p>
            <a:endParaRPr lang="en-US" sz="3200" dirty="0"/>
          </a:p>
          <a:p>
            <a:r>
              <a:rPr lang="en-US" sz="1400" dirty="0"/>
              <a:t>October 13, 2010 – 9:45 AM – 10:15 AM</a:t>
            </a:r>
          </a:p>
          <a:p>
            <a:endParaRPr lang="en-US" sz="1400"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3</a:t>
            </a:fld>
            <a:endParaRPr lang="en-US" dirty="0"/>
          </a:p>
        </p:txBody>
      </p:sp>
    </p:spTree>
    <p:extLst>
      <p:ext uri="{BB962C8B-B14F-4D97-AF65-F5344CB8AC3E}">
        <p14:creationId xmlns:p14="http://schemas.microsoft.com/office/powerpoint/2010/main" xmlns="" val="1339028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lstStyle/>
          <a:p>
            <a:r>
              <a:rPr lang="en-US" dirty="0" smtClean="0"/>
              <a:t>Introduction</a:t>
            </a:r>
          </a:p>
          <a:p>
            <a:r>
              <a:rPr lang="en-US" dirty="0" smtClean="0"/>
              <a:t>Structure of the Guide</a:t>
            </a:r>
          </a:p>
          <a:p>
            <a:r>
              <a:rPr lang="en-US" dirty="0" smtClean="0"/>
              <a:t>Finding information in the Guide</a:t>
            </a:r>
          </a:p>
          <a:p>
            <a:r>
              <a:rPr lang="en-US" dirty="0" smtClean="0"/>
              <a:t>Contributing to the Guide</a:t>
            </a:r>
          </a:p>
          <a:p>
            <a:r>
              <a:rPr lang="en-US" dirty="0" smtClean="0"/>
              <a:t>Questions and Answers</a:t>
            </a:r>
          </a:p>
          <a:p>
            <a:pPr lvl="1"/>
            <a:endParaRPr lang="en-US" dirty="0" smtClean="0"/>
          </a:p>
          <a:p>
            <a:pPr marL="0" indent="0">
              <a:buNone/>
            </a:pPr>
            <a:r>
              <a:rPr lang="en-US" b="1" dirty="0" smtClean="0">
                <a:latin typeface="Arial Black" pitchFamily="34" charset="0"/>
              </a:rPr>
              <a:t>	Here’s </a:t>
            </a:r>
            <a:r>
              <a:rPr lang="en-US" b="1" dirty="0">
                <a:latin typeface="Arial Black" pitchFamily="34" charset="0"/>
              </a:rPr>
              <a:t>where you can find the </a:t>
            </a:r>
            <a:r>
              <a:rPr lang="en-US" b="1" dirty="0" smtClean="0">
                <a:latin typeface="Arial Black" pitchFamily="34" charset="0"/>
              </a:rPr>
              <a:t>Guide</a:t>
            </a:r>
          </a:p>
          <a:p>
            <a:pPr marL="0" indent="0">
              <a:buNone/>
            </a:pPr>
            <a:r>
              <a:rPr lang="en-US" b="1" dirty="0">
                <a:latin typeface="Arial Black" pitchFamily="34" charset="0"/>
              </a:rPr>
              <a:t>	</a:t>
            </a:r>
            <a:r>
              <a:rPr lang="en-US" b="1" dirty="0" smtClean="0">
                <a:latin typeface="Arial Black" pitchFamily="34" charset="0"/>
              </a:rPr>
              <a:t>		</a:t>
            </a:r>
            <a:r>
              <a:rPr lang="en-US" b="1" u="sng" dirty="0" smtClean="0">
                <a:hlinkClick r:id="rId3"/>
              </a:rPr>
              <a:t>www.educause.edu/security/guide</a:t>
            </a:r>
            <a:endParaRPr lang="en-US" b="1" dirty="0">
              <a:latin typeface="Arial Black" pitchFamily="34" charset="0"/>
            </a:endParaRPr>
          </a:p>
        </p:txBody>
      </p:sp>
      <p:sp>
        <p:nvSpPr>
          <p:cNvPr id="2" name="Slide Number Placeholder 1"/>
          <p:cNvSpPr>
            <a:spLocks noGrp="1"/>
          </p:cNvSpPr>
          <p:nvPr>
            <p:ph type="sldNum" sz="quarter" idx="12"/>
          </p:nvPr>
        </p:nvSpPr>
        <p:spPr/>
        <p:txBody>
          <a:bodyPr/>
          <a:lstStyle/>
          <a:p>
            <a:fld id="{D21D77C7-5D54-449B-9267-0F723A407510}" type="slidenum">
              <a:rPr lang="en-US" smtClean="0"/>
              <a:pPr/>
              <a:t>4</a:t>
            </a:fld>
            <a:endParaRPr lang="en-US" dirty="0"/>
          </a:p>
        </p:txBody>
      </p:sp>
    </p:spTree>
    <p:extLst>
      <p:ext uri="{BB962C8B-B14F-4D97-AF65-F5344CB8AC3E}">
        <p14:creationId xmlns:p14="http://schemas.microsoft.com/office/powerpoint/2010/main" xmlns="" val="342876262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 </a:t>
            </a:r>
            <a:br>
              <a:rPr lang="en-US" dirty="0" smtClean="0"/>
            </a:br>
            <a:r>
              <a:rPr lang="en-US" dirty="0" smtClean="0"/>
              <a:t>Information Security Council</a:t>
            </a:r>
            <a:endParaRPr lang="en-US" dirty="0"/>
          </a:p>
        </p:txBody>
      </p:sp>
      <p:sp>
        <p:nvSpPr>
          <p:cNvPr id="3" name="Content Placeholder 2"/>
          <p:cNvSpPr>
            <a:spLocks noGrp="1"/>
          </p:cNvSpPr>
          <p:nvPr>
            <p:ph idx="1"/>
          </p:nvPr>
        </p:nvSpPr>
        <p:spPr/>
        <p:txBody>
          <a:bodyPr/>
          <a:lstStyle/>
          <a:p>
            <a:r>
              <a:rPr lang="en-US" dirty="0" smtClean="0"/>
              <a:t>Established in 2002 by EDUCAUSE and Internet2 </a:t>
            </a:r>
          </a:p>
          <a:p>
            <a:pPr marL="973137" lvl="3" indent="0">
              <a:buNone/>
            </a:pPr>
            <a:r>
              <a:rPr lang="en-US" dirty="0" smtClean="0"/>
              <a:t>	HEISC formerly called the Security Task Force</a:t>
            </a:r>
          </a:p>
          <a:p>
            <a:pPr lvl="1"/>
            <a:r>
              <a:rPr lang="en-US" dirty="0"/>
              <a:t>Works to improve information security and privacy programs across the higher education </a:t>
            </a:r>
            <a:r>
              <a:rPr lang="en-US" dirty="0" smtClean="0"/>
              <a:t>sector</a:t>
            </a:r>
          </a:p>
          <a:p>
            <a:pPr lvl="2"/>
            <a:r>
              <a:rPr lang="en-US" dirty="0"/>
              <a:t>through its community members and focused partnerships with government, industry, and other academic </a:t>
            </a:r>
            <a:r>
              <a:rPr lang="en-US" dirty="0" smtClean="0"/>
              <a:t>organizations</a:t>
            </a:r>
          </a:p>
          <a:p>
            <a:pPr lvl="1"/>
            <a:r>
              <a:rPr lang="en-US" dirty="0" smtClean="0"/>
              <a:t>Actively </a:t>
            </a:r>
            <a:r>
              <a:rPr lang="en-US" dirty="0"/>
              <a:t>develops and promotes awareness and understanding, effective practices and policies, and solutions for the protection of critical IT assets and </a:t>
            </a:r>
            <a:r>
              <a:rPr lang="en-US" dirty="0" smtClean="0"/>
              <a:t>infrastructures</a:t>
            </a:r>
          </a:p>
        </p:txBody>
      </p:sp>
      <p:sp>
        <p:nvSpPr>
          <p:cNvPr id="4" name="Slide Number Placeholder 3"/>
          <p:cNvSpPr>
            <a:spLocks noGrp="1"/>
          </p:cNvSpPr>
          <p:nvPr>
            <p:ph type="sldNum" sz="quarter" idx="12"/>
          </p:nvPr>
        </p:nvSpPr>
        <p:spPr/>
        <p:txBody>
          <a:bodyPr/>
          <a:lstStyle/>
          <a:p>
            <a:fld id="{D21D77C7-5D54-449B-9267-0F723A407510}" type="slidenum">
              <a:rPr lang="en-US" smtClean="0"/>
              <a:pPr/>
              <a:t>5</a:t>
            </a:fld>
            <a:endParaRPr lang="en-US" dirty="0"/>
          </a:p>
        </p:txBody>
      </p:sp>
    </p:spTree>
    <p:extLst>
      <p:ext uri="{BB962C8B-B14F-4D97-AF65-F5344CB8AC3E}">
        <p14:creationId xmlns:p14="http://schemas.microsoft.com/office/powerpoint/2010/main" xmlns="" val="121301502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Guide</a:t>
            </a:r>
            <a:endParaRPr lang="en-US" dirty="0"/>
          </a:p>
        </p:txBody>
      </p:sp>
      <p:sp>
        <p:nvSpPr>
          <p:cNvPr id="3" name="Content Placeholder 2"/>
          <p:cNvSpPr>
            <a:spLocks noGrp="1"/>
          </p:cNvSpPr>
          <p:nvPr>
            <p:ph idx="1"/>
          </p:nvPr>
        </p:nvSpPr>
        <p:spPr/>
        <p:txBody>
          <a:bodyPr/>
          <a:lstStyle/>
          <a:p>
            <a:r>
              <a:rPr lang="en-US" dirty="0" smtClean="0"/>
              <a:t>A major initiative and key publication of HEISC</a:t>
            </a:r>
          </a:p>
          <a:p>
            <a:pPr lvl="1"/>
            <a:r>
              <a:rPr lang="en-US" dirty="0" smtClean="0"/>
              <a:t>A </a:t>
            </a:r>
            <a:r>
              <a:rPr lang="en-US" dirty="0"/>
              <a:t>compendium of information providing guidance on effective approaches to the application of information security at institutions of higher education</a:t>
            </a:r>
            <a:endParaRPr lang="en-US" dirty="0" smtClean="0"/>
          </a:p>
          <a:p>
            <a:pPr lvl="1"/>
            <a:r>
              <a:rPr lang="en-US" dirty="0" smtClean="0"/>
              <a:t>Content managed by the Editorial Board</a:t>
            </a:r>
          </a:p>
          <a:p>
            <a:pPr lvl="2"/>
            <a:r>
              <a:rPr lang="en-US" dirty="0" smtClean="0"/>
              <a:t>Represents a broad cross-section of higher education community</a:t>
            </a:r>
          </a:p>
          <a:p>
            <a:pPr lvl="2"/>
            <a:r>
              <a:rPr lang="en-US" dirty="0" smtClean="0"/>
              <a:t>Input comes from</a:t>
            </a:r>
          </a:p>
          <a:p>
            <a:pPr lvl="3"/>
            <a:r>
              <a:rPr lang="en-US" dirty="0" smtClean="0"/>
              <a:t>Editorial Board members</a:t>
            </a:r>
            <a:endParaRPr lang="en-US" dirty="0"/>
          </a:p>
          <a:p>
            <a:pPr lvl="3"/>
            <a:r>
              <a:rPr lang="en-US" dirty="0" smtClean="0"/>
              <a:t>Other HEISC working groups</a:t>
            </a:r>
          </a:p>
          <a:p>
            <a:pPr lvl="3"/>
            <a:r>
              <a:rPr lang="en-US" dirty="0" smtClean="0"/>
              <a:t>Conference presentations and published articles</a:t>
            </a:r>
          </a:p>
          <a:p>
            <a:pPr lvl="3"/>
            <a:r>
              <a:rPr lang="en-US" dirty="0" smtClean="0"/>
              <a:t>Information security practioners from a wide variety of institutions</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6</a:t>
            </a:fld>
            <a:endParaRPr lang="en-US" dirty="0"/>
          </a:p>
        </p:txBody>
      </p:sp>
    </p:spTree>
    <p:extLst>
      <p:ext uri="{BB962C8B-B14F-4D97-AF65-F5344CB8AC3E}">
        <p14:creationId xmlns:p14="http://schemas.microsoft.com/office/powerpoint/2010/main" xmlns="" val="371070377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Guide</a:t>
            </a:r>
            <a:endParaRPr lang="en-US" dirty="0"/>
          </a:p>
        </p:txBody>
      </p:sp>
      <p:sp>
        <p:nvSpPr>
          <p:cNvPr id="3" name="Content Placeholder 2"/>
          <p:cNvSpPr>
            <a:spLocks noGrp="1"/>
          </p:cNvSpPr>
          <p:nvPr>
            <p:ph idx="1"/>
          </p:nvPr>
        </p:nvSpPr>
        <p:spPr/>
        <p:txBody>
          <a:bodyPr/>
          <a:lstStyle/>
          <a:p>
            <a:r>
              <a:rPr lang="en-US" dirty="0" smtClean="0"/>
              <a:t>Recently reorganized to follow ISO 27002 topics</a:t>
            </a:r>
          </a:p>
          <a:p>
            <a:pPr marL="973137" lvl="3" indent="0">
              <a:buNone/>
            </a:pPr>
            <a:r>
              <a:rPr lang="en-US" dirty="0" smtClean="0"/>
              <a:t>But it is NOT an implementation toolkit for ISO 27002</a:t>
            </a:r>
          </a:p>
          <a:p>
            <a:r>
              <a:rPr lang="en-US" dirty="0" smtClean="0"/>
              <a:t>ISO 27002 was selected as the organizing principle of the Guide because it is a widely accepted international standard – and because…</a:t>
            </a:r>
          </a:p>
          <a:p>
            <a:pPr lvl="1"/>
            <a:r>
              <a:rPr lang="en-US" dirty="0" smtClean="0"/>
              <a:t>ISO 27002 is concerned with the security of information assets (i.e., the actual information)</a:t>
            </a:r>
          </a:p>
          <a:p>
            <a:pPr lvl="1"/>
            <a:r>
              <a:rPr lang="en-US" dirty="0" smtClean="0"/>
              <a:t>ISO 27002 focuses on information security controls within a framework of enterprise security topics</a:t>
            </a:r>
          </a:p>
          <a:p>
            <a:pPr lvl="1"/>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7</a:t>
            </a:fld>
            <a:endParaRPr lang="en-US" dirty="0"/>
          </a:p>
        </p:txBody>
      </p:sp>
    </p:spTree>
    <p:extLst>
      <p:ext uri="{BB962C8B-B14F-4D97-AF65-F5344CB8AC3E}">
        <p14:creationId xmlns:p14="http://schemas.microsoft.com/office/powerpoint/2010/main" xmlns="" val="407773512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Guide</a:t>
            </a:r>
          </a:p>
        </p:txBody>
      </p:sp>
      <p:sp>
        <p:nvSpPr>
          <p:cNvPr id="3" name="Content Placeholder 2"/>
          <p:cNvSpPr>
            <a:spLocks noGrp="1"/>
          </p:cNvSpPr>
          <p:nvPr>
            <p:ph idx="1"/>
          </p:nvPr>
        </p:nvSpPr>
        <p:spPr>
          <a:xfrm>
            <a:off x="457200" y="1371600"/>
            <a:ext cx="8382000" cy="4525963"/>
          </a:xfrm>
        </p:spPr>
        <p:txBody>
          <a:bodyPr/>
          <a:lstStyle/>
          <a:p>
            <a:r>
              <a:rPr lang="en-US" dirty="0" smtClean="0"/>
              <a:t>Every topic page includes:</a:t>
            </a:r>
          </a:p>
          <a:p>
            <a:pPr lvl="1"/>
            <a:r>
              <a:rPr lang="en-US" dirty="0" smtClean="0"/>
              <a:t>Linked Table of Contents</a:t>
            </a:r>
          </a:p>
          <a:p>
            <a:pPr lvl="1"/>
            <a:r>
              <a:rPr lang="en-US" dirty="0" smtClean="0"/>
              <a:t>Overview description of general intent of the ISO topic</a:t>
            </a:r>
          </a:p>
          <a:p>
            <a:pPr lvl="1"/>
            <a:r>
              <a:rPr lang="en-US" dirty="0" smtClean="0"/>
              <a:t>Cross-reference to other common standards</a:t>
            </a:r>
          </a:p>
          <a:p>
            <a:pPr lvl="1"/>
            <a:r>
              <a:rPr lang="en-US" dirty="0" smtClean="0"/>
              <a:t>Information Security categories appropriate to that ISO topic</a:t>
            </a:r>
          </a:p>
          <a:p>
            <a:pPr lvl="2"/>
            <a:r>
              <a:rPr lang="en-US" dirty="0" smtClean="0"/>
              <a:t>ISO objective for each category of the topic</a:t>
            </a:r>
          </a:p>
          <a:p>
            <a:pPr lvl="2"/>
            <a:r>
              <a:rPr lang="en-US" dirty="0" smtClean="0"/>
              <a:t>Explanations, links to articles, links to presentations, links to institutional examples, and other materials</a:t>
            </a:r>
          </a:p>
          <a:p>
            <a:pPr lvl="1"/>
            <a:r>
              <a:rPr lang="en-US" dirty="0" smtClean="0"/>
              <a:t>Linked references to other topic relevant materials</a:t>
            </a:r>
          </a:p>
          <a:p>
            <a:pPr lvl="1"/>
            <a:r>
              <a:rPr lang="en-US" dirty="0" smtClean="0"/>
              <a:t>“Bread-crumb” trail at the top of the page, (e.g.)</a:t>
            </a:r>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9506" y="5930368"/>
            <a:ext cx="7796894" cy="318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21D77C7-5D54-449B-9267-0F723A407510}" type="slidenum">
              <a:rPr lang="en-US" smtClean="0"/>
              <a:pPr/>
              <a:t>8</a:t>
            </a:fld>
            <a:endParaRPr lang="en-US" dirty="0"/>
          </a:p>
        </p:txBody>
      </p:sp>
    </p:spTree>
    <p:extLst>
      <p:ext uri="{BB962C8B-B14F-4D97-AF65-F5344CB8AC3E}">
        <p14:creationId xmlns:p14="http://schemas.microsoft.com/office/powerpoint/2010/main" xmlns="" val="33220912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 - Examples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628775"/>
            <a:ext cx="5667375" cy="248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477000" y="1981200"/>
            <a:ext cx="2382255" cy="369332"/>
          </a:xfrm>
          <a:prstGeom prst="rect">
            <a:avLst/>
          </a:prstGeom>
          <a:noFill/>
        </p:spPr>
        <p:txBody>
          <a:bodyPr wrap="none" rtlCol="0">
            <a:spAutoFit/>
          </a:bodyPr>
          <a:lstStyle/>
          <a:p>
            <a:r>
              <a:rPr lang="en-US" b="1" u="sng" dirty="0" smtClean="0"/>
              <a:t>Access Control (ISO 11)</a:t>
            </a:r>
            <a:endParaRPr lang="en-US" b="1" u="sng" dirty="0"/>
          </a:p>
        </p:txBody>
      </p:sp>
      <p:cxnSp>
        <p:nvCxnSpPr>
          <p:cNvPr id="8" name="Straight Arrow Connector 7"/>
          <p:cNvCxnSpPr>
            <a:stCxn id="4" idx="2"/>
            <a:endCxn id="3074" idx="3"/>
          </p:cNvCxnSpPr>
          <p:nvPr/>
        </p:nvCxnSpPr>
        <p:spPr>
          <a:xfrm flipH="1">
            <a:off x="5972175" y="2350532"/>
            <a:ext cx="1695953" cy="521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D21D77C7-5D54-449B-9267-0F723A407510}" type="slidenum">
              <a:rPr lang="en-US" smtClean="0"/>
              <a:pPr/>
              <a:t>9</a:t>
            </a:fld>
            <a:endParaRPr lang="en-US" dirty="0"/>
          </a:p>
        </p:txBody>
      </p:sp>
    </p:spTree>
    <p:extLst>
      <p:ext uri="{BB962C8B-B14F-4D97-AF65-F5344CB8AC3E}">
        <p14:creationId xmlns:p14="http://schemas.microsoft.com/office/powerpoint/2010/main" xmlns="" val="210068187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HEI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HEISC</Template>
  <TotalTime>980</TotalTime>
  <Words>987</Words>
  <Application>Microsoft Office PowerPoint</Application>
  <PresentationFormat>On-screen Show (4:3)</PresentationFormat>
  <Paragraphs>198</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HEISC</vt:lpstr>
      <vt:lpstr>Office Theme</vt:lpstr>
      <vt:lpstr>Overview of the Information Security Guide: Leveraging the Knowledge and  Skills of Your Colleagues</vt:lpstr>
      <vt:lpstr>Slide 2</vt:lpstr>
      <vt:lpstr>Overview of the  Information Security Guide: </vt:lpstr>
      <vt:lpstr>Agenda</vt:lpstr>
      <vt:lpstr>Higher Education  Information Security Council</vt:lpstr>
      <vt:lpstr>Information Security Guide</vt:lpstr>
      <vt:lpstr>Structure of the Guide</vt:lpstr>
      <vt:lpstr>Structure of the Guide</vt:lpstr>
      <vt:lpstr>Table of Contents - Examples</vt:lpstr>
      <vt:lpstr>Table of Contents - Examples</vt:lpstr>
      <vt:lpstr>Standards - Example</vt:lpstr>
      <vt:lpstr>Structure of the Guide</vt:lpstr>
      <vt:lpstr>Navigation Pane</vt:lpstr>
      <vt:lpstr>Finding information in the Guide</vt:lpstr>
      <vt:lpstr>Finding information in the guide</vt:lpstr>
      <vt:lpstr>Finding information in the guide</vt:lpstr>
      <vt:lpstr>Finding information in the guide</vt:lpstr>
      <vt:lpstr>Finding information in the guide</vt:lpstr>
      <vt:lpstr>Finding information in the guide</vt:lpstr>
      <vt:lpstr>Finding information in the guide</vt:lpstr>
      <vt:lpstr>Finding information in the guide</vt:lpstr>
      <vt:lpstr>Finding information in the guide</vt:lpstr>
      <vt:lpstr>Finding information in the guide</vt:lpstr>
      <vt:lpstr>Finding information in the guide</vt:lpstr>
      <vt:lpstr>Contributing to the guide</vt:lpstr>
      <vt:lpstr>You can also make suggestions or ask questions by sending email to</vt:lpstr>
      <vt:lpstr>Questions and answers</vt:lpstr>
      <vt:lpstr>Questions and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Information Security Guide:</dc:title>
  <dc:subject>EDUCAUSE 2010</dc:subject>
  <dc:creator>Ced Bennett</dc:creator>
  <cp:lastModifiedBy>Victoria Fanning</cp:lastModifiedBy>
  <cp:revision>82</cp:revision>
  <dcterms:created xsi:type="dcterms:W3CDTF">2010-09-10T17:06:10Z</dcterms:created>
  <dcterms:modified xsi:type="dcterms:W3CDTF">2010-10-18T16:58:41Z</dcterms:modified>
</cp:coreProperties>
</file>