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021"/>
    <a:srgbClr val="45811B"/>
    <a:srgbClr val="DDE8D5"/>
    <a:srgbClr val="FBC82B"/>
    <a:srgbClr val="7BA62B"/>
    <a:srgbClr val="8A8889"/>
    <a:srgbClr val="FD9712"/>
    <a:srgbClr val="006D9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84975" autoAdjust="0"/>
  </p:normalViewPr>
  <p:slideViewPr>
    <p:cSldViewPr snapToGrid="0" snapToObjects="1">
      <p:cViewPr varScale="1">
        <p:scale>
          <a:sx n="68" d="100"/>
          <a:sy n="68" d="100"/>
        </p:scale>
        <p:origin x="-129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-2270" y="-7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547B5D-CB2B-45BE-B295-492297ABBD00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4353BF-0E3F-4EC2-9729-35C6018DA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6AE0EF-31A4-4290-B374-8EFD9F3891B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4353BF-0E3F-4EC2-9729-35C6018DAD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853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14" descr="09Conference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46338" y="990600"/>
            <a:ext cx="4373562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EDUCAUSEB&amp;W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019550" y="6407150"/>
            <a:ext cx="120332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12"/>
          <p:cNvGrpSpPr>
            <a:grpSpLocks noChangeAspect="1"/>
          </p:cNvGrpSpPr>
          <p:nvPr userDrawn="1"/>
        </p:nvGrpSpPr>
        <p:grpSpPr bwMode="auto">
          <a:xfrm>
            <a:off x="4173538" y="2717800"/>
            <a:ext cx="860425" cy="80963"/>
            <a:chOff x="546100" y="289687"/>
            <a:chExt cx="960374" cy="91313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 bwMode="auto">
            <a:xfrm>
              <a:off x="546100" y="289687"/>
              <a:ext cx="92139" cy="91313"/>
            </a:xfrm>
            <a:prstGeom prst="ellipse">
              <a:avLst/>
            </a:prstGeom>
            <a:solidFill>
              <a:srgbClr val="A90021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 userDrawn="1"/>
          </p:nvSpPr>
          <p:spPr bwMode="auto">
            <a:xfrm>
              <a:off x="834920" y="289687"/>
              <a:ext cx="92139" cy="91313"/>
            </a:xfrm>
            <a:prstGeom prst="ellipse">
              <a:avLst/>
            </a:prstGeom>
            <a:solidFill>
              <a:srgbClr val="45811B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0" name="Oval 9"/>
            <p:cNvSpPr>
              <a:spLocks noChangeAspect="1"/>
            </p:cNvSpPr>
            <p:nvPr userDrawn="1"/>
          </p:nvSpPr>
          <p:spPr bwMode="auto">
            <a:xfrm>
              <a:off x="1125513" y="289687"/>
              <a:ext cx="92139" cy="91313"/>
            </a:xfrm>
            <a:prstGeom prst="ellipse">
              <a:avLst/>
            </a:prstGeom>
            <a:solidFill>
              <a:srgbClr val="006D97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 bwMode="auto">
            <a:xfrm>
              <a:off x="1414335" y="289687"/>
              <a:ext cx="92139" cy="91313"/>
            </a:xfrm>
            <a:prstGeom prst="ellipse">
              <a:avLst/>
            </a:prstGeom>
            <a:solidFill>
              <a:srgbClr val="FD9712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941" y="2856975"/>
            <a:ext cx="8588415" cy="1992815"/>
          </a:xfrm>
        </p:spPr>
        <p:txBody>
          <a:bodyPr/>
          <a:lstStyle>
            <a:lvl1pPr algn="ctr">
              <a:defRPr sz="2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941" y="5137150"/>
            <a:ext cx="8588415" cy="1219200"/>
          </a:xfrm>
        </p:spPr>
        <p:txBody>
          <a:bodyPr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charset="0"/>
              <a:buNone/>
              <a:tabLst/>
              <a:defRPr sz="1500">
                <a:solidFill>
                  <a:srgbClr val="4C4C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DF843-E5DB-453C-9106-E8167CAD9EB7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AD51-C61F-46A1-8CDB-269EFB0A0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01428-0A52-4BD1-A346-0E3FCADC19BF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1DC4F-F115-4E5E-9887-A989B5847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61ED6-FF71-4FA1-ADF0-93E9FD954036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AA0FA-B37E-4D86-A65A-029433C82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D51B7-C4DB-4A93-B64C-09B1D1900515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A9B5E-E72A-46FB-8077-07704F6AF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ADF4A-4E7B-4297-8CE9-AD7500872606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55A85-D8D7-4919-86B0-F41797DA9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10B73-72CF-4E9F-9DB3-795EF84E4131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40ADA-D7BF-478A-88C9-15A509464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0FE25-AEBC-49B3-BC7C-06979C2597A3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48FF2-427C-4761-928A-698F659F9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F5B1-2376-49EF-A2F8-20929B73AFCA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9C905-2D8E-46DE-B665-D6CC45132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01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148-575C-4CF3-A842-0D7029C35274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593B9-F8FA-457A-8D5D-31D6505E2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3D861-B301-4665-BE6F-9C440BD6FBA1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A3869-1D59-483E-BA7C-CE5A49EB3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5B959-BE8C-405C-A675-A2301F9FA3B2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734C3-0A9A-4D57-A295-716B773F5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Silverbar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613410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01BFA72A-084B-4D91-A095-3832599C9352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7718FCC-5110-445E-80BE-222BE7910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3"/>
          <p:cNvGrpSpPr>
            <a:grpSpLocks noChangeAspect="1"/>
          </p:cNvGrpSpPr>
          <p:nvPr userDrawn="1"/>
        </p:nvGrpSpPr>
        <p:grpSpPr bwMode="auto">
          <a:xfrm>
            <a:off x="558800" y="193675"/>
            <a:ext cx="860425" cy="80963"/>
            <a:chOff x="546100" y="289687"/>
            <a:chExt cx="960374" cy="91313"/>
          </a:xfrm>
        </p:grpSpPr>
        <p:sp>
          <p:nvSpPr>
            <p:cNvPr id="10" name="Oval 9"/>
            <p:cNvSpPr>
              <a:spLocks noChangeAspect="1"/>
            </p:cNvSpPr>
            <p:nvPr userDrawn="1"/>
          </p:nvSpPr>
          <p:spPr bwMode="auto">
            <a:xfrm>
              <a:off x="546100" y="289687"/>
              <a:ext cx="92139" cy="91313"/>
            </a:xfrm>
            <a:prstGeom prst="ellipse">
              <a:avLst/>
            </a:prstGeom>
            <a:solidFill>
              <a:srgbClr val="A90021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 bwMode="auto">
            <a:xfrm>
              <a:off x="834922" y="289687"/>
              <a:ext cx="92139" cy="91313"/>
            </a:xfrm>
            <a:prstGeom prst="ellipse">
              <a:avLst/>
            </a:prstGeom>
            <a:solidFill>
              <a:srgbClr val="45811B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 userDrawn="1"/>
          </p:nvSpPr>
          <p:spPr bwMode="auto">
            <a:xfrm>
              <a:off x="1125514" y="289687"/>
              <a:ext cx="92139" cy="91313"/>
            </a:xfrm>
            <a:prstGeom prst="ellipse">
              <a:avLst/>
            </a:prstGeom>
            <a:solidFill>
              <a:srgbClr val="006D97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 userDrawn="1"/>
          </p:nvSpPr>
          <p:spPr bwMode="auto">
            <a:xfrm>
              <a:off x="1414335" y="289687"/>
              <a:ext cx="92139" cy="91313"/>
            </a:xfrm>
            <a:prstGeom prst="ellipse">
              <a:avLst/>
            </a:prstGeom>
            <a:solidFill>
              <a:srgbClr val="FD9712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802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rgbClr val="45811B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 bwMode="auto">
          <a:xfrm>
            <a:off x="301625" y="2857500"/>
            <a:ext cx="8588375" cy="19923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New and Evolving Technologies: </a:t>
            </a:r>
            <a:br>
              <a:rPr lang="en-US" dirty="0"/>
            </a:br>
            <a:r>
              <a:rPr lang="en-US" dirty="0"/>
              <a:t>Anything Goes</a:t>
            </a:r>
            <a:endParaRPr lang="en-US" cap="none" dirty="0">
              <a:latin typeface="Arial" charset="0"/>
              <a:ea typeface="ＭＳ Ｐゴシック" pitchFamily="-108" charset="-128"/>
              <a:cs typeface="Arial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01625" y="4962525"/>
            <a:ext cx="8588375" cy="1219200"/>
          </a:xfrm>
        </p:spPr>
        <p:txBody>
          <a:bodyPr/>
          <a:lstStyle/>
          <a:p>
            <a:r>
              <a:rPr lang="en-US" sz="1800" dirty="0">
                <a:latin typeface="Arial" charset="0"/>
                <a:ea typeface="ＭＳ Ｐゴシック" pitchFamily="-108" charset="-128"/>
                <a:cs typeface="Arial" charset="0"/>
              </a:rPr>
              <a:t>Molly Tamarkin, Associate University Librarian for IT, Duke University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coming: our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None/>
            </a:pPr>
            <a:r>
              <a:rPr lang="en-US" i="1" dirty="0">
                <a:latin typeface="+mn-lt"/>
              </a:rPr>
              <a:t>From SCUP’s Trends in Higher Education (late 2009)</a:t>
            </a:r>
          </a:p>
          <a:p>
            <a:pPr>
              <a:buNone/>
            </a:pPr>
            <a:endParaRPr lang="en-US" i="1" dirty="0">
              <a:latin typeface="+mn-lt"/>
            </a:endParaRPr>
          </a:p>
          <a:p>
            <a:r>
              <a:rPr lang="en-US" dirty="0">
                <a:latin typeface="+mn-lt"/>
              </a:rPr>
              <a:t>Increased enrollment is likely to persist</a:t>
            </a:r>
          </a:p>
          <a:p>
            <a:r>
              <a:rPr lang="en-US" dirty="0">
                <a:latin typeface="+mn-lt"/>
              </a:rPr>
              <a:t>Is tuition the next bubble to burst?</a:t>
            </a:r>
          </a:p>
          <a:p>
            <a:r>
              <a:rPr lang="en-US" dirty="0">
                <a:latin typeface="+mn-lt"/>
              </a:rPr>
              <a:t>Going green: campus energy management strategies and IT’s role in energy consumption</a:t>
            </a:r>
          </a:p>
          <a:p>
            <a:r>
              <a:rPr lang="en-US" dirty="0">
                <a:latin typeface="+mn-lt"/>
              </a:rPr>
              <a:t>Increase in blended learning: online and f2f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/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>
                <a:latin typeface="+mn-lt"/>
              </a:rPr>
              <a:t>Which technologies mentioned might benefit your campus the most?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n-lt"/>
              </a:rPr>
              <a:t>Which might be the most challenging for you?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n-lt"/>
              </a:rPr>
              <a:t>Which would you like to learn more about?</a:t>
            </a:r>
          </a:p>
          <a:p>
            <a:r>
              <a:rPr lang="en-US" dirty="0">
                <a:latin typeface="+mn-lt"/>
              </a:rPr>
              <a:t>Which technologies were you hoping to hear about but didn’t?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Looking Back: ETCOM 2000-2003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Mobile devices hit the market, and universities</a:t>
            </a:r>
          </a:p>
          <a:p>
            <a:pPr lvl="1"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Wearable devices, </a:t>
            </a:r>
            <a:r>
              <a:rPr lang="en-US" dirty="0" err="1">
                <a:latin typeface="+mj-lt"/>
                <a:cs typeface="Arial" charset="0"/>
              </a:rPr>
              <a:t>webPads</a:t>
            </a:r>
            <a:r>
              <a:rPr lang="en-US" dirty="0">
                <a:latin typeface="+mj-lt"/>
                <a:cs typeface="Arial" charset="0"/>
              </a:rPr>
              <a:t>, PDAs, </a:t>
            </a:r>
            <a:r>
              <a:rPr lang="en-US" dirty="0" err="1">
                <a:latin typeface="+mj-lt"/>
                <a:cs typeface="Arial" charset="0"/>
              </a:rPr>
              <a:t>ebooks</a:t>
            </a:r>
            <a:endParaRPr lang="en-US" dirty="0">
              <a:latin typeface="+mj-lt"/>
              <a:cs typeface="Arial" charset="0"/>
            </a:endParaRPr>
          </a:p>
          <a:p>
            <a:pPr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Securing campus networks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Identity management</a:t>
            </a:r>
          </a:p>
          <a:p>
            <a:pPr lvl="1"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Shibboleth, digital certificates, </a:t>
            </a:r>
            <a:r>
              <a:rPr lang="en-US" dirty="0">
                <a:latin typeface="+mj-lt"/>
                <a:cs typeface="Arial" charset="0"/>
              </a:rPr>
              <a:t>PKI</a:t>
            </a:r>
            <a:endParaRPr lang="en-US" dirty="0">
              <a:latin typeface="+mj-lt"/>
              <a:cs typeface="Arial" charset="0"/>
            </a:endParaRPr>
          </a:p>
          <a:p>
            <a:pPr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Smartcards, biometric technologies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Digital Asset Management 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j-lt"/>
                <a:cs typeface="Arial" charset="0"/>
              </a:rPr>
              <a:t>Course Management / Learning Management</a:t>
            </a:r>
            <a:endParaRPr lang="en-US" sz="2000" dirty="0">
              <a:latin typeface="+mj-lt"/>
              <a:ea typeface="ＭＳ Ｐゴシック" pitchFamily="-108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Looking Back: ETCOM 2004-2006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Network infrastructure: local/regional/national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Grid computing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Wireless and wireless technologies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New interest in disaster recovery, business continuity planning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Social networking emerges in a big way</a:t>
            </a:r>
          </a:p>
          <a:p>
            <a:pPr lvl="1"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Blogs, wikis, podcasting, web publishing tools too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Research portals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Some interest in games and student </a:t>
            </a:r>
            <a:r>
              <a:rPr lang="en-US" dirty="0" err="1">
                <a:latin typeface="+mn-lt"/>
                <a:cs typeface="Arial" charset="0"/>
              </a:rPr>
              <a:t>collab</a:t>
            </a:r>
            <a:r>
              <a:rPr lang="en-US" dirty="0">
                <a:latin typeface="+mn-lt"/>
                <a:cs typeface="Arial" charset="0"/>
              </a:rPr>
              <a:t> tools</a:t>
            </a:r>
          </a:p>
          <a:p>
            <a:pPr>
              <a:buNone/>
            </a:pPr>
            <a:endParaRPr lang="en-US" dirty="0">
              <a:latin typeface="Arial" charset="0"/>
              <a:ea typeface="ＭＳ Ｐゴシック" pitchFamily="-108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Back: ETCOM 2007-2009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Gaming and Game consoles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3D visualization and 3D printing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Virtual worlds</a:t>
            </a:r>
          </a:p>
          <a:p>
            <a:pPr marL="687388" lvl="1" indent="-230188">
              <a:buClr>
                <a:srgbClr val="7BA62B"/>
              </a:buClr>
            </a:pPr>
            <a:r>
              <a:rPr lang="en-US" sz="2800" dirty="0">
                <a:latin typeface="+mn-lt"/>
                <a:cs typeface="Arial" charset="0"/>
              </a:rPr>
              <a:t>Wonderland, Croquet, Second Life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Web everything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Location-aware computing</a:t>
            </a:r>
          </a:p>
          <a:p>
            <a:pPr>
              <a:buClr>
                <a:srgbClr val="7BA62B"/>
              </a:buClr>
            </a:pPr>
            <a:r>
              <a:rPr lang="en-US" dirty="0">
                <a:latin typeface="+mn-lt"/>
                <a:cs typeface="Arial" charset="0"/>
              </a:rPr>
              <a:t>Course Management / Learning Management makes a shift from vended to open-source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err="1"/>
              <a:t>etcom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>
                <a:latin typeface="+mn-lt"/>
              </a:rPr>
              <a:t>The evolving you…..you as evolving technology</a:t>
            </a:r>
          </a:p>
          <a:p>
            <a:pPr>
              <a:buNone/>
            </a:pPr>
            <a:endParaRPr lang="en-US" dirty="0">
              <a:latin typeface="+mn-lt"/>
            </a:endParaRPr>
          </a:p>
          <a:p>
            <a:pPr>
              <a:buNone/>
            </a:pPr>
            <a:r>
              <a:rPr lang="en-US" dirty="0">
                <a:latin typeface="+mn-lt"/>
              </a:rPr>
              <a:t>IT staff change and development in the context of:</a:t>
            </a:r>
          </a:p>
          <a:p>
            <a:pPr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Cloud computing availability</a:t>
            </a:r>
          </a:p>
          <a:p>
            <a:r>
              <a:rPr lang="en-US" dirty="0">
                <a:latin typeface="+mn-lt"/>
              </a:rPr>
              <a:t>Virtualization trends: servers and labs</a:t>
            </a:r>
          </a:p>
          <a:p>
            <a:r>
              <a:rPr lang="en-US" dirty="0">
                <a:latin typeface="+mn-lt"/>
              </a:rPr>
              <a:t>Increase in hosted services</a:t>
            </a:r>
          </a:p>
          <a:p>
            <a:r>
              <a:rPr lang="en-US" dirty="0">
                <a:latin typeface="+mn-lt"/>
              </a:rPr>
              <a:t>Consumerization of IT</a:t>
            </a:r>
          </a:p>
          <a:p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>
                <a:latin typeface="+mn-lt"/>
              </a:rPr>
              <a:t>Backend: servers</a:t>
            </a:r>
          </a:p>
          <a:p>
            <a:pPr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Services:</a:t>
            </a:r>
          </a:p>
          <a:p>
            <a:pPr lvl="1"/>
            <a:r>
              <a:rPr lang="en-US" dirty="0">
                <a:latin typeface="+mn-lt"/>
              </a:rPr>
              <a:t>Virtual computing labs</a:t>
            </a:r>
          </a:p>
          <a:p>
            <a:pPr lvl="1"/>
            <a:r>
              <a:rPr lang="en-US" dirty="0">
                <a:latin typeface="+mn-lt"/>
              </a:rPr>
              <a:t>“Desktops on demand”</a:t>
            </a:r>
          </a:p>
          <a:p>
            <a:pPr lvl="1"/>
            <a:r>
              <a:rPr lang="en-US" dirty="0">
                <a:latin typeface="+mn-lt"/>
              </a:rPr>
              <a:t>Ability to deploy licensed software in hosted environments on personal computers</a:t>
            </a:r>
          </a:p>
          <a:p>
            <a:pPr lvl="1"/>
            <a:endParaRPr lang="en-US" dirty="0">
              <a:latin typeface="+mn-lt"/>
            </a:endParaRPr>
          </a:p>
          <a:p>
            <a:pPr lvl="1">
              <a:buNone/>
            </a:pPr>
            <a:r>
              <a:rPr lang="en-US" i="1" dirty="0">
                <a:latin typeface="+mn-lt"/>
              </a:rPr>
              <a:t>How might this impact your staffing? Your facilities?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Augmented reality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Current uses:</a:t>
            </a:r>
          </a:p>
          <a:p>
            <a:pPr lvl="1"/>
            <a:r>
              <a:rPr lang="en-US" dirty="0">
                <a:latin typeface="+mn-lt"/>
              </a:rPr>
              <a:t>Campus </a:t>
            </a:r>
            <a:r>
              <a:rPr lang="en-US" dirty="0" err="1">
                <a:latin typeface="+mn-lt"/>
              </a:rPr>
              <a:t>wayfinders</a:t>
            </a:r>
            <a:r>
              <a:rPr lang="en-US" dirty="0">
                <a:latin typeface="+mn-lt"/>
              </a:rPr>
              <a:t> or mapping</a:t>
            </a:r>
          </a:p>
          <a:p>
            <a:pPr lvl="1"/>
            <a:r>
              <a:rPr lang="en-US" dirty="0">
                <a:latin typeface="+mn-lt"/>
              </a:rPr>
              <a:t>Campus transportation (where’s the bus?)</a:t>
            </a:r>
          </a:p>
          <a:p>
            <a:pPr lvl="1"/>
            <a:r>
              <a:rPr lang="en-US" dirty="0">
                <a:latin typeface="+mn-lt"/>
              </a:rPr>
              <a:t>Study room availability</a:t>
            </a:r>
          </a:p>
          <a:p>
            <a:pPr lvl="1"/>
            <a:r>
              <a:rPr lang="en-US" dirty="0">
                <a:latin typeface="+mn-lt"/>
              </a:rPr>
              <a:t>?</a:t>
            </a:r>
          </a:p>
          <a:p>
            <a:r>
              <a:rPr lang="en-US" dirty="0">
                <a:latin typeface="+mn-lt"/>
              </a:rPr>
              <a:t>Potential uses</a:t>
            </a:r>
          </a:p>
          <a:p>
            <a:pPr lvl="1"/>
            <a:r>
              <a:rPr lang="en-US" dirty="0">
                <a:latin typeface="+mn-lt"/>
              </a:rPr>
              <a:t>Library materials / shelf browsing</a:t>
            </a:r>
          </a:p>
          <a:p>
            <a:pPr lvl="1"/>
            <a:r>
              <a:rPr lang="en-US" dirty="0">
                <a:latin typeface="+mn-lt"/>
              </a:rPr>
              <a:t>Community collaborations</a:t>
            </a:r>
          </a:p>
          <a:p>
            <a:pPr lvl="1"/>
            <a:r>
              <a:rPr lang="en-US" dirty="0">
                <a:latin typeface="+mn-lt"/>
              </a:rPr>
              <a:t>Global programs</a:t>
            </a:r>
          </a:p>
          <a:p>
            <a:pPr lvl="1"/>
            <a:r>
              <a:rPr lang="en-US" dirty="0">
                <a:latin typeface="+mn-lt"/>
              </a:rPr>
              <a:t>?</a:t>
            </a:r>
          </a:p>
          <a:p>
            <a:pPr lvl="1"/>
            <a:endParaRPr lang="en-US" dirty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coming: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>
                <a:latin typeface="+mn-lt"/>
              </a:rPr>
              <a:t>From Gartner 2010 Hype Cycle:</a:t>
            </a:r>
          </a:p>
          <a:p>
            <a:r>
              <a:rPr lang="en-US" dirty="0">
                <a:latin typeface="+mn-lt"/>
              </a:rPr>
              <a:t>Less than 2 years out:</a:t>
            </a:r>
          </a:p>
          <a:p>
            <a:pPr lvl="1"/>
            <a:r>
              <a:rPr lang="en-US" dirty="0">
                <a:latin typeface="+mn-lt"/>
              </a:rPr>
              <a:t>Pen-centric tablet </a:t>
            </a:r>
            <a:r>
              <a:rPr lang="en-US" dirty="0" err="1">
                <a:latin typeface="+mn-lt"/>
              </a:rPr>
              <a:t>pcs</a:t>
            </a:r>
            <a:r>
              <a:rPr lang="en-US" dirty="0">
                <a:latin typeface="+mn-lt"/>
              </a:rPr>
              <a:t>; Mobile apps</a:t>
            </a:r>
          </a:p>
          <a:p>
            <a:r>
              <a:rPr lang="en-US" dirty="0">
                <a:latin typeface="+mn-lt"/>
              </a:rPr>
              <a:t>2 to 5 years:</a:t>
            </a:r>
          </a:p>
          <a:p>
            <a:pPr lvl="1"/>
            <a:r>
              <a:rPr lang="en-US" dirty="0">
                <a:latin typeface="+mn-lt"/>
              </a:rPr>
              <a:t>Private clouds; media tablets; 3D displays</a:t>
            </a:r>
          </a:p>
          <a:p>
            <a:pPr lvl="1"/>
            <a:r>
              <a:rPr lang="en-US" dirty="0">
                <a:latin typeface="+mn-lt"/>
              </a:rPr>
              <a:t>eBooks; </a:t>
            </a:r>
            <a:r>
              <a:rPr lang="en-US" dirty="0" err="1">
                <a:latin typeface="+mn-lt"/>
              </a:rPr>
              <a:t>telepresence</a:t>
            </a:r>
            <a:r>
              <a:rPr lang="en-US" dirty="0">
                <a:latin typeface="+mn-lt"/>
              </a:rPr>
              <a:t>; biometrics; location-aware apps</a:t>
            </a:r>
          </a:p>
          <a:p>
            <a:r>
              <a:rPr lang="en-US" dirty="0">
                <a:latin typeface="+mn-lt"/>
              </a:rPr>
              <a:t>5 to 10 years:</a:t>
            </a:r>
          </a:p>
          <a:p>
            <a:pPr lvl="1"/>
            <a:r>
              <a:rPr lang="en-US" dirty="0">
                <a:latin typeface="+mn-lt"/>
              </a:rPr>
              <a:t>Virtual assistants; wireless power</a:t>
            </a:r>
          </a:p>
          <a:p>
            <a:pPr lvl="1"/>
            <a:r>
              <a:rPr lang="en-US" dirty="0">
                <a:latin typeface="+mn-lt"/>
              </a:rPr>
              <a:t>Augmented reality; 3D printing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Coming: Teaching &amp;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>
                <a:latin typeface="+mn-lt"/>
              </a:rPr>
              <a:t>From the 2010 Horizon Report</a:t>
            </a:r>
          </a:p>
          <a:p>
            <a:pPr>
              <a:buNone/>
            </a:pPr>
            <a:endParaRPr lang="en-US" i="1" dirty="0">
              <a:latin typeface="+mn-lt"/>
            </a:endParaRPr>
          </a:p>
          <a:p>
            <a:r>
              <a:rPr lang="en-US" dirty="0">
                <a:latin typeface="+mn-lt"/>
              </a:rPr>
              <a:t>1 year or less:</a:t>
            </a:r>
          </a:p>
          <a:p>
            <a:pPr lvl="1"/>
            <a:r>
              <a:rPr lang="en-US" dirty="0">
                <a:latin typeface="+mn-lt"/>
              </a:rPr>
              <a:t>Mobile computing &amp; open content (courses)</a:t>
            </a:r>
          </a:p>
          <a:p>
            <a:r>
              <a:rPr lang="en-US" dirty="0">
                <a:latin typeface="+mn-lt"/>
              </a:rPr>
              <a:t>2 to 3 years:</a:t>
            </a:r>
          </a:p>
          <a:p>
            <a:pPr lvl="1"/>
            <a:r>
              <a:rPr lang="en-US" dirty="0">
                <a:latin typeface="+mn-lt"/>
              </a:rPr>
              <a:t>Electronic books; simple augmented reality</a:t>
            </a:r>
          </a:p>
          <a:p>
            <a:r>
              <a:rPr lang="en-US" dirty="0">
                <a:latin typeface="+mn-lt"/>
              </a:rPr>
              <a:t>4 to 5 years:</a:t>
            </a:r>
          </a:p>
          <a:p>
            <a:pPr lvl="1"/>
            <a:r>
              <a:rPr lang="en-US" dirty="0">
                <a:latin typeface="+mn-lt"/>
              </a:rPr>
              <a:t>Gesture-based computing; visual data analysis</a:t>
            </a:r>
          </a:p>
          <a:p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459</Words>
  <Application>Microsoft Office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New and Evolving Technologies:  Anything Goes</vt:lpstr>
      <vt:lpstr>Looking Back: ETCOM 2000-2003</vt:lpstr>
      <vt:lpstr>Looking Back: ETCOM 2004-2006</vt:lpstr>
      <vt:lpstr>Looking Back: ETCOM 2007-2009</vt:lpstr>
      <vt:lpstr>Current etcom</vt:lpstr>
      <vt:lpstr>Virtualization</vt:lpstr>
      <vt:lpstr>Augmented reality </vt:lpstr>
      <vt:lpstr>What’s coming: Industry</vt:lpstr>
      <vt:lpstr>What’s Coming: Teaching &amp; learning</vt:lpstr>
      <vt:lpstr>What’s coming: our market</vt:lpstr>
      <vt:lpstr>Discussion / questions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and Evolving Technologies</dc:title>
  <dc:subject>EDUCAUSE 2010</dc:subject>
  <dc:creator>Tamarkin</dc:creator>
  <cp:lastModifiedBy>Victoria Fanning</cp:lastModifiedBy>
  <cp:revision>38</cp:revision>
  <dcterms:created xsi:type="dcterms:W3CDTF">2010-07-14T22:35:30Z</dcterms:created>
  <dcterms:modified xsi:type="dcterms:W3CDTF">2010-10-18T19:00:54Z</dcterms:modified>
</cp:coreProperties>
</file>