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7" r:id="rId4"/>
    <p:sldId id="271" r:id="rId5"/>
    <p:sldId id="265" r:id="rId6"/>
    <p:sldId id="269" r:id="rId7"/>
    <p:sldId id="270" r:id="rId8"/>
    <p:sldId id="261" r:id="rId9"/>
    <p:sldId id="272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97"/>
    <a:srgbClr val="A90021"/>
    <a:srgbClr val="45811B"/>
    <a:srgbClr val="DDE8D5"/>
    <a:srgbClr val="FBC82B"/>
    <a:srgbClr val="7BA62B"/>
    <a:srgbClr val="8A8889"/>
    <a:srgbClr val="FD97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C8DBF-3CD8-4451-9919-2A816D67DEDB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50967-A4AD-4F9D-8619-069143569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50967-A4AD-4F9D-8619-0691435691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85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14" descr="EDUCAUSEB&amp;W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19550" y="6407150"/>
            <a:ext cx="120332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12"/>
          <p:cNvGrpSpPr>
            <a:grpSpLocks noChangeAspect="1"/>
          </p:cNvGrpSpPr>
          <p:nvPr userDrawn="1"/>
        </p:nvGrpSpPr>
        <p:grpSpPr bwMode="auto">
          <a:xfrm>
            <a:off x="4173538" y="2717800"/>
            <a:ext cx="860425" cy="80963"/>
            <a:chOff x="546100" y="289687"/>
            <a:chExt cx="960374" cy="91313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 bwMode="auto">
            <a:xfrm>
              <a:off x="546100" y="289687"/>
              <a:ext cx="92139" cy="91313"/>
            </a:xfrm>
            <a:prstGeom prst="ellipse">
              <a:avLst/>
            </a:prstGeom>
            <a:solidFill>
              <a:srgbClr val="A90021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 userDrawn="1"/>
          </p:nvSpPr>
          <p:spPr bwMode="auto">
            <a:xfrm>
              <a:off x="834920" y="289687"/>
              <a:ext cx="92139" cy="91313"/>
            </a:xfrm>
            <a:prstGeom prst="ellipse">
              <a:avLst/>
            </a:prstGeom>
            <a:solidFill>
              <a:srgbClr val="45811B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0" name="Oval 9"/>
            <p:cNvSpPr>
              <a:spLocks noChangeAspect="1"/>
            </p:cNvSpPr>
            <p:nvPr userDrawn="1"/>
          </p:nvSpPr>
          <p:spPr bwMode="auto">
            <a:xfrm>
              <a:off x="1125513" y="289687"/>
              <a:ext cx="92139" cy="91313"/>
            </a:xfrm>
            <a:prstGeom prst="ellipse">
              <a:avLst/>
            </a:prstGeom>
            <a:solidFill>
              <a:srgbClr val="006D97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 bwMode="auto">
            <a:xfrm>
              <a:off x="1414335" y="289687"/>
              <a:ext cx="92139" cy="91313"/>
            </a:xfrm>
            <a:prstGeom prst="ellipse">
              <a:avLst/>
            </a:prstGeom>
            <a:solidFill>
              <a:srgbClr val="FD9712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949575"/>
            <a:ext cx="7772400" cy="1470025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1322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4C4C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62100-70FB-4F7B-88D8-B89267F5FE84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20050-B0C4-4715-ABE9-773906CBB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4" descr="09Conferencelog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446338" y="971550"/>
            <a:ext cx="4373562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71C-8666-4ECD-BA07-AF39474AF967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DA672-2EE0-461E-82AE-70B4EBDD6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0E5B8-A2C9-4FFB-9577-78FC45306B58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724-77FF-44DD-BA73-57999139F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F8D02-B93F-4801-9296-5FD68B4809AC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E198-6B09-4425-97E0-C72D1932D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CADF-DC14-4618-B7D8-BAD3476FBD1B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D66E-570A-46AB-98F9-9309474F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DB9DB-E163-445C-A4C5-E43790BA1FF4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B6857-7F06-4A5F-9386-2E10919E4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8789-038B-47DB-9755-87BE374A58A5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163A2-E5F4-416B-80D1-3D1FF0B6A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AE599-2D8E-45A1-944E-FFC28CF45D6D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12A65-197A-4AAD-A380-A08DCE9C5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01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FF4E1-52CB-4BA6-98D2-8DB611DBAB55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DCD2E-5445-47A6-8891-AB2BADEDF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71565-7885-4A79-BD3D-6CAEA1E4DE82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FAE15-453F-43BA-A881-5C8BA2B82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E8B2F-A0A1-4677-BAC1-9E569CF84B17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43859-546C-49F5-A2CE-C1D05F427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Silverbar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613410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79EDE72-D18F-42A7-8BD8-3D565BB3B5CA}" type="datetime1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F5CA4D3-FFAE-4AE8-86FD-65FDE4A0B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3"/>
          <p:cNvGrpSpPr>
            <a:grpSpLocks noChangeAspect="1"/>
          </p:cNvGrpSpPr>
          <p:nvPr userDrawn="1"/>
        </p:nvGrpSpPr>
        <p:grpSpPr bwMode="auto">
          <a:xfrm>
            <a:off x="558800" y="193675"/>
            <a:ext cx="860425" cy="80963"/>
            <a:chOff x="546100" y="289687"/>
            <a:chExt cx="960374" cy="91313"/>
          </a:xfrm>
        </p:grpSpPr>
        <p:sp>
          <p:nvSpPr>
            <p:cNvPr id="10" name="Oval 9"/>
            <p:cNvSpPr>
              <a:spLocks noChangeAspect="1"/>
            </p:cNvSpPr>
            <p:nvPr userDrawn="1"/>
          </p:nvSpPr>
          <p:spPr bwMode="auto">
            <a:xfrm>
              <a:off x="546100" y="289687"/>
              <a:ext cx="92139" cy="91313"/>
            </a:xfrm>
            <a:prstGeom prst="ellipse">
              <a:avLst/>
            </a:prstGeom>
            <a:solidFill>
              <a:srgbClr val="A90021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 bwMode="auto">
            <a:xfrm>
              <a:off x="834922" y="289687"/>
              <a:ext cx="92139" cy="91313"/>
            </a:xfrm>
            <a:prstGeom prst="ellipse">
              <a:avLst/>
            </a:prstGeom>
            <a:solidFill>
              <a:srgbClr val="45811B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 userDrawn="1"/>
          </p:nvSpPr>
          <p:spPr bwMode="auto">
            <a:xfrm>
              <a:off x="1125514" y="289687"/>
              <a:ext cx="92139" cy="91313"/>
            </a:xfrm>
            <a:prstGeom prst="ellipse">
              <a:avLst/>
            </a:prstGeom>
            <a:solidFill>
              <a:srgbClr val="006D97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 userDrawn="1"/>
          </p:nvSpPr>
          <p:spPr bwMode="auto">
            <a:xfrm>
              <a:off x="1414335" y="289687"/>
              <a:ext cx="92139" cy="91313"/>
            </a:xfrm>
            <a:prstGeom prst="ellipse">
              <a:avLst/>
            </a:prstGeom>
            <a:solidFill>
              <a:srgbClr val="FD9712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50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rgbClr val="45811B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charset="0"/>
        <a:buChar char="•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m.harvard.edu/about/" TargetMode="External"/><Relationship Id="rId5" Type="http://schemas.openxmlformats.org/officeDocument/2006/relationships/hyperlink" Target="http://www.cofc.edu/" TargetMode="External"/><Relationship Id="rId4" Type="http://schemas.openxmlformats.org/officeDocument/2006/relationships/hyperlink" Target="http://m.wvu.edu/abou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0" y="3258500"/>
            <a:ext cx="91440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500" dirty="0" smtClean="0"/>
              <a:t>Mobile Applications and Device Support: </a:t>
            </a:r>
            <a:br>
              <a:rPr lang="en-US" sz="2500" dirty="0" smtClean="0"/>
            </a:br>
            <a:r>
              <a:rPr lang="en-US" sz="2500" dirty="0" smtClean="0"/>
              <a:t>Are Your Applications Mobile-Ready?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cap="none" dirty="0" smtClean="0"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48032" y="4730441"/>
            <a:ext cx="6820930" cy="12192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endParaRPr lang="en-US" sz="1600" b="1" i="1" dirty="0" smtClean="0">
              <a:solidFill>
                <a:srgbClr val="006D97"/>
              </a:solidFill>
              <a:latin typeface="Arial" charset="0"/>
              <a:ea typeface="ＭＳ Ｐゴシック" charset="-128"/>
              <a:cs typeface="Arial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ＭＳ Ｐゴシック" charset="-128"/>
                <a:cs typeface="Arial" charset="0"/>
              </a:rPr>
              <a:t>Terry R. Mollett, Director User Services, Dickinson College</a:t>
            </a:r>
          </a:p>
          <a:p>
            <a:pPr eaLnBrk="1" hangingPunct="1">
              <a:spcBef>
                <a:spcPts val="0"/>
              </a:spcBef>
            </a:pP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charset="-128"/>
              <a:cs typeface="Arial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ＭＳ Ｐゴシック" charset="-128"/>
                <a:cs typeface="Arial" charset="0"/>
              </a:rPr>
              <a:t>October 14,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Departments\Print Center\logos\College logo\logos\DC Red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600" y="385612"/>
            <a:ext cx="1610273" cy="1550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Mobile Applications and Device Support: Are Your Applications Mobile-Ready?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Students are arriving on campus with wireless devices and recently developed 4G wireless products. These devices continue to provide expanding features and functionality.</a:t>
            </a:r>
          </a:p>
          <a:p>
            <a:endParaRPr lang="en-US" dirty="0" smtClean="0"/>
          </a:p>
          <a:p>
            <a:r>
              <a:rPr lang="en-US" dirty="0" smtClean="0"/>
              <a:t>Has your institution developed a mobile computing strategy? </a:t>
            </a:r>
          </a:p>
          <a:p>
            <a:pPr lvl="1"/>
            <a:r>
              <a:rPr lang="en-US" dirty="0" smtClean="0"/>
              <a:t>If NOT, how long will you delay the inevitable?</a:t>
            </a:r>
          </a:p>
          <a:p>
            <a:pPr lvl="1"/>
            <a:r>
              <a:rPr lang="en-US" dirty="0" smtClean="0"/>
              <a:t>If YES, does your strategy effectively address this set of very crucial questions? </a:t>
            </a:r>
          </a:p>
          <a:p>
            <a:endParaRPr lang="en-US" dirty="0"/>
          </a:p>
        </p:txBody>
      </p:sp>
      <p:pic>
        <p:nvPicPr>
          <p:cNvPr id="5" name="Picture 4" descr="OldWest.jpg"/>
          <p:cNvPicPr>
            <a:picLocks noChangeAspect="1"/>
          </p:cNvPicPr>
          <p:nvPr/>
        </p:nvPicPr>
        <p:blipFill>
          <a:blip r:embed="rId4"/>
          <a:srcRect b="30392"/>
          <a:stretch>
            <a:fillRect/>
          </a:stretch>
        </p:blipFill>
        <p:spPr>
          <a:xfrm>
            <a:off x="3352800" y="381000"/>
            <a:ext cx="5029200" cy="1600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SLIDE </a:t>
            </a:r>
            <a:fld id="{71A3E198-6B09-4425-97E0-C72D1932DF3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2124222"/>
            <a:ext cx="5257800" cy="367166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Will your strategy meet the mobile computing needs of current and prospective Students, Parents?</a:t>
            </a:r>
          </a:p>
          <a:p>
            <a:endParaRPr lang="en-US" dirty="0" smtClean="0"/>
          </a:p>
          <a:p>
            <a:r>
              <a:rPr lang="en-US" dirty="0" smtClean="0"/>
              <a:t>How will your mobile site be perceived?</a:t>
            </a:r>
          </a:p>
          <a:p>
            <a:endParaRPr lang="en-US" dirty="0" smtClean="0"/>
          </a:p>
          <a:p>
            <a:r>
              <a:rPr lang="en-US" dirty="0" smtClean="0"/>
              <a:t>What will be the “First Impression” impact?</a:t>
            </a:r>
          </a:p>
          <a:p>
            <a:endParaRPr lang="en-US" dirty="0" smtClean="0"/>
          </a:p>
          <a:p>
            <a:r>
              <a:rPr lang="en-US" dirty="0" smtClean="0"/>
              <a:t>Will the mobile site enhance the student recruiting and/or admissions process?</a:t>
            </a:r>
          </a:p>
          <a:p>
            <a:endParaRPr lang="en-US" dirty="0"/>
          </a:p>
        </p:txBody>
      </p:sp>
      <p:pic>
        <p:nvPicPr>
          <p:cNvPr id="7" name="Content Placeholder 8" descr="Old-West-Spr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1676400"/>
            <a:ext cx="1981200" cy="3733800"/>
          </a:xfrm>
          <a:prstGeom prst="rect">
            <a:avLst/>
          </a:prstGeom>
        </p:spPr>
      </p:pic>
      <p:pic>
        <p:nvPicPr>
          <p:cNvPr id="8" name="Picture 2" descr="P:\Departments\Print Center\logos\College logo\logos\DC Red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600" y="385612"/>
            <a:ext cx="1610273" cy="1550300"/>
          </a:xfrm>
          <a:prstGeom prst="rect">
            <a:avLst/>
          </a:prstGeom>
          <a:noFill/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SLIDE </a:t>
            </a:r>
            <a:fld id="{71A3E198-6B09-4425-97E0-C72D1932DF3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2264898"/>
            <a:ext cx="5257800" cy="334811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How will you measure the level of acceptance, satisfaction, and usage of the site?</a:t>
            </a:r>
          </a:p>
          <a:p>
            <a:endParaRPr lang="en-US" dirty="0" smtClean="0"/>
          </a:p>
          <a:p>
            <a:r>
              <a:rPr lang="en-US" dirty="0" smtClean="0"/>
              <a:t>Will your institution be viewed as technically progressive?</a:t>
            </a:r>
          </a:p>
          <a:p>
            <a:endParaRPr lang="en-US" dirty="0" smtClean="0"/>
          </a:p>
          <a:p>
            <a:r>
              <a:rPr lang="en-US" dirty="0" smtClean="0"/>
              <a:t>Does your mobile site send the proper message and content to the right audience?</a:t>
            </a:r>
          </a:p>
          <a:p>
            <a:endParaRPr lang="en-US" dirty="0"/>
          </a:p>
        </p:txBody>
      </p:sp>
      <p:pic>
        <p:nvPicPr>
          <p:cNvPr id="1026" name="Picture 2" descr="C:\Users\mollettt\AppData\Local\Microsoft\Windows\Temporary Internet Files\Content.Outlook\22OCYAFI\redmermai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477108"/>
            <a:ext cx="2750234" cy="2616590"/>
          </a:xfrm>
          <a:prstGeom prst="rect">
            <a:avLst/>
          </a:prstGeom>
          <a:noFill/>
        </p:spPr>
      </p:pic>
      <p:pic>
        <p:nvPicPr>
          <p:cNvPr id="5" name="Picture 2" descr="P:\Departments\Print Center\logos\College logo\logos\DC Red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600" y="385612"/>
            <a:ext cx="1610273" cy="1550300"/>
          </a:xfrm>
          <a:prstGeom prst="rect">
            <a:avLst/>
          </a:prstGeom>
          <a:noFill/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SLIDE </a:t>
            </a:r>
            <a:fld id="{71A3E198-6B09-4425-97E0-C72D1932DF3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is_panel_b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048000" y="533400"/>
            <a:ext cx="3962400" cy="1219200"/>
          </a:xfrm>
          <a:ln>
            <a:noFill/>
          </a:ln>
        </p:spPr>
      </p:pic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1447800" y="2094356"/>
            <a:ext cx="6248400" cy="4103688"/>
          </a:xfrm>
        </p:spPr>
        <p:txBody>
          <a:bodyPr>
            <a:normAutofit fontScale="55000" lnSpcReduction="20000"/>
          </a:bodyPr>
          <a:lstStyle/>
          <a:p>
            <a:r>
              <a:rPr lang="en-US" sz="3100" dirty="0" smtClean="0"/>
              <a:t>Will your strategy focus on pushed campus content (news, emergency contacts, people directory, events calendar, maps, etc.) or educational content (classroom response functionality, learning management system interaction, etc.)?</a:t>
            </a:r>
          </a:p>
          <a:p>
            <a:pPr lvl="1"/>
            <a:r>
              <a:rPr lang="en-US" sz="2700" dirty="0" smtClean="0"/>
              <a:t>Examples:</a:t>
            </a:r>
          </a:p>
          <a:p>
            <a:pPr lvl="2"/>
            <a:r>
              <a:rPr lang="en-US" sz="2500" dirty="0" smtClean="0">
                <a:hlinkClick r:id="rId4"/>
              </a:rPr>
              <a:t>http://m.wvu.edu/about/</a:t>
            </a:r>
            <a:endParaRPr lang="en-US" sz="2500" dirty="0" smtClean="0"/>
          </a:p>
          <a:p>
            <a:pPr lvl="2"/>
            <a:r>
              <a:rPr lang="en-US" sz="2500" dirty="0" smtClean="0">
                <a:hlinkClick r:id="rId5"/>
              </a:rPr>
              <a:t>http://www.cofc.edu/</a:t>
            </a:r>
            <a:endParaRPr lang="en-US" sz="2500" dirty="0" smtClean="0"/>
          </a:p>
          <a:p>
            <a:pPr lvl="2"/>
            <a:r>
              <a:rPr lang="en-US" sz="2500" dirty="0" smtClean="0">
                <a:hlinkClick r:id="rId6"/>
              </a:rPr>
              <a:t>http://m.harvard.edu/about/#</a:t>
            </a:r>
            <a:endParaRPr lang="en-US" sz="2500" dirty="0" smtClean="0"/>
          </a:p>
          <a:p>
            <a:pPr lvl="2">
              <a:buNone/>
            </a:pPr>
            <a:endParaRPr lang="en-US" sz="2500" dirty="0" smtClean="0"/>
          </a:p>
          <a:p>
            <a:r>
              <a:rPr lang="en-US" sz="3100" dirty="0" smtClean="0"/>
              <a:t>How will you determine the priority for delivery of mobile site content or applications?</a:t>
            </a:r>
          </a:p>
          <a:p>
            <a:endParaRPr lang="en-US" sz="3100" dirty="0" smtClean="0"/>
          </a:p>
          <a:p>
            <a:r>
              <a:rPr lang="en-US" sz="3100" dirty="0" smtClean="0"/>
              <a:t>What institutional governance is/will be in place to determine future requests for mobile content or applications?</a:t>
            </a:r>
          </a:p>
          <a:p>
            <a:endParaRPr lang="en-US" sz="3100" dirty="0" smtClean="0"/>
          </a:p>
          <a:p>
            <a:r>
              <a:rPr lang="en-US" sz="3100" dirty="0" smtClean="0"/>
              <a:t>Will your mobile site require user authentication? If so, how will this be properly addressed?</a:t>
            </a:r>
          </a:p>
          <a:p>
            <a:endParaRPr lang="en-US" dirty="0"/>
          </a:p>
        </p:txBody>
      </p:sp>
      <p:pic>
        <p:nvPicPr>
          <p:cNvPr id="7" name="Picture 2" descr="P:\Departments\Print Center\logos\College logo\logos\DC Red 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6600" y="385612"/>
            <a:ext cx="1610273" cy="15503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SLIDE </a:t>
            </a:r>
            <a:fld id="{71A3E198-6B09-4425-97E0-C72D1932DF3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DCGates.jpg"/>
          <p:cNvPicPr>
            <a:picLocks noGrp="1" noChangeAspect="1"/>
          </p:cNvPicPr>
          <p:nvPr>
            <p:ph sz="half" idx="1"/>
          </p:nvPr>
        </p:nvPicPr>
        <p:blipFill>
          <a:blip r:embed="rId3">
            <a:lum bright="10000"/>
          </a:blip>
          <a:stretch>
            <a:fillRect/>
          </a:stretch>
        </p:blipFill>
        <p:spPr>
          <a:xfrm>
            <a:off x="762000" y="2590800"/>
            <a:ext cx="3426054" cy="2301081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Can you effectively interact with the numerous variations in mobile device technology?</a:t>
            </a:r>
          </a:p>
          <a:p>
            <a:endParaRPr lang="en-US" dirty="0" smtClean="0"/>
          </a:p>
          <a:p>
            <a:r>
              <a:rPr lang="en-US" dirty="0" smtClean="0"/>
              <a:t>Mobile devices such as, </a:t>
            </a:r>
            <a:r>
              <a:rPr lang="en-US" dirty="0" err="1" smtClean="0"/>
              <a:t>iPad</a:t>
            </a:r>
            <a:r>
              <a:rPr lang="en-US" dirty="0" smtClean="0"/>
              <a:t>, </a:t>
            </a:r>
            <a:r>
              <a:rPr lang="en-US" dirty="0" err="1" smtClean="0"/>
              <a:t>iPhone</a:t>
            </a:r>
            <a:r>
              <a:rPr lang="en-US" dirty="0" smtClean="0"/>
              <a:t>, RIM Blackberry, Android, smart phone, etc.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Variations in mobile device operating systems, browsers, etc.</a:t>
            </a:r>
          </a:p>
          <a:p>
            <a:endParaRPr lang="en-US" dirty="0"/>
          </a:p>
        </p:txBody>
      </p:sp>
      <p:pic>
        <p:nvPicPr>
          <p:cNvPr id="5" name="Picture 2" descr="P:\Departments\Print Center\logos\College logo\logos\DC Red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600" y="385612"/>
            <a:ext cx="1610273" cy="15503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SLIDE </a:t>
            </a:r>
            <a:fld id="{71A3E198-6B09-4425-97E0-C72D1932DF3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ldWest.jpg"/>
          <p:cNvPicPr>
            <a:picLocks noChangeAspect="1"/>
          </p:cNvPicPr>
          <p:nvPr/>
        </p:nvPicPr>
        <p:blipFill>
          <a:blip r:embed="rId3"/>
          <a:srcRect b="30392"/>
          <a:stretch>
            <a:fillRect/>
          </a:stretch>
        </p:blipFill>
        <p:spPr>
          <a:xfrm>
            <a:off x="3352800" y="381000"/>
            <a:ext cx="5029200" cy="1600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2438400"/>
            <a:ext cx="7620000" cy="3581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resources are required to provide an effective mobile site?</a:t>
            </a:r>
          </a:p>
          <a:p>
            <a:endParaRPr lang="en-US" dirty="0" smtClean="0"/>
          </a:p>
          <a:p>
            <a:r>
              <a:rPr lang="en-US" dirty="0" smtClean="0"/>
              <a:t>Does your campus IT department possess the technical skills to develop and support the site?</a:t>
            </a:r>
          </a:p>
          <a:p>
            <a:endParaRPr lang="en-US" dirty="0" smtClean="0"/>
          </a:p>
          <a:p>
            <a:r>
              <a:rPr lang="en-US" dirty="0" smtClean="0"/>
              <a:t>Will you need to engage a third party resource?</a:t>
            </a:r>
          </a:p>
          <a:p>
            <a:endParaRPr lang="en-US" dirty="0" smtClean="0"/>
          </a:p>
          <a:p>
            <a:r>
              <a:rPr lang="en-US" dirty="0" smtClean="0"/>
              <a:t>Does the campus budget properly address the level of funding required?</a:t>
            </a:r>
          </a:p>
          <a:p>
            <a:endParaRPr lang="en-US" dirty="0"/>
          </a:p>
        </p:txBody>
      </p:sp>
      <p:pic>
        <p:nvPicPr>
          <p:cNvPr id="6" name="Picture 2" descr="P:\Departments\Print Center\logos\College logo\logos\DC Red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600" y="385612"/>
            <a:ext cx="1610273" cy="1550300"/>
          </a:xfrm>
          <a:prstGeom prst="rect">
            <a:avLst/>
          </a:prstGeom>
          <a:noFill/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SLIDE </a:t>
            </a:r>
            <a:fld id="{71A3E198-6B09-4425-97E0-C72D1932DF3A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huffingtonpost.com/2010-02-04-Questio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1145" y="2225965"/>
            <a:ext cx="2857500" cy="3925164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762000" y="1891302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  <a:cs typeface="Arial" charset="0"/>
              </a:rPr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93294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SLIDE </a:t>
            </a:r>
            <a:fld id="{71A3E198-6B09-4425-97E0-C72D1932DF3A}" type="slidenum">
              <a: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 algn="r">
                <a:defRPr/>
              </a:pPr>
              <a:t>8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charset="-128"/>
                <a:cs typeface="Arial" charset="0"/>
              </a:rPr>
              <a:t>THANK YOU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SLIDE </a:t>
            </a:r>
            <a:fld id="{71A3E198-6B09-4425-97E0-C72D1932DF3A}" type="slidenum">
              <a:rPr lang="en-US" sz="12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 algn="r">
                <a:defRPr/>
              </a:pPr>
              <a:t>9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411</Words>
  <Application>Microsoft Office PowerPoint</Application>
  <PresentationFormat>On-screen Show (4:3)</PresentationFormat>
  <Paragraphs>65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Mobile Applications and Device Support:  Are Your Applications Mobile-Ready? </vt:lpstr>
      <vt:lpstr>Mobile Applications and Device Support: Are Your Applications Mobile-Ready?</vt:lpstr>
      <vt:lpstr>Slide 3</vt:lpstr>
      <vt:lpstr>Slide 4</vt:lpstr>
      <vt:lpstr>Slide 5</vt:lpstr>
      <vt:lpstr>Slide 6</vt:lpstr>
      <vt:lpstr>Slide 7</vt:lpstr>
      <vt:lpstr>Questions?</vt:lpstr>
      <vt:lpstr>THANK YOU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Applications and Device Support</dc:title>
  <dc:subject>EDUCAUSE 2010</dc:subject>
  <dc:creator>Mollett</dc:creator>
  <cp:lastModifiedBy>Victoria Fanning</cp:lastModifiedBy>
  <cp:revision>29</cp:revision>
  <dcterms:created xsi:type="dcterms:W3CDTF">2010-07-14T22:35:30Z</dcterms:created>
  <dcterms:modified xsi:type="dcterms:W3CDTF">2010-10-18T19:06:33Z</dcterms:modified>
</cp:coreProperties>
</file>